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  <p:sldMasterId id="2147483661" r:id="rId3"/>
  </p:sldMasterIdLst>
  <p:notesMasterIdLst>
    <p:notesMasterId r:id="rId30"/>
  </p:notesMasterIdLst>
  <p:handoutMasterIdLst>
    <p:handoutMasterId r:id="rId31"/>
  </p:handoutMasterIdLst>
  <p:sldIdLst>
    <p:sldId id="257" r:id="rId4"/>
    <p:sldId id="258" r:id="rId5"/>
    <p:sldId id="264" r:id="rId6"/>
    <p:sldId id="35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47" r:id="rId20"/>
    <p:sldId id="349" r:id="rId21"/>
    <p:sldId id="350" r:id="rId22"/>
    <p:sldId id="351" r:id="rId23"/>
    <p:sldId id="348" r:id="rId24"/>
    <p:sldId id="336" r:id="rId25"/>
    <p:sldId id="337" r:id="rId26"/>
    <p:sldId id="339" r:id="rId27"/>
    <p:sldId id="340" r:id="rId28"/>
    <p:sldId id="3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662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2"/>
    </p:cViewPr>
  </p:sorter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fr-FR"/>
              <a:t>02/09/2020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fr-FR"/>
              <a:t>02/09/2020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E0EC-D80A-433A-8A06-3C6A2631CBCF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B356-E254-4635-9718-BDDD43735B21}" type="datetime1">
              <a:rPr lang="fr-FR" smtClean="0"/>
              <a:t>02/09/2020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7099-A419-4FE6-83E8-2FD02E9F7EE7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B858-70E7-4EE6-AC8B-1D6C27F5EC54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2E81-5E48-4716-A4B7-D6CFEDD9BD3C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6572-AB4B-4363-BB2A-19D102746646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73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2940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C8A-305D-4721-8F95-48244A38A0C5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2CDD-DE25-4F90-ACFD-1BDF5BAD7C5C}" type="datetime1">
              <a:rPr lang="fr-FR" smtClean="0"/>
              <a:t>02/09/2020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88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4607-FDAC-4982-B46B-3576131893C6}" type="datetime1">
              <a:rPr lang="fr-FR" smtClean="0"/>
              <a:t>02/09/2020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6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1C30-BB62-4D40-A121-FD48BF75C253}" type="datetime1">
              <a:rPr lang="fr-FR" smtClean="0"/>
              <a:t>02/09/2020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5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48A8-042B-46BF-BA0B-0CAF7C2E1152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AB80-FF92-49F6-B08C-61AE18283CA1}" type="datetime1">
              <a:rPr lang="fr-FR" smtClean="0"/>
              <a:t>02/09/2020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0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15A0-F8F9-4684-86DF-46F9278B4229}" type="datetime1">
              <a:rPr lang="fr-FR" smtClean="0"/>
              <a:t>02/09/2020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7D85-74B1-4776-BA4F-5675CB071552}" type="datetime1">
              <a:rPr lang="fr-FR" smtClean="0"/>
              <a:t>02/09/2020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2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02A4-73DC-4A81-BEEC-3FC688607AB9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15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8987-E85B-4439-8C2A-FDDF64D0ECF4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2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7998-4CE9-4E16-989F-8B330B2E298C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83A5-475A-419F-B7D6-48CEDC089C00}" type="datetime1">
              <a:rPr lang="fr-FR" smtClean="0"/>
              <a:t>02/09/2020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951D-E570-43D2-A37E-6D7A2D5229A3}" type="datetime1">
              <a:rPr lang="fr-FR" smtClean="0"/>
              <a:t>02/09/2020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7219-84B7-4F1A-9AC3-53B11D7DF458}" type="datetime1">
              <a:rPr lang="fr-FR" smtClean="0"/>
              <a:t>02/09/2020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8A4-DA45-4029-8549-2189B583F8A4}" type="datetime1">
              <a:rPr lang="fr-FR" smtClean="0"/>
              <a:t>02/09/2020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9C4-1BED-4029-9FF8-0D44FDEEBFAE}" type="datetime1">
              <a:rPr lang="fr-FR" smtClean="0"/>
              <a:t>02/09/2020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4A2A61E-9421-4A18-871D-20F57A4E921B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AED9224F-0B33-4A5E-BE8C-5F4523D191B1}" type="datetime1">
              <a:rPr lang="fr-FR" smtClean="0"/>
              <a:t>02/09/2020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23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1537254"/>
            <a:ext cx="11925300" cy="281550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dirty="0"/>
              <a:t>Info0501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2800" b="1" dirty="0"/>
              <a:t>Algorithmique avancée</a:t>
            </a:r>
            <a:br>
              <a:rPr lang="fr-FR" sz="2800" dirty="0"/>
            </a:br>
            <a:br>
              <a:rPr lang="fr-FR" sz="2800" dirty="0"/>
            </a:br>
            <a:r>
              <a:rPr lang="fr-FR" sz="2400" dirty="0"/>
              <a:t>Cours 2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Graphes</a:t>
            </a:r>
            <a:br>
              <a:rPr lang="fr-FR" sz="2400" dirty="0"/>
            </a:br>
            <a:r>
              <a:rPr lang="fr-FR" sz="2400" dirty="0"/>
              <a:t>Notions de base et Représentation</a:t>
            </a:r>
            <a:endParaRPr lang="fr-CA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63799" y="4811060"/>
            <a:ext cx="9499602" cy="955565"/>
          </a:xfrm>
        </p:spPr>
        <p:txBody>
          <a:bodyPr/>
          <a:lstStyle/>
          <a:p>
            <a:r>
              <a:rPr lang="fr-CA" dirty="0"/>
              <a:t>Pierre Delisle</a:t>
            </a:r>
          </a:p>
          <a:p>
            <a:r>
              <a:rPr lang="fr-CA" dirty="0"/>
              <a:t>Département de Mathématiques, Mécanique et Informatique</a:t>
            </a:r>
          </a:p>
          <a:p>
            <a:r>
              <a:rPr lang="fr-CA" dirty="0"/>
              <a:t>Septembre 2020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4563975"/>
            <a:ext cx="1800000" cy="11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B2B9E-50E1-46FF-AA93-972A895B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partiel et sous-graphe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AAF97-11DD-41FB-9E20-B85E3F8A8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067300" cy="457199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Un graphe partiel de </a:t>
            </a:r>
            <a:r>
              <a:rPr lang="fr-FR" i="1" dirty="0"/>
              <a:t>G</a:t>
            </a:r>
            <a:r>
              <a:rPr lang="fr-FR" dirty="0"/>
              <a:t> = (</a:t>
            </a:r>
            <a:r>
              <a:rPr lang="fr-FR" i="1" dirty="0"/>
              <a:t>S</a:t>
            </a:r>
            <a:r>
              <a:rPr lang="fr-FR" dirty="0"/>
              <a:t>, </a:t>
            </a:r>
            <a:r>
              <a:rPr lang="fr-FR" i="1" dirty="0"/>
              <a:t>A</a:t>
            </a:r>
            <a:r>
              <a:rPr lang="fr-FR" dirty="0"/>
              <a:t>) est un graphe</a:t>
            </a:r>
          </a:p>
          <a:p>
            <a:pPr lvl="1"/>
            <a:r>
              <a:rPr lang="fr-FR" dirty="0"/>
              <a:t>Ayant le même ensemble de sommets </a:t>
            </a:r>
            <a:r>
              <a:rPr lang="fr-FR" i="1" dirty="0"/>
              <a:t>S</a:t>
            </a:r>
            <a:r>
              <a:rPr lang="fr-FR" dirty="0"/>
              <a:t> que </a:t>
            </a:r>
            <a:r>
              <a:rPr lang="fr-FR" i="1" dirty="0"/>
              <a:t>G</a:t>
            </a:r>
            <a:endParaRPr lang="fr-FR" dirty="0"/>
          </a:p>
          <a:p>
            <a:pPr lvl="1"/>
            <a:r>
              <a:rPr lang="fr-FR" dirty="0"/>
              <a:t>Ayant pour ensemble d'arêtes une partie de </a:t>
            </a:r>
            <a:r>
              <a:rPr lang="fr-FR" i="1" dirty="0"/>
              <a:t>A</a:t>
            </a:r>
            <a:endParaRPr lang="fr-FR" dirty="0"/>
          </a:p>
          <a:p>
            <a:endParaRPr lang="fr-CA" dirty="0"/>
          </a:p>
          <a:p>
            <a:r>
              <a:rPr lang="fr-FR" dirty="0"/>
              <a:t>Étant donnée une partie </a:t>
            </a:r>
            <a:r>
              <a:rPr lang="fr-FR" i="1" dirty="0"/>
              <a:t>Y</a:t>
            </a:r>
            <a:r>
              <a:rPr lang="fr-FR" dirty="0"/>
              <a:t> de </a:t>
            </a:r>
            <a:r>
              <a:rPr lang="fr-FR" i="1" dirty="0"/>
              <a:t>S …</a:t>
            </a:r>
            <a:endParaRPr lang="fr-FR" dirty="0"/>
          </a:p>
          <a:p>
            <a:r>
              <a:rPr lang="fr-FR" dirty="0"/>
              <a:t>… un sous-graphe </a:t>
            </a:r>
            <a:r>
              <a:rPr lang="fr-FR" i="1" dirty="0"/>
              <a:t>F</a:t>
            </a:r>
            <a:r>
              <a:rPr lang="fr-FR" dirty="0"/>
              <a:t> de </a:t>
            </a:r>
            <a:r>
              <a:rPr lang="fr-FR" i="1" dirty="0"/>
              <a:t>G</a:t>
            </a:r>
            <a:r>
              <a:rPr lang="fr-FR" dirty="0"/>
              <a:t> engendré par </a:t>
            </a:r>
            <a:r>
              <a:rPr lang="fr-FR" i="1" dirty="0"/>
              <a:t>Y</a:t>
            </a:r>
            <a:endParaRPr lang="fr-FR" dirty="0"/>
          </a:p>
          <a:p>
            <a:pPr lvl="1"/>
            <a:r>
              <a:rPr lang="fr-FR" dirty="0"/>
              <a:t>Est un graphe ayant pour ensemble de sommets </a:t>
            </a:r>
            <a:r>
              <a:rPr lang="fr-FR" i="1" dirty="0"/>
              <a:t>Y</a:t>
            </a:r>
            <a:endParaRPr lang="fr-FR" dirty="0"/>
          </a:p>
          <a:p>
            <a:pPr lvl="1"/>
            <a:r>
              <a:rPr lang="fr-FR" dirty="0"/>
              <a:t>Une arête (arc) de </a:t>
            </a:r>
            <a:r>
              <a:rPr lang="fr-FR" i="1" dirty="0"/>
              <a:t>G</a:t>
            </a:r>
            <a:r>
              <a:rPr lang="fr-FR" dirty="0"/>
              <a:t> donnant naissance à une arête (arc) de </a:t>
            </a:r>
            <a:r>
              <a:rPr lang="fr-FR" i="1" dirty="0"/>
              <a:t>F</a:t>
            </a:r>
            <a:r>
              <a:rPr lang="fr-FR" dirty="0"/>
              <a:t> si et seulement si les deux extrémités de cette arête (arc) sont dans </a:t>
            </a:r>
            <a:r>
              <a:rPr lang="fr-FR" i="1" dirty="0"/>
              <a:t>Y</a:t>
            </a:r>
            <a:endParaRPr lang="fr-FR" dirty="0"/>
          </a:p>
          <a:p>
            <a:r>
              <a:rPr lang="fr-FR" dirty="0"/>
              <a:t>Autrement dit, un sous graphe </a:t>
            </a:r>
            <a:r>
              <a:rPr lang="fr-FR" i="1" dirty="0"/>
              <a:t>F</a:t>
            </a:r>
            <a:r>
              <a:rPr lang="fr-FR" dirty="0"/>
              <a:t> d'un graphe </a:t>
            </a:r>
            <a:r>
              <a:rPr lang="fr-FR" i="1" dirty="0"/>
              <a:t>G</a:t>
            </a:r>
            <a:r>
              <a:rPr lang="fr-FR" dirty="0"/>
              <a:t> est un graphe composé de certains sommets de </a:t>
            </a:r>
            <a:r>
              <a:rPr lang="fr-FR" i="1" dirty="0"/>
              <a:t>G</a:t>
            </a:r>
            <a:r>
              <a:rPr lang="fr-FR" dirty="0"/>
              <a:t> et de toutes les arêtes qui relient ces sommets dans </a:t>
            </a:r>
            <a:r>
              <a:rPr lang="fr-FR" i="1" dirty="0"/>
              <a:t>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EAD925-11C9-400F-BA93-C4BAFB727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253446" cy="4571999"/>
          </a:xfrm>
        </p:spPr>
        <p:txBody>
          <a:bodyPr>
            <a:normAutofit fontScale="92500" lnSpcReduction="10000"/>
          </a:bodyPr>
          <a:lstStyle/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endParaRPr lang="fr-FR" i="1" dirty="0"/>
          </a:p>
          <a:p>
            <a:r>
              <a:rPr lang="fr-FR" i="1" dirty="0"/>
              <a:t>G' = </a:t>
            </a:r>
            <a:r>
              <a:rPr lang="fr-FR" dirty="0"/>
              <a:t>({1, 2, 3, 4, 5}, {(1, 2),(2, 3),(3, 4),(4, 5)}) est un graphe partiel</a:t>
            </a:r>
          </a:p>
          <a:p>
            <a:r>
              <a:rPr lang="fr-FR" i="1" dirty="0"/>
              <a:t>G</a:t>
            </a:r>
            <a:r>
              <a:rPr lang="fr-FR" dirty="0"/>
              <a:t>' = ( {1, 2, 3}, {(1, 2), (1, 3), (2, 3)} ) est un sous-graphe complet d'ordre 3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82F57-4566-45D9-904A-405AB7D5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4897F-5972-44F3-8C59-BA0BCE6E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10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16C6B4-A697-40D2-8507-AEFF9B99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39" y="1850537"/>
            <a:ext cx="4320380" cy="23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3A67C-6820-426F-BF8A-EC19BAD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Degré d'un sommet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3AE28-BE6E-4412-BDB7-AF40AA4443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Étant donné un sommet </a:t>
            </a:r>
            <a:r>
              <a:rPr lang="fr-FR" i="1" dirty="0"/>
              <a:t>x</a:t>
            </a:r>
            <a:r>
              <a:rPr lang="fr-FR" dirty="0"/>
              <a:t> d'un graphe </a:t>
            </a:r>
            <a:r>
              <a:rPr lang="fr-FR" i="1" dirty="0"/>
              <a:t>G</a:t>
            </a:r>
            <a:r>
              <a:rPr lang="fr-FR" dirty="0"/>
              <a:t> non orienté</a:t>
            </a:r>
          </a:p>
          <a:p>
            <a:pPr lvl="1"/>
            <a:r>
              <a:rPr lang="fr-FR" dirty="0"/>
              <a:t>Le degré de </a:t>
            </a:r>
            <a:r>
              <a:rPr lang="fr-FR" i="1" dirty="0"/>
              <a:t>x</a:t>
            </a:r>
            <a:r>
              <a:rPr lang="fr-FR" dirty="0"/>
              <a:t> est le nombre d'arêtes incidentes à </a:t>
            </a:r>
            <a:r>
              <a:rPr lang="fr-FR" i="1" dirty="0"/>
              <a:t>x</a:t>
            </a:r>
            <a:endParaRPr lang="fr-FR" dirty="0"/>
          </a:p>
          <a:p>
            <a:pPr lvl="1"/>
            <a:r>
              <a:rPr lang="fr-FR" dirty="0"/>
              <a:t>Les autres extrémités de ces arêtes constituent l'ensemble des voisins de </a:t>
            </a:r>
            <a:r>
              <a:rPr lang="fr-FR" i="1" dirty="0"/>
              <a:t>x</a:t>
            </a:r>
            <a:endParaRPr lang="fr-FR" dirty="0"/>
          </a:p>
          <a:p>
            <a:r>
              <a:rPr lang="fr-FR" dirty="0"/>
              <a:t>Autrement dit, le degré d'un sommet est le nombre d'arêtes dont ce sommet est une extrémité</a:t>
            </a:r>
          </a:p>
          <a:p>
            <a:r>
              <a:rPr lang="fr-FR" dirty="0"/>
              <a:t>Dans un graphe orienté, on parle de degré entrant et sortant selon l'orientation des arcs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90650B-76AC-4A76-A7C1-70CD70540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Degré de 1 : 3, Degré de 5 : 1</a:t>
            </a:r>
          </a:p>
          <a:p>
            <a:r>
              <a:rPr lang="fr-FR" dirty="0"/>
              <a:t>3, 4 et 2 sont les voisins de 1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BF71D-B2D7-4F15-A059-4CDB694C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9622ED-C8C8-4156-A4BF-B1DB4B36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11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859964-3BD8-4206-B1D4-0563CD39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604" y="1794266"/>
            <a:ext cx="4320380" cy="23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9A157-C86F-4F10-93EF-5DBA42AF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Prédécesseur et Successeur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E4533-A868-4B46-BCE4-93915522F7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y</a:t>
            </a:r>
            <a:r>
              <a:rPr lang="fr-FR" dirty="0"/>
              <a:t> est un </a:t>
            </a:r>
            <a:r>
              <a:rPr lang="fr-FR" i="1" dirty="0"/>
              <a:t>prédécesseur</a:t>
            </a:r>
            <a:r>
              <a:rPr lang="fr-FR" dirty="0"/>
              <a:t> de </a:t>
            </a:r>
            <a:r>
              <a:rPr lang="fr-FR" i="1" dirty="0"/>
              <a:t>x</a:t>
            </a:r>
            <a:endParaRPr lang="fr-FR" dirty="0"/>
          </a:p>
          <a:p>
            <a:pPr lvl="1"/>
            <a:r>
              <a:rPr lang="fr-CA" dirty="0"/>
              <a:t>Si l'arc (</a:t>
            </a:r>
            <a:r>
              <a:rPr lang="fr-CA" i="1" dirty="0" err="1"/>
              <a:t>y</a:t>
            </a:r>
            <a:r>
              <a:rPr lang="fr-CA" dirty="0" err="1"/>
              <a:t>,</a:t>
            </a:r>
            <a:r>
              <a:rPr lang="fr-CA" i="1" dirty="0" err="1"/>
              <a:t>x</a:t>
            </a:r>
            <a:r>
              <a:rPr lang="fr-CA" dirty="0"/>
              <a:t>) existe</a:t>
            </a:r>
          </a:p>
          <a:p>
            <a:r>
              <a:rPr lang="fr-FR" i="1" dirty="0"/>
              <a:t>y</a:t>
            </a:r>
            <a:r>
              <a:rPr lang="fr-FR" dirty="0"/>
              <a:t> est un </a:t>
            </a:r>
            <a:r>
              <a:rPr lang="fr-FR" i="1" dirty="0"/>
              <a:t>successeur</a:t>
            </a:r>
            <a:r>
              <a:rPr lang="fr-FR" dirty="0"/>
              <a:t> de </a:t>
            </a:r>
            <a:r>
              <a:rPr lang="fr-FR" i="1" dirty="0"/>
              <a:t>x</a:t>
            </a:r>
            <a:endParaRPr lang="fr-FR" dirty="0"/>
          </a:p>
          <a:p>
            <a:pPr lvl="1"/>
            <a:r>
              <a:rPr lang="fr-CA" dirty="0"/>
              <a:t>Si l'arc (</a:t>
            </a:r>
            <a:r>
              <a:rPr lang="fr-CA" i="1" dirty="0" err="1"/>
              <a:t>x</a:t>
            </a:r>
            <a:r>
              <a:rPr lang="fr-CA" dirty="0" err="1"/>
              <a:t>,</a:t>
            </a:r>
            <a:r>
              <a:rPr lang="fr-CA" i="1" dirty="0" err="1"/>
              <a:t>y</a:t>
            </a:r>
            <a:r>
              <a:rPr lang="fr-CA" dirty="0"/>
              <a:t>) existe</a:t>
            </a:r>
          </a:p>
          <a:p>
            <a:r>
              <a:rPr lang="fr-FR" dirty="0"/>
              <a:t>Quand le prédécesseur de </a:t>
            </a:r>
            <a:r>
              <a:rPr lang="fr-FR" i="1" dirty="0"/>
              <a:t>x</a:t>
            </a:r>
            <a:r>
              <a:rPr lang="fr-FR" dirty="0"/>
              <a:t> est unique</a:t>
            </a:r>
          </a:p>
          <a:p>
            <a:pPr lvl="1"/>
            <a:r>
              <a:rPr lang="fr-FR" dirty="0"/>
              <a:t>Ce sommet est le </a:t>
            </a:r>
            <a:r>
              <a:rPr lang="fr-FR" i="1" dirty="0"/>
              <a:t>père</a:t>
            </a:r>
            <a:r>
              <a:rPr lang="fr-FR" dirty="0"/>
              <a:t> de </a:t>
            </a:r>
            <a:r>
              <a:rPr lang="fr-FR" i="1" dirty="0"/>
              <a:t>x</a:t>
            </a:r>
            <a:endParaRPr lang="fr-FR" dirty="0"/>
          </a:p>
          <a:p>
            <a:pPr lvl="1"/>
            <a:r>
              <a:rPr lang="fr-FR" i="1" dirty="0"/>
              <a:t>x</a:t>
            </a:r>
            <a:r>
              <a:rPr lang="fr-FR" dirty="0"/>
              <a:t> est un </a:t>
            </a:r>
            <a:r>
              <a:rPr lang="fr-FR" i="1" dirty="0"/>
              <a:t>fils</a:t>
            </a:r>
            <a:r>
              <a:rPr lang="fr-FR" dirty="0"/>
              <a:t> de ce sommet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62557F-7B8C-4907-BB6B-26B5AC40A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 est un prédécesseur de 3</a:t>
            </a:r>
          </a:p>
          <a:p>
            <a:r>
              <a:rPr lang="fr-FR" dirty="0"/>
              <a:t>5 est un successeur de 4</a:t>
            </a:r>
          </a:p>
          <a:p>
            <a:r>
              <a:rPr lang="fr-FR" dirty="0"/>
              <a:t>1 est le père de 4</a:t>
            </a:r>
          </a:p>
          <a:p>
            <a:r>
              <a:rPr lang="fr-FR" dirty="0"/>
              <a:t>4 est le fils de 1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A0AF8-7E15-41BB-9BBB-288B3651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AAC63-F70A-498A-9E39-EA138159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12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616889-A59A-4EFB-B793-41DA9A35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60" y="1491288"/>
            <a:ext cx="4320380" cy="23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198A4-1C3A-4C05-9188-C6F5F8E0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Chaîne et Cycle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199418-749A-4AD2-8105-D92BFD18A6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Soit </a:t>
            </a:r>
            <a:r>
              <a:rPr lang="fr-FR" i="1" dirty="0"/>
              <a:t>G</a:t>
            </a:r>
            <a:r>
              <a:rPr lang="fr-FR" dirty="0"/>
              <a:t> = (</a:t>
            </a:r>
            <a:r>
              <a:rPr lang="fr-FR" i="1" dirty="0"/>
              <a:t>S</a:t>
            </a:r>
            <a:r>
              <a:rPr lang="fr-FR" dirty="0"/>
              <a:t>, </a:t>
            </a:r>
            <a:r>
              <a:rPr lang="fr-FR" i="1" dirty="0"/>
              <a:t>A</a:t>
            </a:r>
            <a:r>
              <a:rPr lang="fr-FR" dirty="0"/>
              <a:t>) un graphe non orienté</a:t>
            </a:r>
          </a:p>
          <a:p>
            <a:r>
              <a:rPr lang="fr-FR" dirty="0"/>
              <a:t>Une chaîne est une suite</a:t>
            </a:r>
          </a:p>
          <a:p>
            <a:pPr lvl="1"/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… </a:t>
            </a:r>
            <a:r>
              <a:rPr lang="fr-CA" i="1" dirty="0"/>
              <a:t>s</a:t>
            </a:r>
            <a:r>
              <a:rPr lang="fr-CA" i="1" baseline="-25000" dirty="0"/>
              <a:t>k</a:t>
            </a:r>
            <a:r>
              <a:rPr lang="fr-CA" baseline="-25000" dirty="0"/>
              <a:t>-1</a:t>
            </a:r>
            <a:r>
              <a:rPr lang="fr-CA" i="1" dirty="0"/>
              <a:t>a</a:t>
            </a:r>
            <a:r>
              <a:rPr lang="fr-CA" i="1" baseline="-25000" dirty="0"/>
              <a:t>k</a:t>
            </a:r>
            <a:r>
              <a:rPr lang="fr-CA" baseline="-25000" dirty="0"/>
              <a:t>-1</a:t>
            </a:r>
            <a:r>
              <a:rPr lang="fr-CA" i="1" dirty="0"/>
              <a:t>s</a:t>
            </a:r>
            <a:r>
              <a:rPr lang="fr-CA" i="1" baseline="-25000" dirty="0"/>
              <a:t>k</a:t>
            </a:r>
            <a:endParaRPr lang="fr-CA" dirty="0"/>
          </a:p>
          <a:p>
            <a:pPr lvl="1"/>
            <a:r>
              <a:rPr lang="fr-FR" dirty="0"/>
              <a:t>Avec </a:t>
            </a:r>
            <a:r>
              <a:rPr lang="fr-FR" i="1" dirty="0"/>
              <a:t>s</a:t>
            </a:r>
            <a:r>
              <a:rPr lang="fr-FR" i="1" baseline="-25000" dirty="0"/>
              <a:t>i</a:t>
            </a:r>
            <a:r>
              <a:rPr lang="fr-FR" dirty="0"/>
              <a:t> ∈ </a:t>
            </a:r>
            <a:r>
              <a:rPr lang="fr-FR" i="1" dirty="0"/>
              <a:t>S</a:t>
            </a:r>
            <a:r>
              <a:rPr lang="fr-FR" dirty="0"/>
              <a:t>, </a:t>
            </a:r>
            <a:r>
              <a:rPr lang="fr-FR" i="1" dirty="0" err="1"/>
              <a:t>a</a:t>
            </a:r>
            <a:r>
              <a:rPr lang="fr-FR" i="1" baseline="-25000" dirty="0" err="1"/>
              <a:t>j</a:t>
            </a:r>
            <a:r>
              <a:rPr lang="fr-FR" dirty="0"/>
              <a:t> ∈ </a:t>
            </a:r>
            <a:r>
              <a:rPr lang="fr-FR" i="1" dirty="0"/>
              <a:t>A</a:t>
            </a:r>
            <a:r>
              <a:rPr lang="fr-FR" dirty="0"/>
              <a:t> et </a:t>
            </a:r>
            <a:r>
              <a:rPr lang="fr-FR" i="1" dirty="0" err="1"/>
              <a:t>a</a:t>
            </a:r>
            <a:r>
              <a:rPr lang="fr-FR" i="1" baseline="-25000" dirty="0" err="1"/>
              <a:t>j</a:t>
            </a:r>
            <a:r>
              <a:rPr lang="fr-FR" dirty="0"/>
              <a:t> = {</a:t>
            </a:r>
            <a:r>
              <a:rPr lang="fr-FR" i="1" dirty="0" err="1"/>
              <a:t>s</a:t>
            </a:r>
            <a:r>
              <a:rPr lang="fr-FR" i="1" baseline="-25000" dirty="0" err="1"/>
              <a:t>j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i="1" baseline="-25000" dirty="0"/>
              <a:t>j</a:t>
            </a:r>
            <a:r>
              <a:rPr lang="fr-FR" baseline="-25000" dirty="0"/>
              <a:t>+1</a:t>
            </a:r>
            <a:r>
              <a:rPr lang="fr-FR" dirty="0"/>
              <a:t>}</a:t>
            </a:r>
          </a:p>
          <a:p>
            <a:r>
              <a:rPr lang="fr-FR" dirty="0"/>
              <a:t>Autrement dit, une chaîne est une liste ordonnée de sommets telle que chaque sommet de la liste soit adjacent au sommet suivant</a:t>
            </a:r>
          </a:p>
          <a:p>
            <a:r>
              <a:rPr lang="fr-FR" dirty="0"/>
              <a:t>Un cycle est une chaîne dont les deux extrémités coïncident et composée d'arêtes distinctes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52BE49-148F-485F-9ED7-C96CCF31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201194" cy="457199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(2, 1, 3, 4, 5) est une chaîne de longueur 4</a:t>
            </a:r>
          </a:p>
          <a:p>
            <a:r>
              <a:rPr lang="fr-FR" dirty="0"/>
              <a:t>(1, 2, 3, 4, 1) est un cycle de longueur 4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4F07A-3D9F-406D-863B-3609707C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92A3C-D5B7-4DE9-A57A-CB99C952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13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FFA066-5531-4E18-A989-59442E91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60" y="1723928"/>
            <a:ext cx="4320380" cy="23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956A2-334D-49AA-9210-F928B63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connexe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4454E-6048-449F-9CF5-218660DA4A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Un graphe est connexe si, pour toute paire de sommets, il existe une chaîne les joignant</a:t>
            </a:r>
          </a:p>
          <a:p>
            <a:r>
              <a:rPr lang="fr-FR" dirty="0"/>
              <a:t>Une composante connexe d'un graphe est un sous-graphe connexe maximal</a:t>
            </a:r>
          </a:p>
          <a:p>
            <a:pPr lvl="1"/>
            <a:r>
              <a:rPr lang="fr-FR" dirty="0"/>
              <a:t>On ne peut y ajouter d'autres sommets en conservant la connexité du sous-graphe</a:t>
            </a:r>
          </a:p>
          <a:p>
            <a:r>
              <a:rPr lang="fr-FR" dirty="0"/>
              <a:t>À noter d'un arbre est un graphe connexe et sans cycle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FFE14D-214B-4257-9558-5DB4C83E96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graphe n'est pas connexe</a:t>
            </a:r>
          </a:p>
          <a:p>
            <a:r>
              <a:rPr lang="fr-FR" dirty="0"/>
              <a:t>Ce graphe possède 2 composantes connexes</a:t>
            </a:r>
          </a:p>
          <a:p>
            <a:r>
              <a:rPr lang="fr-FR" dirty="0"/>
              <a:t>Les 2 sous-graphes sont des arbres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65EC4-D830-434F-AAA7-10B74EE4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0A2B8-5999-459F-8A7F-3C2EBFD6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14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BA6E35-B61E-4C6D-B733-85F687A1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202" y="1600199"/>
            <a:ext cx="4320380" cy="23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6316-27A4-4254-AC3F-7B26BE4A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pondéré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EAAAF-4D72-42CF-9263-1BF892B7D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Graphe dont les arêtes ou les arcs sont munis d'une </a:t>
            </a:r>
            <a:r>
              <a:rPr lang="fr-FR" dirty="0" err="1"/>
              <a:t>valuation</a:t>
            </a:r>
            <a:endParaRPr lang="fr-FR" dirty="0"/>
          </a:p>
          <a:p>
            <a:pPr lvl="1"/>
            <a:r>
              <a:rPr lang="fr-FR" dirty="0"/>
              <a:t>Coût ou poids ou longueur</a:t>
            </a:r>
          </a:p>
          <a:p>
            <a:r>
              <a:rPr lang="fr-FR" dirty="0"/>
              <a:t>Le coût (ou poids, ou longueur) d'un graphe partiel ou d'une chaîne est alors la somme des coûts des arêtes ou des arcs le constituant</a:t>
            </a:r>
          </a:p>
          <a:p>
            <a:r>
              <a:rPr lang="fr-FR" dirty="0"/>
              <a:t>Une plus courte chaîne entre deux sommets est, parmi les chaînes qui la relient, une chaîne de poids minimum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FE4E9C-A457-4AF9-94E5-3838479B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00200"/>
            <a:ext cx="5218611" cy="457199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poids de la chaîne (2, 1, 3, 4, 5) est 12</a:t>
            </a:r>
          </a:p>
          <a:p>
            <a:r>
              <a:rPr lang="fr-FR" dirty="0"/>
              <a:t>C'est la plus courte chaîne reliant 2 et 5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A08CF-F690-4E01-8BAE-E9EC138A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404B3-EBCC-4D8D-9155-131A7631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15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564894-4F04-4FA3-89D9-D7371FBF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42" y="1600199"/>
            <a:ext cx="4320380" cy="26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886F1-5629-4360-BF83-980A0D7A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Représentation informatique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C1863-1AA0-4A04-AF31-8E41D4E7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suppose les sommets de </a:t>
            </a:r>
            <a:r>
              <a:rPr lang="fr-FR" i="1" dirty="0"/>
              <a:t>G</a:t>
            </a:r>
            <a:r>
              <a:rPr lang="fr-FR" dirty="0"/>
              <a:t> numérotés par les entiers de 1 à |</a:t>
            </a:r>
            <a:r>
              <a:rPr lang="fr-FR" i="1" dirty="0"/>
              <a:t>S</a:t>
            </a:r>
            <a:r>
              <a:rPr lang="fr-FR" dirty="0"/>
              <a:t>|, chaque sommet étant repéré par son numéro</a:t>
            </a:r>
          </a:p>
          <a:p>
            <a:r>
              <a:rPr lang="fr-FR" dirty="0"/>
              <a:t>Deux structures de données sont souvent utilisées pour représenter un graphe</a:t>
            </a:r>
          </a:p>
          <a:p>
            <a:pPr lvl="1"/>
            <a:r>
              <a:rPr lang="fr-CA" dirty="0"/>
              <a:t>Listes d'adjacences</a:t>
            </a:r>
          </a:p>
          <a:p>
            <a:pPr lvl="1"/>
            <a:r>
              <a:rPr lang="fr-CA" dirty="0"/>
              <a:t>Matrice d'adjacences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9D4177-3398-4086-9B26-42AE5CC4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02A0A7-960C-4BD6-9D8F-6E19B66B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09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C61B1-6863-432B-AF78-1854B700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4A8C3B-56F7-4565-A1AF-03D44A5B3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Listes chaînées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B6373A-C087-440C-839F-11926627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F0443B-05C7-4B99-8F7B-276F0F04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4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 chaînées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Objets arrangés linéairement</a:t>
            </a:r>
          </a:p>
          <a:p>
            <a:pPr lvl="1"/>
            <a:r>
              <a:rPr lang="fr-FR" dirty="0"/>
              <a:t>Ordre déterminé par un pointeur dans chaque objet</a:t>
            </a:r>
          </a:p>
          <a:p>
            <a:r>
              <a:rPr lang="fr-CA" dirty="0"/>
              <a:t>Liste doublement chaînée</a:t>
            </a:r>
          </a:p>
          <a:p>
            <a:pPr lvl="1"/>
            <a:r>
              <a:rPr lang="fr-FR" dirty="0"/>
              <a:t>Chaque élément/objet </a:t>
            </a:r>
            <a:r>
              <a:rPr lang="fr-FR" i="1" dirty="0"/>
              <a:t>x</a:t>
            </a:r>
            <a:r>
              <a:rPr lang="fr-FR" dirty="0"/>
              <a:t> comporte 3 attributs</a:t>
            </a:r>
          </a:p>
          <a:p>
            <a:pPr lvl="2"/>
            <a:r>
              <a:rPr lang="fr-CA" i="1" dirty="0"/>
              <a:t>clé</a:t>
            </a:r>
            <a:endParaRPr lang="fr-CA" dirty="0"/>
          </a:p>
          <a:p>
            <a:pPr lvl="2"/>
            <a:r>
              <a:rPr lang="fr-FR" i="1" dirty="0" err="1"/>
              <a:t>succ</a:t>
            </a:r>
            <a:r>
              <a:rPr lang="fr-FR" dirty="0"/>
              <a:t>→ pointeur sur le successeur de </a:t>
            </a:r>
            <a:r>
              <a:rPr lang="fr-FR" i="1" dirty="0"/>
              <a:t>x</a:t>
            </a:r>
            <a:r>
              <a:rPr lang="fr-FR" dirty="0"/>
              <a:t> dans la liste (NIL pour le dernier élément de la liste)</a:t>
            </a:r>
          </a:p>
          <a:p>
            <a:pPr lvl="2"/>
            <a:r>
              <a:rPr lang="fr-FR" i="1" dirty="0" err="1"/>
              <a:t>préd</a:t>
            </a:r>
            <a:r>
              <a:rPr lang="fr-FR" dirty="0"/>
              <a:t> → pointeur sur le prédécesseur de </a:t>
            </a:r>
            <a:r>
              <a:rPr lang="fr-FR" i="1" dirty="0"/>
              <a:t>x</a:t>
            </a:r>
            <a:r>
              <a:rPr lang="fr-FR" dirty="0"/>
              <a:t> dans la liste (ou NIL pour le premier élément de la liste)</a:t>
            </a:r>
          </a:p>
          <a:p>
            <a:pPr lvl="1"/>
            <a:r>
              <a:rPr lang="fr-FR" dirty="0"/>
              <a:t>tête → pointeur sur le premier élément (NIL si vide)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0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 (doublement) chaînées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5119255" cy="4571999"/>
          </a:xfrm>
        </p:spPr>
        <p:txBody>
          <a:bodyPr/>
          <a:lstStyle/>
          <a:p>
            <a:r>
              <a:rPr lang="fr-FR" dirty="0"/>
              <a:t>Liste représentant l'ensemble {9, 16, 4, 1}</a:t>
            </a:r>
          </a:p>
          <a:p>
            <a:endParaRPr lang="fr-CA" dirty="0"/>
          </a:p>
          <a:p>
            <a:endParaRPr lang="fr-CA" dirty="0"/>
          </a:p>
          <a:p>
            <a:r>
              <a:rPr lang="fr-FR" dirty="0"/>
              <a:t>Liste après insertion d'un élément dont la clé vaut 25</a:t>
            </a:r>
          </a:p>
          <a:p>
            <a:endParaRPr lang="fr-CA" dirty="0"/>
          </a:p>
          <a:p>
            <a:endParaRPr lang="fr-CA" dirty="0"/>
          </a:p>
          <a:p>
            <a:r>
              <a:rPr lang="fr-FR" dirty="0"/>
              <a:t>Liste après suppression de l'élément dont la clé vaut 4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68640" y="1568226"/>
            <a:ext cx="3084582" cy="4571999"/>
          </a:xfrm>
        </p:spPr>
        <p:txBody>
          <a:bodyPr/>
          <a:lstStyle/>
          <a:p>
            <a:r>
              <a:rPr lang="fr-CA" dirty="0"/>
              <a:t>RECHERCHER-LISTE (</a:t>
            </a:r>
            <a:r>
              <a:rPr lang="fr-CA" i="1" dirty="0"/>
              <a:t>l</a:t>
            </a:r>
            <a:r>
              <a:rPr lang="fr-CA" dirty="0"/>
              <a:t>, </a:t>
            </a:r>
            <a:r>
              <a:rPr lang="fr-CA" i="1" dirty="0"/>
              <a:t>k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r>
              <a:rPr lang="fr-CA" dirty="0"/>
              <a:t>INSÉRER-LISTE (</a:t>
            </a:r>
            <a:r>
              <a:rPr lang="fr-CA" i="1" dirty="0"/>
              <a:t>l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r>
              <a:rPr lang="fr-CA" dirty="0"/>
              <a:t>SUPPRIMER-LISTE (</a:t>
            </a:r>
            <a:r>
              <a:rPr lang="fr-CA" i="1" dirty="0"/>
              <a:t>l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FR" i="1" dirty="0"/>
              <a:t>O</a:t>
            </a:r>
            <a:r>
              <a:rPr lang="fr-FR" dirty="0"/>
              <a:t>(1) si on a déjà un pointeur sur l'élément </a:t>
            </a:r>
            <a:r>
              <a:rPr lang="fr-FR" i="1" dirty="0"/>
              <a:t>x</a:t>
            </a:r>
            <a:r>
              <a:rPr lang="fr-FR" dirty="0"/>
              <a:t> à supprimer</a:t>
            </a:r>
          </a:p>
          <a:p>
            <a:pPr lvl="1"/>
            <a:r>
              <a:rPr lang="fr-FR" i="1" dirty="0"/>
              <a:t>O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) si on supprime à partir de la clé </a:t>
            </a:r>
            <a:r>
              <a:rPr lang="fr-FR" i="1" dirty="0"/>
              <a:t>k</a:t>
            </a:r>
            <a:endParaRPr lang="fr-FR" dirty="0"/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09" y="2061728"/>
            <a:ext cx="5760381" cy="8752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09" y="4169053"/>
            <a:ext cx="7222869" cy="3855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409" y="5761875"/>
            <a:ext cx="5950807" cy="3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séance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Notions de base sur les graphes</a:t>
            </a:r>
          </a:p>
          <a:p>
            <a:r>
              <a:rPr lang="fr-FR" dirty="0"/>
              <a:t>Représentation des graphes en mémoire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Bibliographie</a:t>
            </a:r>
          </a:p>
          <a:p>
            <a:pPr lvl="1"/>
            <a:r>
              <a:rPr lang="fr-FR" dirty="0"/>
              <a:t>T. H. </a:t>
            </a:r>
            <a:r>
              <a:rPr lang="fr-FR" dirty="0" err="1"/>
              <a:t>Cormen</a:t>
            </a:r>
            <a:r>
              <a:rPr lang="fr-FR" dirty="0"/>
              <a:t>, C. E. </a:t>
            </a:r>
            <a:r>
              <a:rPr lang="fr-FR" dirty="0" err="1"/>
              <a:t>Leiserson</a:t>
            </a:r>
            <a:r>
              <a:rPr lang="fr-FR" dirty="0"/>
              <a:t>, R. L. </a:t>
            </a:r>
            <a:r>
              <a:rPr lang="fr-FR" dirty="0" err="1"/>
              <a:t>Rivest</a:t>
            </a:r>
            <a:r>
              <a:rPr lang="fr-FR" dirty="0"/>
              <a:t>, C. Stein, "Algorithmique", 3</a:t>
            </a:r>
            <a:r>
              <a:rPr lang="fr-FR" baseline="30000" dirty="0"/>
              <a:t>e</a:t>
            </a:r>
            <a:r>
              <a:rPr lang="fr-FR" dirty="0"/>
              <a:t> édition, </a:t>
            </a:r>
            <a:r>
              <a:rPr lang="fr-FR" dirty="0" err="1"/>
              <a:t>Dunod</a:t>
            </a:r>
            <a:r>
              <a:rPr lang="fr-FR" dirty="0"/>
              <a:t>, 2010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34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 ou tableau 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84" y="2362353"/>
            <a:ext cx="7921714" cy="2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E2E8-D9AA-4F9C-9F82-4DB0EA0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 DU 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702A9-99E9-4380-8857-57DC0C2E1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Listes chaînées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1C2143-F37C-4DCC-B38B-033E97A1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89BA8-F359-4F6E-B59E-D362628D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39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C33B0-7029-4ECF-A735-8841FD22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 d'adjacences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80691-DB28-4B8F-8FB8-9FFF75129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suppose donnés (ex. lus dans un fichier)</a:t>
            </a:r>
          </a:p>
          <a:p>
            <a:pPr lvl="1"/>
            <a:r>
              <a:rPr lang="fr-CA" dirty="0"/>
              <a:t>L'ordre du graphe</a:t>
            </a:r>
          </a:p>
          <a:p>
            <a:pPr lvl="1"/>
            <a:r>
              <a:rPr lang="fr-FR" dirty="0"/>
              <a:t>L'ensemble des arêtes {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y</a:t>
            </a:r>
            <a:r>
              <a:rPr lang="fr-FR" dirty="0"/>
              <a:t>} du graphe</a:t>
            </a:r>
          </a:p>
          <a:p>
            <a:r>
              <a:rPr lang="fr-FR" dirty="0"/>
              <a:t>On définit un tableau </a:t>
            </a:r>
            <a:r>
              <a:rPr lang="fr-FR" i="1" dirty="0"/>
              <a:t>adj</a:t>
            </a:r>
            <a:r>
              <a:rPr lang="fr-FR" dirty="0"/>
              <a:t> de |</a:t>
            </a:r>
            <a:r>
              <a:rPr lang="fr-FR" i="1" dirty="0"/>
              <a:t>S</a:t>
            </a:r>
            <a:r>
              <a:rPr lang="fr-FR" dirty="0"/>
              <a:t>| listes</a:t>
            </a:r>
          </a:p>
          <a:p>
            <a:pPr lvl="1"/>
            <a:r>
              <a:rPr lang="fr-FR" dirty="0"/>
              <a:t>Les |</a:t>
            </a:r>
            <a:r>
              <a:rPr lang="fr-FR" i="1" dirty="0"/>
              <a:t>S</a:t>
            </a:r>
            <a:r>
              <a:rPr lang="fr-FR" dirty="0"/>
              <a:t>| cases du tableau correspondent aux  sommets 1, 2, … |</a:t>
            </a:r>
            <a:r>
              <a:rPr lang="fr-FR" i="1" dirty="0"/>
              <a:t>S</a:t>
            </a:r>
            <a:r>
              <a:rPr lang="fr-FR" dirty="0"/>
              <a:t>| du graphe</a:t>
            </a:r>
          </a:p>
          <a:p>
            <a:r>
              <a:rPr lang="fr-CA" dirty="0"/>
              <a:t>Pour chaque </a:t>
            </a:r>
            <a:r>
              <a:rPr lang="fr-CA" i="1" dirty="0"/>
              <a:t>u</a:t>
            </a:r>
            <a:r>
              <a:rPr lang="fr-CA" dirty="0"/>
              <a:t> ∈ </a:t>
            </a:r>
            <a:r>
              <a:rPr lang="fr-CA" i="1" dirty="0"/>
              <a:t>S</a:t>
            </a:r>
            <a:endParaRPr lang="fr-CA" dirty="0"/>
          </a:p>
          <a:p>
            <a:pPr lvl="1"/>
            <a:r>
              <a:rPr lang="fr-FR" dirty="0"/>
              <a:t>La liste </a:t>
            </a:r>
            <a:r>
              <a:rPr lang="fr-FR" i="1" dirty="0"/>
              <a:t>adj</a:t>
            </a:r>
            <a:r>
              <a:rPr lang="fr-FR" dirty="0"/>
              <a:t>[</a:t>
            </a:r>
            <a:r>
              <a:rPr lang="fr-FR" i="1" dirty="0"/>
              <a:t>u</a:t>
            </a:r>
            <a:r>
              <a:rPr lang="fr-FR" dirty="0"/>
              <a:t>] est une liste de sommets </a:t>
            </a:r>
            <a:r>
              <a:rPr lang="fr-FR" i="1" dirty="0"/>
              <a:t>v</a:t>
            </a:r>
            <a:endParaRPr lang="fr-FR" dirty="0"/>
          </a:p>
          <a:p>
            <a:pPr lvl="1"/>
            <a:r>
              <a:rPr lang="fr-FR" dirty="0"/>
              <a:t>...tels qu'il existe un arc (</a:t>
            </a:r>
            <a:r>
              <a:rPr lang="fr-FR" i="1" dirty="0"/>
              <a:t>u</a:t>
            </a:r>
            <a:r>
              <a:rPr lang="fr-FR" dirty="0"/>
              <a:t>, </a:t>
            </a:r>
            <a:r>
              <a:rPr lang="fr-FR" i="1" dirty="0"/>
              <a:t>v</a:t>
            </a:r>
            <a:r>
              <a:rPr lang="fr-FR" dirty="0"/>
              <a:t>) ∈ </a:t>
            </a:r>
            <a:r>
              <a:rPr lang="fr-FR" i="1" dirty="0"/>
              <a:t>A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E700F9-35A4-42CE-9D77-5B835C38D3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Autrement dit</a:t>
            </a:r>
          </a:p>
          <a:p>
            <a:pPr lvl="1"/>
            <a:r>
              <a:rPr lang="fr-FR" dirty="0"/>
              <a:t>Le pointeur en position </a:t>
            </a:r>
            <a:r>
              <a:rPr lang="fr-FR" i="1" dirty="0"/>
              <a:t>u</a:t>
            </a:r>
            <a:r>
              <a:rPr lang="fr-FR" dirty="0"/>
              <a:t> est la tête d'une liste chaînée qui contient les sommets adjacents au sommet </a:t>
            </a:r>
            <a:r>
              <a:rPr lang="fr-FR" i="1" dirty="0"/>
              <a:t>u</a:t>
            </a:r>
            <a:endParaRPr lang="fr-FR" dirty="0"/>
          </a:p>
          <a:p>
            <a:pPr lvl="1"/>
            <a:r>
              <a:rPr lang="fr-FR" dirty="0"/>
              <a:t>Un voisin </a:t>
            </a:r>
            <a:r>
              <a:rPr lang="fr-FR" i="1" dirty="0"/>
              <a:t>v</a:t>
            </a:r>
            <a:r>
              <a:rPr lang="fr-FR" dirty="0"/>
              <a:t> de </a:t>
            </a:r>
            <a:r>
              <a:rPr lang="fr-FR" i="1" dirty="0"/>
              <a:t>u</a:t>
            </a:r>
            <a:r>
              <a:rPr lang="fr-FR" dirty="0"/>
              <a:t> doit appartenir à la liste correspondant au sommet </a:t>
            </a:r>
            <a:r>
              <a:rPr lang="fr-FR" i="1" dirty="0"/>
              <a:t>u</a:t>
            </a:r>
            <a:endParaRPr lang="fr-FR" dirty="0"/>
          </a:p>
          <a:p>
            <a:r>
              <a:rPr lang="fr-CA" i="1" dirty="0"/>
              <a:t>adj</a:t>
            </a:r>
            <a:r>
              <a:rPr lang="fr-CA" dirty="0"/>
              <a:t> → attribut du graphe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7087C-5A90-4508-BD8C-A552BB37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B2401-8F42-40F3-B2AA-93D512C8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95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8348-25C6-43BF-AB9E-0667A5B4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 d'adjacences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66CF5-67F9-44D4-86A0-36FA21034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Somme des longueurs de toutes les listes d'adjacences du graphe</a:t>
            </a:r>
          </a:p>
          <a:p>
            <a:pPr lvl="1"/>
            <a:r>
              <a:rPr lang="fr-CA" dirty="0"/>
              <a:t>Graphe orienté → |</a:t>
            </a:r>
            <a:r>
              <a:rPr lang="fr-CA" i="1" dirty="0"/>
              <a:t>A</a:t>
            </a:r>
            <a:r>
              <a:rPr lang="fr-CA" dirty="0"/>
              <a:t>|</a:t>
            </a:r>
          </a:p>
          <a:p>
            <a:pPr lvl="1"/>
            <a:r>
              <a:rPr lang="fr-FR" dirty="0"/>
              <a:t>Graphe non orienté → 2|</a:t>
            </a:r>
            <a:r>
              <a:rPr lang="fr-FR" i="1" dirty="0"/>
              <a:t>A</a:t>
            </a:r>
            <a:r>
              <a:rPr lang="fr-FR" dirty="0"/>
              <a:t>|</a:t>
            </a:r>
          </a:p>
          <a:p>
            <a:r>
              <a:rPr lang="fr-CA" dirty="0"/>
              <a:t>Quantité de mémoire requise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 (</a:t>
            </a:r>
            <a:r>
              <a:rPr lang="fr-CA" i="1" dirty="0"/>
              <a:t>S</a:t>
            </a:r>
            <a:r>
              <a:rPr lang="fr-CA" dirty="0"/>
              <a:t> + </a:t>
            </a:r>
            <a:r>
              <a:rPr lang="fr-CA" i="1" dirty="0"/>
              <a:t>A</a:t>
            </a:r>
            <a:r>
              <a:rPr lang="fr-CA" dirty="0"/>
              <a:t>)</a:t>
            </a:r>
          </a:p>
          <a:p>
            <a:r>
              <a:rPr lang="fr-CA" dirty="0"/>
              <a:t>Graphes pondérés</a:t>
            </a:r>
          </a:p>
          <a:p>
            <a:pPr lvl="1"/>
            <a:r>
              <a:rPr lang="fr-FR" dirty="0"/>
              <a:t>On stocke le poids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u</a:t>
            </a:r>
            <a:r>
              <a:rPr lang="fr-FR" dirty="0" err="1"/>
              <a:t>,</a:t>
            </a:r>
            <a:r>
              <a:rPr lang="fr-FR" i="1" dirty="0" err="1"/>
              <a:t>v</a:t>
            </a:r>
            <a:r>
              <a:rPr lang="fr-FR" dirty="0"/>
              <a:t>) de l'arc (</a:t>
            </a:r>
            <a:r>
              <a:rPr lang="fr-FR" i="1" dirty="0" err="1"/>
              <a:t>u</a:t>
            </a:r>
            <a:r>
              <a:rPr lang="fr-FR" dirty="0" err="1"/>
              <a:t>,</a:t>
            </a:r>
            <a:r>
              <a:rPr lang="fr-FR" i="1" dirty="0" err="1"/>
              <a:t>v</a:t>
            </a:r>
            <a:r>
              <a:rPr lang="fr-FR" dirty="0"/>
              <a:t>) avec le sommet </a:t>
            </a:r>
            <a:r>
              <a:rPr lang="fr-FR" i="1" dirty="0"/>
              <a:t>v</a:t>
            </a:r>
            <a:r>
              <a:rPr lang="fr-FR" dirty="0"/>
              <a:t> dans la liste de </a:t>
            </a:r>
            <a:r>
              <a:rPr lang="fr-FR" i="1" dirty="0"/>
              <a:t>u</a:t>
            </a:r>
            <a:endParaRPr lang="fr-FR" dirty="0"/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64CAF-9840-4280-BF66-F8D617FC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9C75B-45F1-4D7A-B7A0-ABE76E84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23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19BB32-C7C5-43E2-84B6-0CBDAE47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24" y="1600199"/>
            <a:ext cx="4320380" cy="2340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F0AA875-AB55-4971-AD8F-B5442BC1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03" y="4209516"/>
            <a:ext cx="3607615" cy="21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3C902-8535-4DD8-9725-EFFEFAA3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Matrice d'adjacences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A8A64-66FA-4A0D-BE85-BAD31B0DE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On suppose donnés (ex. lus dans un fichier)</a:t>
            </a:r>
          </a:p>
          <a:p>
            <a:pPr lvl="1"/>
            <a:r>
              <a:rPr lang="fr-CA" dirty="0"/>
              <a:t>L'ordre du graphe</a:t>
            </a:r>
          </a:p>
          <a:p>
            <a:pPr lvl="1"/>
            <a:r>
              <a:rPr lang="fr-FR" dirty="0"/>
              <a:t>L'ensemble des arêtes {</a:t>
            </a:r>
            <a:r>
              <a:rPr lang="fr-FR" i="1" dirty="0"/>
              <a:t>x</a:t>
            </a:r>
            <a:r>
              <a:rPr lang="fr-FR" dirty="0"/>
              <a:t>, </a:t>
            </a:r>
            <a:r>
              <a:rPr lang="fr-FR" i="1" dirty="0"/>
              <a:t>y</a:t>
            </a:r>
            <a:r>
              <a:rPr lang="fr-FR" dirty="0"/>
              <a:t>} du graphe</a:t>
            </a:r>
          </a:p>
          <a:p>
            <a:r>
              <a:rPr lang="fr-FR" dirty="0"/>
              <a:t>On définit une matrice carrée </a:t>
            </a:r>
            <a:r>
              <a:rPr lang="fr-FR" i="1" dirty="0"/>
              <a:t>adj</a:t>
            </a:r>
            <a:r>
              <a:rPr lang="fr-FR" dirty="0"/>
              <a:t> à |</a:t>
            </a:r>
            <a:r>
              <a:rPr lang="fr-FR" i="1" dirty="0"/>
              <a:t>S</a:t>
            </a:r>
            <a:r>
              <a:rPr lang="fr-FR" dirty="0"/>
              <a:t>| lignes et |</a:t>
            </a:r>
            <a:r>
              <a:rPr lang="fr-FR" i="1" dirty="0"/>
              <a:t>S</a:t>
            </a:r>
            <a:r>
              <a:rPr lang="fr-FR" dirty="0"/>
              <a:t>| colonnes, telle que</a:t>
            </a:r>
          </a:p>
          <a:p>
            <a:pPr lvl="1"/>
            <a:r>
              <a:rPr lang="fr-FR" i="1" dirty="0"/>
              <a:t>adj</a:t>
            </a:r>
            <a:r>
              <a:rPr lang="fr-FR" dirty="0"/>
              <a:t>[</a:t>
            </a:r>
            <a:r>
              <a:rPr lang="fr-FR" i="1" dirty="0"/>
              <a:t>i</a:t>
            </a:r>
            <a:r>
              <a:rPr lang="fr-FR" dirty="0"/>
              <a:t>, </a:t>
            </a:r>
            <a:r>
              <a:rPr lang="fr-FR" i="1" dirty="0"/>
              <a:t>j</a:t>
            </a:r>
            <a:r>
              <a:rPr lang="fr-FR" dirty="0"/>
              <a:t>] = 1 si (</a:t>
            </a:r>
            <a:r>
              <a:rPr lang="fr-FR" i="1" dirty="0"/>
              <a:t>i</a:t>
            </a:r>
            <a:r>
              <a:rPr lang="fr-FR" dirty="0"/>
              <a:t>, </a:t>
            </a:r>
            <a:r>
              <a:rPr lang="fr-FR" i="1" dirty="0"/>
              <a:t>j</a:t>
            </a:r>
            <a:r>
              <a:rPr lang="fr-FR" dirty="0"/>
              <a:t>) ∈ </a:t>
            </a:r>
            <a:r>
              <a:rPr lang="fr-FR" i="1" dirty="0"/>
              <a:t>A</a:t>
            </a:r>
            <a:r>
              <a:rPr lang="fr-FR" dirty="0"/>
              <a:t> (</a:t>
            </a:r>
            <a:r>
              <a:rPr lang="fr-FR" i="1" dirty="0"/>
              <a:t>i</a:t>
            </a:r>
            <a:r>
              <a:rPr lang="fr-FR" dirty="0"/>
              <a:t> et </a:t>
            </a:r>
            <a:r>
              <a:rPr lang="fr-FR" i="1" dirty="0"/>
              <a:t>j</a:t>
            </a:r>
            <a:r>
              <a:rPr lang="fr-FR" dirty="0"/>
              <a:t> sont adjacents)</a:t>
            </a:r>
          </a:p>
          <a:p>
            <a:pPr lvl="1"/>
            <a:r>
              <a:rPr lang="fr-CA" i="1" dirty="0"/>
              <a:t>adj</a:t>
            </a:r>
            <a:r>
              <a:rPr lang="fr-CA" dirty="0"/>
              <a:t>[</a:t>
            </a:r>
            <a:r>
              <a:rPr lang="fr-CA" i="1" dirty="0"/>
              <a:t>i</a:t>
            </a:r>
            <a:r>
              <a:rPr lang="fr-CA" dirty="0"/>
              <a:t>, </a:t>
            </a:r>
            <a:r>
              <a:rPr lang="fr-CA" i="1" dirty="0"/>
              <a:t>j</a:t>
            </a:r>
            <a:r>
              <a:rPr lang="fr-CA" dirty="0"/>
              <a:t>] = 0 sinon</a:t>
            </a:r>
          </a:p>
          <a:p>
            <a:pPr lvl="1"/>
            <a:r>
              <a:rPr lang="fr-FR" i="1" dirty="0"/>
              <a:t>adj</a:t>
            </a:r>
            <a:r>
              <a:rPr lang="fr-FR" dirty="0"/>
              <a:t>[</a:t>
            </a:r>
            <a:r>
              <a:rPr lang="fr-FR" i="1" dirty="0"/>
              <a:t>k</a:t>
            </a:r>
            <a:r>
              <a:rPr lang="fr-FR" dirty="0"/>
              <a:t>, </a:t>
            </a:r>
            <a:r>
              <a:rPr lang="fr-FR" i="1" dirty="0"/>
              <a:t>k</a:t>
            </a:r>
            <a:r>
              <a:rPr lang="fr-FR" dirty="0"/>
              <a:t>] sera pris égal à 0 ou 1 selon le problème</a:t>
            </a:r>
          </a:p>
          <a:p>
            <a:r>
              <a:rPr lang="fr-CA" dirty="0"/>
              <a:t>Quantité de mémoire requise</a:t>
            </a:r>
          </a:p>
          <a:p>
            <a:pPr lvl="1"/>
            <a:r>
              <a:rPr lang="fr-FR" i="1" dirty="0"/>
              <a:t>O</a:t>
            </a:r>
            <a:r>
              <a:rPr lang="fr-FR" dirty="0"/>
              <a:t> (</a:t>
            </a:r>
            <a:r>
              <a:rPr lang="fr-FR" i="1" dirty="0"/>
              <a:t>S</a:t>
            </a:r>
            <a:r>
              <a:rPr lang="fr-FR" baseline="30000" dirty="0"/>
              <a:t>2</a:t>
            </a:r>
            <a:r>
              <a:rPr lang="fr-FR" dirty="0"/>
              <a:t>) (peu importe la densité du graphe)</a:t>
            </a:r>
          </a:p>
          <a:p>
            <a:r>
              <a:rPr lang="fr-CA" dirty="0"/>
              <a:t>Graphe non orienté</a:t>
            </a:r>
          </a:p>
          <a:p>
            <a:pPr lvl="1"/>
            <a:r>
              <a:rPr lang="pl-PL" i="1" dirty="0"/>
              <a:t>adj</a:t>
            </a:r>
            <a:r>
              <a:rPr lang="pl-PL" dirty="0"/>
              <a:t>[</a:t>
            </a:r>
            <a:r>
              <a:rPr lang="pl-PL" i="1" dirty="0"/>
              <a:t>i</a:t>
            </a:r>
            <a:r>
              <a:rPr lang="pl-PL" dirty="0"/>
              <a:t>,</a:t>
            </a:r>
            <a:r>
              <a:rPr lang="pl-PL" i="1" dirty="0"/>
              <a:t>j</a:t>
            </a:r>
            <a:r>
              <a:rPr lang="pl-PL" dirty="0"/>
              <a:t>] = adj[</a:t>
            </a:r>
            <a:r>
              <a:rPr lang="pl-PL" i="1" dirty="0"/>
              <a:t>j</a:t>
            </a:r>
            <a:r>
              <a:rPr lang="pl-PL" dirty="0"/>
              <a:t>,</a:t>
            </a:r>
            <a:r>
              <a:rPr lang="pl-PL" i="1" dirty="0"/>
              <a:t>i</a:t>
            </a:r>
            <a:r>
              <a:rPr lang="pl-PL" dirty="0"/>
              <a:t>] = 1</a:t>
            </a:r>
          </a:p>
          <a:p>
            <a:r>
              <a:rPr lang="fr-CA" dirty="0"/>
              <a:t>Graphe pondéré</a:t>
            </a:r>
          </a:p>
          <a:p>
            <a:pPr lvl="1"/>
            <a:r>
              <a:rPr lang="fr-FR" dirty="0"/>
              <a:t>On remplace le 1 par le poids </a:t>
            </a:r>
            <a:r>
              <a:rPr lang="fr-FR" i="1" dirty="0"/>
              <a:t>p</a:t>
            </a:r>
            <a:r>
              <a:rPr lang="fr-FR" dirty="0"/>
              <a:t>(</a:t>
            </a:r>
            <a:r>
              <a:rPr lang="fr-FR" i="1" dirty="0" err="1"/>
              <a:t>u</a:t>
            </a:r>
            <a:r>
              <a:rPr lang="fr-FR" dirty="0" err="1"/>
              <a:t>,</a:t>
            </a:r>
            <a:r>
              <a:rPr lang="fr-FR" i="1" dirty="0" err="1"/>
              <a:t>v</a:t>
            </a:r>
            <a:r>
              <a:rPr lang="fr-FR" dirty="0"/>
              <a:t>) de l'arc (</a:t>
            </a:r>
            <a:r>
              <a:rPr lang="fr-FR" i="1" dirty="0" err="1"/>
              <a:t>u</a:t>
            </a:r>
            <a:r>
              <a:rPr lang="fr-FR" dirty="0" err="1"/>
              <a:t>,</a:t>
            </a:r>
            <a:r>
              <a:rPr lang="fr-FR" i="1" dirty="0" err="1"/>
              <a:t>v</a:t>
            </a:r>
            <a:r>
              <a:rPr lang="fr-FR" dirty="0"/>
              <a:t>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FA1E2-F208-4A73-B885-3BE911E4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1C041-65A2-46AC-B30B-EE1A7A2C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24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24365A-F48A-46E2-BC40-B235AFE7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62" y="1600199"/>
            <a:ext cx="4320380" cy="2340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17F410-3B36-4291-9951-B073483C3665}"/>
              </a:ext>
            </a:extLst>
          </p:cNvPr>
          <p:cNvSpPr/>
          <p:nvPr/>
        </p:nvSpPr>
        <p:spPr>
          <a:xfrm>
            <a:off x="6058487" y="4125349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adj	1	2	3	4	5	</a:t>
            </a:r>
            <a:endParaRPr lang="fr-CA" dirty="0"/>
          </a:p>
          <a:p>
            <a:r>
              <a:rPr lang="fr-CA" b="1" dirty="0"/>
              <a:t>1	</a:t>
            </a:r>
            <a:r>
              <a:rPr lang="fr-CA" dirty="0"/>
              <a:t>0	1	1	1	0	</a:t>
            </a:r>
          </a:p>
          <a:p>
            <a:r>
              <a:rPr lang="fr-CA" b="1" dirty="0"/>
              <a:t>2	</a:t>
            </a:r>
            <a:r>
              <a:rPr lang="fr-CA" dirty="0"/>
              <a:t>1	0	1	0	0	</a:t>
            </a:r>
          </a:p>
          <a:p>
            <a:r>
              <a:rPr lang="fr-CA" b="1" dirty="0"/>
              <a:t>3	</a:t>
            </a:r>
            <a:r>
              <a:rPr lang="fr-CA" dirty="0"/>
              <a:t>1	1	0	1	0	</a:t>
            </a:r>
          </a:p>
          <a:p>
            <a:r>
              <a:rPr lang="fr-CA" b="1" dirty="0"/>
              <a:t>4	</a:t>
            </a:r>
            <a:r>
              <a:rPr lang="fr-CA" dirty="0"/>
              <a:t>1	0	1	0	1	</a:t>
            </a:r>
          </a:p>
          <a:p>
            <a:r>
              <a:rPr lang="fr-CA" b="1" dirty="0"/>
              <a:t>5	</a:t>
            </a:r>
            <a:r>
              <a:rPr lang="fr-CA" dirty="0"/>
              <a:t>0	0	0	1	0	</a:t>
            </a:r>
          </a:p>
        </p:txBody>
      </p:sp>
    </p:spTree>
    <p:extLst>
      <p:ext uri="{BB962C8B-B14F-4D97-AF65-F5344CB8AC3E}">
        <p14:creationId xmlns:p14="http://schemas.microsoft.com/office/powerpoint/2010/main" val="28636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32008-E207-475C-9425-9D3E55A2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 d'adjacences ou matrice d'adjacences 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2C105-ED63-4921-AA88-4FD3DE8D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Espace mémoire ?</a:t>
            </a:r>
          </a:p>
          <a:p>
            <a:pPr lvl="1"/>
            <a:r>
              <a:rPr lang="fr-FR" dirty="0"/>
              <a:t>On peut sauver de l'espace mémoire avec les listes d'adjacences si le graphe est peu dense</a:t>
            </a:r>
          </a:p>
          <a:p>
            <a:r>
              <a:rPr lang="fr-CA" dirty="0"/>
              <a:t>Recherche d'un arc ?</a:t>
            </a:r>
          </a:p>
          <a:p>
            <a:pPr lvl="1"/>
            <a:r>
              <a:rPr lang="fr-FR" dirty="0"/>
              <a:t>Listes d'adjacences → parcours d'une liste → O(</a:t>
            </a:r>
            <a:r>
              <a:rPr lang="fr-FR" i="1" dirty="0"/>
              <a:t>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Matrice d'adjacences → accès direct → </a:t>
            </a:r>
            <a:r>
              <a:rPr lang="fr-FR" i="1" dirty="0"/>
              <a:t>O</a:t>
            </a:r>
            <a:r>
              <a:rPr lang="fr-FR" dirty="0"/>
              <a:t>(1)</a:t>
            </a:r>
          </a:p>
          <a:p>
            <a:r>
              <a:rPr lang="fr-FR" dirty="0"/>
              <a:t>Dépend de l'algorithme que l'on veut implémenter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D56AD7-BC39-499B-8483-D428FE0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DC1B8-89C0-4A32-8CA8-0287D2B1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8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63857" y="2689659"/>
            <a:ext cx="8972198" cy="2219691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>Prochain cours</a:t>
            </a:r>
            <a:br>
              <a:rPr lang="fr-CA" dirty="0"/>
            </a:br>
            <a:br>
              <a:rPr lang="fr-CA" dirty="0"/>
            </a:br>
            <a:r>
              <a:rPr lang="fr-FR" dirty="0"/>
              <a:t>Graphes</a:t>
            </a:r>
            <a:br>
              <a:rPr lang="fr-FR" dirty="0"/>
            </a:br>
            <a:r>
              <a:rPr lang="fr-FR" dirty="0"/>
              <a:t>Algorithmes élémentaires</a:t>
            </a:r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62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Notions de base sur les graphes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4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71417A5-DC37-447C-9D34-DC39A774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7CB45E-560D-4B7F-9BD9-A4C3386F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4</a:t>
            </a:fld>
            <a:endParaRPr lang="fr-CA"/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7E04C94-EBBB-4D8B-A030-BBAC2644D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99" y="0"/>
            <a:ext cx="6927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8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8EDAD-0AF6-43CE-A3C1-4D3C4383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80D0C-6987-4F79-AC49-DFC73169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graphes permettent de modéliser une multitude de problèmes</a:t>
            </a:r>
          </a:p>
          <a:p>
            <a:r>
              <a:rPr lang="fr-CA" dirty="0"/>
              <a:t>Omniprésents en informatique</a:t>
            </a:r>
          </a:p>
          <a:p>
            <a:pPr lvl="1"/>
            <a:r>
              <a:rPr lang="fr-CA" dirty="0"/>
              <a:t>Réseaux</a:t>
            </a:r>
          </a:p>
          <a:p>
            <a:pPr lvl="1"/>
            <a:r>
              <a:rPr lang="fr-CA" dirty="0"/>
              <a:t>Systèmes distribués</a:t>
            </a:r>
          </a:p>
          <a:p>
            <a:pPr lvl="1"/>
            <a:r>
              <a:rPr lang="fr-CA" dirty="0"/>
              <a:t>Optimisation combinatoire</a:t>
            </a:r>
          </a:p>
          <a:p>
            <a:pPr lvl="1"/>
            <a:r>
              <a:rPr lang="fr-CA" dirty="0"/>
              <a:t>……</a:t>
            </a:r>
          </a:p>
          <a:p>
            <a:r>
              <a:rPr lang="fr-FR" dirty="0"/>
              <a:t>Les algorithmes pour les manipuler sont fondamentaux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5736C4-C859-47C7-B2AC-C84AFEE7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A9DBBF-4C7F-46DF-AA34-B092BD4B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60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9362-AD1D-40C9-9F05-ED0FE557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non orienté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EAA9D-350C-496A-A44D-0529CD07F7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Un graphe non orienté …</a:t>
            </a:r>
          </a:p>
          <a:p>
            <a:r>
              <a:rPr lang="fr-FR" dirty="0"/>
              <a:t>… est défini par deux ensembles</a:t>
            </a:r>
          </a:p>
          <a:p>
            <a:pPr lvl="1"/>
            <a:r>
              <a:rPr lang="fr-CA" dirty="0"/>
              <a:t>Ensemble </a:t>
            </a:r>
            <a:r>
              <a:rPr lang="fr-CA" i="1" dirty="0"/>
              <a:t>S</a:t>
            </a:r>
            <a:r>
              <a:rPr lang="fr-CA" dirty="0"/>
              <a:t> des </a:t>
            </a:r>
            <a:r>
              <a:rPr lang="fr-CA" i="1" dirty="0"/>
              <a:t>sommets</a:t>
            </a:r>
            <a:endParaRPr lang="fr-CA" dirty="0"/>
          </a:p>
          <a:p>
            <a:pPr lvl="1"/>
            <a:r>
              <a:rPr lang="fr-CA" dirty="0"/>
              <a:t>Ensemble </a:t>
            </a:r>
            <a:r>
              <a:rPr lang="fr-CA" i="1" dirty="0"/>
              <a:t>A</a:t>
            </a:r>
            <a:r>
              <a:rPr lang="fr-CA" dirty="0"/>
              <a:t> des </a:t>
            </a:r>
            <a:r>
              <a:rPr lang="fr-CA" i="1" dirty="0"/>
              <a:t>arêtes</a:t>
            </a:r>
            <a:endParaRPr lang="fr-CA" dirty="0"/>
          </a:p>
          <a:p>
            <a:r>
              <a:rPr lang="fr-FR" dirty="0"/>
              <a:t>Une arête, un élément </a:t>
            </a:r>
            <a:r>
              <a:rPr lang="fr-FR" i="1" dirty="0"/>
              <a:t>a</a:t>
            </a:r>
            <a:r>
              <a:rPr lang="fr-FR" dirty="0"/>
              <a:t> de </a:t>
            </a:r>
            <a:r>
              <a:rPr lang="fr-FR" i="1" dirty="0"/>
              <a:t>A</a:t>
            </a:r>
            <a:endParaRPr lang="fr-FR" dirty="0"/>
          </a:p>
          <a:p>
            <a:pPr lvl="1"/>
            <a:r>
              <a:rPr lang="fr-FR" dirty="0"/>
              <a:t>Est défini par une paire de sommets distincts </a:t>
            </a:r>
            <a:r>
              <a:rPr lang="fr-FR" i="1" dirty="0"/>
              <a:t>x</a:t>
            </a:r>
            <a:r>
              <a:rPr lang="fr-FR" dirty="0"/>
              <a:t> et </a:t>
            </a:r>
            <a:r>
              <a:rPr lang="fr-FR" i="1" dirty="0"/>
              <a:t>y</a:t>
            </a:r>
            <a:r>
              <a:rPr lang="fr-FR" dirty="0"/>
              <a:t> de </a:t>
            </a:r>
            <a:r>
              <a:rPr lang="fr-FR" i="1" dirty="0"/>
              <a:t>S</a:t>
            </a:r>
            <a:endParaRPr lang="fr-FR" dirty="0"/>
          </a:p>
          <a:p>
            <a:pPr lvl="1"/>
            <a:r>
              <a:rPr lang="fr-FR" dirty="0"/>
              <a:t>N'apparaît pas plusieurs fois dans </a:t>
            </a:r>
            <a:r>
              <a:rPr lang="fr-FR" i="1" dirty="0"/>
              <a:t>A</a:t>
            </a:r>
            <a:endParaRPr lang="fr-FR" dirty="0"/>
          </a:p>
          <a:p>
            <a:r>
              <a:rPr lang="fr-CA" dirty="0"/>
              <a:t>On dit que</a:t>
            </a:r>
          </a:p>
          <a:p>
            <a:pPr lvl="1"/>
            <a:r>
              <a:rPr lang="fr-FR" i="1" dirty="0"/>
              <a:t>x</a:t>
            </a:r>
            <a:r>
              <a:rPr lang="fr-FR" dirty="0"/>
              <a:t> et </a:t>
            </a:r>
            <a:r>
              <a:rPr lang="fr-FR" i="1" dirty="0"/>
              <a:t>y</a:t>
            </a:r>
            <a:r>
              <a:rPr lang="fr-FR" dirty="0"/>
              <a:t> sont </a:t>
            </a:r>
            <a:r>
              <a:rPr lang="fr-FR" i="1" dirty="0"/>
              <a:t>incidents</a:t>
            </a:r>
            <a:r>
              <a:rPr lang="fr-FR" dirty="0"/>
              <a:t> à </a:t>
            </a:r>
            <a:r>
              <a:rPr lang="fr-FR" i="1" dirty="0"/>
              <a:t>a</a:t>
            </a:r>
            <a:endParaRPr lang="fr-FR" dirty="0"/>
          </a:p>
          <a:p>
            <a:pPr lvl="1"/>
            <a:r>
              <a:rPr lang="fr-FR" i="1" dirty="0"/>
              <a:t>x</a:t>
            </a:r>
            <a:r>
              <a:rPr lang="fr-FR" dirty="0"/>
              <a:t> et </a:t>
            </a:r>
            <a:r>
              <a:rPr lang="fr-FR" i="1" dirty="0"/>
              <a:t>y</a:t>
            </a:r>
            <a:r>
              <a:rPr lang="fr-FR" dirty="0"/>
              <a:t> sont les </a:t>
            </a:r>
            <a:r>
              <a:rPr lang="fr-FR" i="1" dirty="0"/>
              <a:t>extrémités</a:t>
            </a:r>
            <a:r>
              <a:rPr lang="fr-FR" dirty="0"/>
              <a:t> de </a:t>
            </a:r>
            <a:r>
              <a:rPr lang="fr-FR" i="1" dirty="0"/>
              <a:t>a</a:t>
            </a:r>
            <a:endParaRPr lang="fr-FR" dirty="0"/>
          </a:p>
          <a:p>
            <a:pPr lvl="1"/>
            <a:r>
              <a:rPr lang="fr-FR" i="1" dirty="0"/>
              <a:t>x</a:t>
            </a:r>
            <a:r>
              <a:rPr lang="fr-FR" dirty="0"/>
              <a:t> et </a:t>
            </a:r>
            <a:r>
              <a:rPr lang="fr-FR" i="1" dirty="0"/>
              <a:t>y</a:t>
            </a:r>
            <a:r>
              <a:rPr lang="fr-FR" dirty="0"/>
              <a:t> sont </a:t>
            </a:r>
            <a:r>
              <a:rPr lang="fr-FR" i="1" dirty="0"/>
              <a:t>adjacents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4F0830-D27E-46C7-96CC-E2B8AC90E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00200"/>
            <a:ext cx="5479869" cy="4571999"/>
          </a:xfrm>
        </p:spPr>
        <p:txBody>
          <a:bodyPr>
            <a:normAutofit/>
          </a:bodyPr>
          <a:lstStyle/>
          <a:p>
            <a:endParaRPr lang="fr-CA" i="1" dirty="0"/>
          </a:p>
          <a:p>
            <a:endParaRPr lang="fr-CA" i="1" dirty="0"/>
          </a:p>
          <a:p>
            <a:endParaRPr lang="fr-CA" i="1" dirty="0"/>
          </a:p>
          <a:p>
            <a:endParaRPr lang="fr-CA" i="1" dirty="0"/>
          </a:p>
          <a:p>
            <a:endParaRPr lang="fr-CA" i="1" dirty="0"/>
          </a:p>
          <a:p>
            <a:r>
              <a:rPr lang="fr-CA" i="1" dirty="0"/>
              <a:t>S</a:t>
            </a:r>
            <a:r>
              <a:rPr lang="fr-CA" dirty="0"/>
              <a:t> = {1, 2, 3, 4, 5}</a:t>
            </a:r>
          </a:p>
          <a:p>
            <a:r>
              <a:rPr lang="pt-BR" i="1" dirty="0"/>
              <a:t>A</a:t>
            </a:r>
            <a:r>
              <a:rPr lang="pt-BR" dirty="0"/>
              <a:t> = {(1, 2), (1, 3), (1, 4), (2, 3), (3, 4), (4, 5)}</a:t>
            </a:r>
          </a:p>
          <a:p>
            <a:r>
              <a:rPr lang="fr-FR" dirty="0"/>
              <a:t>1 et 2 sont adjacents</a:t>
            </a:r>
          </a:p>
          <a:p>
            <a:r>
              <a:rPr lang="fr-FR" dirty="0"/>
              <a:t>2 et 5 ne sont pas adjacents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F9C13-89AF-42D7-967F-A8F81325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EA5A9-BB17-4073-AD71-12D6C679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6</a:t>
            </a:fld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EE33E-6F89-47EF-89F2-62B9D281BA10}"/>
              </a:ext>
            </a:extLst>
          </p:cNvPr>
          <p:cNvSpPr/>
          <p:nvPr/>
        </p:nvSpPr>
        <p:spPr>
          <a:xfrm>
            <a:off x="4920345" y="1593734"/>
            <a:ext cx="1219200" cy="4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i="1" dirty="0"/>
              <a:t>G</a:t>
            </a:r>
            <a:r>
              <a:rPr lang="fr-CA" dirty="0"/>
              <a:t> = (</a:t>
            </a:r>
            <a:r>
              <a:rPr lang="fr-CA" i="1" dirty="0"/>
              <a:t>S</a:t>
            </a:r>
            <a:r>
              <a:rPr lang="fr-CA" dirty="0"/>
              <a:t>, </a:t>
            </a:r>
            <a:r>
              <a:rPr lang="fr-CA" i="1" dirty="0"/>
              <a:t>A</a:t>
            </a:r>
            <a:r>
              <a:rPr lang="fr-CA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5C224-09BB-4A59-A35C-90B4604F41FB}"/>
              </a:ext>
            </a:extLst>
          </p:cNvPr>
          <p:cNvSpPr/>
          <p:nvPr/>
        </p:nvSpPr>
        <p:spPr>
          <a:xfrm>
            <a:off x="4920345" y="3051686"/>
            <a:ext cx="1219200" cy="4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i="1" dirty="0"/>
              <a:t>a = {x, y}</a:t>
            </a: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7D4DB48-4276-4256-8C42-7A01FEB1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60" y="1423756"/>
            <a:ext cx="4320380" cy="23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3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54276-572A-40BC-956E-B0B4DDA7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orienté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68016-7487-4446-9B0B-02F0DC70D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Un graphe orienté …</a:t>
            </a:r>
          </a:p>
          <a:p>
            <a:r>
              <a:rPr lang="fr-FR" dirty="0"/>
              <a:t>… est défini par deux ensembles</a:t>
            </a:r>
          </a:p>
          <a:p>
            <a:pPr lvl="1"/>
            <a:r>
              <a:rPr lang="fr-CA" dirty="0"/>
              <a:t>Ensemble </a:t>
            </a:r>
            <a:r>
              <a:rPr lang="fr-CA" i="1" dirty="0"/>
              <a:t>S</a:t>
            </a:r>
            <a:r>
              <a:rPr lang="fr-CA" dirty="0"/>
              <a:t> des </a:t>
            </a:r>
            <a:r>
              <a:rPr lang="fr-CA" i="1" dirty="0"/>
              <a:t>sommets</a:t>
            </a:r>
            <a:endParaRPr lang="fr-CA" dirty="0"/>
          </a:p>
          <a:p>
            <a:pPr lvl="1"/>
            <a:r>
              <a:rPr lang="fr-CA" dirty="0"/>
              <a:t>Ensemble </a:t>
            </a:r>
            <a:r>
              <a:rPr lang="fr-CA" i="1" dirty="0"/>
              <a:t>A</a:t>
            </a:r>
            <a:r>
              <a:rPr lang="fr-CA" dirty="0"/>
              <a:t> des </a:t>
            </a:r>
            <a:r>
              <a:rPr lang="fr-CA" i="1" u="sng" dirty="0"/>
              <a:t>arcs</a:t>
            </a:r>
            <a:endParaRPr lang="fr-CA" dirty="0"/>
          </a:p>
          <a:p>
            <a:r>
              <a:rPr lang="fr-FR" dirty="0"/>
              <a:t>Une arc, un élément </a:t>
            </a:r>
            <a:r>
              <a:rPr lang="fr-FR" i="1" dirty="0"/>
              <a:t>a</a:t>
            </a:r>
            <a:r>
              <a:rPr lang="fr-FR" dirty="0"/>
              <a:t> de </a:t>
            </a:r>
            <a:r>
              <a:rPr lang="fr-FR" i="1" dirty="0"/>
              <a:t>A</a:t>
            </a:r>
            <a:endParaRPr lang="fr-FR" dirty="0"/>
          </a:p>
          <a:p>
            <a:pPr lvl="1"/>
            <a:r>
              <a:rPr lang="fr-FR" dirty="0"/>
              <a:t>Est défini par un couple de sommets distincts </a:t>
            </a:r>
            <a:r>
              <a:rPr lang="fr-FR" i="1" dirty="0"/>
              <a:t>x</a:t>
            </a:r>
            <a:r>
              <a:rPr lang="fr-FR" dirty="0"/>
              <a:t> et </a:t>
            </a:r>
            <a:r>
              <a:rPr lang="fr-FR" i="1" dirty="0"/>
              <a:t>y</a:t>
            </a:r>
            <a:r>
              <a:rPr lang="fr-FR" dirty="0"/>
              <a:t> de </a:t>
            </a:r>
            <a:r>
              <a:rPr lang="fr-FR" i="1" dirty="0"/>
              <a:t>S</a:t>
            </a:r>
            <a:endParaRPr lang="fr-FR" dirty="0"/>
          </a:p>
          <a:p>
            <a:pPr lvl="1"/>
            <a:r>
              <a:rPr lang="fr-FR" dirty="0"/>
              <a:t>N'apparaît pas plusieurs fois dans </a:t>
            </a:r>
            <a:r>
              <a:rPr lang="fr-FR" i="1" dirty="0"/>
              <a:t>A</a:t>
            </a:r>
            <a:endParaRPr lang="fr-FR" dirty="0"/>
          </a:p>
          <a:p>
            <a:pPr lvl="1"/>
            <a:r>
              <a:rPr lang="fr-FR" dirty="0"/>
              <a:t>Mais on peut avoir (</a:t>
            </a:r>
            <a:r>
              <a:rPr lang="fr-FR" i="1" dirty="0" err="1"/>
              <a:t>x</a:t>
            </a:r>
            <a:r>
              <a:rPr lang="fr-FR" dirty="0" err="1"/>
              <a:t>,</a:t>
            </a:r>
            <a:r>
              <a:rPr lang="fr-FR" i="1" dirty="0" err="1"/>
              <a:t>y</a:t>
            </a:r>
            <a:r>
              <a:rPr lang="fr-FR" dirty="0"/>
              <a:t>) et (</a:t>
            </a:r>
            <a:r>
              <a:rPr lang="fr-FR" i="1" dirty="0"/>
              <a:t>y</a:t>
            </a:r>
            <a:r>
              <a:rPr lang="fr-FR" dirty="0"/>
              <a:t>, </a:t>
            </a:r>
            <a:r>
              <a:rPr lang="fr-FR" i="1" dirty="0"/>
              <a:t>x</a:t>
            </a:r>
            <a:r>
              <a:rPr lang="fr-FR" dirty="0"/>
              <a:t>), qui sont deux arcs distincts</a:t>
            </a:r>
          </a:p>
          <a:p>
            <a:r>
              <a:rPr lang="fr-CA" dirty="0"/>
              <a:t>On dit que</a:t>
            </a:r>
          </a:p>
          <a:p>
            <a:pPr lvl="1"/>
            <a:r>
              <a:rPr lang="fr-FR" i="1" dirty="0"/>
              <a:t>a</a:t>
            </a:r>
            <a:r>
              <a:rPr lang="fr-FR" dirty="0"/>
              <a:t> admet </a:t>
            </a:r>
            <a:r>
              <a:rPr lang="fr-FR" i="1" dirty="0"/>
              <a:t>x</a:t>
            </a:r>
            <a:r>
              <a:rPr lang="fr-FR" dirty="0"/>
              <a:t> comme </a:t>
            </a:r>
            <a:r>
              <a:rPr lang="fr-FR" i="1" dirty="0"/>
              <a:t>origine</a:t>
            </a:r>
            <a:r>
              <a:rPr lang="fr-FR" dirty="0"/>
              <a:t>, ou </a:t>
            </a:r>
            <a:r>
              <a:rPr lang="fr-FR" i="1" dirty="0"/>
              <a:t>extrémité initiale</a:t>
            </a:r>
            <a:endParaRPr lang="fr-FR" dirty="0"/>
          </a:p>
          <a:p>
            <a:pPr lvl="1"/>
            <a:r>
              <a:rPr lang="fr-FR" i="1" dirty="0"/>
              <a:t>a</a:t>
            </a:r>
            <a:r>
              <a:rPr lang="fr-FR" dirty="0"/>
              <a:t> admet </a:t>
            </a:r>
            <a:r>
              <a:rPr lang="fr-FR" i="1" dirty="0"/>
              <a:t>y</a:t>
            </a:r>
            <a:r>
              <a:rPr lang="fr-FR" dirty="0"/>
              <a:t> comme </a:t>
            </a:r>
            <a:r>
              <a:rPr lang="fr-FR" i="1" dirty="0"/>
              <a:t>extrémité</a:t>
            </a:r>
            <a:r>
              <a:rPr lang="fr-FR" dirty="0"/>
              <a:t> </a:t>
            </a:r>
            <a:r>
              <a:rPr lang="fr-FR" i="1" dirty="0"/>
              <a:t>finale</a:t>
            </a:r>
            <a:r>
              <a:rPr lang="fr-FR" dirty="0"/>
              <a:t> ou </a:t>
            </a:r>
            <a:r>
              <a:rPr lang="fr-FR" i="1" dirty="0"/>
              <a:t>terminale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D54511-0BAF-4C43-A631-C6CF5DE9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619206" cy="4571999"/>
          </a:xfrm>
        </p:spPr>
        <p:txBody>
          <a:bodyPr>
            <a:normAutofit lnSpcReduction="10000"/>
          </a:bodyPr>
          <a:lstStyle/>
          <a:p>
            <a:endParaRPr lang="fr-CA" i="1" dirty="0"/>
          </a:p>
          <a:p>
            <a:endParaRPr lang="fr-CA" i="1" dirty="0"/>
          </a:p>
          <a:p>
            <a:endParaRPr lang="fr-CA" i="1" dirty="0"/>
          </a:p>
          <a:p>
            <a:endParaRPr lang="fr-CA" i="1" dirty="0"/>
          </a:p>
          <a:p>
            <a:endParaRPr lang="fr-CA" i="1" dirty="0"/>
          </a:p>
          <a:p>
            <a:endParaRPr lang="fr-CA" i="1" dirty="0"/>
          </a:p>
          <a:p>
            <a:r>
              <a:rPr lang="fr-CA" i="1" dirty="0"/>
              <a:t>S</a:t>
            </a:r>
            <a:r>
              <a:rPr lang="fr-CA" dirty="0"/>
              <a:t> = {1, 2, 3, 4, 5}</a:t>
            </a:r>
          </a:p>
          <a:p>
            <a:r>
              <a:rPr lang="pt-BR" i="1" dirty="0"/>
              <a:t>A</a:t>
            </a:r>
            <a:r>
              <a:rPr lang="pt-BR" dirty="0"/>
              <a:t> = {(1, 2),(1, 3),(1, 4),(2, 1),(3, 2),(4, 3),(4, 5)}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9B6F72-2813-44F9-817C-70998AE4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AE8B8-D650-4AC8-94B6-09B14CBB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7</a:t>
            </a:fld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6A120-5257-4171-A18E-2BC542F02E5A}"/>
              </a:ext>
            </a:extLst>
          </p:cNvPr>
          <p:cNvSpPr/>
          <p:nvPr/>
        </p:nvSpPr>
        <p:spPr>
          <a:xfrm>
            <a:off x="4859859" y="1598060"/>
            <a:ext cx="1236703" cy="4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i="1" dirty="0"/>
              <a:t>G</a:t>
            </a:r>
            <a:r>
              <a:rPr lang="fr-CA" dirty="0"/>
              <a:t> = (</a:t>
            </a:r>
            <a:r>
              <a:rPr lang="fr-CA" i="1" dirty="0"/>
              <a:t>S</a:t>
            </a:r>
            <a:r>
              <a:rPr lang="fr-CA" dirty="0"/>
              <a:t>, </a:t>
            </a:r>
            <a:r>
              <a:rPr lang="fr-CA" i="1" dirty="0"/>
              <a:t>A</a:t>
            </a:r>
            <a:r>
              <a:rPr lang="fr-CA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ADC39-C9B2-410E-84AB-439ACC037D88}"/>
              </a:ext>
            </a:extLst>
          </p:cNvPr>
          <p:cNvSpPr/>
          <p:nvPr/>
        </p:nvSpPr>
        <p:spPr>
          <a:xfrm>
            <a:off x="4859297" y="2904211"/>
            <a:ext cx="1236703" cy="43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i="1" dirty="0"/>
              <a:t>a = {x, y}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754824-6BFF-4DFF-A223-5AD7BC3F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96" y="1761975"/>
            <a:ext cx="4320380" cy="23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8D79D-AEA6-4E38-BBF6-D5B2A445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fini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6F03E-FB2C-4B6C-A499-2A33B1413D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Le cardinal de </a:t>
            </a:r>
            <a:r>
              <a:rPr lang="fr-CA" i="1" dirty="0"/>
              <a:t>S</a:t>
            </a:r>
            <a:endParaRPr lang="fr-CA" dirty="0"/>
          </a:p>
          <a:p>
            <a:pPr lvl="1"/>
            <a:r>
              <a:rPr lang="fr-FR" dirty="0"/>
              <a:t>Est appelé </a:t>
            </a:r>
            <a:r>
              <a:rPr lang="fr-FR" i="1" dirty="0"/>
              <a:t>ordre</a:t>
            </a:r>
            <a:r>
              <a:rPr lang="fr-FR" dirty="0"/>
              <a:t> du graphe (nombre de sommets)</a:t>
            </a:r>
          </a:p>
          <a:p>
            <a:pPr lvl="1"/>
            <a:r>
              <a:rPr lang="fr-CA" i="1" dirty="0"/>
              <a:t>n</a:t>
            </a:r>
            <a:r>
              <a:rPr lang="fr-CA" dirty="0"/>
              <a:t> = |</a:t>
            </a:r>
            <a:r>
              <a:rPr lang="fr-CA" i="1" dirty="0"/>
              <a:t>S</a:t>
            </a:r>
            <a:r>
              <a:rPr lang="fr-CA" dirty="0"/>
              <a:t>|</a:t>
            </a:r>
          </a:p>
          <a:p>
            <a:r>
              <a:rPr lang="fr-CA" dirty="0"/>
              <a:t>Le cardinal de </a:t>
            </a:r>
            <a:r>
              <a:rPr lang="fr-CA" i="1" dirty="0"/>
              <a:t>A</a:t>
            </a:r>
            <a:endParaRPr lang="fr-CA" dirty="0"/>
          </a:p>
          <a:p>
            <a:pPr lvl="1"/>
            <a:r>
              <a:rPr lang="fr-FR" dirty="0"/>
              <a:t>Est appelé </a:t>
            </a:r>
            <a:r>
              <a:rPr lang="fr-FR" i="1" dirty="0"/>
              <a:t>taille</a:t>
            </a:r>
            <a:r>
              <a:rPr lang="fr-FR" dirty="0"/>
              <a:t> du graphe (nombre d'arêtes ou arcs)</a:t>
            </a:r>
          </a:p>
          <a:p>
            <a:pPr lvl="1"/>
            <a:r>
              <a:rPr lang="fr-CA" i="1" dirty="0"/>
              <a:t>m</a:t>
            </a:r>
            <a:r>
              <a:rPr lang="fr-CA" dirty="0"/>
              <a:t> = |</a:t>
            </a:r>
            <a:r>
              <a:rPr lang="fr-CA" i="1" dirty="0"/>
              <a:t>A</a:t>
            </a:r>
            <a:r>
              <a:rPr lang="fr-CA" dirty="0"/>
              <a:t>|</a:t>
            </a:r>
          </a:p>
          <a:p>
            <a:r>
              <a:rPr lang="fr-FR" dirty="0"/>
              <a:t>Les cardinaux de </a:t>
            </a:r>
            <a:r>
              <a:rPr lang="fr-FR" i="1" dirty="0"/>
              <a:t>S</a:t>
            </a:r>
            <a:r>
              <a:rPr lang="fr-FR" dirty="0"/>
              <a:t> et de </a:t>
            </a:r>
            <a:r>
              <a:rPr lang="fr-FR" i="1" dirty="0"/>
              <a:t>A</a:t>
            </a:r>
            <a:r>
              <a:rPr lang="fr-FR" dirty="0"/>
              <a:t> sont finis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57A03-76C0-499F-A6BD-C6C63ABBA2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L'ordre du graphe </a:t>
            </a:r>
            <a:r>
              <a:rPr lang="fr-FR" i="1" dirty="0"/>
              <a:t>n</a:t>
            </a:r>
            <a:r>
              <a:rPr lang="fr-FR" dirty="0"/>
              <a:t> est 5</a:t>
            </a:r>
          </a:p>
          <a:p>
            <a:r>
              <a:rPr lang="fr-FR" dirty="0"/>
              <a:t>La taille du graphe </a:t>
            </a:r>
            <a:r>
              <a:rPr lang="fr-FR" i="1" dirty="0"/>
              <a:t>m</a:t>
            </a:r>
            <a:r>
              <a:rPr lang="fr-FR" dirty="0"/>
              <a:t> est 6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B6E96-40DA-4414-8C20-228FE0EA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755AD5-9071-4CB3-A342-5AB8FCE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8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2D47DC-FC85-4311-8D9F-43FF5C15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5" y="1822402"/>
            <a:ext cx="4320380" cy="23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50AE7-0DC2-45BB-803C-DEA1DB08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Graphe complet (ou clique)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1577-0BE4-47B3-802E-04157382A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Un graphe complet à </a:t>
            </a:r>
            <a:r>
              <a:rPr lang="fr-FR" i="1" dirty="0"/>
              <a:t>n</a:t>
            </a:r>
            <a:r>
              <a:rPr lang="fr-FR" dirty="0"/>
              <a:t> sommets … </a:t>
            </a:r>
          </a:p>
          <a:p>
            <a:pPr lvl="1"/>
            <a:r>
              <a:rPr lang="fr-CA" dirty="0"/>
              <a:t>Noté </a:t>
            </a:r>
            <a:r>
              <a:rPr lang="fr-CA" i="1" dirty="0" err="1"/>
              <a:t>K</a:t>
            </a:r>
            <a:r>
              <a:rPr lang="fr-CA" i="1" baseline="-25000" dirty="0" err="1"/>
              <a:t>n</a:t>
            </a:r>
            <a:endParaRPr lang="fr-CA" dirty="0"/>
          </a:p>
          <a:p>
            <a:r>
              <a:rPr lang="fr-FR" dirty="0"/>
              <a:t>… est un graphe non orienté d'ordre </a:t>
            </a:r>
            <a:r>
              <a:rPr lang="fr-FR" i="1" dirty="0"/>
              <a:t>n</a:t>
            </a:r>
            <a:r>
              <a:rPr lang="fr-FR" dirty="0"/>
              <a:t> dont deux sommets quelconques sont adjacents</a:t>
            </a:r>
          </a:p>
          <a:p>
            <a:pPr lvl="1"/>
            <a:r>
              <a:rPr lang="fr-FR" dirty="0"/>
              <a:t>Il est donc de taille </a:t>
            </a:r>
            <a:r>
              <a:rPr lang="fr-FR" i="1" dirty="0"/>
              <a:t>n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-1) / 2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E329C-F8CB-46AB-84D1-EFB43E400C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Graphe complet d'ordre 5</a:t>
            </a:r>
          </a:p>
          <a:p>
            <a:r>
              <a:rPr lang="fr-FR" dirty="0"/>
              <a:t>La taille du graphe est de </a:t>
            </a:r>
            <a:r>
              <a:rPr lang="fr-CA" dirty="0"/>
              <a:t>5 * 4 / 2 = 10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1A7EF-313D-454F-A10F-3A95B527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9113-FF9D-48C7-BCAE-81B9FE55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9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A80C70-BAB0-405C-86A2-A0BEEBD4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57" y="1808334"/>
            <a:ext cx="4320380" cy="23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2.xml><?xml version="1.0" encoding="utf-8"?>
<a:theme xmlns:a="http://schemas.openxmlformats.org/drawingml/2006/main" name="1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381282CADD74589136AE162970559" ma:contentTypeVersion="2" ma:contentTypeDescription="Crée un document." ma:contentTypeScope="" ma:versionID="82828b8b2c9eac0cccfd5cc62955d613">
  <xsd:schema xmlns:xsd="http://www.w3.org/2001/XMLSchema" xmlns:xs="http://www.w3.org/2001/XMLSchema" xmlns:p="http://schemas.microsoft.com/office/2006/metadata/properties" xmlns:ns2="61f1cd51-2700-4bca-a8b8-8e8340b09912" targetNamespace="http://schemas.microsoft.com/office/2006/metadata/properties" ma:root="true" ma:fieldsID="dc88441fc57494c33b7de05839da7698" ns2:_="">
    <xsd:import namespace="61f1cd51-2700-4bca-a8b8-8e8340b099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1cd51-2700-4bca-a8b8-8e8340b09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74AB6-CE0A-45B1-848D-8BD24CEE232E}"/>
</file>

<file path=customXml/itemProps2.xml><?xml version="1.0" encoding="utf-8"?>
<ds:datastoreItem xmlns:ds="http://schemas.openxmlformats.org/officeDocument/2006/customXml" ds:itemID="{A949BA06-45D1-43CC-BA16-96057B4745FE}"/>
</file>

<file path=customXml/itemProps3.xml><?xml version="1.0" encoding="utf-8"?>
<ds:datastoreItem xmlns:ds="http://schemas.openxmlformats.org/officeDocument/2006/customXml" ds:itemID="{07BA2356-DB2F-4977-AC96-27677E3B14FF}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scolaire avec rayures et ruban (grand écran)</Template>
  <TotalTime>0</TotalTime>
  <Words>1972</Words>
  <Application>Microsoft Office PowerPoint</Application>
  <PresentationFormat>Grand écran</PresentationFormat>
  <Paragraphs>319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Euphemia</vt:lpstr>
      <vt:lpstr>Plantagenet Cherokee</vt:lpstr>
      <vt:lpstr>Wingdings</vt:lpstr>
      <vt:lpstr>Academic Literature 16x9</vt:lpstr>
      <vt:lpstr>1_Academic Literature 16x9</vt:lpstr>
      <vt:lpstr>Info0501  Algorithmique avancée  Cours 2  Graphes Notions de base et Représentation</vt:lpstr>
      <vt:lpstr>Plan de la séance</vt:lpstr>
      <vt:lpstr>Notions de base sur les graphes</vt:lpstr>
      <vt:lpstr>Présentation PowerPoint</vt:lpstr>
      <vt:lpstr>Graphes ?</vt:lpstr>
      <vt:lpstr>Graphe non orienté</vt:lpstr>
      <vt:lpstr>Graphe orienté</vt:lpstr>
      <vt:lpstr>Graphe fini</vt:lpstr>
      <vt:lpstr>Graphe complet (ou clique)</vt:lpstr>
      <vt:lpstr>Graphe partiel et sous-graphe</vt:lpstr>
      <vt:lpstr>Degré d'un sommet</vt:lpstr>
      <vt:lpstr>Prédécesseur et Successeur</vt:lpstr>
      <vt:lpstr>Chaîne et Cycle</vt:lpstr>
      <vt:lpstr>Graphe connexe</vt:lpstr>
      <vt:lpstr>Graphe pondéré</vt:lpstr>
      <vt:lpstr>Représentation informatique</vt:lpstr>
      <vt:lpstr>FLASHBACK</vt:lpstr>
      <vt:lpstr>Listes chaînées</vt:lpstr>
      <vt:lpstr>Listes (doublement) chaînées</vt:lpstr>
      <vt:lpstr>Liste ou tableau ?</vt:lpstr>
      <vt:lpstr>FIN DU FLASHBACK</vt:lpstr>
      <vt:lpstr>Listes d'adjacences</vt:lpstr>
      <vt:lpstr>Listes d'adjacences</vt:lpstr>
      <vt:lpstr>Matrice d'adjacences</vt:lpstr>
      <vt:lpstr>Listes d'adjacences ou matrice d'adjacences ?</vt:lpstr>
      <vt:lpstr>Prochain cours  Graphes Algorithmes élémentaires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2016-08-30T13:44:58Z</dcterms:created>
  <dcterms:modified xsi:type="dcterms:W3CDTF">2020-09-02T16:25:13Z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  <property fmtid="{D5CDD505-2E9C-101B-9397-08002B2CF9AE}" pid="3" name="ContentTypeId">
    <vt:lpwstr>0x01010032C381282CADD74589136AE162970559</vt:lpwstr>
  </property>
</Properties>
</file>