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9"/>
  </p:notesMasterIdLst>
  <p:handoutMasterIdLst>
    <p:handoutMasterId r:id="rId40"/>
  </p:handoutMasterIdLst>
  <p:sldIdLst>
    <p:sldId id="257" r:id="rId3"/>
    <p:sldId id="325" r:id="rId4"/>
    <p:sldId id="258" r:id="rId5"/>
    <p:sldId id="259" r:id="rId6"/>
    <p:sldId id="326" r:id="rId7"/>
    <p:sldId id="262" r:id="rId8"/>
    <p:sldId id="327" r:id="rId9"/>
    <p:sldId id="264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0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2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662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fr-FR"/>
              <a:t>31/08/2020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fr-FR"/>
              <a:t>31/08/2020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D4C2-B122-4BB5-A702-B028A581FB60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EF03-D2A3-49E2-BB80-D079B1CC59C5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E76B-3777-46AA-B34D-B6792EA56FA7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0292-BC0E-4F46-B53E-819FEB772C34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9C30-EE8A-43D9-9099-EC3391C04D1D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42C2-0BAD-4DE5-85D8-08BF552624D8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7142-53AE-4E70-BA32-9F5368E56B04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2F97-CE14-4B1A-BE94-353196774383}" type="datetime1">
              <a:rPr lang="fr-FR" smtClean="0"/>
              <a:t>31/08/2020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1E5A-591D-46D3-8D3B-9FA0C1476013}" type="datetime1">
              <a:rPr lang="fr-FR" smtClean="0"/>
              <a:t>31/08/2020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AF94-79BB-445C-9E82-4C863A75D959}" type="datetime1">
              <a:rPr lang="fr-FR" smtClean="0"/>
              <a:t>31/08/2020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30-E43D-4C2E-924A-642BF05FA059}" type="datetime1">
              <a:rPr lang="fr-FR" smtClean="0"/>
              <a:t>31/08/2020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B9DEF54B-1826-4147-8C73-7AA40251CAB3}" type="datetime1">
              <a:rPr lang="fr-FR" smtClean="0"/>
              <a:t>31/08/2020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A"/>
              <a:t>Info0501 - Cours 1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v-reims.fr/ufrsciences" TargetMode="External"/><Relationship Id="rId2" Type="http://schemas.openxmlformats.org/officeDocument/2006/relationships/hyperlink" Target="http://www.licenceinfo.f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" y="1537254"/>
            <a:ext cx="11925300" cy="2815507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Info0501</a:t>
            </a:r>
            <a:br>
              <a:rPr lang="fr-FR" sz="2800" b="1" dirty="0"/>
            </a:br>
            <a:br>
              <a:rPr lang="fr-FR" sz="2800" b="1" dirty="0"/>
            </a:br>
            <a:r>
              <a:rPr lang="fr-FR" sz="2800" b="1" dirty="0"/>
              <a:t>Algorithmique avancée</a:t>
            </a:r>
            <a:br>
              <a:rPr lang="fr-FR" sz="2800" dirty="0"/>
            </a:br>
            <a:br>
              <a:rPr lang="fr-FR" sz="2800" dirty="0"/>
            </a:br>
            <a:r>
              <a:rPr lang="fr-FR" sz="2400" dirty="0"/>
              <a:t>Cours 1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Présentation de la matière, organisation et INTRODUCTION</a:t>
            </a:r>
            <a:endParaRPr lang="fr-CA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63799" y="4811060"/>
            <a:ext cx="9499602" cy="955565"/>
          </a:xfrm>
        </p:spPr>
        <p:txBody>
          <a:bodyPr/>
          <a:lstStyle/>
          <a:p>
            <a:r>
              <a:rPr lang="fr-CA" dirty="0"/>
              <a:t>Pierre Delisle</a:t>
            </a:r>
          </a:p>
          <a:p>
            <a:r>
              <a:rPr lang="fr-CA" dirty="0"/>
              <a:t>Département de Mathématiques, Mécanique et Informatique</a:t>
            </a:r>
          </a:p>
          <a:p>
            <a:r>
              <a:rPr lang="fr-CA" dirty="0"/>
              <a:t>Septembre 2020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6" y="4563975"/>
            <a:ext cx="1800000" cy="11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en tant que technologie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Les ordinateurs</a:t>
            </a:r>
          </a:p>
          <a:p>
            <a:pPr lvl="1"/>
            <a:r>
              <a:rPr lang="fr-FR" dirty="0"/>
              <a:t>ne sont pas infiniment rapides</a:t>
            </a:r>
          </a:p>
          <a:p>
            <a:pPr lvl="1"/>
            <a:r>
              <a:rPr lang="fr-FR" dirty="0"/>
              <a:t>n'ont pas une mémoire infinie</a:t>
            </a:r>
          </a:p>
          <a:p>
            <a:r>
              <a:rPr lang="fr-FR" dirty="0"/>
              <a:t>Le temps machine et l'espace mémoire sont des ressources limitées</a:t>
            </a:r>
          </a:p>
          <a:p>
            <a:r>
              <a:rPr lang="fr-FR" dirty="0"/>
              <a:t>Une machine moins performante qui exécute de bons algorithmes pourra surpasser une machine plus performante qui exécute de mauvais algorithmes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51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algorithmes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704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 : le problème de tri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Entrée</a:t>
            </a:r>
          </a:p>
          <a:p>
            <a:pPr lvl="1"/>
            <a:r>
              <a:rPr lang="fr-FR" dirty="0"/>
              <a:t>Une suite de </a:t>
            </a:r>
            <a:r>
              <a:rPr lang="fr-FR" i="1" dirty="0"/>
              <a:t>n</a:t>
            </a:r>
            <a:r>
              <a:rPr lang="fr-FR" dirty="0"/>
              <a:t> nombres 〈 </a:t>
            </a:r>
            <a:r>
              <a:rPr lang="fr-FR" i="1" dirty="0"/>
              <a:t>a</a:t>
            </a:r>
            <a:r>
              <a:rPr lang="fr-FR" baseline="-25000" dirty="0"/>
              <a:t>1</a:t>
            </a:r>
            <a:r>
              <a:rPr lang="fr-FR" dirty="0"/>
              <a:t>, </a:t>
            </a:r>
            <a:r>
              <a:rPr lang="fr-FR" i="1" dirty="0"/>
              <a:t>a</a:t>
            </a:r>
            <a:r>
              <a:rPr lang="fr-FR" baseline="-25000" dirty="0"/>
              <a:t>2</a:t>
            </a:r>
            <a:r>
              <a:rPr lang="fr-FR" dirty="0"/>
              <a:t>, … </a:t>
            </a:r>
            <a:r>
              <a:rPr lang="fr-FR" i="1" dirty="0"/>
              <a:t>a</a:t>
            </a:r>
            <a:r>
              <a:rPr lang="fr-FR" i="1" baseline="-25000" dirty="0"/>
              <a:t>n</a:t>
            </a:r>
            <a:r>
              <a:rPr lang="fr-FR" dirty="0"/>
              <a:t> 〉  </a:t>
            </a:r>
          </a:p>
          <a:p>
            <a:r>
              <a:rPr lang="fr-CA" dirty="0"/>
              <a:t>Sortie</a:t>
            </a:r>
          </a:p>
          <a:p>
            <a:pPr lvl="1"/>
            <a:r>
              <a:rPr lang="fr-FR" dirty="0"/>
              <a:t>Une permutation (réorganisation)</a:t>
            </a:r>
          </a:p>
          <a:p>
            <a:pPr marL="457200" lvl="1" indent="0">
              <a:buNone/>
            </a:pPr>
            <a:r>
              <a:rPr lang="fr-FR" dirty="0"/>
              <a:t>  〈 </a:t>
            </a:r>
            <a:r>
              <a:rPr lang="fr-FR" i="1" dirty="0"/>
              <a:t>a</a:t>
            </a:r>
            <a:r>
              <a:rPr lang="fr-FR" baseline="-25000" dirty="0"/>
              <a:t>1</a:t>
            </a:r>
            <a:r>
              <a:rPr lang="fr-FR" dirty="0"/>
              <a:t>', </a:t>
            </a:r>
            <a:r>
              <a:rPr lang="fr-FR" i="1" dirty="0"/>
              <a:t>a</a:t>
            </a:r>
            <a:r>
              <a:rPr lang="fr-FR" baseline="-25000" dirty="0"/>
              <a:t>2</a:t>
            </a:r>
            <a:r>
              <a:rPr lang="fr-FR" dirty="0"/>
              <a:t>', … </a:t>
            </a:r>
            <a:r>
              <a:rPr lang="fr-FR" i="1" dirty="0"/>
              <a:t>a</a:t>
            </a:r>
            <a:r>
              <a:rPr lang="fr-FR" i="1" baseline="-25000" dirty="0"/>
              <a:t>n</a:t>
            </a:r>
            <a:r>
              <a:rPr lang="fr-FR" i="1" dirty="0"/>
              <a:t>’</a:t>
            </a:r>
            <a:r>
              <a:rPr lang="fr-FR" dirty="0"/>
              <a:t> 〉</a:t>
            </a:r>
          </a:p>
          <a:p>
            <a:pPr marL="457200" lvl="1" indent="0">
              <a:buNone/>
            </a:pPr>
            <a:r>
              <a:rPr lang="fr-FR" dirty="0"/>
              <a:t>  de la suite donnée en entrée</a:t>
            </a:r>
          </a:p>
          <a:p>
            <a:pPr lvl="1"/>
            <a:r>
              <a:rPr lang="pt-BR" dirty="0"/>
              <a:t>De sorte que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' ≤ 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' ≤ … ≤ </a:t>
            </a:r>
            <a:r>
              <a:rPr lang="pt-BR" i="1" dirty="0"/>
              <a:t>a</a:t>
            </a:r>
            <a:r>
              <a:rPr lang="pt-BR" i="1" baseline="-25000" dirty="0"/>
              <a:t>n</a:t>
            </a:r>
            <a:r>
              <a:rPr lang="pt-BR" i="1" dirty="0"/>
              <a:t>'</a:t>
            </a:r>
            <a:r>
              <a:rPr lang="pt-BR" dirty="0"/>
              <a:t> </a:t>
            </a:r>
          </a:p>
          <a:p>
            <a:r>
              <a:rPr lang="fr-FR" dirty="0"/>
              <a:t>La suite 〈31, 41, 59, 26, 41, 58〉 </a:t>
            </a:r>
          </a:p>
          <a:p>
            <a:pPr lvl="1"/>
            <a:r>
              <a:rPr lang="fr-FR" dirty="0"/>
              <a:t>Est une </a:t>
            </a:r>
            <a:r>
              <a:rPr lang="fr-FR" b="1" u="sng" dirty="0"/>
              <a:t>instance</a:t>
            </a:r>
            <a:r>
              <a:rPr lang="fr-FR" dirty="0"/>
              <a:t> du problème de tri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Opération majeure en informatique</a:t>
            </a:r>
          </a:p>
          <a:p>
            <a:pPr lvl="1"/>
            <a:r>
              <a:rPr lang="fr-FR" dirty="0"/>
              <a:t>Employée par une multitude de programmes comme phase intermédiaire</a:t>
            </a:r>
          </a:p>
          <a:p>
            <a:r>
              <a:rPr lang="fr-FR" dirty="0"/>
              <a:t>L'algorithme optimal pour une application donnée dépend</a:t>
            </a:r>
          </a:p>
          <a:p>
            <a:pPr lvl="1"/>
            <a:r>
              <a:rPr lang="fr-FR" dirty="0"/>
              <a:t>Du nombre d'éléments à trier</a:t>
            </a:r>
          </a:p>
          <a:p>
            <a:pPr lvl="1"/>
            <a:r>
              <a:rPr lang="fr-FR" dirty="0"/>
              <a:t>De la façon dont les éléments sont plus ou moins triés initialement</a:t>
            </a:r>
          </a:p>
          <a:p>
            <a:pPr lvl="1"/>
            <a:r>
              <a:rPr lang="fr-FR" dirty="0"/>
              <a:t>Des restrictions sur les valeurs des éléments</a:t>
            </a:r>
          </a:p>
          <a:p>
            <a:pPr lvl="1"/>
            <a:r>
              <a:rPr lang="fr-CA" dirty="0"/>
              <a:t>...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34459" y="6356350"/>
            <a:ext cx="6323082" cy="365126"/>
          </a:xfrm>
        </p:spPr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56782" y="6356351"/>
            <a:ext cx="1828800" cy="365125"/>
          </a:xfrm>
        </p:spPr>
        <p:txBody>
          <a:bodyPr/>
          <a:lstStyle/>
          <a:p>
            <a:fld id="{0FF54DE5-C571-48E8-A5BC-B369434E2F44}" type="slidenum">
              <a:rPr lang="fr-CA" smtClean="0"/>
              <a:t>12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814984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31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254700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41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694416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59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134132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26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571604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41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011320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58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265064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26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04780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31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8144496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41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584212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41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021684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58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461400" y="5444728"/>
            <a:ext cx="439716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59</a:t>
            </a:r>
          </a:p>
        </p:txBody>
      </p:sp>
      <p:sp>
        <p:nvSpPr>
          <p:cNvPr id="24" name="Flèche : droite 23"/>
          <p:cNvSpPr/>
          <p:nvPr/>
        </p:nvSpPr>
        <p:spPr>
          <a:xfrm>
            <a:off x="5830260" y="5275505"/>
            <a:ext cx="1143000" cy="716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426979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1</a:t>
            </a:r>
            <a:r>
              <a:rPr lang="fr-FR" baseline="30000" dirty="0"/>
              <a:t>er</a:t>
            </a:r>
            <a:r>
              <a:rPr lang="fr-FR" dirty="0"/>
              <a:t> algorithme : le tri par insertion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Algorithme naturel pour l'être humain</a:t>
            </a:r>
          </a:p>
          <a:p>
            <a:pPr lvl="1"/>
            <a:r>
              <a:rPr lang="fr-FR" dirty="0"/>
              <a:t>Comment triez-vous vos cartes quand vous jouez aux cartes (si vous jouez aux cartes !) ?</a:t>
            </a:r>
          </a:p>
          <a:p>
            <a:pPr lvl="1"/>
            <a:r>
              <a:rPr lang="fr-FR" dirty="0"/>
              <a:t>On prend les cartes une à une et on les place au bon endroit dans sa main</a:t>
            </a:r>
          </a:p>
          <a:p>
            <a:r>
              <a:rPr lang="fr-FR" dirty="0"/>
              <a:t>Efficace quand il s'agit de trier un petit nombre d'éléments</a:t>
            </a:r>
          </a:p>
          <a:p>
            <a:r>
              <a:rPr lang="fr-FR" dirty="0"/>
              <a:t>Exemple 1</a:t>
            </a:r>
          </a:p>
          <a:p>
            <a:pPr lvl="1"/>
            <a:r>
              <a:rPr lang="fr-FR" dirty="0"/>
              <a:t>Application sur l'instance 〈5, 2, 4, 6, 1, 3〉 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 err="1"/>
              <a:t>Pseudo-code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13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6377180" y="2095383"/>
            <a:ext cx="53576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1600" dirty="0"/>
              <a:t>TRI-INSERTION (</a:t>
            </a:r>
            <a:r>
              <a:rPr lang="fr-CA" sz="1600" i="1" dirty="0"/>
              <a:t>t </a:t>
            </a:r>
            <a:r>
              <a:rPr lang="fr-CA" sz="1600" dirty="0"/>
              <a:t>)</a:t>
            </a:r>
          </a:p>
          <a:p>
            <a:r>
              <a:rPr lang="fr-FR" sz="1600" dirty="0"/>
              <a:t>   pour </a:t>
            </a:r>
            <a:r>
              <a:rPr lang="fr-FR" sz="1600" i="1" dirty="0"/>
              <a:t>j</a:t>
            </a:r>
            <a:r>
              <a:rPr lang="fr-FR" sz="1600" dirty="0"/>
              <a:t> = 2 à </a:t>
            </a:r>
            <a:r>
              <a:rPr lang="fr-FR" sz="1600" dirty="0" err="1"/>
              <a:t>t.longueur</a:t>
            </a:r>
            <a:endParaRPr lang="fr-FR" sz="1600" dirty="0"/>
          </a:p>
          <a:p>
            <a:r>
              <a:rPr lang="fr-CA" sz="1600" i="1" dirty="0"/>
              <a:t>      clé</a:t>
            </a:r>
            <a:r>
              <a:rPr lang="fr-CA" sz="1600" dirty="0"/>
              <a:t> = </a:t>
            </a:r>
            <a:r>
              <a:rPr lang="fr-CA" sz="1600" i="1" dirty="0"/>
              <a:t>t </a:t>
            </a:r>
            <a:r>
              <a:rPr lang="fr-CA" sz="1600" dirty="0"/>
              <a:t>[ </a:t>
            </a:r>
            <a:r>
              <a:rPr lang="fr-CA" sz="1600" i="1" dirty="0"/>
              <a:t>j </a:t>
            </a:r>
            <a:r>
              <a:rPr lang="fr-CA" sz="1600" dirty="0"/>
              <a:t>]</a:t>
            </a:r>
          </a:p>
          <a:p>
            <a:r>
              <a:rPr lang="fr-FR" sz="1600" dirty="0"/>
              <a:t>      //insère </a:t>
            </a:r>
            <a:r>
              <a:rPr lang="fr-FR" sz="1600" i="1" dirty="0"/>
              <a:t>t </a:t>
            </a:r>
            <a:r>
              <a:rPr lang="fr-FR" sz="1600" dirty="0"/>
              <a:t>[ </a:t>
            </a:r>
            <a:r>
              <a:rPr lang="fr-FR" sz="1600" i="1" dirty="0"/>
              <a:t>j </a:t>
            </a:r>
            <a:r>
              <a:rPr lang="fr-FR" sz="1600" dirty="0"/>
              <a:t>] dans la séquence triée t [1.. </a:t>
            </a:r>
            <a:r>
              <a:rPr lang="fr-FR" sz="1600" i="1" dirty="0"/>
              <a:t>j</a:t>
            </a:r>
            <a:r>
              <a:rPr lang="fr-FR" sz="1600" dirty="0"/>
              <a:t> - 1]</a:t>
            </a:r>
          </a:p>
          <a:p>
            <a:r>
              <a:rPr lang="fr-CA" sz="1600" i="1" dirty="0"/>
              <a:t>      i</a:t>
            </a:r>
            <a:r>
              <a:rPr lang="fr-CA" sz="1600" dirty="0"/>
              <a:t> = </a:t>
            </a:r>
            <a:r>
              <a:rPr lang="fr-CA" sz="1600" i="1" dirty="0"/>
              <a:t>j</a:t>
            </a:r>
            <a:r>
              <a:rPr lang="fr-CA" sz="1600" dirty="0"/>
              <a:t> – 1</a:t>
            </a:r>
          </a:p>
          <a:p>
            <a:r>
              <a:rPr lang="fr-FR" sz="1600" dirty="0"/>
              <a:t>      tant que </a:t>
            </a:r>
            <a:r>
              <a:rPr lang="fr-FR" sz="1600" i="1" dirty="0"/>
              <a:t>i</a:t>
            </a:r>
            <a:r>
              <a:rPr lang="fr-FR" sz="1600" dirty="0"/>
              <a:t> &gt; 0 et </a:t>
            </a:r>
            <a:r>
              <a:rPr lang="fr-FR" sz="1600" i="1" dirty="0"/>
              <a:t>t </a:t>
            </a:r>
            <a:r>
              <a:rPr lang="fr-FR" sz="1600" dirty="0"/>
              <a:t>[ </a:t>
            </a:r>
            <a:r>
              <a:rPr lang="fr-FR" sz="1600" i="1" dirty="0"/>
              <a:t>i</a:t>
            </a:r>
            <a:r>
              <a:rPr lang="fr-FR" sz="1600" dirty="0"/>
              <a:t> ] &gt; </a:t>
            </a:r>
            <a:r>
              <a:rPr lang="fr-FR" sz="1600" i="1" dirty="0"/>
              <a:t>clé</a:t>
            </a:r>
            <a:endParaRPr lang="fr-FR" sz="1600" dirty="0"/>
          </a:p>
          <a:p>
            <a:r>
              <a:rPr lang="nn-NO" sz="1600" i="1" dirty="0"/>
              <a:t>         t </a:t>
            </a:r>
            <a:r>
              <a:rPr lang="nn-NO" sz="1600" dirty="0"/>
              <a:t>[ </a:t>
            </a:r>
            <a:r>
              <a:rPr lang="nn-NO" sz="1600" i="1" dirty="0"/>
              <a:t>i</a:t>
            </a:r>
            <a:r>
              <a:rPr lang="nn-NO" sz="1600" dirty="0"/>
              <a:t> + 1] = </a:t>
            </a:r>
            <a:r>
              <a:rPr lang="nn-NO" sz="1600" i="1" dirty="0"/>
              <a:t>t </a:t>
            </a:r>
            <a:r>
              <a:rPr lang="nn-NO" sz="1600" dirty="0"/>
              <a:t>[ </a:t>
            </a:r>
            <a:r>
              <a:rPr lang="nn-NO" sz="1600" i="1" dirty="0"/>
              <a:t>i</a:t>
            </a:r>
            <a:r>
              <a:rPr lang="nn-NO" sz="1600" dirty="0"/>
              <a:t> ]</a:t>
            </a:r>
          </a:p>
          <a:p>
            <a:r>
              <a:rPr lang="fr-CA" sz="1600" i="1" dirty="0"/>
              <a:t>         i</a:t>
            </a:r>
            <a:r>
              <a:rPr lang="fr-CA" sz="1600" dirty="0"/>
              <a:t> = </a:t>
            </a:r>
            <a:r>
              <a:rPr lang="fr-CA" sz="1600" i="1" dirty="0"/>
              <a:t>i</a:t>
            </a:r>
            <a:r>
              <a:rPr lang="fr-CA" sz="1600" dirty="0"/>
              <a:t> – 1</a:t>
            </a:r>
          </a:p>
          <a:p>
            <a:r>
              <a:rPr lang="fr-CA" sz="1600" i="1" dirty="0"/>
              <a:t>      t </a:t>
            </a:r>
            <a:r>
              <a:rPr lang="fr-CA" sz="1600" dirty="0"/>
              <a:t>[ </a:t>
            </a:r>
            <a:r>
              <a:rPr lang="fr-CA" sz="1600" i="1" dirty="0"/>
              <a:t>i </a:t>
            </a:r>
            <a:r>
              <a:rPr lang="fr-CA" sz="1600" dirty="0"/>
              <a:t>+ 1] = </a:t>
            </a:r>
            <a:r>
              <a:rPr lang="fr-CA" sz="1600" i="1" dirty="0"/>
              <a:t>clé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5683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Correction d'un 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algorithme est dit </a:t>
            </a:r>
            <a:r>
              <a:rPr lang="fr-FR" b="1" u="sng" dirty="0"/>
              <a:t>correct</a:t>
            </a:r>
            <a:r>
              <a:rPr lang="fr-FR" dirty="0"/>
              <a:t> si, pour chaque instance en entrée, il se termine en produisant la bonne sortie</a:t>
            </a:r>
          </a:p>
          <a:p>
            <a:pPr lvl="1"/>
            <a:r>
              <a:rPr lang="fr-FR" dirty="0"/>
              <a:t>Un algorithme correct </a:t>
            </a:r>
            <a:r>
              <a:rPr lang="fr-FR" b="1" u="sng" dirty="0" err="1"/>
              <a:t>résoud</a:t>
            </a:r>
            <a:r>
              <a:rPr lang="fr-FR" dirty="0"/>
              <a:t> le problème donné</a:t>
            </a:r>
          </a:p>
          <a:p>
            <a:r>
              <a:rPr lang="fr-CA" dirty="0"/>
              <a:t>Un algorithme incorrect peut</a:t>
            </a:r>
          </a:p>
          <a:p>
            <a:pPr lvl="1"/>
            <a:r>
              <a:rPr lang="fr-FR" dirty="0"/>
              <a:t>Ne pas se terminer pour certaines instances</a:t>
            </a:r>
          </a:p>
          <a:p>
            <a:pPr lvl="1"/>
            <a:r>
              <a:rPr lang="fr-FR" dirty="0"/>
              <a:t>Se terminer sur une réponse autre que celle voulue</a:t>
            </a:r>
          </a:p>
          <a:p>
            <a:r>
              <a:rPr lang="fr-FR" dirty="0"/>
              <a:t>On montre qu'un algorithme est correct par les </a:t>
            </a:r>
            <a:r>
              <a:rPr lang="fr-FR" b="1" u="sng" dirty="0"/>
              <a:t>invariants de boucle</a:t>
            </a:r>
            <a:r>
              <a:rPr lang="fr-FR" dirty="0"/>
              <a:t> 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07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Invariant de boucle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Propriété qui est vraie à chaque passage dans la boucle</a:t>
            </a:r>
          </a:p>
          <a:p>
            <a:r>
              <a:rPr lang="fr-FR" dirty="0"/>
              <a:t>On doit montrer 3 choses concernant un invariant de boucle</a:t>
            </a:r>
          </a:p>
          <a:p>
            <a:pPr lvl="1"/>
            <a:r>
              <a:rPr lang="fr-FR" b="1" dirty="0"/>
              <a:t>Initialisation</a:t>
            </a:r>
            <a:r>
              <a:rPr lang="fr-FR" dirty="0"/>
              <a:t> : il est vrai avant la première itération de la boucle</a:t>
            </a:r>
          </a:p>
          <a:p>
            <a:pPr lvl="1"/>
            <a:r>
              <a:rPr lang="fr-FR" b="1" dirty="0"/>
              <a:t>Conservation</a:t>
            </a:r>
            <a:r>
              <a:rPr lang="fr-FR" dirty="0"/>
              <a:t> : s'il est vrai avant une itération de la boucle, il le reste avant l'itération suivante</a:t>
            </a:r>
          </a:p>
          <a:p>
            <a:pPr lvl="1"/>
            <a:r>
              <a:rPr lang="fr-FR" b="1" dirty="0"/>
              <a:t>Terminaison</a:t>
            </a:r>
            <a:r>
              <a:rPr lang="fr-FR" dirty="0"/>
              <a:t> : Une fois terminée la boucle, l'invariant fournit une propriété utile qui aide à montrer la validité de l'algorithme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73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Validité du tri par insertion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06634" y="1600200"/>
            <a:ext cx="6087486" cy="4571999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Invariant de boucle</a:t>
            </a:r>
          </a:p>
          <a:p>
            <a:pPr marL="457200" lvl="1" indent="0">
              <a:buNone/>
            </a:pPr>
            <a:r>
              <a:rPr lang="fr-FR" sz="1500" dirty="0"/>
              <a:t>Au début de chaque itération de la boucle </a:t>
            </a:r>
            <a:r>
              <a:rPr lang="fr-FR" sz="1500" b="1" dirty="0"/>
              <a:t>pour</a:t>
            </a:r>
          </a:p>
          <a:p>
            <a:pPr marL="457200" lvl="1" indent="0">
              <a:buNone/>
            </a:pPr>
            <a:r>
              <a:rPr lang="fr-FR" sz="1500" dirty="0"/>
              <a:t>le sous-tableau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j</a:t>
            </a:r>
            <a:r>
              <a:rPr lang="fr-FR" sz="1500" dirty="0"/>
              <a:t> – 1] se compose</a:t>
            </a:r>
          </a:p>
          <a:p>
            <a:pPr marL="457200" lvl="1" indent="0">
              <a:buNone/>
            </a:pPr>
            <a:r>
              <a:rPr lang="fr-FR" sz="1500" dirty="0"/>
              <a:t>des éléments qui occupaient initialement les positions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j</a:t>
            </a:r>
            <a:r>
              <a:rPr lang="fr-FR" sz="1500" dirty="0"/>
              <a:t> – 1]</a:t>
            </a:r>
          </a:p>
          <a:p>
            <a:pPr marL="457200" lvl="1" indent="0">
              <a:buNone/>
            </a:pPr>
            <a:r>
              <a:rPr lang="fr-FR" sz="1500" dirty="0"/>
              <a:t>mais qui sont maintenant triés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CA" b="1" dirty="0"/>
              <a:t>Initialisation</a:t>
            </a:r>
          </a:p>
          <a:p>
            <a:pPr lvl="1"/>
            <a:r>
              <a:rPr lang="fr-FR" sz="1500" dirty="0"/>
              <a:t>Avant la 1ère itération de la boucle, </a:t>
            </a:r>
            <a:r>
              <a:rPr lang="fr-FR" sz="1500" i="1" dirty="0"/>
              <a:t>j</a:t>
            </a:r>
            <a:r>
              <a:rPr lang="fr-FR" sz="1500" dirty="0"/>
              <a:t> = 2</a:t>
            </a:r>
          </a:p>
          <a:p>
            <a:pPr lvl="1"/>
            <a:r>
              <a:rPr lang="fr-FR" sz="1500" dirty="0"/>
              <a:t>Le sous-tableau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j</a:t>
            </a:r>
            <a:r>
              <a:rPr lang="fr-FR" sz="1500" dirty="0"/>
              <a:t> – 1] se compose donc uniquement de l'élément </a:t>
            </a:r>
            <a:r>
              <a:rPr lang="fr-FR" sz="1500" i="1" dirty="0"/>
              <a:t>t</a:t>
            </a:r>
            <a:r>
              <a:rPr lang="fr-FR" sz="1500" dirty="0"/>
              <a:t> [ 1 ]</a:t>
            </a:r>
          </a:p>
          <a:p>
            <a:pPr lvl="1"/>
            <a:r>
              <a:rPr lang="fr-FR" sz="1500" dirty="0"/>
              <a:t>… qui est l'élément originel de </a:t>
            </a:r>
            <a:r>
              <a:rPr lang="fr-FR" sz="1500" i="1" dirty="0"/>
              <a:t>t</a:t>
            </a:r>
            <a:r>
              <a:rPr lang="fr-FR" sz="1500" dirty="0"/>
              <a:t> [ 1 ]</a:t>
            </a:r>
          </a:p>
          <a:p>
            <a:pPr lvl="1"/>
            <a:r>
              <a:rPr lang="fr-FR" sz="1500" dirty="0"/>
              <a:t>… qui est trié (trivialité : un élément seul est nécessairement trié) </a:t>
            </a:r>
          </a:p>
          <a:p>
            <a:pPr lvl="1"/>
            <a:r>
              <a:rPr lang="fr-FR" sz="1500" dirty="0"/>
              <a:t>L'invariant est donc vérifié avant la 1ère itération de la boucle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68613" y="1600200"/>
            <a:ext cx="5816753" cy="4571999"/>
          </a:xfrm>
        </p:spPr>
        <p:txBody>
          <a:bodyPr>
            <a:normAutofit fontScale="92500" lnSpcReduction="10000"/>
          </a:bodyPr>
          <a:lstStyle/>
          <a:p>
            <a:r>
              <a:rPr lang="fr-CA" b="1" dirty="0"/>
              <a:t>Conservation</a:t>
            </a:r>
          </a:p>
          <a:p>
            <a:pPr lvl="1"/>
            <a:r>
              <a:rPr lang="fr-FR" sz="1500" dirty="0"/>
              <a:t>Le corps de la boucle </a:t>
            </a:r>
            <a:r>
              <a:rPr lang="fr-FR" sz="1500" b="1" dirty="0"/>
              <a:t>pour</a:t>
            </a:r>
            <a:r>
              <a:rPr lang="fr-FR" sz="1500" dirty="0"/>
              <a:t> fonctionne en déplaçant </a:t>
            </a:r>
            <a:r>
              <a:rPr lang="fr-FR" sz="1500" i="1" dirty="0"/>
              <a:t>t</a:t>
            </a:r>
            <a:r>
              <a:rPr lang="fr-FR" sz="1500" dirty="0"/>
              <a:t> [</a:t>
            </a:r>
            <a:r>
              <a:rPr lang="fr-FR" sz="1500" i="1" dirty="0"/>
              <a:t> j</a:t>
            </a:r>
            <a:r>
              <a:rPr lang="fr-FR" sz="1500" dirty="0"/>
              <a:t> – 1], </a:t>
            </a:r>
            <a:r>
              <a:rPr lang="fr-FR" sz="1500" i="1" dirty="0"/>
              <a:t>t</a:t>
            </a:r>
            <a:r>
              <a:rPr lang="fr-FR" sz="1500" dirty="0"/>
              <a:t> [ </a:t>
            </a:r>
            <a:r>
              <a:rPr lang="fr-FR" sz="1500" i="1" dirty="0"/>
              <a:t>j</a:t>
            </a:r>
            <a:r>
              <a:rPr lang="fr-FR" sz="1500" dirty="0"/>
              <a:t> – 2], </a:t>
            </a:r>
            <a:r>
              <a:rPr lang="fr-FR" sz="1500" i="1" dirty="0"/>
              <a:t>t</a:t>
            </a:r>
            <a:r>
              <a:rPr lang="fr-FR" sz="1500" dirty="0"/>
              <a:t> [ </a:t>
            </a:r>
            <a:r>
              <a:rPr lang="fr-FR" sz="1500" i="1" dirty="0"/>
              <a:t>j</a:t>
            </a:r>
            <a:r>
              <a:rPr lang="fr-FR" sz="1500" dirty="0"/>
              <a:t> – 3], etc. d'une position vers la droite jusqu'à ce qu'on trouve la bonne position pour </a:t>
            </a:r>
            <a:r>
              <a:rPr lang="fr-FR" sz="1500" i="1" dirty="0"/>
              <a:t>t</a:t>
            </a:r>
            <a:r>
              <a:rPr lang="fr-FR" sz="1500" dirty="0"/>
              <a:t> [ </a:t>
            </a:r>
            <a:r>
              <a:rPr lang="fr-FR" sz="1500" i="1" dirty="0"/>
              <a:t>j</a:t>
            </a:r>
            <a:r>
              <a:rPr lang="fr-FR" sz="1500" dirty="0"/>
              <a:t> ] </a:t>
            </a:r>
          </a:p>
          <a:p>
            <a:pPr lvl="1"/>
            <a:r>
              <a:rPr lang="fr-FR" sz="1500" dirty="0"/>
              <a:t>Le sous-tableau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j</a:t>
            </a:r>
            <a:r>
              <a:rPr lang="fr-FR" sz="1500" dirty="0"/>
              <a:t> ] se compose alors des éléments situés initialement dans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j</a:t>
            </a:r>
            <a:r>
              <a:rPr lang="fr-FR" sz="1500" dirty="0"/>
              <a:t> ], mais en ordre trié</a:t>
            </a:r>
          </a:p>
          <a:p>
            <a:pPr lvl="1"/>
            <a:r>
              <a:rPr lang="fr-FR" sz="1500" dirty="0"/>
              <a:t>L'incrémentation de </a:t>
            </a:r>
            <a:r>
              <a:rPr lang="fr-FR" sz="1500" i="1" dirty="0"/>
              <a:t>j</a:t>
            </a:r>
            <a:r>
              <a:rPr lang="fr-FR" sz="1500" dirty="0"/>
              <a:t> pour l'itération suivante de la boucle </a:t>
            </a:r>
            <a:r>
              <a:rPr lang="fr-FR" sz="1500" b="1" dirty="0"/>
              <a:t>pour</a:t>
            </a:r>
            <a:r>
              <a:rPr lang="fr-FR" sz="1500" dirty="0"/>
              <a:t> préserve alors l'invariant</a:t>
            </a:r>
          </a:p>
          <a:p>
            <a:r>
              <a:rPr lang="fr-CA" b="1" dirty="0"/>
              <a:t>Terminaison</a:t>
            </a:r>
          </a:p>
          <a:p>
            <a:pPr lvl="1"/>
            <a:r>
              <a:rPr lang="fr-FR" sz="1500" dirty="0"/>
              <a:t>La condition forçant la boucle </a:t>
            </a:r>
            <a:r>
              <a:rPr lang="fr-FR" sz="1500" b="1" dirty="0"/>
              <a:t>pour</a:t>
            </a:r>
            <a:r>
              <a:rPr lang="fr-FR" sz="1500" dirty="0"/>
              <a:t> à se terminer est que       </a:t>
            </a:r>
            <a:r>
              <a:rPr lang="fr-FR" sz="1500" i="1" dirty="0"/>
              <a:t>j</a:t>
            </a:r>
            <a:r>
              <a:rPr lang="fr-FR" sz="1500" dirty="0"/>
              <a:t> &gt; </a:t>
            </a:r>
            <a:r>
              <a:rPr lang="fr-FR" sz="1500" i="1" dirty="0" err="1"/>
              <a:t>t.longueur</a:t>
            </a:r>
            <a:r>
              <a:rPr lang="fr-FR" sz="1500" dirty="0"/>
              <a:t> = </a:t>
            </a:r>
            <a:r>
              <a:rPr lang="fr-FR" sz="1500" i="1" dirty="0"/>
              <a:t>n</a:t>
            </a:r>
            <a:endParaRPr lang="fr-FR" sz="1500" dirty="0"/>
          </a:p>
          <a:p>
            <a:pPr lvl="1"/>
            <a:r>
              <a:rPr lang="fr-FR" sz="1500" dirty="0"/>
              <a:t>Comme chaque itération de la boucle augmente </a:t>
            </a:r>
            <a:r>
              <a:rPr lang="fr-FR" sz="1500" i="1" dirty="0"/>
              <a:t>j</a:t>
            </a:r>
            <a:r>
              <a:rPr lang="fr-FR" sz="1500" dirty="0"/>
              <a:t> de 1, on doit avoir </a:t>
            </a:r>
            <a:r>
              <a:rPr lang="fr-FR" sz="1500" i="1" dirty="0"/>
              <a:t>j</a:t>
            </a:r>
            <a:r>
              <a:rPr lang="fr-FR" sz="1500" dirty="0"/>
              <a:t> = </a:t>
            </a:r>
            <a:r>
              <a:rPr lang="fr-FR" sz="1500" i="1" dirty="0"/>
              <a:t>n</a:t>
            </a:r>
            <a:r>
              <a:rPr lang="fr-FR" sz="1500" dirty="0"/>
              <a:t> + 1 à cet instant</a:t>
            </a:r>
          </a:p>
          <a:p>
            <a:pPr lvl="1"/>
            <a:r>
              <a:rPr lang="fr-FR" sz="1500" dirty="0"/>
              <a:t>En substituant </a:t>
            </a:r>
            <a:r>
              <a:rPr lang="fr-FR" sz="1500" i="1" dirty="0"/>
              <a:t>n</a:t>
            </a:r>
            <a:r>
              <a:rPr lang="fr-FR" sz="1500" dirty="0"/>
              <a:t> + 1 à </a:t>
            </a:r>
            <a:r>
              <a:rPr lang="fr-FR" sz="1500" i="1" dirty="0"/>
              <a:t>j</a:t>
            </a:r>
            <a:r>
              <a:rPr lang="fr-FR" sz="1500" dirty="0"/>
              <a:t> dans la formulation de l'invariant de boucle, on a que le sous-tableau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n</a:t>
            </a:r>
            <a:r>
              <a:rPr lang="fr-FR" sz="1500" dirty="0"/>
              <a:t> ] se compose des éléments qui appartenaient originellement à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n</a:t>
            </a:r>
            <a:r>
              <a:rPr lang="fr-FR" sz="1500" dirty="0"/>
              <a:t> ], mais qui ont été triés depuis</a:t>
            </a:r>
          </a:p>
          <a:p>
            <a:pPr lvl="1"/>
            <a:r>
              <a:rPr lang="fr-FR" sz="1500" dirty="0"/>
              <a:t>Or, le sous-tableau </a:t>
            </a:r>
            <a:r>
              <a:rPr lang="fr-FR" sz="1500" i="1" dirty="0"/>
              <a:t>t</a:t>
            </a:r>
            <a:r>
              <a:rPr lang="fr-FR" sz="1500" dirty="0"/>
              <a:t> [1 .. </a:t>
            </a:r>
            <a:r>
              <a:rPr lang="fr-FR" sz="1500" i="1" dirty="0"/>
              <a:t>n</a:t>
            </a:r>
            <a:r>
              <a:rPr lang="fr-FR" sz="1500" dirty="0"/>
              <a:t> ] est le tableau complet, donc le tableau tout entier est trié, et donc l'algorithme est correct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8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Prévoir les ressources nécessaires à cet algorithme</a:t>
            </a:r>
          </a:p>
          <a:p>
            <a:pPr lvl="1"/>
            <a:r>
              <a:rPr lang="fr-FR" dirty="0"/>
              <a:t>Temps de calcul</a:t>
            </a:r>
          </a:p>
          <a:p>
            <a:pPr lvl="1"/>
            <a:r>
              <a:rPr lang="fr-FR" dirty="0"/>
              <a:t>Mémoire</a:t>
            </a:r>
          </a:p>
          <a:p>
            <a:pPr lvl="1"/>
            <a:r>
              <a:rPr lang="fr-FR" dirty="0"/>
              <a:t>Largeur de bande,</a:t>
            </a:r>
          </a:p>
          <a:p>
            <a:pPr lvl="1"/>
            <a:r>
              <a:rPr lang="fr-FR" dirty="0"/>
              <a:t>...</a:t>
            </a:r>
          </a:p>
          <a:p>
            <a:r>
              <a:rPr lang="fr-FR" dirty="0"/>
              <a:t>C'est généralement le </a:t>
            </a:r>
            <a:r>
              <a:rPr lang="fr-FR" b="1" u="sng" dirty="0"/>
              <a:t>temps de calcul</a:t>
            </a:r>
            <a:r>
              <a:rPr lang="fr-FR" dirty="0"/>
              <a:t> qui nous intéresse</a:t>
            </a:r>
          </a:p>
          <a:p>
            <a:r>
              <a:rPr lang="fr-FR" dirty="0"/>
              <a:t>En analysant plusieurs algorithmes pour un problème, on peut identifier le plus efficace</a:t>
            </a:r>
          </a:p>
          <a:p>
            <a:r>
              <a:rPr lang="fr-FR" dirty="0"/>
              <a:t>Nécessite un modèle de la technologie employée (ressources, coûts) : le modèle RAM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1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de calcul générique basé sur une machine à accès aléatoire à processeur unique</a:t>
            </a:r>
          </a:p>
          <a:p>
            <a:r>
              <a:rPr lang="fr-FR" dirty="0"/>
              <a:t>Instructions exécutées l'une après l'autre</a:t>
            </a:r>
          </a:p>
          <a:p>
            <a:r>
              <a:rPr lang="fr-CA" dirty="0"/>
              <a:t>Permet les instructions</a:t>
            </a:r>
          </a:p>
          <a:p>
            <a:pPr lvl="1"/>
            <a:r>
              <a:rPr lang="fr-CA" dirty="0"/>
              <a:t>Arithmétiques (addition, soustraction, ...)</a:t>
            </a:r>
          </a:p>
          <a:p>
            <a:pPr lvl="1"/>
            <a:r>
              <a:rPr lang="fr-FR" dirty="0"/>
              <a:t>De transfert de données (lecture, copie, …)</a:t>
            </a:r>
          </a:p>
          <a:p>
            <a:pPr lvl="1"/>
            <a:r>
              <a:rPr lang="fr-FR" dirty="0"/>
              <a:t>De contrôle (branchement, appel de routine, …)</a:t>
            </a:r>
          </a:p>
          <a:p>
            <a:r>
              <a:rPr lang="fr-FR" dirty="0"/>
              <a:t>Chaque instruction a un temps d'exécution constant</a:t>
            </a:r>
          </a:p>
          <a:p>
            <a:r>
              <a:rPr lang="fr-FR" dirty="0"/>
              <a:t>Types de données : entier et réel (avec taille limitée)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15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tri par insertion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5187690" cy="823912"/>
          </a:xfrm>
        </p:spPr>
        <p:txBody>
          <a:bodyPr/>
          <a:lstStyle/>
          <a:p>
            <a:r>
              <a:rPr lang="fr-CA" sz="2000" dirty="0"/>
              <a:t>Durée d’exécution de TRI-INSERTION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Dépend de l'entrée</a:t>
            </a:r>
          </a:p>
          <a:p>
            <a:pPr lvl="1"/>
            <a:r>
              <a:rPr lang="fr-FR" dirty="0"/>
              <a:t>Temps pour 1000 nombres &gt; temps pour 3 nombres</a:t>
            </a:r>
          </a:p>
          <a:p>
            <a:pPr lvl="1"/>
            <a:r>
              <a:rPr lang="fr-FR" dirty="0"/>
              <a:t>Temps peut être différent pour 2 entrées de même taille, selon qu'elles sont plus ou moins triées partiellement</a:t>
            </a:r>
          </a:p>
          <a:p>
            <a:r>
              <a:rPr lang="fr-CA" dirty="0"/>
              <a:t>En général</a:t>
            </a:r>
          </a:p>
          <a:p>
            <a:pPr lvl="1"/>
            <a:r>
              <a:rPr lang="fr-FR" dirty="0"/>
              <a:t>Le </a:t>
            </a:r>
            <a:r>
              <a:rPr lang="fr-FR" b="1" u="sng" dirty="0"/>
              <a:t>temps d'exécution</a:t>
            </a:r>
            <a:r>
              <a:rPr lang="fr-FR" dirty="0"/>
              <a:t> d'un algorithme croît avec la </a:t>
            </a:r>
            <a:r>
              <a:rPr lang="fr-FR" b="1" u="sng" dirty="0"/>
              <a:t>taille de l'entrée</a:t>
            </a:r>
            <a:endParaRPr lang="fr-FR" dirty="0"/>
          </a:p>
          <a:p>
            <a:pPr lvl="1"/>
            <a:r>
              <a:rPr lang="fr-FR" dirty="0"/>
              <a:t>On exprime donc le temps d'exécution en fonction de cette taille</a:t>
            </a:r>
          </a:p>
          <a:p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A" sz="2000" dirty="0"/>
              <a:t>Taille de l’entrée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5187690" cy="3748088"/>
          </a:xfrm>
        </p:spPr>
        <p:txBody>
          <a:bodyPr>
            <a:normAutofit lnSpcReduction="10000"/>
          </a:bodyPr>
          <a:lstStyle/>
          <a:p>
            <a:r>
              <a:rPr lang="fr-CA" dirty="0"/>
              <a:t>Dépend du problème étudié</a:t>
            </a:r>
          </a:p>
          <a:p>
            <a:r>
              <a:rPr lang="fr-FR" dirty="0"/>
              <a:t>Pour le problème de tri</a:t>
            </a:r>
          </a:p>
          <a:p>
            <a:pPr lvl="1"/>
            <a:r>
              <a:rPr lang="fr-CA" dirty="0"/>
              <a:t>Nombre d'éléments constituant l'entrée</a:t>
            </a:r>
          </a:p>
          <a:p>
            <a:pPr lvl="1"/>
            <a:r>
              <a:rPr lang="fr-FR" dirty="0"/>
              <a:t>Longueur </a:t>
            </a:r>
            <a:r>
              <a:rPr lang="fr-FR" i="1" dirty="0"/>
              <a:t>n</a:t>
            </a:r>
            <a:r>
              <a:rPr lang="fr-FR" dirty="0"/>
              <a:t> du tableau à trier</a:t>
            </a:r>
          </a:p>
          <a:p>
            <a:r>
              <a:rPr lang="fr-FR" dirty="0"/>
              <a:t>Peut être le nombre total de bits nécessaire à la représentation de l'entrée en notation binaire</a:t>
            </a:r>
          </a:p>
          <a:p>
            <a:r>
              <a:rPr lang="fr-FR" dirty="0"/>
              <a:t>Peut être plusieurs nombres plutôt qu'un seul</a:t>
            </a:r>
          </a:p>
          <a:p>
            <a:pPr lvl="1"/>
            <a:r>
              <a:rPr lang="fr-FR" dirty="0"/>
              <a:t>Pour les algorithmes de graphes</a:t>
            </a:r>
          </a:p>
          <a:p>
            <a:pPr lvl="2"/>
            <a:r>
              <a:rPr lang="fr-FR" dirty="0"/>
              <a:t>Nombre de sommets et nombre d'arcs</a:t>
            </a:r>
          </a:p>
          <a:p>
            <a:endParaRPr lang="fr-CA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14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Pierre Delisle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Maître de Conférences au département de Math-Meca-Info (MMI) de l'URCA</a:t>
            </a:r>
          </a:p>
          <a:p>
            <a:r>
              <a:rPr lang="fr-CA" dirty="0"/>
              <a:t>Mail</a:t>
            </a:r>
          </a:p>
          <a:p>
            <a:pPr lvl="1"/>
            <a:r>
              <a:rPr lang="fr-CA" dirty="0"/>
              <a:t>pierre.delisle@univ-reims.fr</a:t>
            </a:r>
          </a:p>
          <a:p>
            <a:r>
              <a:rPr lang="fr-CA" dirty="0"/>
              <a:t>Site Web</a:t>
            </a:r>
          </a:p>
          <a:p>
            <a:pPr lvl="1"/>
            <a:r>
              <a:rPr lang="fr-CA" dirty="0"/>
              <a:t>http://cosy.univ-reims.fr/~pdelisle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41" y="1357313"/>
            <a:ext cx="4266173" cy="49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5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Temps d'exécution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dirty="0"/>
              <a:t>Nombre d'opérations élémentaires exécutées</a:t>
            </a:r>
          </a:p>
          <a:p>
            <a:r>
              <a:rPr lang="fr-FR" dirty="0"/>
              <a:t>On considère que chaque ligne de </a:t>
            </a:r>
            <a:r>
              <a:rPr lang="fr-FR" dirty="0" err="1"/>
              <a:t>pseudo-code</a:t>
            </a:r>
            <a:r>
              <a:rPr lang="fr-FR" dirty="0"/>
              <a:t> demande un temps constant</a:t>
            </a:r>
          </a:p>
          <a:p>
            <a:r>
              <a:rPr lang="fr-CA" dirty="0"/>
              <a:t>Pour TRI-INSERTION</a:t>
            </a:r>
          </a:p>
          <a:p>
            <a:pPr lvl="1"/>
            <a:r>
              <a:rPr lang="fr-FR" dirty="0"/>
              <a:t>Temps d'exécution de la ligne </a:t>
            </a:r>
            <a:r>
              <a:rPr lang="fr-FR" i="1" dirty="0"/>
              <a:t>i</a:t>
            </a:r>
            <a:r>
              <a:rPr lang="fr-FR" dirty="0"/>
              <a:t> →  </a:t>
            </a:r>
            <a:r>
              <a:rPr lang="fr-FR" i="1" dirty="0"/>
              <a:t>c</a:t>
            </a:r>
            <a:r>
              <a:rPr lang="fr-FR" i="1" baseline="-25000" dirty="0"/>
              <a:t>i</a:t>
            </a:r>
            <a:endParaRPr lang="fr-FR" dirty="0"/>
          </a:p>
          <a:p>
            <a:pPr lvl="1"/>
            <a:r>
              <a:rPr lang="fr-FR" dirty="0"/>
              <a:t>On multiplie </a:t>
            </a:r>
            <a:r>
              <a:rPr lang="fr-FR" i="1" dirty="0"/>
              <a:t>c</a:t>
            </a:r>
            <a:r>
              <a:rPr lang="fr-FR" i="1" baseline="-25000" dirty="0"/>
              <a:t>i</a:t>
            </a:r>
            <a:r>
              <a:rPr lang="fr-FR" dirty="0"/>
              <a:t> par le nombre de fois que l'instruction est exécutée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00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21</a:t>
            </a:fld>
            <a:endParaRPr lang="fr-CA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104900" y="304800"/>
            <a:ext cx="9980682" cy="1096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Analyse du temps d'exécution de TRI-INSERTION</a:t>
            </a:r>
            <a:endParaRPr lang="fr-CA" dirty="0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Info0501 - Cours 1</a:t>
            </a:r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F54DE5-C571-48E8-A5BC-B369434E2F44}" type="slidenum">
              <a:rPr lang="fr-CA" smtClean="0"/>
              <a:pPr/>
              <a:t>21</a:t>
            </a:fld>
            <a:endParaRPr lang="fr-CA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51970"/>
            <a:ext cx="6373114" cy="2833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82" y="730791"/>
            <a:ext cx="2519810" cy="29570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36" y="3911588"/>
            <a:ext cx="9216609" cy="28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du temps d'exécution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>
            <a:normAutofit/>
          </a:bodyPr>
          <a:lstStyle/>
          <a:p>
            <a:r>
              <a:rPr lang="fr-FR" sz="2000" dirty="0"/>
              <a:t>Ce qui nous intéresse généralement le plus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Temps d'exécution dans le cas le plus défavorable</a:t>
            </a:r>
          </a:p>
          <a:p>
            <a:pPr lvl="1"/>
            <a:r>
              <a:rPr lang="fr-FR" dirty="0"/>
              <a:t>Temps d'exécution maximal </a:t>
            </a:r>
            <a:r>
              <a:rPr lang="fr-FR" b="1" u="sng" dirty="0"/>
              <a:t>pour une quelconque entrée de taille </a:t>
            </a:r>
            <a:r>
              <a:rPr lang="fr-FR" b="1" i="1" u="sng" dirty="0"/>
              <a:t>n</a:t>
            </a:r>
            <a:endParaRPr lang="fr-FR" dirty="0"/>
          </a:p>
          <a:p>
            <a:r>
              <a:rPr lang="fr-FR" dirty="0"/>
              <a:t>Borne supérieure du temps d'exécution</a:t>
            </a:r>
          </a:p>
          <a:p>
            <a:pPr lvl="1"/>
            <a:r>
              <a:rPr lang="fr-FR" dirty="0"/>
              <a:t>Certitude qu'on ne pourra faire pire</a:t>
            </a:r>
          </a:p>
          <a:p>
            <a:pPr lvl="1"/>
            <a:r>
              <a:rPr lang="fr-FR" dirty="0"/>
              <a:t>Pour certains algorithmes, ce cas arrive souvent</a:t>
            </a:r>
          </a:p>
          <a:p>
            <a:pPr lvl="1"/>
            <a:r>
              <a:rPr lang="fr-FR" dirty="0"/>
              <a:t>Souvent, cas moyen presque aussi mauvais que le pire</a:t>
            </a:r>
          </a:p>
          <a:p>
            <a:endParaRPr lang="fr-CA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2000" dirty="0"/>
              <a:t>Ce qui nous intéresse vraiment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fr-FR" i="1" dirty="0"/>
              <a:t>Taux de croissance</a:t>
            </a:r>
            <a:r>
              <a:rPr lang="fr-FR" dirty="0"/>
              <a:t> du temps d'exécution</a:t>
            </a:r>
          </a:p>
          <a:p>
            <a:pPr lvl="1"/>
            <a:r>
              <a:rPr lang="fr-FR" dirty="0"/>
              <a:t>Ou </a:t>
            </a:r>
            <a:r>
              <a:rPr lang="fr-FR" i="1" dirty="0"/>
              <a:t>ordre de grandeur</a:t>
            </a:r>
            <a:r>
              <a:rPr lang="fr-FR" dirty="0"/>
              <a:t> du temps d'exécution</a:t>
            </a:r>
          </a:p>
          <a:p>
            <a:r>
              <a:rPr lang="fr-FR" dirty="0"/>
              <a:t>On ne considérera que le terme dominant d'une formule, sans les coefficients constants</a:t>
            </a:r>
          </a:p>
          <a:p>
            <a:pPr lvl="1"/>
            <a:r>
              <a:rPr lang="pt-BR" i="1" dirty="0"/>
              <a:t>an</a:t>
            </a:r>
            <a:r>
              <a:rPr lang="pt-BR" dirty="0"/>
              <a:t> + </a:t>
            </a:r>
            <a:r>
              <a:rPr lang="pt-BR" i="1" dirty="0"/>
              <a:t>b        </a:t>
            </a:r>
            <a:r>
              <a:rPr lang="pt-BR" dirty="0"/>
              <a:t>= Θ (</a:t>
            </a:r>
            <a:r>
              <a:rPr lang="pt-BR" i="1" dirty="0"/>
              <a:t>n</a:t>
            </a:r>
            <a:r>
              <a:rPr lang="pt-BR" dirty="0"/>
              <a:t>)       (théta de 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pPr lvl="1"/>
            <a:r>
              <a:rPr lang="pt-BR" i="1" dirty="0"/>
              <a:t>an</a:t>
            </a:r>
            <a:r>
              <a:rPr lang="pt-BR" baseline="30000" dirty="0"/>
              <a:t>2</a:t>
            </a:r>
            <a:r>
              <a:rPr lang="pt-BR" dirty="0"/>
              <a:t> + </a:t>
            </a:r>
            <a:r>
              <a:rPr lang="pt-BR" i="1" dirty="0"/>
              <a:t>bn</a:t>
            </a:r>
            <a:r>
              <a:rPr lang="pt-BR" dirty="0"/>
              <a:t> + </a:t>
            </a:r>
            <a:r>
              <a:rPr lang="pt-BR" i="1" dirty="0"/>
              <a:t>c   </a:t>
            </a:r>
            <a:r>
              <a:rPr lang="pt-BR" dirty="0"/>
              <a:t>= Θ (</a:t>
            </a:r>
            <a:r>
              <a:rPr lang="pt-BR" i="1" dirty="0"/>
              <a:t>n</a:t>
            </a:r>
            <a:r>
              <a:rPr lang="pt-BR" baseline="30000" dirty="0"/>
              <a:t>2</a:t>
            </a:r>
            <a:r>
              <a:rPr lang="pt-BR" dirty="0"/>
              <a:t>)      (théta de </a:t>
            </a:r>
            <a:r>
              <a:rPr lang="pt-BR" i="1" dirty="0"/>
              <a:t>n</a:t>
            </a:r>
            <a:r>
              <a:rPr lang="pt-BR" dirty="0"/>
              <a:t>-deux)</a:t>
            </a:r>
            <a:endParaRPr lang="fr-CA" dirty="0"/>
          </a:p>
          <a:p>
            <a:r>
              <a:rPr lang="fr-FR" dirty="0"/>
              <a:t>Un algorithme est plus efficace qu'un autre si son temps d'exécution du cas le plus défavorable a un ordre de grandeur inférieur</a:t>
            </a:r>
            <a:endParaRPr lang="fr-FR" sz="2800" dirty="0"/>
          </a:p>
          <a:p>
            <a:endParaRPr lang="fr-CA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667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Conception des algorithmes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Méthode diviser-pour-régner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07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Techniques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Tri par insertion → approche </a:t>
            </a:r>
            <a:r>
              <a:rPr lang="fr-FR" b="1" u="sng" dirty="0"/>
              <a:t>incrémentale</a:t>
            </a:r>
            <a:endParaRPr lang="fr-FR" dirty="0"/>
          </a:p>
          <a:p>
            <a:pPr lvl="1"/>
            <a:r>
              <a:rPr lang="fr-FR" dirty="0"/>
              <a:t>Après avoir trié </a:t>
            </a:r>
            <a:r>
              <a:rPr lang="fr-FR" i="1" dirty="0"/>
              <a:t>t </a:t>
            </a:r>
            <a:r>
              <a:rPr lang="fr-FR" dirty="0"/>
              <a:t>[1..</a:t>
            </a:r>
            <a:r>
              <a:rPr lang="fr-FR" i="1" dirty="0"/>
              <a:t>j </a:t>
            </a:r>
            <a:r>
              <a:rPr lang="fr-FR" dirty="0"/>
              <a:t>- 1], on produit </a:t>
            </a:r>
            <a:r>
              <a:rPr lang="fr-FR" i="1" dirty="0"/>
              <a:t>t </a:t>
            </a:r>
            <a:r>
              <a:rPr lang="fr-FR" dirty="0"/>
              <a:t>[1.. </a:t>
            </a:r>
            <a:r>
              <a:rPr lang="fr-FR" i="1" dirty="0"/>
              <a:t>j </a:t>
            </a:r>
            <a:r>
              <a:rPr lang="fr-FR" dirty="0"/>
              <a:t>]</a:t>
            </a:r>
          </a:p>
          <a:p>
            <a:r>
              <a:rPr lang="fr-CA" dirty="0"/>
              <a:t>Approche diviser-pour-régner</a:t>
            </a:r>
          </a:p>
          <a:p>
            <a:pPr lvl="1"/>
            <a:r>
              <a:rPr lang="fr-CA" dirty="0"/>
              <a:t>Méthode récursive</a:t>
            </a:r>
          </a:p>
          <a:p>
            <a:pPr lvl="1"/>
            <a:r>
              <a:rPr lang="fr-FR" dirty="0"/>
              <a:t>L'algorithme s'appelle lui-même pour traiter des sous-problèmes similaires, mais de taille inférieure</a:t>
            </a:r>
          </a:p>
          <a:p>
            <a:pPr lvl="1"/>
            <a:r>
              <a:rPr lang="fr-FR" dirty="0"/>
              <a:t>Les solutions des sous-problèmes sont combinées pour produire la solution du problème original</a:t>
            </a:r>
          </a:p>
          <a:p>
            <a:r>
              <a:rPr lang="fr-FR" dirty="0"/>
              <a:t>Les 3 étapes de l'approche diviser-pour-régner</a:t>
            </a:r>
          </a:p>
          <a:p>
            <a:pPr lvl="1"/>
            <a:r>
              <a:rPr lang="fr-CA" dirty="0"/>
              <a:t>Diviser</a:t>
            </a:r>
          </a:p>
          <a:p>
            <a:pPr lvl="2"/>
            <a:r>
              <a:rPr lang="fr-FR" dirty="0"/>
              <a:t>Création de sous-problèmes qui sont des instances plus petites du même problème</a:t>
            </a:r>
          </a:p>
          <a:p>
            <a:pPr lvl="1"/>
            <a:r>
              <a:rPr lang="fr-CA" dirty="0"/>
              <a:t>Régner</a:t>
            </a:r>
          </a:p>
          <a:p>
            <a:pPr lvl="2"/>
            <a:r>
              <a:rPr lang="fr-FR" dirty="0"/>
              <a:t>Traiter les sous-problèmes de façon récursive</a:t>
            </a:r>
          </a:p>
          <a:p>
            <a:pPr lvl="2"/>
            <a:r>
              <a:rPr lang="fr-FR" dirty="0"/>
              <a:t>Lorsque la taille d'un sous-problème est assez petite, on peut le résoudre directement</a:t>
            </a:r>
          </a:p>
          <a:p>
            <a:pPr lvl="1"/>
            <a:r>
              <a:rPr lang="fr-CA" dirty="0"/>
              <a:t>Combiner</a:t>
            </a:r>
          </a:p>
          <a:p>
            <a:pPr lvl="2"/>
            <a:r>
              <a:rPr lang="fr-FR" dirty="0"/>
              <a:t>Production de la solution du problème en combinant les solutions des sous-problèmes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834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 : Le tri par fusion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Diviser</a:t>
            </a:r>
          </a:p>
          <a:p>
            <a:pPr lvl="1"/>
            <a:r>
              <a:rPr lang="fr-FR" dirty="0"/>
              <a:t>Diviser la suite de </a:t>
            </a:r>
            <a:r>
              <a:rPr lang="fr-FR" i="1" dirty="0"/>
              <a:t>n</a:t>
            </a:r>
            <a:r>
              <a:rPr lang="fr-FR" dirty="0"/>
              <a:t> éléments à trier en 2 sous-suites de </a:t>
            </a:r>
            <a:r>
              <a:rPr lang="fr-FR" i="1" dirty="0"/>
              <a:t>n</a:t>
            </a:r>
            <a:r>
              <a:rPr lang="fr-FR" dirty="0"/>
              <a:t>/2 éléments chacune</a:t>
            </a:r>
          </a:p>
          <a:p>
            <a:r>
              <a:rPr lang="fr-CA" dirty="0"/>
              <a:t>Régner</a:t>
            </a:r>
          </a:p>
          <a:p>
            <a:pPr lvl="1"/>
            <a:r>
              <a:rPr lang="fr-FR" dirty="0"/>
              <a:t>Trier les 2 sous-suites récursivement avec le tri par fusion</a:t>
            </a:r>
          </a:p>
          <a:p>
            <a:r>
              <a:rPr lang="fr-CA" dirty="0"/>
              <a:t>Combiner</a:t>
            </a:r>
          </a:p>
          <a:p>
            <a:pPr lvl="1"/>
            <a:r>
              <a:rPr lang="fr-FR" dirty="0"/>
              <a:t>Fusionner les 2 sous-suites triées pour produire la réponse</a:t>
            </a:r>
          </a:p>
          <a:p>
            <a:r>
              <a:rPr lang="fr-FR" dirty="0"/>
              <a:t>Arrêt de la récursivité</a:t>
            </a:r>
          </a:p>
          <a:p>
            <a:pPr lvl="1"/>
            <a:r>
              <a:rPr lang="fr-FR" dirty="0"/>
              <a:t>Séquence de longueur 1</a:t>
            </a:r>
          </a:p>
          <a:p>
            <a:r>
              <a:rPr lang="fr-FR" dirty="0"/>
              <a:t>Exemple 2</a:t>
            </a:r>
          </a:p>
          <a:p>
            <a:pPr lvl="1"/>
            <a:r>
              <a:rPr lang="fr-FR" dirty="0"/>
              <a:t>Application de la fusion sur l'instance 〈2, 4, 5, 7, 1, 2, 3, 6〉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712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procédure FUSION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A" dirty="0"/>
              <a:t>2 premières boucles pour</a:t>
            </a:r>
          </a:p>
          <a:p>
            <a:pPr lvl="1"/>
            <a:r>
              <a:rPr lang="pt-BR" dirty="0"/>
              <a:t>Θ(</a:t>
            </a:r>
            <a:r>
              <a:rPr lang="pt-BR" i="1" dirty="0"/>
              <a:t>n</a:t>
            </a:r>
            <a:r>
              <a:rPr lang="pt-BR" dirty="0"/>
              <a:t>1 + </a:t>
            </a:r>
            <a:r>
              <a:rPr lang="pt-BR" i="1" dirty="0"/>
              <a:t>n</a:t>
            </a:r>
            <a:r>
              <a:rPr lang="pt-BR" dirty="0"/>
              <a:t>2) → Θ(</a:t>
            </a:r>
            <a:r>
              <a:rPr lang="pt-BR" i="1" dirty="0"/>
              <a:t>n</a:t>
            </a:r>
            <a:r>
              <a:rPr lang="pt-BR" dirty="0"/>
              <a:t>)</a:t>
            </a:r>
          </a:p>
          <a:p>
            <a:r>
              <a:rPr lang="fr-CA" dirty="0"/>
              <a:t>3</a:t>
            </a:r>
            <a:r>
              <a:rPr lang="fr-CA" baseline="30000" dirty="0"/>
              <a:t>e</a:t>
            </a:r>
            <a:r>
              <a:rPr lang="fr-CA" dirty="0"/>
              <a:t> boucle pour</a:t>
            </a:r>
          </a:p>
          <a:p>
            <a:pPr lvl="1"/>
            <a:r>
              <a:rPr lang="pt-BR" i="1" dirty="0"/>
              <a:t>n</a:t>
            </a:r>
            <a:r>
              <a:rPr lang="pt-BR" dirty="0"/>
              <a:t> itérations (</a:t>
            </a:r>
            <a:r>
              <a:rPr lang="pt-BR" i="1" dirty="0"/>
              <a:t>n</a:t>
            </a:r>
            <a:r>
              <a:rPr lang="pt-BR" dirty="0"/>
              <a:t> = </a:t>
            </a:r>
            <a:r>
              <a:rPr lang="pt-BR" i="1" dirty="0"/>
              <a:t>r</a:t>
            </a:r>
            <a:r>
              <a:rPr lang="pt-BR" dirty="0"/>
              <a:t> – </a:t>
            </a:r>
            <a:r>
              <a:rPr lang="pt-BR" i="1" dirty="0"/>
              <a:t>p</a:t>
            </a:r>
            <a:r>
              <a:rPr lang="pt-BR" dirty="0"/>
              <a:t> + 1)</a:t>
            </a:r>
          </a:p>
          <a:p>
            <a:pPr lvl="1"/>
            <a:r>
              <a:rPr lang="fr-FR" dirty="0"/>
              <a:t>Temps constant pour chaque itération</a:t>
            </a:r>
          </a:p>
          <a:p>
            <a:pPr lvl="1"/>
            <a:r>
              <a:rPr lang="el-GR" dirty="0"/>
              <a:t>Θ(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r>
              <a:rPr lang="fr-CA" dirty="0"/>
              <a:t>Temps d'exécution</a:t>
            </a:r>
          </a:p>
          <a:p>
            <a:pPr lvl="1"/>
            <a:r>
              <a:rPr lang="el-GR" dirty="0"/>
              <a:t>Θ(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26</a:t>
            </a:fld>
            <a:endParaRPr lang="fr-CA"/>
          </a:p>
        </p:txBody>
      </p:sp>
      <p:sp>
        <p:nvSpPr>
          <p:cNvPr id="8" name="ZoneTexte 7"/>
          <p:cNvSpPr txBox="1"/>
          <p:nvPr/>
        </p:nvSpPr>
        <p:spPr>
          <a:xfrm>
            <a:off x="938148" y="1377539"/>
            <a:ext cx="467375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FUSION (</a:t>
            </a:r>
            <a:r>
              <a:rPr lang="fr-FR" sz="1600" i="1" dirty="0"/>
              <a:t>t, p, q, r </a:t>
            </a:r>
            <a:r>
              <a:rPr lang="fr-FR" sz="1600" dirty="0"/>
              <a:t>)</a:t>
            </a:r>
          </a:p>
          <a:p>
            <a:r>
              <a:rPr lang="fr-CA" sz="1600" i="1" dirty="0"/>
              <a:t>     n</a:t>
            </a:r>
            <a:r>
              <a:rPr lang="fr-CA" sz="1600" baseline="-25000" dirty="0"/>
              <a:t>1</a:t>
            </a:r>
            <a:r>
              <a:rPr lang="fr-CA" sz="1600" dirty="0"/>
              <a:t> = </a:t>
            </a:r>
            <a:r>
              <a:rPr lang="fr-CA" sz="1600" i="1" dirty="0"/>
              <a:t>q</a:t>
            </a:r>
            <a:r>
              <a:rPr lang="fr-CA" sz="1600" dirty="0"/>
              <a:t> – </a:t>
            </a:r>
            <a:r>
              <a:rPr lang="fr-CA" sz="1600" i="1" dirty="0"/>
              <a:t>p</a:t>
            </a:r>
            <a:r>
              <a:rPr lang="fr-CA" sz="1600" dirty="0"/>
              <a:t> + 1</a:t>
            </a:r>
          </a:p>
          <a:p>
            <a:r>
              <a:rPr lang="fr-CA" sz="1600" dirty="0"/>
              <a:t>     </a:t>
            </a:r>
            <a:r>
              <a:rPr lang="fr-CA" sz="1600" i="1" dirty="0"/>
              <a:t>n</a:t>
            </a:r>
            <a:r>
              <a:rPr lang="fr-CA" sz="1600" baseline="-25000" dirty="0"/>
              <a:t>2</a:t>
            </a:r>
            <a:r>
              <a:rPr lang="fr-CA" sz="1600" dirty="0"/>
              <a:t> = </a:t>
            </a:r>
            <a:r>
              <a:rPr lang="fr-CA" sz="1600" i="1" dirty="0"/>
              <a:t>r</a:t>
            </a:r>
            <a:r>
              <a:rPr lang="fr-CA" sz="1600" dirty="0"/>
              <a:t> – </a:t>
            </a:r>
            <a:r>
              <a:rPr lang="fr-CA" sz="1600" i="1" dirty="0"/>
              <a:t>q</a:t>
            </a:r>
            <a:r>
              <a:rPr lang="fr-CA" sz="1600" dirty="0"/>
              <a:t> </a:t>
            </a:r>
          </a:p>
          <a:p>
            <a:r>
              <a:rPr lang="fr-FR" sz="1600" dirty="0"/>
              <a:t>     Créer tableaux </a:t>
            </a:r>
            <a:r>
              <a:rPr lang="fr-FR" sz="1600" i="1" dirty="0"/>
              <a:t>g </a:t>
            </a:r>
            <a:r>
              <a:rPr lang="fr-FR" sz="1600" dirty="0"/>
              <a:t>[1..</a:t>
            </a:r>
            <a:r>
              <a:rPr lang="fr-FR" sz="1600" i="1" dirty="0"/>
              <a:t>n</a:t>
            </a:r>
            <a:r>
              <a:rPr lang="fr-FR" sz="1600" baseline="-25000" dirty="0"/>
              <a:t>1 </a:t>
            </a:r>
            <a:r>
              <a:rPr lang="fr-FR" sz="1600" dirty="0"/>
              <a:t>+ 1] et </a:t>
            </a:r>
            <a:r>
              <a:rPr lang="fr-FR" sz="1600" i="1" dirty="0"/>
              <a:t>d </a:t>
            </a:r>
            <a:r>
              <a:rPr lang="fr-FR" sz="1600" dirty="0"/>
              <a:t>[1..</a:t>
            </a:r>
            <a:r>
              <a:rPr lang="fr-FR" sz="1600" i="1" dirty="0"/>
              <a:t>n</a:t>
            </a:r>
            <a:r>
              <a:rPr lang="fr-FR" sz="1600" baseline="-25000" dirty="0"/>
              <a:t>2</a:t>
            </a:r>
            <a:r>
              <a:rPr lang="fr-FR" sz="1600" dirty="0"/>
              <a:t> + 1]</a:t>
            </a:r>
          </a:p>
          <a:p>
            <a:r>
              <a:rPr lang="fr-CA" sz="1600" dirty="0"/>
              <a:t>     pour </a:t>
            </a:r>
            <a:r>
              <a:rPr lang="fr-CA" sz="1600" i="1" dirty="0"/>
              <a:t>i</a:t>
            </a:r>
            <a:r>
              <a:rPr lang="fr-CA" sz="1600" dirty="0"/>
              <a:t> = 1 à </a:t>
            </a:r>
            <a:r>
              <a:rPr lang="fr-CA" sz="1600" i="1" dirty="0"/>
              <a:t>n</a:t>
            </a:r>
            <a:r>
              <a:rPr lang="fr-CA" sz="1600" baseline="-25000" dirty="0"/>
              <a:t>1</a:t>
            </a:r>
            <a:endParaRPr lang="fr-CA" sz="1600" dirty="0"/>
          </a:p>
          <a:p>
            <a:r>
              <a:rPr lang="fr-CA" sz="1600" i="1" dirty="0"/>
              <a:t>          </a:t>
            </a:r>
            <a:r>
              <a:rPr lang="nn-NO" sz="1600" i="1" dirty="0"/>
              <a:t>g</a:t>
            </a:r>
            <a:r>
              <a:rPr lang="nn-NO" sz="1600" dirty="0"/>
              <a:t>[</a:t>
            </a:r>
            <a:r>
              <a:rPr lang="nn-NO" sz="1600" i="1" dirty="0"/>
              <a:t>i</a:t>
            </a:r>
            <a:r>
              <a:rPr lang="nn-NO" sz="1600" dirty="0"/>
              <a:t>] = </a:t>
            </a:r>
            <a:r>
              <a:rPr lang="nn-NO" sz="1600" i="1" dirty="0"/>
              <a:t>t </a:t>
            </a:r>
            <a:r>
              <a:rPr lang="nn-NO" sz="1600" dirty="0"/>
              <a:t>[</a:t>
            </a:r>
            <a:r>
              <a:rPr lang="nn-NO" sz="1600" i="1" dirty="0"/>
              <a:t>p </a:t>
            </a:r>
            <a:r>
              <a:rPr lang="nn-NO" sz="1600" dirty="0"/>
              <a:t>+ </a:t>
            </a:r>
            <a:r>
              <a:rPr lang="nn-NO" sz="1600" i="1" dirty="0"/>
              <a:t>i </a:t>
            </a:r>
            <a:r>
              <a:rPr lang="nn-NO" sz="1600" dirty="0"/>
              <a:t>- 1]</a:t>
            </a:r>
          </a:p>
          <a:p>
            <a:r>
              <a:rPr lang="fr-FR" sz="1600" dirty="0"/>
              <a:t>     pour </a:t>
            </a:r>
            <a:r>
              <a:rPr lang="fr-FR" sz="1600" i="1" dirty="0"/>
              <a:t>j</a:t>
            </a:r>
            <a:r>
              <a:rPr lang="fr-FR" sz="1600" dirty="0"/>
              <a:t> = 1 à </a:t>
            </a:r>
            <a:r>
              <a:rPr lang="fr-FR" sz="1600" i="1" dirty="0"/>
              <a:t>n</a:t>
            </a:r>
            <a:r>
              <a:rPr lang="fr-FR" sz="1600" baseline="-25000" dirty="0"/>
              <a:t>2</a:t>
            </a:r>
            <a:endParaRPr lang="fr-FR" sz="1600" dirty="0"/>
          </a:p>
          <a:p>
            <a:r>
              <a:rPr lang="fr-FR" sz="1600" i="1" dirty="0"/>
              <a:t>          d </a:t>
            </a:r>
            <a:r>
              <a:rPr lang="fr-FR" sz="1600" dirty="0"/>
              <a:t>[</a:t>
            </a:r>
            <a:r>
              <a:rPr lang="fr-FR" sz="1600" i="1" dirty="0"/>
              <a:t>i</a:t>
            </a:r>
            <a:r>
              <a:rPr lang="fr-FR" sz="1600" dirty="0"/>
              <a:t>] = </a:t>
            </a:r>
            <a:r>
              <a:rPr lang="fr-FR" sz="1600" i="1" dirty="0"/>
              <a:t>t </a:t>
            </a:r>
            <a:r>
              <a:rPr lang="fr-FR" sz="1600" dirty="0"/>
              <a:t>[</a:t>
            </a:r>
            <a:r>
              <a:rPr lang="fr-FR" sz="1600" i="1" dirty="0"/>
              <a:t>q</a:t>
            </a:r>
            <a:r>
              <a:rPr lang="fr-FR" sz="1600" dirty="0"/>
              <a:t> + </a:t>
            </a:r>
            <a:r>
              <a:rPr lang="fr-FR" sz="1600" i="1" dirty="0"/>
              <a:t>j</a:t>
            </a:r>
            <a:r>
              <a:rPr lang="fr-FR" sz="1600" dirty="0"/>
              <a:t>]</a:t>
            </a:r>
          </a:p>
          <a:p>
            <a:r>
              <a:rPr lang="fr-CA" sz="1600" dirty="0"/>
              <a:t>     </a:t>
            </a:r>
            <a:r>
              <a:rPr lang="fr-CA" sz="1600" i="1" dirty="0"/>
              <a:t>g </a:t>
            </a:r>
            <a:r>
              <a:rPr lang="fr-CA" sz="1600" dirty="0"/>
              <a:t>[</a:t>
            </a:r>
            <a:r>
              <a:rPr lang="fr-CA" sz="1600" i="1" dirty="0"/>
              <a:t>n</a:t>
            </a:r>
            <a:r>
              <a:rPr lang="fr-CA" sz="1600" baseline="-25000" dirty="0"/>
              <a:t>1</a:t>
            </a:r>
            <a:r>
              <a:rPr lang="fr-CA" sz="1600" dirty="0"/>
              <a:t> + 1] = ∞ </a:t>
            </a:r>
          </a:p>
          <a:p>
            <a:r>
              <a:rPr lang="fr-CA" sz="1600" dirty="0"/>
              <a:t>     </a:t>
            </a:r>
            <a:r>
              <a:rPr lang="fr-CA" sz="1600" i="1" dirty="0"/>
              <a:t>d </a:t>
            </a:r>
            <a:r>
              <a:rPr lang="fr-CA" sz="1600" dirty="0"/>
              <a:t>[</a:t>
            </a:r>
            <a:r>
              <a:rPr lang="fr-CA" sz="1600" i="1" dirty="0"/>
              <a:t>n</a:t>
            </a:r>
            <a:r>
              <a:rPr lang="fr-CA" sz="1600" baseline="-25000" dirty="0"/>
              <a:t>2</a:t>
            </a:r>
            <a:r>
              <a:rPr lang="fr-CA" sz="1600" dirty="0"/>
              <a:t> + 1] = ∞</a:t>
            </a:r>
          </a:p>
          <a:p>
            <a:r>
              <a:rPr lang="fr-CA" sz="1600" dirty="0"/>
              <a:t>     </a:t>
            </a:r>
            <a:r>
              <a:rPr lang="fr-CA" sz="1600" i="1" dirty="0"/>
              <a:t>i</a:t>
            </a:r>
            <a:r>
              <a:rPr lang="fr-CA" sz="1600" dirty="0"/>
              <a:t> = 1</a:t>
            </a:r>
          </a:p>
          <a:p>
            <a:r>
              <a:rPr lang="fr-CA" sz="1600" dirty="0"/>
              <a:t>     </a:t>
            </a:r>
            <a:r>
              <a:rPr lang="fr-CA" sz="1600" i="1" dirty="0"/>
              <a:t>j</a:t>
            </a:r>
            <a:r>
              <a:rPr lang="fr-CA" sz="1600" dirty="0"/>
              <a:t> = 1</a:t>
            </a:r>
          </a:p>
          <a:p>
            <a:r>
              <a:rPr lang="fr-CA" sz="1600" dirty="0"/>
              <a:t>     pour </a:t>
            </a:r>
            <a:r>
              <a:rPr lang="fr-CA" sz="1600" i="1" dirty="0"/>
              <a:t>k</a:t>
            </a:r>
            <a:r>
              <a:rPr lang="fr-CA" sz="1600" dirty="0"/>
              <a:t> = </a:t>
            </a:r>
            <a:r>
              <a:rPr lang="fr-CA" sz="1600" i="1" dirty="0"/>
              <a:t>p</a:t>
            </a:r>
            <a:r>
              <a:rPr lang="fr-CA" sz="1600" dirty="0"/>
              <a:t> à </a:t>
            </a:r>
            <a:r>
              <a:rPr lang="fr-CA" sz="1600" i="1" dirty="0"/>
              <a:t>r</a:t>
            </a:r>
            <a:endParaRPr lang="fr-CA" sz="1600" dirty="0"/>
          </a:p>
          <a:p>
            <a:r>
              <a:rPr lang="fr-CA" sz="1600" dirty="0"/>
              <a:t>          Si </a:t>
            </a:r>
            <a:r>
              <a:rPr lang="fr-CA" sz="1600" i="1" dirty="0"/>
              <a:t>g</a:t>
            </a:r>
            <a:r>
              <a:rPr lang="fr-CA" sz="1600" dirty="0"/>
              <a:t> [</a:t>
            </a:r>
            <a:r>
              <a:rPr lang="fr-CA" sz="1600" i="1" dirty="0"/>
              <a:t>i</a:t>
            </a:r>
            <a:r>
              <a:rPr lang="fr-CA" sz="1600" dirty="0"/>
              <a:t>] ≤ </a:t>
            </a:r>
            <a:r>
              <a:rPr lang="fr-CA" sz="1600" i="1" dirty="0"/>
              <a:t>r </a:t>
            </a:r>
            <a:r>
              <a:rPr lang="fr-CA" sz="1600" dirty="0"/>
              <a:t>[</a:t>
            </a:r>
            <a:r>
              <a:rPr lang="fr-CA" sz="1600" i="1" dirty="0"/>
              <a:t>j</a:t>
            </a:r>
            <a:r>
              <a:rPr lang="fr-CA" sz="1600" dirty="0"/>
              <a:t>]</a:t>
            </a:r>
          </a:p>
          <a:p>
            <a:r>
              <a:rPr lang="fr-CA" sz="1600" dirty="0"/>
              <a:t>               </a:t>
            </a:r>
            <a:r>
              <a:rPr lang="fr-CA" sz="1600" i="1" dirty="0"/>
              <a:t>t </a:t>
            </a:r>
            <a:r>
              <a:rPr lang="fr-CA" sz="1600" dirty="0"/>
              <a:t>[</a:t>
            </a:r>
            <a:r>
              <a:rPr lang="fr-CA" sz="1600" i="1" dirty="0"/>
              <a:t>k</a:t>
            </a:r>
            <a:r>
              <a:rPr lang="fr-CA" sz="1600" dirty="0"/>
              <a:t>] = </a:t>
            </a:r>
            <a:r>
              <a:rPr lang="fr-CA" sz="1600" i="1" dirty="0"/>
              <a:t>g </a:t>
            </a:r>
            <a:r>
              <a:rPr lang="fr-CA" sz="1600" dirty="0"/>
              <a:t>[</a:t>
            </a:r>
            <a:r>
              <a:rPr lang="fr-CA" sz="1600" i="1" dirty="0"/>
              <a:t>i</a:t>
            </a:r>
            <a:r>
              <a:rPr lang="fr-CA" sz="1600" dirty="0"/>
              <a:t>]</a:t>
            </a:r>
          </a:p>
          <a:p>
            <a:r>
              <a:rPr lang="fr-CA" sz="1600" dirty="0"/>
              <a:t>               </a:t>
            </a:r>
            <a:r>
              <a:rPr lang="fr-CA" sz="1600" i="1" dirty="0"/>
              <a:t>i</a:t>
            </a:r>
            <a:r>
              <a:rPr lang="fr-CA" sz="1600" dirty="0"/>
              <a:t> = </a:t>
            </a:r>
            <a:r>
              <a:rPr lang="fr-CA" sz="1600" i="1" dirty="0"/>
              <a:t>i</a:t>
            </a:r>
            <a:r>
              <a:rPr lang="fr-CA" sz="1600" dirty="0"/>
              <a:t> + 1</a:t>
            </a:r>
          </a:p>
          <a:p>
            <a:r>
              <a:rPr lang="fr-CA" sz="1600" dirty="0"/>
              <a:t>          Sinon</a:t>
            </a:r>
          </a:p>
          <a:p>
            <a:r>
              <a:rPr lang="fr-CA" sz="1600" dirty="0"/>
              <a:t>               </a:t>
            </a:r>
            <a:r>
              <a:rPr lang="fr-CA" sz="1600" i="1" dirty="0"/>
              <a:t>t </a:t>
            </a:r>
            <a:r>
              <a:rPr lang="fr-CA" sz="1600" dirty="0"/>
              <a:t>[</a:t>
            </a:r>
            <a:r>
              <a:rPr lang="fr-CA" sz="1600" i="1" dirty="0"/>
              <a:t>k</a:t>
            </a:r>
            <a:r>
              <a:rPr lang="fr-CA" sz="1600" dirty="0"/>
              <a:t>] = </a:t>
            </a:r>
            <a:r>
              <a:rPr lang="fr-CA" sz="1600" i="1" dirty="0"/>
              <a:t>d </a:t>
            </a:r>
            <a:r>
              <a:rPr lang="fr-CA" sz="1600" dirty="0"/>
              <a:t>[</a:t>
            </a:r>
            <a:r>
              <a:rPr lang="fr-CA" sz="1600" i="1" dirty="0"/>
              <a:t>i</a:t>
            </a:r>
            <a:r>
              <a:rPr lang="fr-CA" sz="1600" dirty="0"/>
              <a:t>]</a:t>
            </a:r>
          </a:p>
          <a:p>
            <a:r>
              <a:rPr lang="fr-CA" sz="1600" dirty="0"/>
              <a:t>               </a:t>
            </a:r>
            <a:r>
              <a:rPr lang="fr-CA" sz="1600" i="1" dirty="0"/>
              <a:t>j</a:t>
            </a:r>
            <a:r>
              <a:rPr lang="fr-CA" sz="1600" dirty="0"/>
              <a:t> = </a:t>
            </a:r>
            <a:r>
              <a:rPr lang="fr-CA" sz="1600" i="1" dirty="0"/>
              <a:t>j</a:t>
            </a:r>
            <a:r>
              <a:rPr lang="fr-CA" sz="1600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0316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procédure TRI-FUSION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Exemple 3</a:t>
            </a:r>
          </a:p>
          <a:p>
            <a:pPr marL="457200" lvl="1" indent="0">
              <a:buNone/>
            </a:pPr>
            <a:r>
              <a:rPr lang="fr-FR" dirty="0"/>
              <a:t>Application du tri par fusion sur l'instance </a:t>
            </a:r>
          </a:p>
          <a:p>
            <a:pPr marL="457200" lvl="1" indent="0">
              <a:buNone/>
            </a:pPr>
            <a:r>
              <a:rPr lang="fr-FR" dirty="0"/>
              <a:t>〈5, 2, 4, 7, 1, 3, 2, 6〉 </a:t>
            </a:r>
          </a:p>
          <a:p>
            <a:r>
              <a:rPr lang="fr-CA" dirty="0"/>
              <a:t>Analyse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27</a:t>
            </a:fld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566156" y="1694854"/>
            <a:ext cx="4118363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 dirty="0"/>
              <a:t>TRI-FUSION (</a:t>
            </a:r>
            <a:r>
              <a:rPr lang="fr-CA" sz="2000" i="1" dirty="0"/>
              <a:t>t, p, r </a:t>
            </a:r>
            <a:r>
              <a:rPr lang="fr-CA" sz="2000" dirty="0"/>
              <a:t>)</a:t>
            </a:r>
          </a:p>
          <a:p>
            <a:r>
              <a:rPr lang="fr-CA" sz="2000" dirty="0"/>
              <a:t>     si </a:t>
            </a:r>
            <a:r>
              <a:rPr lang="fr-CA" sz="2000" i="1" dirty="0"/>
              <a:t>p</a:t>
            </a:r>
            <a:r>
              <a:rPr lang="fr-CA" sz="2000" dirty="0"/>
              <a:t> &lt; </a:t>
            </a:r>
            <a:r>
              <a:rPr lang="fr-CA" sz="2000" i="1" dirty="0"/>
              <a:t>r</a:t>
            </a:r>
            <a:endParaRPr lang="fr-CA" sz="2000" dirty="0"/>
          </a:p>
          <a:p>
            <a:r>
              <a:rPr lang="fr-CA" sz="2000" dirty="0"/>
              <a:t>          </a:t>
            </a:r>
            <a:r>
              <a:rPr lang="fr-CA" sz="2000" i="1" dirty="0"/>
              <a:t>q</a:t>
            </a:r>
            <a:r>
              <a:rPr lang="fr-CA" sz="2000" dirty="0"/>
              <a:t> = ⌊(</a:t>
            </a:r>
            <a:r>
              <a:rPr lang="fr-CA" sz="2000" i="1" dirty="0"/>
              <a:t>p</a:t>
            </a:r>
            <a:r>
              <a:rPr lang="fr-CA" sz="2000" dirty="0"/>
              <a:t> + </a:t>
            </a:r>
            <a:r>
              <a:rPr lang="fr-CA" sz="2000" i="1" dirty="0"/>
              <a:t>r</a:t>
            </a:r>
            <a:r>
              <a:rPr lang="fr-CA" sz="2000" dirty="0"/>
              <a:t>) / 2⌋ </a:t>
            </a:r>
          </a:p>
          <a:p>
            <a:r>
              <a:rPr lang="fr-CA" sz="2000" dirty="0"/>
              <a:t>          TRI-FUSION (</a:t>
            </a:r>
            <a:r>
              <a:rPr lang="fr-CA" sz="2000" i="1" dirty="0"/>
              <a:t>t</a:t>
            </a:r>
            <a:r>
              <a:rPr lang="fr-CA" sz="2000" dirty="0"/>
              <a:t>, </a:t>
            </a:r>
            <a:r>
              <a:rPr lang="fr-CA" sz="2000" i="1" dirty="0"/>
              <a:t>p</a:t>
            </a:r>
            <a:r>
              <a:rPr lang="fr-CA" sz="2000" dirty="0"/>
              <a:t>, </a:t>
            </a:r>
            <a:r>
              <a:rPr lang="fr-CA" sz="2000" i="1" dirty="0"/>
              <a:t>q</a:t>
            </a:r>
            <a:r>
              <a:rPr lang="fr-CA" sz="2000" dirty="0"/>
              <a:t>)</a:t>
            </a:r>
          </a:p>
          <a:p>
            <a:r>
              <a:rPr lang="fr-FR" sz="2000" dirty="0"/>
              <a:t>          TRI-FUSION (</a:t>
            </a:r>
            <a:r>
              <a:rPr lang="fr-FR" sz="2000" i="1" dirty="0"/>
              <a:t>t</a:t>
            </a:r>
            <a:r>
              <a:rPr lang="fr-FR" sz="2000" dirty="0"/>
              <a:t>, </a:t>
            </a:r>
            <a:r>
              <a:rPr lang="fr-FR" sz="2000" i="1" dirty="0"/>
              <a:t>q + 1</a:t>
            </a:r>
            <a:r>
              <a:rPr lang="fr-FR" sz="2000" dirty="0"/>
              <a:t>, </a:t>
            </a:r>
            <a:r>
              <a:rPr lang="fr-FR" sz="2000" i="1" dirty="0"/>
              <a:t>r</a:t>
            </a:r>
            <a:r>
              <a:rPr lang="fr-FR" sz="2000" dirty="0"/>
              <a:t>)</a:t>
            </a:r>
          </a:p>
          <a:p>
            <a:r>
              <a:rPr lang="fr-FR" sz="2000" dirty="0"/>
              <a:t>          FUSION(</a:t>
            </a:r>
            <a:r>
              <a:rPr lang="fr-FR" sz="2000" i="1" dirty="0"/>
              <a:t>t</a:t>
            </a:r>
            <a:r>
              <a:rPr lang="fr-FR" sz="2000" dirty="0"/>
              <a:t>, </a:t>
            </a:r>
            <a:r>
              <a:rPr lang="fr-FR" sz="2000" i="1" dirty="0"/>
              <a:t>p</a:t>
            </a:r>
            <a:r>
              <a:rPr lang="fr-FR" sz="2000" dirty="0"/>
              <a:t>, </a:t>
            </a:r>
            <a:r>
              <a:rPr lang="fr-FR" sz="2000" i="1" dirty="0"/>
              <a:t>q</a:t>
            </a:r>
            <a:r>
              <a:rPr lang="fr-FR" sz="2000" dirty="0"/>
              <a:t>, </a:t>
            </a:r>
            <a:r>
              <a:rPr lang="fr-FR" sz="2000" i="1" dirty="0"/>
              <a:t>r</a:t>
            </a:r>
            <a:r>
              <a:rPr lang="fr-FR" sz="2000" dirty="0"/>
              <a:t>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910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algorithmes diviser-pour-régner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>
            <a:normAutofit/>
          </a:bodyPr>
          <a:lstStyle/>
          <a:p>
            <a:r>
              <a:rPr lang="fr-FR" dirty="0"/>
              <a:t>Algorithme avec appel récursif à lui-même</a:t>
            </a:r>
          </a:p>
          <a:p>
            <a:pPr lvl="1"/>
            <a:r>
              <a:rPr lang="fr-FR" dirty="0"/>
              <a:t>Temps d'exécution décrit par une </a:t>
            </a:r>
            <a:r>
              <a:rPr lang="fr-FR" b="1" u="sng" dirty="0"/>
              <a:t>récurrence</a:t>
            </a:r>
            <a:endParaRPr lang="fr-FR" dirty="0"/>
          </a:p>
          <a:p>
            <a:pPr lvl="1"/>
            <a:r>
              <a:rPr lang="fr-FR" dirty="0"/>
              <a:t>Décrit le temps d'exécution global pour un problème de taille n à partir du temps d'exécution pour des entrées de taille moindre</a:t>
            </a:r>
          </a:p>
          <a:p>
            <a:pPr lvl="1"/>
            <a:r>
              <a:rPr lang="fr-FR" dirty="0"/>
              <a:t>On peut alors se servir d'outils mathématiques pour résoudre la récurrence</a:t>
            </a:r>
          </a:p>
          <a:p>
            <a:r>
              <a:rPr lang="fr-FR" i="1" dirty="0"/>
              <a:t>T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Temps d'exécution d'un problème de taille </a:t>
            </a:r>
            <a:r>
              <a:rPr lang="fr-FR" i="1" dirty="0"/>
              <a:t>n</a:t>
            </a:r>
            <a:endParaRPr lang="fr-FR" dirty="0"/>
          </a:p>
          <a:p>
            <a:r>
              <a:rPr lang="fr-FR" dirty="0"/>
              <a:t>Si la taille du problème est suffisamment petite (</a:t>
            </a:r>
            <a:r>
              <a:rPr lang="fr-FR" i="1" dirty="0"/>
              <a:t>n</a:t>
            </a:r>
            <a:r>
              <a:rPr lang="fr-FR" dirty="0"/>
              <a:t> ≤ </a:t>
            </a:r>
            <a:r>
              <a:rPr lang="fr-FR" i="1" dirty="0"/>
              <a:t>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La solution directe prend un temps constant →  Θ(1)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36850" cy="4559283"/>
          </a:xfrm>
        </p:spPr>
        <p:txBody>
          <a:bodyPr>
            <a:normAutofit/>
          </a:bodyPr>
          <a:lstStyle/>
          <a:p>
            <a:r>
              <a:rPr lang="fr-FR" dirty="0"/>
              <a:t>Si on divise le problème en </a:t>
            </a:r>
            <a:r>
              <a:rPr lang="fr-FR" i="1" dirty="0"/>
              <a:t>a</a:t>
            </a:r>
            <a:r>
              <a:rPr lang="fr-FR" dirty="0"/>
              <a:t> sous-problèmes</a:t>
            </a:r>
          </a:p>
          <a:p>
            <a:pPr lvl="1"/>
            <a:r>
              <a:rPr lang="fr-FR" dirty="0"/>
              <a:t>La taille de chacun étant 1 / </a:t>
            </a:r>
            <a:r>
              <a:rPr lang="fr-FR" i="1" dirty="0"/>
              <a:t>b</a:t>
            </a:r>
            <a:r>
              <a:rPr lang="fr-FR" dirty="0"/>
              <a:t> de la taille du problème initial </a:t>
            </a:r>
          </a:p>
          <a:p>
            <a:pPr lvl="1"/>
            <a:r>
              <a:rPr lang="fr-FR" dirty="0"/>
              <a:t>Il faut le temps </a:t>
            </a:r>
            <a:r>
              <a:rPr lang="fr-FR" i="1" dirty="0"/>
              <a:t>T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 / </a:t>
            </a:r>
            <a:r>
              <a:rPr lang="fr-FR" i="1" dirty="0"/>
              <a:t>b</a:t>
            </a:r>
            <a:r>
              <a:rPr lang="fr-FR" dirty="0"/>
              <a:t>) pour résoudre un sous problème de taille </a:t>
            </a:r>
            <a:r>
              <a:rPr lang="fr-FR" i="1" dirty="0"/>
              <a:t>n</a:t>
            </a:r>
            <a:r>
              <a:rPr lang="fr-FR" dirty="0"/>
              <a:t> / </a:t>
            </a:r>
            <a:r>
              <a:rPr lang="fr-FR" i="1" dirty="0"/>
              <a:t>b</a:t>
            </a:r>
            <a:endParaRPr lang="fr-FR" dirty="0"/>
          </a:p>
          <a:p>
            <a:pPr lvl="1"/>
            <a:r>
              <a:rPr lang="fr-FR" dirty="0"/>
              <a:t>Il faut </a:t>
            </a:r>
            <a:r>
              <a:rPr lang="fr-FR" i="1" dirty="0" err="1"/>
              <a:t>aT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 / </a:t>
            </a:r>
            <a:r>
              <a:rPr lang="fr-FR" i="1" dirty="0"/>
              <a:t>b</a:t>
            </a:r>
            <a:r>
              <a:rPr lang="fr-FR" dirty="0"/>
              <a:t>) pour résoudre </a:t>
            </a:r>
            <a:r>
              <a:rPr lang="fr-FR" i="1" dirty="0"/>
              <a:t>a</a:t>
            </a:r>
            <a:r>
              <a:rPr lang="fr-FR" dirty="0"/>
              <a:t> sous-problèmes</a:t>
            </a:r>
          </a:p>
          <a:p>
            <a:pPr lvl="1"/>
            <a:r>
              <a:rPr lang="fr-FR" dirty="0"/>
              <a:t>Il faut un temps </a:t>
            </a:r>
            <a:r>
              <a:rPr lang="fr-FR" i="1" dirty="0"/>
              <a:t>D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 pour diviser le problème en sous-problèmes</a:t>
            </a:r>
          </a:p>
          <a:p>
            <a:pPr lvl="1"/>
            <a:r>
              <a:rPr lang="fr-FR" dirty="0"/>
              <a:t>Il faut un temps </a:t>
            </a:r>
            <a:r>
              <a:rPr lang="fr-FR" i="1" dirty="0"/>
              <a:t>C</a:t>
            </a:r>
            <a:r>
              <a:rPr lang="fr-FR" dirty="0"/>
              <a:t>(</a:t>
            </a:r>
            <a:r>
              <a:rPr lang="fr-FR" i="1" dirty="0"/>
              <a:t>n</a:t>
            </a:r>
            <a:r>
              <a:rPr lang="fr-FR" dirty="0"/>
              <a:t>) pour construire la solution finale</a:t>
            </a:r>
          </a:p>
          <a:p>
            <a:r>
              <a:rPr lang="fr-FR" dirty="0"/>
              <a:t>On a donc la récurrence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28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212536"/>
            <a:ext cx="5976000" cy="9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tri par fusion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Diviser</a:t>
            </a:r>
          </a:p>
          <a:p>
            <a:pPr lvl="1"/>
            <a:r>
              <a:rPr lang="fr-FR" dirty="0"/>
              <a:t>On calcule le milieu du sous-tableau</a:t>
            </a:r>
          </a:p>
          <a:p>
            <a:pPr lvl="1"/>
            <a:r>
              <a:rPr lang="fr-CA" dirty="0"/>
              <a:t>D(n) = </a:t>
            </a:r>
            <a:r>
              <a:rPr lang="el-GR" dirty="0"/>
              <a:t>Θ(1)</a:t>
            </a:r>
          </a:p>
          <a:p>
            <a:r>
              <a:rPr lang="fr-FR" dirty="0"/>
              <a:t>Régner</a:t>
            </a:r>
          </a:p>
          <a:p>
            <a:pPr lvl="1"/>
            <a:r>
              <a:rPr lang="fr-FR" dirty="0"/>
              <a:t>On résout récursivement 2 sous-problèmes, chacun ayant la taille </a:t>
            </a:r>
            <a:r>
              <a:rPr lang="fr-FR" i="1" dirty="0"/>
              <a:t>n</a:t>
            </a:r>
            <a:r>
              <a:rPr lang="fr-FR" dirty="0"/>
              <a:t> / 2</a:t>
            </a:r>
          </a:p>
          <a:p>
            <a:pPr lvl="1"/>
            <a:r>
              <a:rPr lang="fr-CA" dirty="0"/>
              <a:t>2</a:t>
            </a:r>
            <a:r>
              <a:rPr lang="fr-CA" i="1" dirty="0"/>
              <a:t>T</a:t>
            </a:r>
            <a:r>
              <a:rPr lang="fr-CA" dirty="0"/>
              <a:t>(</a:t>
            </a:r>
            <a:r>
              <a:rPr lang="fr-CA" i="1" dirty="0"/>
              <a:t>n</a:t>
            </a:r>
            <a:r>
              <a:rPr lang="fr-CA" dirty="0"/>
              <a:t> / 2)</a:t>
            </a:r>
          </a:p>
          <a:p>
            <a:r>
              <a:rPr lang="fr-FR" dirty="0"/>
              <a:t>Combiner</a:t>
            </a:r>
          </a:p>
          <a:p>
            <a:pPr lvl="1"/>
            <a:r>
              <a:rPr lang="fr-FR" dirty="0"/>
              <a:t>Utiliser la procédure fusion sur un sous-tableau à </a:t>
            </a:r>
            <a:r>
              <a:rPr lang="fr-FR" i="1" dirty="0"/>
              <a:t>n</a:t>
            </a:r>
            <a:r>
              <a:rPr lang="fr-FR" dirty="0"/>
              <a:t> éléments</a:t>
            </a:r>
          </a:p>
          <a:p>
            <a:pPr lvl="1"/>
            <a:r>
              <a:rPr lang="fr-CA" i="1" dirty="0"/>
              <a:t>C</a:t>
            </a:r>
            <a:r>
              <a:rPr lang="fr-CA" dirty="0"/>
              <a:t>(</a:t>
            </a:r>
            <a:r>
              <a:rPr lang="fr-CA" i="1" dirty="0"/>
              <a:t>n</a:t>
            </a:r>
            <a:r>
              <a:rPr lang="fr-CA" dirty="0"/>
              <a:t>) = </a:t>
            </a:r>
            <a:r>
              <a:rPr lang="el-GR" dirty="0"/>
              <a:t>Θ(</a:t>
            </a:r>
            <a:r>
              <a:rPr lang="fr-CA" i="1" dirty="0"/>
              <a:t>n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29</a:t>
            </a:fld>
            <a:endParaRPr lang="fr-CA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41" y="5099742"/>
            <a:ext cx="6768000" cy="10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séance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Description de la matière</a:t>
            </a:r>
          </a:p>
          <a:p>
            <a:pPr lvl="1"/>
            <a:r>
              <a:rPr lang="fr-CA" dirty="0"/>
              <a:t>Objectifs, </a:t>
            </a:r>
            <a:r>
              <a:rPr lang="fr-CA" dirty="0" err="1"/>
              <a:t>pré-requis</a:t>
            </a:r>
            <a:r>
              <a:rPr lang="fr-CA" dirty="0"/>
              <a:t>, organisation</a:t>
            </a:r>
          </a:p>
          <a:p>
            <a:r>
              <a:rPr lang="fr-CA" dirty="0"/>
              <a:t>Introduction/Rappels</a:t>
            </a:r>
          </a:p>
          <a:p>
            <a:pPr lvl="1"/>
            <a:r>
              <a:rPr lang="fr-CA" dirty="0"/>
              <a:t>Premiers algorithmes</a:t>
            </a:r>
          </a:p>
          <a:p>
            <a:pPr lvl="2"/>
            <a:r>
              <a:rPr lang="fr-CA" dirty="0"/>
              <a:t>tri par insertion</a:t>
            </a:r>
          </a:p>
          <a:p>
            <a:r>
              <a:rPr lang="fr-CA" dirty="0"/>
              <a:t>Analyse des algorithmes</a:t>
            </a:r>
          </a:p>
          <a:p>
            <a:r>
              <a:rPr lang="fr-CA" dirty="0"/>
              <a:t>Conception des algorithmes</a:t>
            </a:r>
          </a:p>
          <a:p>
            <a:pPr lvl="1"/>
            <a:r>
              <a:rPr lang="fr-FR" dirty="0"/>
              <a:t>Méthode diviser pour régner : tri par fusion</a:t>
            </a:r>
          </a:p>
          <a:p>
            <a:r>
              <a:rPr lang="fr-CA" dirty="0"/>
              <a:t>Croissance des fonctions</a:t>
            </a:r>
          </a:p>
          <a:p>
            <a:pPr lvl="1"/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34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Arbre récursif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30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19" y="1416049"/>
            <a:ext cx="9431066" cy="12240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55" y="2353771"/>
            <a:ext cx="7272439" cy="115238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88" y="3579738"/>
            <a:ext cx="9288171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0140" y="91440"/>
            <a:ext cx="9980682" cy="1096962"/>
          </a:xfrm>
        </p:spPr>
        <p:txBody>
          <a:bodyPr/>
          <a:lstStyle/>
          <a:p>
            <a:r>
              <a:rPr lang="fr-CA" dirty="0"/>
              <a:t>Arbre récursif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31</a:t>
            </a:fld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692" y="1356348"/>
            <a:ext cx="8964000" cy="51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Croissance des fonctions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04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de grandeur du temps d'exécution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82" y="1600200"/>
            <a:ext cx="9982200" cy="4572000"/>
          </a:xfrm>
        </p:spPr>
        <p:txBody>
          <a:bodyPr/>
          <a:lstStyle/>
          <a:p>
            <a:r>
              <a:rPr lang="fr-FR" dirty="0"/>
              <a:t>Caractérisation de l'efficacité de l'algorithme</a:t>
            </a:r>
          </a:p>
          <a:p>
            <a:r>
              <a:rPr lang="fr-FR" dirty="0"/>
              <a:t>Comparatif des performances relatives de plusieurs algorithmes pour un même problème</a:t>
            </a:r>
          </a:p>
          <a:p>
            <a:pPr lvl="1"/>
            <a:r>
              <a:rPr lang="fr-FR" dirty="0"/>
              <a:t>Tri par insertion : Θ</a:t>
            </a:r>
            <a:r>
              <a:rPr lang="fr-FR" i="1" dirty="0"/>
              <a:t> (n</a:t>
            </a:r>
            <a:r>
              <a:rPr lang="fr-FR" baseline="30000" dirty="0"/>
              <a:t>2</a:t>
            </a:r>
            <a:r>
              <a:rPr lang="fr-FR" dirty="0"/>
              <a:t>) dans le pire des cas</a:t>
            </a:r>
          </a:p>
          <a:p>
            <a:pPr lvl="1"/>
            <a:r>
              <a:rPr lang="fr-FR" dirty="0"/>
              <a:t>Tri par fusion : Θ</a:t>
            </a:r>
            <a:r>
              <a:rPr lang="fr-FR" i="1" dirty="0"/>
              <a:t> (n</a:t>
            </a:r>
            <a:r>
              <a:rPr lang="fr-FR" dirty="0"/>
              <a:t> lg </a:t>
            </a:r>
            <a:r>
              <a:rPr lang="fr-FR" i="1" dirty="0"/>
              <a:t>n</a:t>
            </a:r>
            <a:r>
              <a:rPr lang="fr-FR" dirty="0"/>
              <a:t>) dans le pire des cas</a:t>
            </a:r>
          </a:p>
          <a:p>
            <a:r>
              <a:rPr lang="fr-CA" dirty="0"/>
              <a:t>Performance asymptotique</a:t>
            </a:r>
          </a:p>
          <a:p>
            <a:pPr lvl="1"/>
            <a:r>
              <a:rPr lang="fr-FR" dirty="0"/>
              <a:t>Augmentation du temps d'exécution à la limite, quand la taille de l'entrée augmente indéfiniment</a:t>
            </a:r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1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Notation asymptotique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34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09" y="1375767"/>
            <a:ext cx="8172000" cy="5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de grandeur de quelques fonctions parmi les plus connues</a:t>
            </a: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35</a:t>
            </a:fld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81" y="1335351"/>
            <a:ext cx="5490519" cy="51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63857" y="2689659"/>
            <a:ext cx="8972198" cy="2219691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>Prochain cours</a:t>
            </a:r>
            <a:br>
              <a:rPr lang="fr-CA" dirty="0"/>
            </a:br>
            <a:br>
              <a:rPr lang="fr-CA" dirty="0"/>
            </a:br>
            <a:r>
              <a:rPr lang="fr-CA" dirty="0"/>
              <a:t>graphes</a:t>
            </a:r>
            <a:br>
              <a:rPr lang="fr-CA" dirty="0"/>
            </a:br>
            <a:r>
              <a:rPr lang="fr-CA" dirty="0"/>
              <a:t>Notions de base et représentation</a:t>
            </a:r>
          </a:p>
        </p:txBody>
      </p:sp>
    </p:spTree>
    <p:extLst>
      <p:ext uri="{BB962C8B-B14F-4D97-AF65-F5344CB8AC3E}">
        <p14:creationId xmlns:p14="http://schemas.microsoft.com/office/powerpoint/2010/main" val="23262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Objectifs de la matière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Objectif général</a:t>
            </a:r>
          </a:p>
          <a:p>
            <a:pPr lvl="1"/>
            <a:r>
              <a:rPr lang="fr-FR" dirty="0"/>
              <a:t>Apprendre à utiliser des structures de données avancées en algorithmique et en programmation</a:t>
            </a:r>
          </a:p>
          <a:p>
            <a:r>
              <a:rPr lang="fr-CA" dirty="0"/>
              <a:t>Compétences spécifiques</a:t>
            </a:r>
          </a:p>
          <a:p>
            <a:pPr lvl="1"/>
            <a:r>
              <a:rPr lang="fr-FR" dirty="0"/>
              <a:t>Définition et utilisation des tables de hachage</a:t>
            </a:r>
          </a:p>
          <a:p>
            <a:pPr lvl="1"/>
            <a:r>
              <a:rPr lang="fr-FR" dirty="0"/>
              <a:t>Définition, représentation et utilisation des graphes</a:t>
            </a:r>
          </a:p>
          <a:p>
            <a:pPr lvl="1"/>
            <a:r>
              <a:rPr lang="fr-FR" dirty="0"/>
              <a:t>Algorithmes de la théorie des graphes</a:t>
            </a:r>
          </a:p>
          <a:p>
            <a:pPr lvl="1"/>
            <a:r>
              <a:rPr lang="fr-CA" dirty="0"/>
              <a:t>Implémentations en langage C</a:t>
            </a:r>
          </a:p>
          <a:p>
            <a:r>
              <a:rPr lang="fr-CA" dirty="0" err="1"/>
              <a:t>Pré-requis</a:t>
            </a:r>
            <a:endParaRPr lang="fr-CA" dirty="0"/>
          </a:p>
          <a:p>
            <a:pPr lvl="1"/>
            <a:r>
              <a:rPr lang="fr-CA" dirty="0"/>
              <a:t>Info0301 : Programmation en langage C</a:t>
            </a:r>
          </a:p>
          <a:p>
            <a:pPr lvl="1"/>
            <a:r>
              <a:rPr lang="fr-FR" dirty="0"/>
              <a:t>Info0401 : Algorithmique</a:t>
            </a:r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062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Organisation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9980682" cy="4571999"/>
          </a:xfrm>
        </p:spPr>
        <p:txBody>
          <a:bodyPr>
            <a:normAutofit/>
          </a:bodyPr>
          <a:lstStyle/>
          <a:p>
            <a:r>
              <a:rPr lang="fr-FR" dirty="0"/>
              <a:t>CM : 10 x 2h30 heures – 1</a:t>
            </a:r>
          </a:p>
          <a:p>
            <a:pPr lvl="1"/>
            <a:r>
              <a:rPr lang="fr-CA" dirty="0"/>
              <a:t>Lundi 13h30-16h00</a:t>
            </a:r>
          </a:p>
          <a:p>
            <a:pPr lvl="1"/>
            <a:r>
              <a:rPr lang="fr-CA" dirty="0"/>
              <a:t>Jeudi et vendredi 13h30-16h00 s. 36</a:t>
            </a:r>
          </a:p>
          <a:p>
            <a:r>
              <a:rPr lang="fr-FR" dirty="0"/>
              <a:t>TD : 8 x 2 heures</a:t>
            </a:r>
          </a:p>
          <a:p>
            <a:pPr lvl="1"/>
            <a:r>
              <a:rPr lang="fr-CA" dirty="0"/>
              <a:t>S5O6 : Mercredi 14h00-16h00 s. 37-…</a:t>
            </a:r>
          </a:p>
          <a:p>
            <a:pPr lvl="1"/>
            <a:r>
              <a:rPr lang="fr-CA" dirty="0"/>
              <a:t>S5O7 : Jeudi 14h00-16h00 s. 37-…</a:t>
            </a:r>
          </a:p>
          <a:p>
            <a:r>
              <a:rPr lang="fr-FR" dirty="0"/>
              <a:t>TP : 10 x 2 heures</a:t>
            </a:r>
          </a:p>
          <a:p>
            <a:pPr lvl="1"/>
            <a:r>
              <a:rPr lang="pt-BR" dirty="0"/>
              <a:t>Voir les EDT...</a:t>
            </a:r>
          </a:p>
          <a:p>
            <a:r>
              <a:rPr lang="pt-BR" b="1" u="sng" dirty="0"/>
              <a:t>Changements possibles sur les groupes et sur les emplois du temps</a:t>
            </a:r>
          </a:p>
          <a:p>
            <a:r>
              <a:rPr lang="fr-CA" b="1" u="sng" dirty="0"/>
              <a:t>Surveillez votre bureau virtuel et le site de la Licence Info !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A" dirty="0"/>
              <a:t>Évaluation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5</a:t>
            </a:fld>
            <a:endParaRPr lang="fr-CA"/>
          </a:p>
        </p:txBody>
      </p:sp>
      <p:graphicFrame>
        <p:nvGraphicFramePr>
          <p:cNvPr id="7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19331"/>
              </p:ext>
            </p:extLst>
          </p:nvPr>
        </p:nvGraphicFramePr>
        <p:xfrm>
          <a:off x="6370791" y="2031999"/>
          <a:ext cx="45393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62">
                  <a:extLst>
                    <a:ext uri="{9D8B030D-6E8A-4147-A177-3AD203B41FA5}">
                      <a16:colId xmlns:a16="http://schemas.microsoft.com/office/drawing/2014/main" val="1059588202"/>
                    </a:ext>
                  </a:extLst>
                </a:gridCol>
                <a:gridCol w="2029218">
                  <a:extLst>
                    <a:ext uri="{9D8B030D-6E8A-4147-A177-3AD203B41FA5}">
                      <a16:colId xmlns:a16="http://schemas.microsoft.com/office/drawing/2014/main" val="3357401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Nature de l’évaluation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Nombre</a:t>
                      </a:r>
                      <a:r>
                        <a:rPr lang="fr-CA" baseline="0" dirty="0"/>
                        <a:t> de points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8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CRTP</a:t>
                      </a:r>
                      <a:r>
                        <a:rPr lang="fr-CA" baseline="0" dirty="0"/>
                        <a:t> (</a:t>
                      </a:r>
                      <a:r>
                        <a:rPr lang="fr-CA" baseline="0" dirty="0" err="1"/>
                        <a:t>TPs</a:t>
                      </a:r>
                      <a:r>
                        <a:rPr lang="fr-CA" baseline="0" dirty="0"/>
                        <a:t> + Projet)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4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DST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7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Quelques informations pratiques...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Informations</a:t>
            </a:r>
          </a:p>
          <a:p>
            <a:pPr lvl="1"/>
            <a:r>
              <a:rPr lang="fr-FR" dirty="0"/>
              <a:t>Groupes, présentiel, notes, …</a:t>
            </a:r>
          </a:p>
          <a:p>
            <a:pPr lvl="2"/>
            <a:r>
              <a:rPr lang="fr-FR" dirty="0"/>
              <a:t>https://thor.univ-reims.fr/</a:t>
            </a:r>
          </a:p>
          <a:p>
            <a:pPr lvl="1"/>
            <a:r>
              <a:rPr lang="fr-CA" dirty="0"/>
              <a:t>Bureau virtuel, emplois du temps</a:t>
            </a:r>
          </a:p>
          <a:p>
            <a:pPr lvl="2"/>
            <a:r>
              <a:rPr lang="fr-CA" dirty="0"/>
              <a:t>ebureau.univ-reims.fr/</a:t>
            </a:r>
          </a:p>
          <a:p>
            <a:pPr lvl="1"/>
            <a:r>
              <a:rPr lang="fr-FR" dirty="0"/>
              <a:t>Site Web de la Licence Informatique</a:t>
            </a:r>
          </a:p>
          <a:p>
            <a:pPr lvl="2"/>
            <a:r>
              <a:rPr lang="fr-FR" dirty="0">
                <a:hlinkClick r:id="rId2"/>
              </a:rPr>
              <a:t>http://www.licenceinfo.fr/</a:t>
            </a:r>
            <a:endParaRPr lang="fr-FR" dirty="0"/>
          </a:p>
          <a:p>
            <a:pPr lvl="1"/>
            <a:r>
              <a:rPr lang="fr-FR" dirty="0"/>
              <a:t>Site Web de la scolarité</a:t>
            </a:r>
          </a:p>
          <a:p>
            <a:pPr lvl="2"/>
            <a:r>
              <a:rPr lang="fr-FR" dirty="0">
                <a:hlinkClick r:id="rId3"/>
              </a:rPr>
              <a:t>http://www.univ-reims.fr/ufrsciences</a:t>
            </a:r>
            <a:endParaRPr lang="fr-FR" dirty="0"/>
          </a:p>
          <a:p>
            <a:r>
              <a:rPr lang="fr-FR" dirty="0"/>
              <a:t>Supports de cours, énoncés de TD/TP et autres informations utiles</a:t>
            </a:r>
          </a:p>
          <a:p>
            <a:pPr lvl="1"/>
            <a:r>
              <a:rPr lang="fr-FR" dirty="0"/>
              <a:t>Moodle</a:t>
            </a:r>
          </a:p>
          <a:p>
            <a:r>
              <a:rPr lang="fr-FR" dirty="0"/>
              <a:t>Outils numériques spécial COVID</a:t>
            </a:r>
          </a:p>
          <a:p>
            <a:pPr lvl="1"/>
            <a:r>
              <a:rPr lang="fr-FR" dirty="0"/>
              <a:t>Teams, Discord, …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161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Structure de la matière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10231155" cy="4571999"/>
          </a:xfrm>
        </p:spPr>
        <p:txBody>
          <a:bodyPr>
            <a:normAutofit/>
          </a:bodyPr>
          <a:lstStyle/>
          <a:p>
            <a:r>
              <a:rPr lang="fr-CA" dirty="0"/>
              <a:t>Partie 1 – Introduction et rappels</a:t>
            </a:r>
          </a:p>
          <a:p>
            <a:pPr lvl="1"/>
            <a:r>
              <a:rPr lang="fr-FR" dirty="0"/>
              <a:t>Analyse et conception des algorithmes</a:t>
            </a:r>
          </a:p>
          <a:p>
            <a:r>
              <a:rPr lang="fr-CA" dirty="0"/>
              <a:t>Partie 2 – Graphes 1</a:t>
            </a:r>
          </a:p>
          <a:p>
            <a:pPr lvl="1"/>
            <a:r>
              <a:rPr lang="fr-CA" dirty="0"/>
              <a:t>Définition et représentation</a:t>
            </a:r>
          </a:p>
          <a:p>
            <a:pPr lvl="1"/>
            <a:r>
              <a:rPr lang="fr-CA" dirty="0"/>
              <a:t>Algorithmes de base</a:t>
            </a:r>
          </a:p>
          <a:p>
            <a:pPr lvl="2"/>
            <a:r>
              <a:rPr lang="fr-CA" dirty="0"/>
              <a:t>Parcours en largeur</a:t>
            </a:r>
          </a:p>
          <a:p>
            <a:pPr lvl="2"/>
            <a:r>
              <a:rPr lang="fr-CA" dirty="0"/>
              <a:t>Parcours en profondeur</a:t>
            </a:r>
          </a:p>
          <a:p>
            <a:pPr lvl="2"/>
            <a:r>
              <a:rPr lang="fr-CA" dirty="0"/>
              <a:t>Rappels sur les types de données élémentaires</a:t>
            </a:r>
          </a:p>
          <a:p>
            <a:pPr marL="914400" lvl="2" indent="0">
              <a:buNone/>
            </a:pPr>
            <a:r>
              <a:rPr lang="fr-CA" dirty="0"/>
              <a:t>   nécessaires : </a:t>
            </a:r>
            <a:r>
              <a:rPr lang="fr-FR" dirty="0"/>
              <a:t>Piles, files, listes chaînées, tables</a:t>
            </a:r>
          </a:p>
          <a:p>
            <a:pPr marL="914400" lvl="2" indent="0">
              <a:buNone/>
            </a:pPr>
            <a:r>
              <a:rPr lang="fr-FR" dirty="0"/>
              <a:t>   de hachage</a:t>
            </a:r>
            <a:endParaRPr lang="fr-CA" dirty="0"/>
          </a:p>
          <a:p>
            <a:r>
              <a:rPr lang="fr-CA" dirty="0"/>
              <a:t>Bibliographie</a:t>
            </a:r>
          </a:p>
          <a:p>
            <a:pPr lvl="1"/>
            <a:r>
              <a:rPr lang="fr-FR" dirty="0"/>
              <a:t>T. H. </a:t>
            </a:r>
            <a:r>
              <a:rPr lang="fr-FR" dirty="0" err="1"/>
              <a:t>Cormen</a:t>
            </a:r>
            <a:r>
              <a:rPr lang="fr-FR" dirty="0"/>
              <a:t>, C. E. </a:t>
            </a:r>
            <a:r>
              <a:rPr lang="fr-FR" dirty="0" err="1"/>
              <a:t>Leiserson</a:t>
            </a:r>
            <a:r>
              <a:rPr lang="fr-FR" dirty="0"/>
              <a:t>, R. L. </a:t>
            </a:r>
            <a:r>
              <a:rPr lang="fr-FR" dirty="0" err="1"/>
              <a:t>Rivest</a:t>
            </a:r>
            <a:r>
              <a:rPr lang="fr-FR" dirty="0"/>
              <a:t>, C. Stein, "Algorithmique", 3</a:t>
            </a:r>
            <a:r>
              <a:rPr lang="fr-FR" baseline="30000" dirty="0"/>
              <a:t>e </a:t>
            </a:r>
            <a:r>
              <a:rPr lang="fr-FR" dirty="0"/>
              <a:t>édition, Dunod, 2010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A" dirty="0"/>
              <a:t>Partie 3 – Graphes 2</a:t>
            </a:r>
          </a:p>
          <a:p>
            <a:pPr lvl="1"/>
            <a:r>
              <a:rPr lang="fr-FR" dirty="0"/>
              <a:t>Algorithmes classiques et/ou avancés</a:t>
            </a:r>
          </a:p>
          <a:p>
            <a:pPr lvl="2"/>
            <a:r>
              <a:rPr lang="fr-FR" dirty="0"/>
              <a:t>Tri topologique</a:t>
            </a:r>
          </a:p>
          <a:p>
            <a:pPr lvl="2"/>
            <a:r>
              <a:rPr lang="fr-FR" dirty="0"/>
              <a:t>Connexité</a:t>
            </a:r>
          </a:p>
          <a:p>
            <a:pPr lvl="2"/>
            <a:r>
              <a:rPr lang="fr-FR" dirty="0"/>
              <a:t>Plus courts chemins</a:t>
            </a:r>
          </a:p>
          <a:p>
            <a:pPr lvl="2"/>
            <a:r>
              <a:rPr lang="fr-FR" dirty="0"/>
              <a:t>Arbres couvrants de poids minimal</a:t>
            </a:r>
          </a:p>
          <a:p>
            <a:pPr lvl="2"/>
            <a:r>
              <a:rPr lang="fr-FR" dirty="0"/>
              <a:t>Flot maximal</a:t>
            </a:r>
          </a:p>
          <a:p>
            <a:pPr lvl="2"/>
            <a:r>
              <a:rPr lang="fr-FR" dirty="0"/>
              <a:t>Optimisation linéaire/combinatoire</a:t>
            </a:r>
          </a:p>
          <a:p>
            <a:pPr lvl="2"/>
            <a:r>
              <a:rPr lang="fr-FR" dirty="0"/>
              <a:t>Rappels sur les types de données élémentaires nécessaires : tas, arbres, ensembles disjoints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 dirty="0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507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rôle des algorithmes en informatique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4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Procédure de calcul bien définie qui</a:t>
            </a:r>
          </a:p>
          <a:p>
            <a:pPr lvl="1"/>
            <a:r>
              <a:rPr lang="fr-FR" dirty="0"/>
              <a:t>Prend en entrée une valeur ou un ensemble de valeurs</a:t>
            </a:r>
          </a:p>
          <a:p>
            <a:pPr lvl="1"/>
            <a:r>
              <a:rPr lang="fr-FR" dirty="0"/>
              <a:t>Donne en sortie une valeur ou un ensemble de valeurs</a:t>
            </a:r>
          </a:p>
          <a:p>
            <a:r>
              <a:rPr lang="fr-FR" dirty="0"/>
              <a:t>Séquence d'étapes de calcul qui transforment l'entrée en sortie</a:t>
            </a:r>
          </a:p>
          <a:p>
            <a:r>
              <a:rPr lang="fr-FR" dirty="0"/>
              <a:t>Outil permettant de résoudre un problème de calcul</a:t>
            </a:r>
          </a:p>
          <a:p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Des problèmes complexes à résoudre par des ordinateurs nécessitent des algorithmes performants</a:t>
            </a:r>
          </a:p>
          <a:p>
            <a:pPr lvl="1"/>
            <a:r>
              <a:rPr lang="fr-FR" dirty="0"/>
              <a:t>Calcul scientifique : simulation de systèmes</a:t>
            </a:r>
          </a:p>
          <a:p>
            <a:pPr lvl="1"/>
            <a:r>
              <a:rPr lang="fr-FR" dirty="0"/>
              <a:t>Internet : recherche et manipulation de grands volumes de données</a:t>
            </a:r>
          </a:p>
          <a:p>
            <a:pPr lvl="1"/>
            <a:r>
              <a:rPr lang="fr-CA" dirty="0"/>
              <a:t>Commerce électronique : sécurité, encryptage</a:t>
            </a:r>
          </a:p>
          <a:p>
            <a:pPr lvl="1"/>
            <a:r>
              <a:rPr lang="fr-CA" dirty="0"/>
              <a:t>Industrie : allocation de ressources</a:t>
            </a:r>
          </a:p>
          <a:p>
            <a:pPr lvl="1"/>
            <a:r>
              <a:rPr lang="fr-CA" dirty="0"/>
              <a:t>…</a:t>
            </a:r>
          </a:p>
          <a:p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Info0501 - Cours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6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105A2490-6C3D-466B-A268-03A0B0843C23}" vid="{2A2FAE33-B49E-4AFD-A441-BF6FC88771D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C381282CADD74589136AE162970559" ma:contentTypeVersion="2" ma:contentTypeDescription="Crée un document." ma:contentTypeScope="" ma:versionID="82828b8b2c9eac0cccfd5cc62955d613">
  <xsd:schema xmlns:xsd="http://www.w3.org/2001/XMLSchema" xmlns:xs="http://www.w3.org/2001/XMLSchema" xmlns:p="http://schemas.microsoft.com/office/2006/metadata/properties" xmlns:ns2="61f1cd51-2700-4bca-a8b8-8e8340b09912" targetNamespace="http://schemas.microsoft.com/office/2006/metadata/properties" ma:root="true" ma:fieldsID="dc88441fc57494c33b7de05839da7698" ns2:_="">
    <xsd:import namespace="61f1cd51-2700-4bca-a8b8-8e8340b099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1cd51-2700-4bca-a8b8-8e8340b09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B883F2-DFC2-4F19-8B83-C8AAE1D7E837}"/>
</file>

<file path=customXml/itemProps2.xml><?xml version="1.0" encoding="utf-8"?>
<ds:datastoreItem xmlns:ds="http://schemas.openxmlformats.org/officeDocument/2006/customXml" ds:itemID="{99AB7998-2378-426C-BD9F-EF0BF2681740}"/>
</file>

<file path=customXml/itemProps3.xml><?xml version="1.0" encoding="utf-8"?>
<ds:datastoreItem xmlns:ds="http://schemas.openxmlformats.org/officeDocument/2006/customXml" ds:itemID="{43A58A8F-997C-4C27-9EDA-A88DAF61C494}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scolaire avec rayures et ruban (grand écran)</Template>
  <TotalTime>0</TotalTime>
  <Words>2778</Words>
  <Application>Microsoft Office PowerPoint</Application>
  <PresentationFormat>Grand écran</PresentationFormat>
  <Paragraphs>425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Arial</vt:lpstr>
      <vt:lpstr>Euphemia</vt:lpstr>
      <vt:lpstr>Plantagenet Cherokee</vt:lpstr>
      <vt:lpstr>Wingdings</vt:lpstr>
      <vt:lpstr>Academic Literature 16x9</vt:lpstr>
      <vt:lpstr>Info0501  Algorithmique avancée  Cours 1  Présentation de la matière, organisation et INTRODUCTION</vt:lpstr>
      <vt:lpstr>Pierre Delisle</vt:lpstr>
      <vt:lpstr>Plan de la séance</vt:lpstr>
      <vt:lpstr>Objectifs de la matière</vt:lpstr>
      <vt:lpstr>Organisation</vt:lpstr>
      <vt:lpstr>Quelques informations pratiques...</vt:lpstr>
      <vt:lpstr>Structure de la matière</vt:lpstr>
      <vt:lpstr>Le rôle des algorithmes en informatique</vt:lpstr>
      <vt:lpstr>Algorithme</vt:lpstr>
      <vt:lpstr>Algorithmes en tant que technologie</vt:lpstr>
      <vt:lpstr>Analyse des algorithmes</vt:lpstr>
      <vt:lpstr>Exemple : le problème de tri</vt:lpstr>
      <vt:lpstr>Un 1er algorithme : le tri par insertion</vt:lpstr>
      <vt:lpstr>Correction d'un algorithme</vt:lpstr>
      <vt:lpstr>Invariant de boucle</vt:lpstr>
      <vt:lpstr>Validité du tri par insertion</vt:lpstr>
      <vt:lpstr>Analyse des algorithmes</vt:lpstr>
      <vt:lpstr>Modèle RAM</vt:lpstr>
      <vt:lpstr>Analyse du tri par insertion</vt:lpstr>
      <vt:lpstr>Temps d'exécution</vt:lpstr>
      <vt:lpstr>Présentation PowerPoint</vt:lpstr>
      <vt:lpstr>Analyse du temps d'exécution</vt:lpstr>
      <vt:lpstr>Conception des algorithmes</vt:lpstr>
      <vt:lpstr>Techniques de conception</vt:lpstr>
      <vt:lpstr>Exemple : Le tri par fusion</vt:lpstr>
      <vt:lpstr>La procédure FUSION</vt:lpstr>
      <vt:lpstr>La procédure TRI-FUSION</vt:lpstr>
      <vt:lpstr>Analyse des algorithmes diviser-pour-régner</vt:lpstr>
      <vt:lpstr>Analyse du tri par fusion</vt:lpstr>
      <vt:lpstr>Arbre récursif</vt:lpstr>
      <vt:lpstr>Arbre récursif</vt:lpstr>
      <vt:lpstr>Croissance des fonctions</vt:lpstr>
      <vt:lpstr>Ordre de grandeur du temps d'exécution</vt:lpstr>
      <vt:lpstr>Notation asymptotique</vt:lpstr>
      <vt:lpstr>Ordre de grandeur de quelques fonctions parmi les plus connues</vt:lpstr>
      <vt:lpstr>Prochain cours  graphes Notions de base et représentation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2016-08-30T13:44:58Z</dcterms:created>
  <dcterms:modified xsi:type="dcterms:W3CDTF">2020-08-30T23:26:07Z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  <property fmtid="{D5CDD505-2E9C-101B-9397-08002B2CF9AE}" pid="3" name="ContentTypeId">
    <vt:lpwstr>0x01010032C381282CADD74589136AE162970559</vt:lpwstr>
  </property>
</Properties>
</file>