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1" r:id="rId3"/>
  </p:sldMasterIdLst>
  <p:notesMasterIdLst>
    <p:notesMasterId r:id="rId29"/>
  </p:notesMasterIdLst>
  <p:handoutMasterIdLst>
    <p:handoutMasterId r:id="rId30"/>
  </p:handoutMasterIdLst>
  <p:sldIdLst>
    <p:sldId id="257" r:id="rId4"/>
    <p:sldId id="258" r:id="rId5"/>
    <p:sldId id="342" r:id="rId6"/>
    <p:sldId id="347" r:id="rId7"/>
    <p:sldId id="343" r:id="rId8"/>
    <p:sldId id="352" r:id="rId9"/>
    <p:sldId id="338" r:id="rId10"/>
    <p:sldId id="339" r:id="rId11"/>
    <p:sldId id="353" r:id="rId12"/>
    <p:sldId id="349" r:id="rId13"/>
    <p:sldId id="360" r:id="rId14"/>
    <p:sldId id="351" r:id="rId15"/>
    <p:sldId id="348" r:id="rId16"/>
    <p:sldId id="344" r:id="rId17"/>
    <p:sldId id="358" r:id="rId18"/>
    <p:sldId id="345" r:id="rId19"/>
    <p:sldId id="346" r:id="rId20"/>
    <p:sldId id="357" r:id="rId21"/>
    <p:sldId id="354" r:id="rId22"/>
    <p:sldId id="336" r:id="rId23"/>
    <p:sldId id="337" r:id="rId24"/>
    <p:sldId id="361" r:id="rId25"/>
    <p:sldId id="356" r:id="rId26"/>
    <p:sldId id="359" r:id="rId27"/>
    <p:sldId id="3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662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2"/>
    </p:cViewPr>
  </p:sorter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31/08/2020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31/08/2020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12C-DBEF-42D4-ACD9-D0E19C76C258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9CB1-1AC2-4D12-ADFF-2A111F563BD6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6BD1-4ACE-9B24-285EF146828A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49EB-F9B5-457B-AE4E-3505C63912EF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5739-007F-4245-9AD1-DC0B528ED461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DAFE-CAA8-4F4A-8799-87F44416587F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5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9285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DC5A-66A6-439B-B44E-4D31BD0BB3B0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3C00-A9F6-4F08-9A3B-7DA342D3AB86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72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078C-8DC3-4FA1-BC97-933AB7A4C154}" type="datetime1">
              <a:rPr lang="fr-FR" smtClean="0"/>
              <a:t>31/08/2020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1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90EE-C10D-4F9A-A734-0B8F6ACDD6A1}" type="datetime1">
              <a:rPr lang="fr-FR" smtClean="0"/>
              <a:t>31/08/2020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0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AC65-495A-45F8-9A72-A9302CC5F0B6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653C-B6F0-42DD-84D0-68781B6698CB}" type="datetime1">
              <a:rPr lang="fr-FR" smtClean="0"/>
              <a:t>31/08/2020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3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885B-DE18-4E37-A625-E0D87A686483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5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B78A-74B5-4672-93D5-0C598430BAB3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D83F-ABEF-4874-88B1-44FCF39AD956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7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CCB-BBBB-4CE3-82D1-53AA547E2442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8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D014-D9EA-46D5-9DBA-BBAE6B4A14F9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B295-E53B-4D99-A243-D9DCDF0031E2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92ED-496C-44D6-B946-76F5D52CEEDB}" type="datetime1">
              <a:rPr lang="fr-FR" smtClean="0"/>
              <a:t>31/08/2020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57A0-53D4-4325-A4E8-A999D1EB9BD4}" type="datetime1">
              <a:rPr lang="fr-FR" smtClean="0"/>
              <a:t>31/08/2020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E897-C18D-409E-8D8D-D1E0AD757864}" type="datetime1">
              <a:rPr lang="fr-FR" smtClean="0"/>
              <a:t>31/08/2020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A505-E80E-4276-8037-5720966CD2DA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ADFD896-5226-4229-B082-57882A6D2840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3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3C2DD25-B83F-4F1F-AFB0-EFC11BACFAD5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8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537254"/>
            <a:ext cx="11925300" cy="281550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Info0501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2800" b="1" dirty="0"/>
              <a:t>Algorithmique avancée</a:t>
            </a:r>
            <a:br>
              <a:rPr lang="fr-FR" sz="2800" dirty="0"/>
            </a:br>
            <a:br>
              <a:rPr lang="fr-FR" sz="2800" dirty="0"/>
            </a:br>
            <a:r>
              <a:rPr lang="fr-FR" sz="2400" dirty="0"/>
              <a:t>Cours 3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Graphes</a:t>
            </a:r>
            <a:br>
              <a:rPr lang="fr-FR" sz="2400" dirty="0"/>
            </a:br>
            <a:r>
              <a:rPr lang="fr-FR" sz="2400" dirty="0"/>
              <a:t>Algorithmes élémentaires</a:t>
            </a:r>
            <a:endParaRPr lang="fr-CA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3799" y="4811060"/>
            <a:ext cx="9499602" cy="955565"/>
          </a:xfrm>
        </p:spPr>
        <p:txBody>
          <a:bodyPr/>
          <a:lstStyle/>
          <a:p>
            <a:r>
              <a:rPr lang="fr-CA" dirty="0"/>
              <a:t>Pierre Delisle</a:t>
            </a:r>
          </a:p>
          <a:p>
            <a:r>
              <a:rPr lang="fr-CA" dirty="0"/>
              <a:t>Département de Mathématiques, Mécanique et Informatique</a:t>
            </a:r>
          </a:p>
          <a:p>
            <a:r>
              <a:rPr lang="fr-CA" dirty="0"/>
              <a:t>Septembre 2020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4563975"/>
            <a:ext cx="1800000" cy="11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38A9C-DAAC-4D44-9611-D9080538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941C5-DD1C-4F83-9F83-C9BE2AE1C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Arbres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1855FE-7241-470D-ACED-000B8BA8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93DA8F-4127-4BCE-A6D4-CC13AF81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93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Arbres (binaires)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Représentation chaînée</a:t>
            </a:r>
          </a:p>
          <a:p>
            <a:pPr lvl="1"/>
            <a:r>
              <a:rPr lang="fr-FR" dirty="0"/>
              <a:t>Chaque nœud/objet contient les attributs</a:t>
            </a:r>
          </a:p>
          <a:p>
            <a:pPr lvl="2"/>
            <a:r>
              <a:rPr lang="fr-CA" i="1" dirty="0"/>
              <a:t>clé</a:t>
            </a:r>
            <a:endParaRPr lang="fr-CA" dirty="0"/>
          </a:p>
          <a:p>
            <a:pPr lvl="2"/>
            <a:r>
              <a:rPr lang="fr-FR" i="1" dirty="0"/>
              <a:t>père</a:t>
            </a:r>
            <a:r>
              <a:rPr lang="fr-FR" dirty="0"/>
              <a:t> → pointeur vers le père (NIL pour la racine)</a:t>
            </a:r>
          </a:p>
          <a:p>
            <a:pPr lvl="2"/>
            <a:r>
              <a:rPr lang="fr-FR" i="1" dirty="0"/>
              <a:t>gauche</a:t>
            </a:r>
            <a:r>
              <a:rPr lang="fr-FR" dirty="0"/>
              <a:t> → pointeur vers le fils gauche</a:t>
            </a:r>
          </a:p>
          <a:p>
            <a:pPr lvl="2"/>
            <a:r>
              <a:rPr lang="fr-FR" i="1" dirty="0"/>
              <a:t>droit</a:t>
            </a:r>
            <a:r>
              <a:rPr lang="fr-FR" dirty="0"/>
              <a:t> → pointeur vers le fils droit</a:t>
            </a:r>
          </a:p>
          <a:p>
            <a:pPr lvl="1"/>
            <a:r>
              <a:rPr lang="fr-FR" dirty="0"/>
              <a:t>racine → pointeur sur l'élément racine (NIL si arbre vide)</a:t>
            </a:r>
          </a:p>
          <a:p>
            <a:r>
              <a:rPr lang="fr-FR" dirty="0"/>
              <a:t>Temps d’exécution ?</a:t>
            </a:r>
          </a:p>
          <a:p>
            <a:pPr lvl="1"/>
            <a:r>
              <a:rPr lang="fr-FR" dirty="0"/>
              <a:t>Dépend de l'ordre et de l'organisation des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Certaines propriétés doivent être respectées pour que les arbres puissent constituer un dictionnaire efficace</a:t>
            </a:r>
          </a:p>
          <a:p>
            <a:pPr lvl="1"/>
            <a:r>
              <a:rPr lang="fr-FR" dirty="0"/>
              <a:t>On verra ça un peu plus tard...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90" y="1390618"/>
            <a:ext cx="4356992" cy="51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2679B-50A0-4638-901F-F9BCA10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E860D-0C7E-4A31-AFD7-6A32DD218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Arbres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0283D-1F01-4200-BFA2-9B75918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06204-116C-473C-9EF9-5A4C99B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124E-6DFD-47FE-8175-4486A0DB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en largeur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C21DA-14BB-4142-AC1D-079947A4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1 : Parcours en largeur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848504-6260-418C-9AC2-39E2E161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77D618-0981-47AF-B19C-3724E1D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20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69ED0-B024-44D7-991E-A85C412C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Temps d’exécution du parcours en largeur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26257-7AF3-44D6-BA91-8D086C6B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Initialisation de </a:t>
            </a:r>
            <a:r>
              <a:rPr lang="fr-CA" i="1" dirty="0"/>
              <a:t>S</a:t>
            </a:r>
            <a:r>
              <a:rPr lang="fr-CA" dirty="0"/>
              <a:t> sommets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r>
              <a:rPr lang="fr-FR" dirty="0"/>
              <a:t>Chaque sommet est enfilé une fois et défilé une fois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r>
              <a:rPr lang="fr-FR" dirty="0"/>
              <a:t>Chaque liste d'adjacence est parcourue une fois (quand le sommet est défilé)</a:t>
            </a:r>
          </a:p>
          <a:p>
            <a:pPr lvl="1"/>
            <a:r>
              <a:rPr lang="fr-FR" dirty="0"/>
              <a:t>Somme des longueurs de toutes les listes → O(A)</a:t>
            </a:r>
          </a:p>
          <a:p>
            <a:r>
              <a:rPr lang="fr-CA" dirty="0"/>
              <a:t>Total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 + </a:t>
            </a:r>
            <a:r>
              <a:rPr lang="fr-CA" i="1" dirty="0"/>
              <a:t>A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427418-E754-49C2-B167-D0C548DB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6FC6BD-FF44-42C6-ACF5-0BA56D1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26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BF82C-1608-4AA3-9F04-E153F262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de graphes en profondeur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CED03-E20E-426C-960D-0FE0DD6C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154693-30C6-4DEE-9F15-4012B7E3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E2F1A2-101B-489C-9D18-2DC29448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8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5A553-A4BC-42DD-AD0B-AEDA9366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en profondeur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905A9-B10E-47F8-BF4A-71003F43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On descend plus profondément dans le graphe chaque fois que c'est possible</a:t>
            </a:r>
          </a:p>
          <a:p>
            <a:pPr lvl="1"/>
            <a:r>
              <a:rPr lang="fr-FR" dirty="0"/>
              <a:t>On explore les arcs du sommet découvert le plus récemment</a:t>
            </a:r>
          </a:p>
          <a:p>
            <a:pPr lvl="1"/>
            <a:r>
              <a:rPr lang="fr-FR" dirty="0"/>
              <a:t>Si on trouve un sommet non découvert, on l'explore tout de suite même si on n'a pas exploré tous les autres arcs du sommet en cours</a:t>
            </a:r>
          </a:p>
          <a:p>
            <a:pPr lvl="1"/>
            <a:r>
              <a:rPr lang="fr-FR" dirty="0"/>
              <a:t>On revient en arrière plus tard pour explorer les arcs restants</a:t>
            </a:r>
          </a:p>
          <a:p>
            <a:r>
              <a:rPr lang="fr-FR" dirty="0"/>
              <a:t>Construit une </a:t>
            </a:r>
            <a:r>
              <a:rPr lang="fr-FR" b="1" u="sng" dirty="0"/>
              <a:t>forêt de parcours en profondeur</a:t>
            </a:r>
            <a:r>
              <a:rPr lang="fr-FR" dirty="0"/>
              <a:t> 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FDFEF4-0FF3-4FEE-B25C-668F12C09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 parcours en profondeur </a:t>
            </a:r>
            <a:r>
              <a:rPr lang="fr-FR" b="1" u="sng" dirty="0"/>
              <a:t>date</a:t>
            </a:r>
            <a:r>
              <a:rPr lang="fr-FR" dirty="0"/>
              <a:t> chaque sommet</a:t>
            </a:r>
          </a:p>
          <a:p>
            <a:pPr lvl="1"/>
            <a:r>
              <a:rPr lang="fr-FR" dirty="0"/>
              <a:t>Date de début → découverte du sommet</a:t>
            </a:r>
          </a:p>
          <a:p>
            <a:pPr lvl="1"/>
            <a:r>
              <a:rPr lang="fr-FR" dirty="0"/>
              <a:t>Date de fin → toute la liste d'adjacence du sommet a été examinée</a:t>
            </a:r>
          </a:p>
          <a:p>
            <a:r>
              <a:rPr lang="fr-CA" dirty="0"/>
              <a:t>Exemple 2</a:t>
            </a:r>
          </a:p>
          <a:p>
            <a:pPr lvl="1"/>
            <a:r>
              <a:rPr lang="fr-CA" dirty="0"/>
              <a:t>Parcours en profondeur</a:t>
            </a:r>
          </a:p>
          <a:p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F92AE-3C85-4D80-835A-EF5D4B0A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B9BCF-8791-4709-83BC-034509A5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8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AFC4C-C2DE-4D26-8A47-7759E75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Temps d’exécution du parcours en profondeur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B3452-CBFB-43D3-842F-6E773A24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Initialisation de S sommets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r>
              <a:rPr lang="fr-FR" dirty="0"/>
              <a:t>Chaque liste d'adjacence est parcourue une fois</a:t>
            </a:r>
          </a:p>
          <a:p>
            <a:pPr lvl="1"/>
            <a:r>
              <a:rPr lang="fr-FR" dirty="0"/>
              <a:t>Somme des longueurs de toutes les listes → O(A)</a:t>
            </a:r>
          </a:p>
          <a:p>
            <a:r>
              <a:rPr lang="fr-CA" dirty="0"/>
              <a:t>Total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 + </a:t>
            </a:r>
            <a:r>
              <a:rPr lang="fr-CA" i="1" dirty="0"/>
              <a:t>A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4617C9-E7F4-4766-B7D6-5A6DE3A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4FC78A-B0F6-4EFF-9AE9-DB2A1404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6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C31C7-BDCC-4F4D-A1C1-FA3DDEC1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en profondeur itératif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CE959-9E1A-4BAD-B3B7-49FBC93B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 une pile pour gérer la découverte des sommets</a:t>
            </a:r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D28EDA-5A81-493A-90B0-1A271E7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73137C-09A0-4833-B94D-A08F029E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47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38A9C-DAAC-4D44-9611-D9080538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941C5-DD1C-4F83-9F83-C9BE2AE1C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Piles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1855FE-7241-470D-ACED-000B8BA8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93DA8F-4127-4BCE-A6D4-CC13AF81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7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Parcours en largeur</a:t>
            </a:r>
          </a:p>
          <a:p>
            <a:r>
              <a:rPr lang="fr-CA" dirty="0"/>
              <a:t>Parcours en profondeur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Bibliographie</a:t>
            </a:r>
          </a:p>
          <a:p>
            <a:pPr lvl="1"/>
            <a:r>
              <a:rPr lang="fr-FR" dirty="0"/>
              <a:t>T. H. </a:t>
            </a:r>
            <a:r>
              <a:rPr lang="fr-FR" dirty="0" err="1"/>
              <a:t>Cormen</a:t>
            </a:r>
            <a:r>
              <a:rPr lang="fr-FR" dirty="0"/>
              <a:t>, C. E. </a:t>
            </a:r>
            <a:r>
              <a:rPr lang="fr-FR" dirty="0" err="1"/>
              <a:t>Leiserson</a:t>
            </a:r>
            <a:r>
              <a:rPr lang="fr-FR" dirty="0"/>
              <a:t>, R. L. </a:t>
            </a:r>
            <a:r>
              <a:rPr lang="fr-FR" dirty="0" err="1"/>
              <a:t>Rivest</a:t>
            </a:r>
            <a:r>
              <a:rPr lang="fr-FR" dirty="0"/>
              <a:t>, C. Stein, "Algorithmique", 3</a:t>
            </a:r>
            <a:r>
              <a:rPr lang="fr-FR" baseline="30000" dirty="0"/>
              <a:t>e</a:t>
            </a:r>
            <a:r>
              <a:rPr lang="fr-FR" dirty="0"/>
              <a:t> édition, </a:t>
            </a:r>
            <a:r>
              <a:rPr lang="fr-FR" dirty="0" err="1"/>
              <a:t>Dunod</a:t>
            </a:r>
            <a:r>
              <a:rPr lang="fr-FR" dirty="0"/>
              <a:t>, 2010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4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Dernier entré, premier sorti → LIFO</a:t>
            </a:r>
          </a:p>
          <a:p>
            <a:r>
              <a:rPr lang="fr-CA" dirty="0"/>
              <a:t>Insérer → Empiler</a:t>
            </a:r>
          </a:p>
          <a:p>
            <a:r>
              <a:rPr lang="fr-CA" dirty="0"/>
              <a:t>Supprimer → Dépiler</a:t>
            </a:r>
          </a:p>
          <a:p>
            <a:r>
              <a:rPr lang="fr-CA" dirty="0"/>
              <a:t>Implémentation par tableau</a:t>
            </a:r>
          </a:p>
          <a:p>
            <a:pPr lvl="1"/>
            <a:r>
              <a:rPr lang="fr-FR" dirty="0"/>
              <a:t>Au plus </a:t>
            </a:r>
            <a:r>
              <a:rPr lang="fr-FR" i="1" dirty="0"/>
              <a:t>n</a:t>
            </a:r>
            <a:r>
              <a:rPr lang="fr-FR" dirty="0"/>
              <a:t> éléments → tableau </a:t>
            </a:r>
            <a:r>
              <a:rPr lang="fr-FR" i="1" dirty="0"/>
              <a:t>p</a:t>
            </a:r>
            <a:r>
              <a:rPr lang="fr-FR" dirty="0"/>
              <a:t> [1...</a:t>
            </a:r>
            <a:r>
              <a:rPr lang="fr-FR" i="1" dirty="0"/>
              <a:t>n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Possède un attribut </a:t>
            </a:r>
            <a:r>
              <a:rPr lang="fr-FR" i="1" dirty="0" err="1"/>
              <a:t>p</a:t>
            </a:r>
            <a:r>
              <a:rPr lang="fr-FR" dirty="0" err="1"/>
              <a:t>.</a:t>
            </a:r>
            <a:r>
              <a:rPr lang="fr-FR" i="1" dirty="0" err="1"/>
              <a:t>sommet</a:t>
            </a:r>
            <a:r>
              <a:rPr lang="fr-FR" dirty="0"/>
              <a:t> qui indexe l'élément le plus récemment inséré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[1] → élément situé à la base de la pile</a:t>
            </a:r>
          </a:p>
          <a:p>
            <a:pPr lvl="1"/>
            <a:r>
              <a:rPr lang="fr-FR" i="1" dirty="0"/>
              <a:t>p</a:t>
            </a:r>
            <a:r>
              <a:rPr lang="fr-FR" dirty="0"/>
              <a:t>[</a:t>
            </a:r>
            <a:r>
              <a:rPr lang="fr-FR" i="1" dirty="0" err="1"/>
              <a:t>p</a:t>
            </a:r>
            <a:r>
              <a:rPr lang="fr-FR" dirty="0" err="1"/>
              <a:t>.</a:t>
            </a:r>
            <a:r>
              <a:rPr lang="fr-FR" i="1" dirty="0" err="1"/>
              <a:t>sommet</a:t>
            </a:r>
            <a:r>
              <a:rPr lang="fr-FR" dirty="0"/>
              <a:t>] → élément situé au sommet de la pile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4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994660" cy="457199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Après empilage successif des valeurs 15, 6, 2 et 9</a:t>
            </a:r>
          </a:p>
          <a:p>
            <a:endParaRPr lang="fr-CA" dirty="0"/>
          </a:p>
          <a:p>
            <a:endParaRPr lang="fr-CA" dirty="0"/>
          </a:p>
          <a:p>
            <a:r>
              <a:rPr lang="fr-FR" dirty="0"/>
              <a:t>Après empilage successif des valeurs 17 et 3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Après un dépilage</a:t>
            </a:r>
          </a:p>
          <a:p>
            <a:pPr lvl="1"/>
            <a:r>
              <a:rPr lang="fr-FR" dirty="0"/>
              <a:t>On récupère la valeur 3</a:t>
            </a:r>
          </a:p>
          <a:p>
            <a:pPr lvl="1"/>
            <a:r>
              <a:rPr lang="fr-FR" dirty="0"/>
              <a:t>La case 6 est ensuite non définie, on ne peut pas la réutiliser</a:t>
            </a:r>
          </a:p>
          <a:p>
            <a:endParaRPr lang="fr-CA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7985760" y="1600200"/>
            <a:ext cx="3672840" cy="4571999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EMPILER (</a:t>
            </a:r>
            <a:r>
              <a:rPr lang="fr-CA" i="1" dirty="0"/>
              <a:t>p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DÉPILER (</a:t>
            </a:r>
            <a:r>
              <a:rPr lang="fr-CA" i="1" dirty="0"/>
              <a:t>p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PILE-VIDE (</a:t>
            </a:r>
            <a:r>
              <a:rPr lang="fr-CA" i="1" dirty="0"/>
              <a:t>p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RECHERCHER ?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22" y="1583934"/>
            <a:ext cx="3240667" cy="1645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22" y="3326268"/>
            <a:ext cx="3239810" cy="16203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65" y="4858016"/>
            <a:ext cx="3240667" cy="16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Programmation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Java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Piles</a:t>
            </a:r>
          </a:p>
          <a:p>
            <a:pPr lvl="1"/>
            <a:r>
              <a:rPr lang="fr-CA" dirty="0"/>
              <a:t>Classe </a:t>
            </a:r>
            <a:r>
              <a:rPr lang="fr-CA" dirty="0" err="1"/>
              <a:t>Stack</a:t>
            </a:r>
            <a:r>
              <a:rPr lang="fr-CA" dirty="0"/>
              <a:t> (</a:t>
            </a:r>
            <a:r>
              <a:rPr lang="fr-CA" dirty="0" err="1"/>
              <a:t>legacy</a:t>
            </a:r>
            <a:r>
              <a:rPr lang="fr-CA" dirty="0"/>
              <a:t>)</a:t>
            </a:r>
          </a:p>
          <a:p>
            <a:r>
              <a:rPr lang="fr-CA" dirty="0"/>
              <a:t>Piles et Files</a:t>
            </a:r>
          </a:p>
          <a:p>
            <a:pPr lvl="1"/>
            <a:r>
              <a:rPr lang="fr-CA" dirty="0"/>
              <a:t>Interface </a:t>
            </a:r>
            <a:r>
              <a:rPr lang="fr-CA" dirty="0" err="1"/>
              <a:t>Deque</a:t>
            </a:r>
            <a:r>
              <a:rPr lang="fr-CA" dirty="0"/>
              <a:t> (</a:t>
            </a:r>
            <a:r>
              <a:rPr lang="fr-CA" dirty="0" err="1"/>
              <a:t>ArrayDeque</a:t>
            </a:r>
            <a:r>
              <a:rPr lang="fr-CA" dirty="0"/>
              <a:t>, </a:t>
            </a:r>
            <a:r>
              <a:rPr lang="fr-CA" dirty="0" err="1"/>
              <a:t>LinkedList</a:t>
            </a:r>
            <a:r>
              <a:rPr lang="fr-CA" dirty="0"/>
              <a:t>)</a:t>
            </a:r>
          </a:p>
          <a:p>
            <a:pPr lvl="1"/>
            <a:r>
              <a:rPr lang="fr-CA" dirty="0" err="1"/>
              <a:t>addFirst</a:t>
            </a:r>
            <a:r>
              <a:rPr lang="fr-CA" dirty="0"/>
              <a:t>(..), </a:t>
            </a:r>
            <a:r>
              <a:rPr lang="fr-CA" dirty="0" err="1"/>
              <a:t>addLast</a:t>
            </a:r>
            <a:r>
              <a:rPr lang="fr-CA" dirty="0"/>
              <a:t>(..), </a:t>
            </a:r>
            <a:r>
              <a:rPr lang="fr-CA" dirty="0" err="1"/>
              <a:t>removeFirst</a:t>
            </a:r>
            <a:r>
              <a:rPr lang="fr-CA" dirty="0"/>
              <a:t>(), </a:t>
            </a:r>
            <a:r>
              <a:rPr lang="fr-CA" dirty="0" err="1"/>
              <a:t>removeLast</a:t>
            </a:r>
            <a:r>
              <a:rPr lang="fr-CA" dirty="0"/>
              <a:t>()</a:t>
            </a:r>
          </a:p>
          <a:p>
            <a:r>
              <a:rPr lang="fr-CA" dirty="0"/>
              <a:t>Listes</a:t>
            </a:r>
          </a:p>
          <a:p>
            <a:pPr lvl="1"/>
            <a:r>
              <a:rPr lang="fr-CA" dirty="0"/>
              <a:t>Interface List (</a:t>
            </a:r>
            <a:r>
              <a:rPr lang="fr-CA" dirty="0" err="1"/>
              <a:t>ArrayList</a:t>
            </a:r>
            <a:r>
              <a:rPr lang="fr-CA" dirty="0"/>
              <a:t>, </a:t>
            </a:r>
            <a:r>
              <a:rPr lang="fr-CA" dirty="0" err="1"/>
              <a:t>LinkedList</a:t>
            </a:r>
            <a:r>
              <a:rPr lang="fr-CA" dirty="0"/>
              <a:t>)</a:t>
            </a:r>
          </a:p>
          <a:p>
            <a:r>
              <a:rPr lang="fr-CA" dirty="0"/>
              <a:t>Tas/Files de priorité</a:t>
            </a:r>
          </a:p>
          <a:p>
            <a:pPr lvl="1"/>
            <a:r>
              <a:rPr lang="fr-CA" dirty="0"/>
              <a:t>Classe </a:t>
            </a:r>
            <a:r>
              <a:rPr lang="fr-CA" dirty="0" err="1"/>
              <a:t>PriorityQueue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C++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Piles</a:t>
            </a:r>
          </a:p>
          <a:p>
            <a:pPr lvl="1"/>
            <a:r>
              <a:rPr lang="fr-CA" dirty="0"/>
              <a:t>Template </a:t>
            </a:r>
            <a:r>
              <a:rPr lang="fr-CA" dirty="0" err="1"/>
              <a:t>stack</a:t>
            </a:r>
            <a:r>
              <a:rPr lang="fr-CA" dirty="0"/>
              <a:t> (containers : </a:t>
            </a:r>
            <a:r>
              <a:rPr lang="fr-CA" dirty="0" err="1"/>
              <a:t>vector</a:t>
            </a:r>
            <a:r>
              <a:rPr lang="fr-CA" dirty="0"/>
              <a:t>, </a:t>
            </a:r>
            <a:r>
              <a:rPr lang="fr-CA" dirty="0" err="1"/>
              <a:t>deque</a:t>
            </a:r>
            <a:r>
              <a:rPr lang="fr-CA" dirty="0"/>
              <a:t>, </a:t>
            </a:r>
            <a:r>
              <a:rPr lang="fr-CA" dirty="0" err="1"/>
              <a:t>list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push(..) (</a:t>
            </a:r>
            <a:r>
              <a:rPr lang="fr-CA" dirty="0" err="1"/>
              <a:t>push_back</a:t>
            </a:r>
            <a:r>
              <a:rPr lang="fr-CA" dirty="0"/>
              <a:t>), pop() (</a:t>
            </a:r>
            <a:r>
              <a:rPr lang="fr-CA" dirty="0" err="1"/>
              <a:t>pop_back</a:t>
            </a:r>
            <a:r>
              <a:rPr lang="fr-CA" dirty="0"/>
              <a:t>), …</a:t>
            </a:r>
          </a:p>
          <a:p>
            <a:r>
              <a:rPr lang="fr-CA" dirty="0"/>
              <a:t>Files</a:t>
            </a:r>
          </a:p>
          <a:p>
            <a:pPr lvl="1"/>
            <a:r>
              <a:rPr lang="fr-CA" dirty="0"/>
              <a:t>Template queue (containers : </a:t>
            </a:r>
            <a:r>
              <a:rPr lang="fr-CA" dirty="0" err="1"/>
              <a:t>deque</a:t>
            </a:r>
            <a:r>
              <a:rPr lang="fr-CA" dirty="0"/>
              <a:t>, </a:t>
            </a:r>
            <a:r>
              <a:rPr lang="fr-CA" dirty="0" err="1"/>
              <a:t>list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push(..) (</a:t>
            </a:r>
            <a:r>
              <a:rPr lang="fr-CA" dirty="0" err="1"/>
              <a:t>push_back</a:t>
            </a:r>
            <a:r>
              <a:rPr lang="fr-CA" dirty="0"/>
              <a:t>), pop() (</a:t>
            </a:r>
            <a:r>
              <a:rPr lang="fr-CA" dirty="0" err="1"/>
              <a:t>pop_front</a:t>
            </a:r>
            <a:r>
              <a:rPr lang="fr-CA" dirty="0"/>
              <a:t>), …</a:t>
            </a:r>
          </a:p>
          <a:p>
            <a:r>
              <a:rPr lang="fr-CA" dirty="0"/>
              <a:t>Listes</a:t>
            </a:r>
          </a:p>
          <a:p>
            <a:pPr lvl="1"/>
            <a:r>
              <a:rPr lang="fr-CA" dirty="0"/>
              <a:t>Template </a:t>
            </a:r>
            <a:r>
              <a:rPr lang="fr-CA" dirty="0" err="1"/>
              <a:t>list</a:t>
            </a:r>
            <a:r>
              <a:rPr lang="fr-CA" dirty="0"/>
              <a:t> (container : </a:t>
            </a:r>
            <a:r>
              <a:rPr lang="fr-CA" dirty="0" err="1"/>
              <a:t>doubly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</a:t>
            </a:r>
            <a:r>
              <a:rPr lang="fr-CA" dirty="0" err="1"/>
              <a:t>list</a:t>
            </a:r>
            <a:r>
              <a:rPr lang="fr-CA" dirty="0"/>
              <a:t>)</a:t>
            </a:r>
          </a:p>
          <a:p>
            <a:r>
              <a:rPr lang="fr-CA" dirty="0"/>
              <a:t>Tas/Files de priorité</a:t>
            </a:r>
          </a:p>
          <a:p>
            <a:pPr lvl="1"/>
            <a:r>
              <a:rPr lang="fr-CA" dirty="0"/>
              <a:t>Template </a:t>
            </a:r>
            <a:r>
              <a:rPr lang="fr-CA" dirty="0" err="1"/>
              <a:t>priority_queue</a:t>
            </a:r>
            <a:r>
              <a:rPr lang="fr-CA" dirty="0"/>
              <a:t> (</a:t>
            </a:r>
            <a:r>
              <a:rPr lang="fr-CA" dirty="0" err="1"/>
              <a:t>cont</a:t>
            </a:r>
            <a:r>
              <a:rPr lang="fr-CA" dirty="0"/>
              <a:t>. : </a:t>
            </a:r>
            <a:r>
              <a:rPr lang="fr-CA" dirty="0" err="1"/>
              <a:t>vector</a:t>
            </a:r>
            <a:r>
              <a:rPr lang="fr-CA" dirty="0"/>
              <a:t>, </a:t>
            </a:r>
            <a:r>
              <a:rPr lang="fr-CA" dirty="0" err="1"/>
              <a:t>deque</a:t>
            </a:r>
            <a:r>
              <a:rPr lang="fr-CA" dirty="0"/>
              <a:t>)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 dirty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6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2679B-50A0-4638-901F-F9BCA10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E860D-0C7E-4A31-AFD7-6A32DD218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Piles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50283D-1F01-4200-BFA2-9B75918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06204-116C-473C-9EF9-5A4C99B7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0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C31C7-BDCC-4F4D-A1C1-FA3DDEC1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en profondeur itératif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CE959-9E1A-4BAD-B3B7-49FBC93B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Exemple 3 : parcours en profondeur itératif en utilisant une pile – Version simple</a:t>
            </a:r>
          </a:p>
          <a:p>
            <a:pPr lvl="1"/>
            <a:r>
              <a:rPr lang="fr-CA" dirty="0"/>
              <a:t>La version itérative avec comportement identique à la version récursive est un peu plus complexe et sera vue en TD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D28EDA-5A81-493A-90B0-1A271E7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73137C-09A0-4833-B94D-A08F029E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90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63857" y="2689659"/>
            <a:ext cx="8972198" cy="2219691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>Prochain cours</a:t>
            </a:r>
            <a:br>
              <a:rPr lang="fr-CA" dirty="0"/>
            </a:br>
            <a:br>
              <a:rPr lang="fr-CA" dirty="0"/>
            </a:br>
            <a:r>
              <a:rPr lang="fr-FR" dirty="0"/>
              <a:t>Arbres couvrant de poids minimum</a:t>
            </a:r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262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03593-71E5-4E18-B321-B0B0EE03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de graphe 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D71BC-295C-4817-9A56-F923344F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Sert de base à plusieurs algorithmes</a:t>
            </a:r>
          </a:p>
          <a:p>
            <a:r>
              <a:rPr lang="fr-FR" dirty="0"/>
              <a:t>Permet d'étudier les propriétés du graphe</a:t>
            </a:r>
          </a:p>
          <a:p>
            <a:pPr lvl="1"/>
            <a:r>
              <a:rPr lang="fr-CA" dirty="0"/>
              <a:t>Le graphe est-il connexe ?</a:t>
            </a:r>
          </a:p>
          <a:p>
            <a:pPr lvl="1"/>
            <a:r>
              <a:rPr lang="fr-CA" dirty="0"/>
              <a:t>Le graphe est-il biparti ?</a:t>
            </a:r>
          </a:p>
          <a:p>
            <a:r>
              <a:rPr lang="fr-FR" dirty="0"/>
              <a:t>On pourra aussi faire des traitements sur les sommets et les arcs/arêtes durant le parcours</a:t>
            </a:r>
          </a:p>
          <a:p>
            <a:r>
              <a:rPr lang="fr-CA" dirty="0"/>
              <a:t>2 types de parcours</a:t>
            </a:r>
          </a:p>
          <a:p>
            <a:pPr lvl="1"/>
            <a:r>
              <a:rPr lang="fr-CA" dirty="0"/>
              <a:t>Largeur</a:t>
            </a:r>
          </a:p>
          <a:p>
            <a:pPr lvl="1"/>
            <a:r>
              <a:rPr lang="fr-CA" dirty="0"/>
              <a:t>Profondeur</a:t>
            </a:r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C833D9-DFE3-40A0-A685-4E970EF8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DAC882-3255-4E5F-A99F-54C77955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98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BF82C-1608-4AA3-9F04-E153F262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de graphes en largeur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CED03-E20E-426C-960D-0FE0DD6C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154693-30C6-4DEE-9F15-4012B7E3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E2F1A2-101B-489C-9D18-2DC29448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47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E589F-F623-4872-9A14-0E2F3187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Parcours en largeur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0535-A1F6-435B-97F0-45D678C1F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729843" cy="457199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Soit un graphe </a:t>
            </a:r>
            <a:r>
              <a:rPr lang="fr-FR" i="1" dirty="0"/>
              <a:t>G </a:t>
            </a:r>
            <a:r>
              <a:rPr lang="fr-FR" dirty="0"/>
              <a:t>= (</a:t>
            </a:r>
            <a:r>
              <a:rPr lang="fr-FR" i="1" dirty="0"/>
              <a:t>S</a:t>
            </a:r>
            <a:r>
              <a:rPr lang="fr-FR" dirty="0"/>
              <a:t>,</a:t>
            </a:r>
            <a:r>
              <a:rPr lang="fr-FR" i="1" dirty="0"/>
              <a:t>A</a:t>
            </a:r>
            <a:r>
              <a:rPr lang="fr-FR" dirty="0"/>
              <a:t>) et un sommet origine </a:t>
            </a:r>
            <a:r>
              <a:rPr lang="fr-FR" i="1" dirty="0"/>
              <a:t>s</a:t>
            </a:r>
            <a:endParaRPr lang="fr-FR" dirty="0"/>
          </a:p>
          <a:p>
            <a:r>
              <a:rPr lang="fr-FR" dirty="0"/>
              <a:t>Emprunte les arêtes/arcs de </a:t>
            </a:r>
            <a:r>
              <a:rPr lang="fr-FR" i="1" dirty="0"/>
              <a:t>G</a:t>
            </a:r>
            <a:r>
              <a:rPr lang="fr-FR" dirty="0"/>
              <a:t> pour découvrir tous les sommets accessibles depuis </a:t>
            </a:r>
            <a:r>
              <a:rPr lang="fr-FR" i="1" dirty="0"/>
              <a:t>s</a:t>
            </a:r>
            <a:endParaRPr lang="fr-FR" dirty="0"/>
          </a:p>
          <a:p>
            <a:r>
              <a:rPr lang="fr-FR" dirty="0"/>
              <a:t>Calcule la distance (plus petit nombre d'arcs)</a:t>
            </a:r>
          </a:p>
          <a:p>
            <a:pPr lvl="1"/>
            <a:r>
              <a:rPr lang="fr-FR" dirty="0"/>
              <a:t>Entre </a:t>
            </a:r>
            <a:r>
              <a:rPr lang="fr-FR" i="1" dirty="0"/>
              <a:t>s</a:t>
            </a:r>
            <a:r>
              <a:rPr lang="fr-FR" dirty="0"/>
              <a:t> et chaque sommet accessible</a:t>
            </a:r>
          </a:p>
          <a:p>
            <a:r>
              <a:rPr lang="fr-FR" dirty="0"/>
              <a:t>Construit un </a:t>
            </a:r>
            <a:r>
              <a:rPr lang="fr-FR" b="1" u="sng" dirty="0"/>
              <a:t>arbre de parcours en largeur</a:t>
            </a:r>
            <a:endParaRPr lang="fr-FR" dirty="0"/>
          </a:p>
          <a:p>
            <a:pPr lvl="1"/>
            <a:r>
              <a:rPr lang="fr-CA" dirty="0"/>
              <a:t>De racine </a:t>
            </a:r>
            <a:r>
              <a:rPr lang="fr-CA" i="1" dirty="0"/>
              <a:t>s</a:t>
            </a:r>
            <a:endParaRPr lang="fr-CA" dirty="0"/>
          </a:p>
          <a:p>
            <a:pPr lvl="1"/>
            <a:r>
              <a:rPr lang="fr-FR" dirty="0"/>
              <a:t>Qui découvre tous les sommets situés à une distance </a:t>
            </a:r>
            <a:r>
              <a:rPr lang="fr-FR" i="1" dirty="0"/>
              <a:t>k</a:t>
            </a:r>
            <a:r>
              <a:rPr lang="fr-FR" dirty="0"/>
              <a:t> avant les sommets de distance </a:t>
            </a:r>
            <a:r>
              <a:rPr lang="fr-FR" i="1" dirty="0"/>
              <a:t>k</a:t>
            </a:r>
            <a:r>
              <a:rPr lang="fr-FR" dirty="0"/>
              <a:t> + 1</a:t>
            </a:r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08DCFE-790F-4933-8D5B-070FB3EC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82" y="1600200"/>
            <a:ext cx="4914900" cy="457199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Durant le parcours, chaque sommet devient successivement</a:t>
            </a:r>
          </a:p>
          <a:p>
            <a:pPr lvl="1"/>
            <a:r>
              <a:rPr lang="fr-CA" dirty="0"/>
              <a:t>Non Découvert</a:t>
            </a:r>
          </a:p>
          <a:p>
            <a:pPr lvl="1"/>
            <a:r>
              <a:rPr lang="fr-CA" dirty="0"/>
              <a:t>Découvert</a:t>
            </a:r>
          </a:p>
          <a:p>
            <a:pPr lvl="1"/>
            <a:r>
              <a:rPr lang="fr-FR" dirty="0"/>
              <a:t>Découvert et tous ses sommets adjacents ont été découverts</a:t>
            </a:r>
          </a:p>
          <a:p>
            <a:r>
              <a:rPr lang="fr-FR" dirty="0"/>
              <a:t>Utilise une file pour gérer la découverte des sommets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86AB6-F114-454F-B91E-88BCC3F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AD798-43F8-4AFB-B17C-72C5B5A6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37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BB3B6-9169-4D3E-A9C2-9592C5FF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EAAB5-0949-4A7C-99CF-6C0ADE256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202BF-137A-4C34-8B32-19EF243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A1E54-8583-416B-818C-EEBBAC8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20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entré, premier sorti → FIFO</a:t>
            </a:r>
          </a:p>
          <a:p>
            <a:r>
              <a:rPr lang="fr-CA" dirty="0"/>
              <a:t>Insérer → Enfiler</a:t>
            </a:r>
          </a:p>
          <a:p>
            <a:r>
              <a:rPr lang="fr-CA" dirty="0"/>
              <a:t>Supprimer → Défiler</a:t>
            </a:r>
          </a:p>
          <a:p>
            <a:r>
              <a:rPr lang="fr-CA" dirty="0"/>
              <a:t>Implémentation par tableau (circulaire)</a:t>
            </a:r>
          </a:p>
          <a:p>
            <a:pPr lvl="1"/>
            <a:r>
              <a:rPr lang="fr-FR" dirty="0"/>
              <a:t>Au plus </a:t>
            </a:r>
            <a:r>
              <a:rPr lang="fr-FR" i="1" dirty="0"/>
              <a:t>n</a:t>
            </a:r>
            <a:r>
              <a:rPr lang="fr-FR" dirty="0"/>
              <a:t> - 1 éléments → tableau </a:t>
            </a:r>
            <a:r>
              <a:rPr lang="fr-FR" i="1" dirty="0"/>
              <a:t>f</a:t>
            </a:r>
            <a:r>
              <a:rPr lang="fr-FR" dirty="0"/>
              <a:t> [1...</a:t>
            </a:r>
            <a:r>
              <a:rPr lang="fr-FR" i="1" dirty="0"/>
              <a:t>n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Attribut </a:t>
            </a:r>
            <a:r>
              <a:rPr lang="fr-FR" i="1" dirty="0" err="1"/>
              <a:t>f</a:t>
            </a:r>
            <a:r>
              <a:rPr lang="fr-FR" dirty="0" err="1"/>
              <a:t>.</a:t>
            </a:r>
            <a:r>
              <a:rPr lang="fr-FR" i="1" dirty="0" err="1"/>
              <a:t>queue</a:t>
            </a:r>
            <a:r>
              <a:rPr lang="fr-FR" dirty="0"/>
              <a:t> qui indexe la queue</a:t>
            </a:r>
          </a:p>
          <a:p>
            <a:pPr lvl="2"/>
            <a:r>
              <a:rPr lang="fr-CA" dirty="0"/>
              <a:t>Enfiler : insertion en </a:t>
            </a:r>
            <a:r>
              <a:rPr lang="fr-CA" i="1" dirty="0"/>
              <a:t>f </a:t>
            </a:r>
            <a:r>
              <a:rPr lang="fr-CA" dirty="0"/>
              <a:t>[</a:t>
            </a:r>
            <a:r>
              <a:rPr lang="fr-CA" i="1" dirty="0" err="1"/>
              <a:t>f</a:t>
            </a:r>
            <a:r>
              <a:rPr lang="fr-CA" dirty="0" err="1"/>
              <a:t>.queue</a:t>
            </a:r>
            <a:r>
              <a:rPr lang="fr-CA" dirty="0"/>
              <a:t>]</a:t>
            </a:r>
          </a:p>
          <a:p>
            <a:pPr lvl="1"/>
            <a:r>
              <a:rPr lang="fr-FR" dirty="0"/>
              <a:t>Attribut </a:t>
            </a:r>
            <a:r>
              <a:rPr lang="fr-FR" i="1" dirty="0" err="1"/>
              <a:t>f</a:t>
            </a:r>
            <a:r>
              <a:rPr lang="fr-FR" dirty="0" err="1"/>
              <a:t>.</a:t>
            </a:r>
            <a:r>
              <a:rPr lang="fr-FR" i="1" dirty="0" err="1"/>
              <a:t>tête</a:t>
            </a:r>
            <a:r>
              <a:rPr lang="fr-FR" dirty="0"/>
              <a:t> qui indexe la tête</a:t>
            </a:r>
          </a:p>
          <a:p>
            <a:pPr lvl="2"/>
            <a:r>
              <a:rPr lang="fr-FR" dirty="0"/>
              <a:t>Défiler : suppression en </a:t>
            </a:r>
            <a:r>
              <a:rPr lang="fr-FR" i="1" dirty="0"/>
              <a:t>f</a:t>
            </a:r>
            <a:r>
              <a:rPr lang="fr-FR" dirty="0"/>
              <a:t> [</a:t>
            </a:r>
            <a:r>
              <a:rPr lang="fr-FR" i="1" dirty="0" err="1"/>
              <a:t>f</a:t>
            </a:r>
            <a:r>
              <a:rPr lang="fr-FR" dirty="0" err="1"/>
              <a:t>.tete</a:t>
            </a:r>
            <a:r>
              <a:rPr lang="fr-FR" dirty="0"/>
              <a:t>]</a:t>
            </a:r>
            <a:endParaRPr lang="fr-CA" dirty="0"/>
          </a:p>
          <a:p>
            <a:pPr lvl="2"/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 dirty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506980" cy="4571999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File contenant 5 éléments</a:t>
            </a:r>
          </a:p>
          <a:p>
            <a:endParaRPr lang="fr-CA" dirty="0"/>
          </a:p>
          <a:p>
            <a:endParaRPr lang="fr-CA" dirty="0"/>
          </a:p>
          <a:p>
            <a:r>
              <a:rPr lang="fr-FR" dirty="0"/>
              <a:t>Après enfilage des valeurs 17, 3 et 5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Après défilage</a:t>
            </a:r>
          </a:p>
          <a:p>
            <a:pPr lvl="1"/>
            <a:r>
              <a:rPr lang="fr-CA" dirty="0"/>
              <a:t>Retourne la valeur 15</a:t>
            </a:r>
          </a:p>
          <a:p>
            <a:pPr lvl="1"/>
            <a:r>
              <a:rPr lang="fr-FR" dirty="0"/>
              <a:t>L'emplacement 7 n'est plus accessible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90560" y="1600200"/>
            <a:ext cx="2468880" cy="4571999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ENFILER (</a:t>
            </a:r>
            <a:r>
              <a:rPr lang="fr-CA" i="1" dirty="0"/>
              <a:t>f</a:t>
            </a:r>
            <a:r>
              <a:rPr lang="fr-CA" dirty="0"/>
              <a:t>, </a:t>
            </a:r>
            <a:r>
              <a:rPr lang="fr-CA" i="1" dirty="0"/>
              <a:t>x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DÉFILER (</a:t>
            </a:r>
            <a:r>
              <a:rPr lang="fr-CA" i="1" dirty="0"/>
              <a:t>f</a:t>
            </a:r>
            <a:r>
              <a:rPr lang="fr-CA" dirty="0"/>
              <a:t>)</a:t>
            </a:r>
          </a:p>
          <a:p>
            <a:pPr lvl="1"/>
            <a:r>
              <a:rPr lang="fr-CA" i="1" dirty="0"/>
              <a:t>O</a:t>
            </a:r>
            <a:r>
              <a:rPr lang="fr-CA" dirty="0"/>
              <a:t>(1)</a:t>
            </a:r>
          </a:p>
          <a:p>
            <a:r>
              <a:rPr lang="fr-CA" dirty="0"/>
              <a:t>RECHERCHER ?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200" b="0" i="0" u="none" strike="noStrike" kern="1200" cap="none" spc="0" normalizeH="0" baseline="0" noProof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Info0501 - Cours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fr-CA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1676399"/>
            <a:ext cx="4067743" cy="11879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0" y="3231072"/>
            <a:ext cx="3816019" cy="11879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89" y="4831811"/>
            <a:ext cx="3816019" cy="11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281C6-6DDE-432D-89D7-4847A9A8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 DU FLASHBACK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85EFD-1B93-4B10-B494-21B833BCB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764A3F-BB20-4C2C-ADD2-2B7E76F1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2B9BFE-2944-4AEA-B93C-EE018691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1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381282CADD74589136AE162970559" ma:contentTypeVersion="2" ma:contentTypeDescription="Crée un document." ma:contentTypeScope="" ma:versionID="82828b8b2c9eac0cccfd5cc62955d613">
  <xsd:schema xmlns:xsd="http://www.w3.org/2001/XMLSchema" xmlns:xs="http://www.w3.org/2001/XMLSchema" xmlns:p="http://schemas.microsoft.com/office/2006/metadata/properties" xmlns:ns2="61f1cd51-2700-4bca-a8b8-8e8340b09912" targetNamespace="http://schemas.microsoft.com/office/2006/metadata/properties" ma:root="true" ma:fieldsID="dc88441fc57494c33b7de05839da7698" ns2:_="">
    <xsd:import namespace="61f1cd51-2700-4bca-a8b8-8e8340b09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1cd51-2700-4bca-a8b8-8e8340b09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CAF52C-9DAB-4E1B-9E10-EF5FD1EF4C2C}"/>
</file>

<file path=customXml/itemProps2.xml><?xml version="1.0" encoding="utf-8"?>
<ds:datastoreItem xmlns:ds="http://schemas.openxmlformats.org/officeDocument/2006/customXml" ds:itemID="{05FE7744-035B-4E87-B86A-C88583E28154}"/>
</file>

<file path=customXml/itemProps3.xml><?xml version="1.0" encoding="utf-8"?>
<ds:datastoreItem xmlns:ds="http://schemas.openxmlformats.org/officeDocument/2006/customXml" ds:itemID="{B52AB83F-9C78-421B-9C0E-6EDB485BB223}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scolaire avec rayures et ruban (grand écran)</Template>
  <TotalTime>0</TotalTime>
  <Words>1101</Words>
  <Application>Microsoft Office PowerPoint</Application>
  <PresentationFormat>Grand écran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Euphemia</vt:lpstr>
      <vt:lpstr>Plantagenet Cherokee</vt:lpstr>
      <vt:lpstr>Wingdings</vt:lpstr>
      <vt:lpstr>Academic Literature 16x9</vt:lpstr>
      <vt:lpstr>1_Academic Literature 16x9</vt:lpstr>
      <vt:lpstr>Info0501  Algorithmique avancée  Cours 3  Graphes Algorithmes élémentaires</vt:lpstr>
      <vt:lpstr>Plan de la séance</vt:lpstr>
      <vt:lpstr>Parcours de graphe ?</vt:lpstr>
      <vt:lpstr>Parcours de graphes en largeur</vt:lpstr>
      <vt:lpstr>Parcours en largeur</vt:lpstr>
      <vt:lpstr>flashback</vt:lpstr>
      <vt:lpstr>Files</vt:lpstr>
      <vt:lpstr>Files</vt:lpstr>
      <vt:lpstr>FIN DU FLASHBACK</vt:lpstr>
      <vt:lpstr>FLASHBACK</vt:lpstr>
      <vt:lpstr>Arbres (binaires)</vt:lpstr>
      <vt:lpstr>FIN DU FLASHBACK</vt:lpstr>
      <vt:lpstr>Parcours en largeur</vt:lpstr>
      <vt:lpstr>Temps d’exécution du parcours en largeur</vt:lpstr>
      <vt:lpstr>Parcours de graphes en profondeur</vt:lpstr>
      <vt:lpstr>Parcours en profondeur</vt:lpstr>
      <vt:lpstr>Temps d’exécution du parcours en profondeur</vt:lpstr>
      <vt:lpstr>Parcours en profondeur itératif</vt:lpstr>
      <vt:lpstr>FLASHBACK</vt:lpstr>
      <vt:lpstr>Piles</vt:lpstr>
      <vt:lpstr>Piles</vt:lpstr>
      <vt:lpstr>Programmation ?</vt:lpstr>
      <vt:lpstr>FIN DU FLASHBACK</vt:lpstr>
      <vt:lpstr>Parcours en profondeur itératif</vt:lpstr>
      <vt:lpstr>Prochain cours  Arbres couvrant de poids minimum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2016-08-30T13:44:58Z</dcterms:created>
  <dcterms:modified xsi:type="dcterms:W3CDTF">2020-08-30T23:37:49Z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  <property fmtid="{D5CDD505-2E9C-101B-9397-08002B2CF9AE}" pid="3" name="ContentTypeId">
    <vt:lpwstr>0x01010032C381282CADD74589136AE162970559</vt:lpwstr>
  </property>
</Properties>
</file>