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5" autoAdjust="0"/>
  </p:normalViewPr>
  <p:slideViewPr>
    <p:cSldViewPr>
      <p:cViewPr>
        <p:scale>
          <a:sx n="100" d="100"/>
          <a:sy n="100" d="100"/>
        </p:scale>
        <p:origin x="-300" y="-1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B169A-226A-40B5-B8E1-A4160CDAE4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0BB79AB3-E8F7-40BE-8D9A-41C4DFCDA82E}">
      <dgm:prSet/>
      <dgm:spPr/>
      <dgm:t>
        <a:bodyPr/>
        <a:lstStyle/>
        <a:p>
          <a:pPr rtl="0"/>
          <a:r>
            <a:rPr lang="fr-FR" b="1" dirty="0" smtClean="0"/>
            <a:t>I.   Introduction</a:t>
          </a:r>
          <a:endParaRPr lang="fr-FR" dirty="0"/>
        </a:p>
      </dgm:t>
    </dgm:pt>
    <dgm:pt modelId="{B50F9ECD-ACF6-4770-B0FF-E4423017D934}" type="parTrans" cxnId="{81146CD9-8643-4DDC-AED3-B38BC4E2EB73}">
      <dgm:prSet/>
      <dgm:spPr/>
      <dgm:t>
        <a:bodyPr/>
        <a:lstStyle/>
        <a:p>
          <a:endParaRPr lang="fr-FR"/>
        </a:p>
      </dgm:t>
    </dgm:pt>
    <dgm:pt modelId="{85CA1911-7BDC-4503-ACA1-C04514045A1C}" type="sibTrans" cxnId="{81146CD9-8643-4DDC-AED3-B38BC4E2EB73}">
      <dgm:prSet/>
      <dgm:spPr/>
      <dgm:t>
        <a:bodyPr/>
        <a:lstStyle/>
        <a:p>
          <a:endParaRPr lang="fr-FR"/>
        </a:p>
      </dgm:t>
    </dgm:pt>
    <dgm:pt modelId="{F181000B-82CB-430F-A718-667F21EB8741}" type="pres">
      <dgm:prSet presAssocID="{10FB169A-226A-40B5-B8E1-A4160CDAE419}" presName="linear" presStyleCnt="0">
        <dgm:presLayoutVars>
          <dgm:animLvl val="lvl"/>
          <dgm:resizeHandles val="exact"/>
        </dgm:presLayoutVars>
      </dgm:prSet>
      <dgm:spPr/>
    </dgm:pt>
    <dgm:pt modelId="{4D3CC09F-B18F-4805-BD11-3C2FB88DD482}" type="pres">
      <dgm:prSet presAssocID="{0BB79AB3-E8F7-40BE-8D9A-41C4DFCDA82E}" presName="parentText" presStyleLbl="node1" presStyleIdx="0" presStyleCnt="1">
        <dgm:presLayoutVars>
          <dgm:chMax val="0"/>
          <dgm:bulletEnabled val="1"/>
        </dgm:presLayoutVars>
      </dgm:prSet>
      <dgm:spPr/>
    </dgm:pt>
  </dgm:ptLst>
  <dgm:cxnLst>
    <dgm:cxn modelId="{66DA0E48-7655-4F2B-9E95-0363833A0B3A}" type="presOf" srcId="{0BB79AB3-E8F7-40BE-8D9A-41C4DFCDA82E}" destId="{4D3CC09F-B18F-4805-BD11-3C2FB88DD482}" srcOrd="0" destOrd="0" presId="urn:microsoft.com/office/officeart/2005/8/layout/vList2"/>
    <dgm:cxn modelId="{81146CD9-8643-4DDC-AED3-B38BC4E2EB73}" srcId="{10FB169A-226A-40B5-B8E1-A4160CDAE419}" destId="{0BB79AB3-E8F7-40BE-8D9A-41C4DFCDA82E}" srcOrd="0" destOrd="0" parTransId="{B50F9ECD-ACF6-4770-B0FF-E4423017D934}" sibTransId="{85CA1911-7BDC-4503-ACA1-C04514045A1C}"/>
    <dgm:cxn modelId="{D656CA79-6BE6-445F-B8BB-E468C0EFE320}" type="presOf" srcId="{10FB169A-226A-40B5-B8E1-A4160CDAE419}" destId="{F181000B-82CB-430F-A718-667F21EB8741}" srcOrd="0" destOrd="0" presId="urn:microsoft.com/office/officeart/2005/8/layout/vList2"/>
    <dgm:cxn modelId="{F787B936-E220-4820-897A-CE73985C1E28}" type="presParOf" srcId="{F181000B-82CB-430F-A718-667F21EB8741}" destId="{4D3CC09F-B18F-4805-BD11-3C2FB88DD48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CDCBE-0B6F-4274-9916-88135FA685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fr-FR"/>
        </a:p>
      </dgm:t>
    </dgm:pt>
    <dgm:pt modelId="{0272EB82-CD32-4D65-A965-E01A2C8B5A4B}">
      <dgm:prSet custT="1"/>
      <dgm:spPr/>
      <dgm:t>
        <a:bodyPr/>
        <a:lstStyle/>
        <a:p>
          <a:pPr rtl="0"/>
          <a:r>
            <a:rPr lang="fr-FR" sz="2400" b="1" dirty="0" smtClean="0"/>
            <a:t>II.  Formation</a:t>
          </a:r>
          <a:endParaRPr lang="fr-FR" sz="2400" dirty="0"/>
        </a:p>
      </dgm:t>
    </dgm:pt>
    <dgm:pt modelId="{76ACFEBA-5AB2-4E01-912C-0123A91E0995}" type="parTrans" cxnId="{468DA9B6-FDEE-4321-858C-178E8DDEE3AF}">
      <dgm:prSet/>
      <dgm:spPr/>
      <dgm:t>
        <a:bodyPr/>
        <a:lstStyle/>
        <a:p>
          <a:endParaRPr lang="fr-FR"/>
        </a:p>
      </dgm:t>
    </dgm:pt>
    <dgm:pt modelId="{684494E6-B04F-4A46-A22C-A57AD497BF24}" type="sibTrans" cxnId="{468DA9B6-FDEE-4321-858C-178E8DDEE3AF}">
      <dgm:prSet/>
      <dgm:spPr/>
      <dgm:t>
        <a:bodyPr/>
        <a:lstStyle/>
        <a:p>
          <a:endParaRPr lang="fr-FR"/>
        </a:p>
      </dgm:t>
    </dgm:pt>
    <dgm:pt modelId="{51D243EC-6AAF-42E5-9A7B-01991EFDA582}" type="pres">
      <dgm:prSet presAssocID="{7E1CDCBE-0B6F-4274-9916-88135FA685E3}" presName="linear" presStyleCnt="0">
        <dgm:presLayoutVars>
          <dgm:animLvl val="lvl"/>
          <dgm:resizeHandles val="exact"/>
        </dgm:presLayoutVars>
      </dgm:prSet>
      <dgm:spPr/>
    </dgm:pt>
    <dgm:pt modelId="{6EFC8DFC-D027-4BAD-B116-B9FF03061775}" type="pres">
      <dgm:prSet presAssocID="{0272EB82-CD32-4D65-A965-E01A2C8B5A4B}" presName="parentText" presStyleLbl="node1" presStyleIdx="0" presStyleCnt="1">
        <dgm:presLayoutVars>
          <dgm:chMax val="0"/>
          <dgm:bulletEnabled val="1"/>
        </dgm:presLayoutVars>
      </dgm:prSet>
      <dgm:spPr/>
    </dgm:pt>
  </dgm:ptLst>
  <dgm:cxnLst>
    <dgm:cxn modelId="{2E8D4B13-3E74-4F61-AC24-55D7FC63127E}" type="presOf" srcId="{0272EB82-CD32-4D65-A965-E01A2C8B5A4B}" destId="{6EFC8DFC-D027-4BAD-B116-B9FF03061775}" srcOrd="0" destOrd="0" presId="urn:microsoft.com/office/officeart/2005/8/layout/vList2"/>
    <dgm:cxn modelId="{6AF134D8-7B6D-4128-82AE-86C36BEE059B}" type="presOf" srcId="{7E1CDCBE-0B6F-4274-9916-88135FA685E3}" destId="{51D243EC-6AAF-42E5-9A7B-01991EFDA582}" srcOrd="0" destOrd="0" presId="urn:microsoft.com/office/officeart/2005/8/layout/vList2"/>
    <dgm:cxn modelId="{468DA9B6-FDEE-4321-858C-178E8DDEE3AF}" srcId="{7E1CDCBE-0B6F-4274-9916-88135FA685E3}" destId="{0272EB82-CD32-4D65-A965-E01A2C8B5A4B}" srcOrd="0" destOrd="0" parTransId="{76ACFEBA-5AB2-4E01-912C-0123A91E0995}" sibTransId="{684494E6-B04F-4A46-A22C-A57AD497BF24}"/>
    <dgm:cxn modelId="{2204427D-CA03-4147-BC68-4E672EFE7325}" type="presParOf" srcId="{51D243EC-6AAF-42E5-9A7B-01991EFDA582}" destId="{6EFC8DFC-D027-4BAD-B116-B9FF0306177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5AFF2-698F-4A54-B005-F22FBBB922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7E4D345D-7E94-4C8F-B6BE-EE2870E2629C}">
      <dgm:prSet custT="1"/>
      <dgm:spPr/>
      <dgm:t>
        <a:bodyPr/>
        <a:lstStyle/>
        <a:p>
          <a:pPr rtl="0"/>
          <a:r>
            <a:rPr lang="fr-FR" sz="2400" b="1" dirty="0" smtClean="0"/>
            <a:t>III. Mission et compétences</a:t>
          </a:r>
          <a:endParaRPr lang="fr-FR" sz="2400" dirty="0"/>
        </a:p>
      </dgm:t>
    </dgm:pt>
    <dgm:pt modelId="{7DD2860D-1C27-4F93-90E8-F7016BB62A2B}" type="parTrans" cxnId="{D223F4AD-BE5C-44B4-B2A0-046136FD33A0}">
      <dgm:prSet/>
      <dgm:spPr/>
      <dgm:t>
        <a:bodyPr/>
        <a:lstStyle/>
        <a:p>
          <a:endParaRPr lang="fr-FR"/>
        </a:p>
      </dgm:t>
    </dgm:pt>
    <dgm:pt modelId="{61427EBC-B59B-46C3-BD6C-0B32806CA556}" type="sibTrans" cxnId="{D223F4AD-BE5C-44B4-B2A0-046136FD33A0}">
      <dgm:prSet/>
      <dgm:spPr/>
      <dgm:t>
        <a:bodyPr/>
        <a:lstStyle/>
        <a:p>
          <a:endParaRPr lang="fr-FR"/>
        </a:p>
      </dgm:t>
    </dgm:pt>
    <dgm:pt modelId="{E95FEF5E-AA19-4A3A-A044-AC78FB4CBB76}" type="pres">
      <dgm:prSet presAssocID="{5FD5AFF2-698F-4A54-B005-F22FBBB92258}" presName="linear" presStyleCnt="0">
        <dgm:presLayoutVars>
          <dgm:animLvl val="lvl"/>
          <dgm:resizeHandles val="exact"/>
        </dgm:presLayoutVars>
      </dgm:prSet>
      <dgm:spPr/>
    </dgm:pt>
    <dgm:pt modelId="{A564A66C-8EBC-4217-B315-5DAD9C31A988}" type="pres">
      <dgm:prSet presAssocID="{7E4D345D-7E94-4C8F-B6BE-EE2870E2629C}" presName="parentText" presStyleLbl="node1" presStyleIdx="0" presStyleCnt="1">
        <dgm:presLayoutVars>
          <dgm:chMax val="0"/>
          <dgm:bulletEnabled val="1"/>
        </dgm:presLayoutVars>
      </dgm:prSet>
      <dgm:spPr/>
    </dgm:pt>
  </dgm:ptLst>
  <dgm:cxnLst>
    <dgm:cxn modelId="{D223F4AD-BE5C-44B4-B2A0-046136FD33A0}" srcId="{5FD5AFF2-698F-4A54-B005-F22FBBB92258}" destId="{7E4D345D-7E94-4C8F-B6BE-EE2870E2629C}" srcOrd="0" destOrd="0" parTransId="{7DD2860D-1C27-4F93-90E8-F7016BB62A2B}" sibTransId="{61427EBC-B59B-46C3-BD6C-0B32806CA556}"/>
    <dgm:cxn modelId="{0E3C98DA-5F49-4229-90B7-5078B50399CF}" type="presOf" srcId="{5FD5AFF2-698F-4A54-B005-F22FBBB92258}" destId="{E95FEF5E-AA19-4A3A-A044-AC78FB4CBB76}" srcOrd="0" destOrd="0" presId="urn:microsoft.com/office/officeart/2005/8/layout/vList2"/>
    <dgm:cxn modelId="{05BDADA6-48BC-4A62-938C-1BA11B974998}" type="presOf" srcId="{7E4D345D-7E94-4C8F-B6BE-EE2870E2629C}" destId="{A564A66C-8EBC-4217-B315-5DAD9C31A988}" srcOrd="0" destOrd="0" presId="urn:microsoft.com/office/officeart/2005/8/layout/vList2"/>
    <dgm:cxn modelId="{FB4ED1B2-B220-4EA5-B2B5-F4C24686B8C7}" type="presParOf" srcId="{E95FEF5E-AA19-4A3A-A044-AC78FB4CBB76}" destId="{A564A66C-8EBC-4217-B315-5DAD9C31A9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70129E-947B-4B6E-AE1D-855AE97E60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3C9A43EA-C435-4F38-A5E9-C5AE48F976F5}">
      <dgm:prSet custT="1"/>
      <dgm:spPr/>
      <dgm:t>
        <a:bodyPr/>
        <a:lstStyle/>
        <a:p>
          <a:pPr rtl="0"/>
          <a:r>
            <a:rPr lang="fr-FR" sz="2400" b="1" dirty="0" smtClean="0"/>
            <a:t>VI. Avantage et inconvenant</a:t>
          </a:r>
          <a:endParaRPr lang="fr-FR" sz="2400" dirty="0"/>
        </a:p>
      </dgm:t>
    </dgm:pt>
    <dgm:pt modelId="{0479B22D-7A81-430E-8921-65EB59ED0DFD}" type="parTrans" cxnId="{F61AB9D1-B32F-4A3F-8AA4-A860C3AA5227}">
      <dgm:prSet/>
      <dgm:spPr/>
      <dgm:t>
        <a:bodyPr/>
        <a:lstStyle/>
        <a:p>
          <a:endParaRPr lang="fr-FR"/>
        </a:p>
      </dgm:t>
    </dgm:pt>
    <dgm:pt modelId="{536AC2DC-3453-49A1-826A-29CA1389A676}" type="sibTrans" cxnId="{F61AB9D1-B32F-4A3F-8AA4-A860C3AA5227}">
      <dgm:prSet/>
      <dgm:spPr/>
      <dgm:t>
        <a:bodyPr/>
        <a:lstStyle/>
        <a:p>
          <a:endParaRPr lang="fr-FR"/>
        </a:p>
      </dgm:t>
    </dgm:pt>
    <dgm:pt modelId="{FA3C3EC6-E31C-4D68-8697-C66B7A52AABC}" type="pres">
      <dgm:prSet presAssocID="{4C70129E-947B-4B6E-AE1D-855AE97E60D7}" presName="linear" presStyleCnt="0">
        <dgm:presLayoutVars>
          <dgm:animLvl val="lvl"/>
          <dgm:resizeHandles val="exact"/>
        </dgm:presLayoutVars>
      </dgm:prSet>
      <dgm:spPr/>
    </dgm:pt>
    <dgm:pt modelId="{752DB507-C2A7-4EA3-BFE0-CC14BB25E717}" type="pres">
      <dgm:prSet presAssocID="{3C9A43EA-C435-4F38-A5E9-C5AE48F976F5}" presName="parentText" presStyleLbl="node1" presStyleIdx="0" presStyleCnt="1">
        <dgm:presLayoutVars>
          <dgm:chMax val="0"/>
          <dgm:bulletEnabled val="1"/>
        </dgm:presLayoutVars>
      </dgm:prSet>
      <dgm:spPr/>
    </dgm:pt>
  </dgm:ptLst>
  <dgm:cxnLst>
    <dgm:cxn modelId="{E8B4876B-AD86-48A0-B87A-C08B1793515D}" type="presOf" srcId="{3C9A43EA-C435-4F38-A5E9-C5AE48F976F5}" destId="{752DB507-C2A7-4EA3-BFE0-CC14BB25E717}" srcOrd="0" destOrd="0" presId="urn:microsoft.com/office/officeart/2005/8/layout/vList2"/>
    <dgm:cxn modelId="{F61AB9D1-B32F-4A3F-8AA4-A860C3AA5227}" srcId="{4C70129E-947B-4B6E-AE1D-855AE97E60D7}" destId="{3C9A43EA-C435-4F38-A5E9-C5AE48F976F5}" srcOrd="0" destOrd="0" parTransId="{0479B22D-7A81-430E-8921-65EB59ED0DFD}" sibTransId="{536AC2DC-3453-49A1-826A-29CA1389A676}"/>
    <dgm:cxn modelId="{8011667A-01E8-4DA2-8AAA-056524F8DA80}" type="presOf" srcId="{4C70129E-947B-4B6E-AE1D-855AE97E60D7}" destId="{FA3C3EC6-E31C-4D68-8697-C66B7A52AABC}" srcOrd="0" destOrd="0" presId="urn:microsoft.com/office/officeart/2005/8/layout/vList2"/>
    <dgm:cxn modelId="{A57542DD-3806-4DBF-9AD2-2B82F9B57697}" type="presParOf" srcId="{FA3C3EC6-E31C-4D68-8697-C66B7A52AABC}" destId="{752DB507-C2A7-4EA3-BFE0-CC14BB25E7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00752C-DA50-45F3-841E-0EEEB1C9482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88AFDED8-54B1-4B66-B0EA-8FDD6AD83F5A}">
      <dgm:prSet custT="1"/>
      <dgm:spPr/>
      <dgm:t>
        <a:bodyPr/>
        <a:lstStyle/>
        <a:p>
          <a:pPr algn="l" rtl="0"/>
          <a:r>
            <a:rPr lang="fr-FR" sz="2400" b="1" dirty="0" smtClean="0"/>
            <a:t>V.  conclusion  </a:t>
          </a:r>
          <a:endParaRPr lang="fr-FR" sz="2400" dirty="0"/>
        </a:p>
      </dgm:t>
    </dgm:pt>
    <dgm:pt modelId="{E18CEDA5-B81F-4971-9AE3-C1BAB7537D88}" type="parTrans" cxnId="{8DEA0762-48D7-4BA9-8316-73B2C81A2BF5}">
      <dgm:prSet/>
      <dgm:spPr/>
      <dgm:t>
        <a:bodyPr/>
        <a:lstStyle/>
        <a:p>
          <a:endParaRPr lang="fr-FR"/>
        </a:p>
      </dgm:t>
    </dgm:pt>
    <dgm:pt modelId="{86210710-12E3-4DFD-B985-3994C9B359FA}" type="sibTrans" cxnId="{8DEA0762-48D7-4BA9-8316-73B2C81A2BF5}">
      <dgm:prSet/>
      <dgm:spPr/>
      <dgm:t>
        <a:bodyPr/>
        <a:lstStyle/>
        <a:p>
          <a:endParaRPr lang="fr-FR"/>
        </a:p>
      </dgm:t>
    </dgm:pt>
    <dgm:pt modelId="{89360684-C0F4-4EA4-8EB2-1CBA2E70D898}" type="pres">
      <dgm:prSet presAssocID="{AF00752C-DA50-45F3-841E-0EEEB1C9482A}" presName="Name0" presStyleCnt="0">
        <dgm:presLayoutVars>
          <dgm:dir/>
          <dgm:animLvl val="lvl"/>
          <dgm:resizeHandles val="exact"/>
        </dgm:presLayoutVars>
      </dgm:prSet>
      <dgm:spPr/>
    </dgm:pt>
    <dgm:pt modelId="{F9BAC9D6-DCD0-4D6F-84BF-A68BC4D12E20}" type="pres">
      <dgm:prSet presAssocID="{88AFDED8-54B1-4B66-B0EA-8FDD6AD83F5A}" presName="linNode" presStyleCnt="0"/>
      <dgm:spPr/>
    </dgm:pt>
    <dgm:pt modelId="{B6E88D0A-2256-4985-8366-343B7F443696}" type="pres">
      <dgm:prSet presAssocID="{88AFDED8-54B1-4B66-B0EA-8FDD6AD83F5A}" presName="parentText" presStyleLbl="node1" presStyleIdx="0" presStyleCnt="1" custScaleX="185966" custScaleY="65214" custLinFactNeighborX="-30625">
        <dgm:presLayoutVars>
          <dgm:chMax val="1"/>
          <dgm:bulletEnabled val="1"/>
        </dgm:presLayoutVars>
      </dgm:prSet>
      <dgm:spPr/>
    </dgm:pt>
  </dgm:ptLst>
  <dgm:cxnLst>
    <dgm:cxn modelId="{8DEA0762-48D7-4BA9-8316-73B2C81A2BF5}" srcId="{AF00752C-DA50-45F3-841E-0EEEB1C9482A}" destId="{88AFDED8-54B1-4B66-B0EA-8FDD6AD83F5A}" srcOrd="0" destOrd="0" parTransId="{E18CEDA5-B81F-4971-9AE3-C1BAB7537D88}" sibTransId="{86210710-12E3-4DFD-B985-3994C9B359FA}"/>
    <dgm:cxn modelId="{732972B7-FC60-4715-AE62-812C9C32C3E9}" type="presOf" srcId="{88AFDED8-54B1-4B66-B0EA-8FDD6AD83F5A}" destId="{B6E88D0A-2256-4985-8366-343B7F443696}" srcOrd="0" destOrd="0" presId="urn:microsoft.com/office/officeart/2005/8/layout/vList5"/>
    <dgm:cxn modelId="{72A0117E-87F7-4375-A95F-504782F7E6F7}" type="presOf" srcId="{AF00752C-DA50-45F3-841E-0EEEB1C9482A}" destId="{89360684-C0F4-4EA4-8EB2-1CBA2E70D898}" srcOrd="0" destOrd="0" presId="urn:microsoft.com/office/officeart/2005/8/layout/vList5"/>
    <dgm:cxn modelId="{822E6354-10F4-495C-8768-45CF285B2706}" type="presParOf" srcId="{89360684-C0F4-4EA4-8EB2-1CBA2E70D898}" destId="{F9BAC9D6-DCD0-4D6F-84BF-A68BC4D12E20}" srcOrd="0" destOrd="0" presId="urn:microsoft.com/office/officeart/2005/8/layout/vList5"/>
    <dgm:cxn modelId="{4510BE7C-2969-4F96-9FDA-9805565D8CB0}" type="presParOf" srcId="{F9BAC9D6-DCD0-4D6F-84BF-A68BC4D12E20}" destId="{B6E88D0A-2256-4985-8366-343B7F44369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CC09F-B18F-4805-BD11-3C2FB88DD482}">
      <dsp:nvSpPr>
        <dsp:cNvPr id="0" name=""/>
        <dsp:cNvSpPr/>
      </dsp:nvSpPr>
      <dsp:spPr>
        <a:xfrm>
          <a:off x="0" y="155986"/>
          <a:ext cx="2376264" cy="561599"/>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1" kern="1200" dirty="0" smtClean="0"/>
            <a:t>I.   Introduction</a:t>
          </a:r>
          <a:endParaRPr lang="fr-FR" sz="2400" kern="1200" dirty="0"/>
        </a:p>
      </dsp:txBody>
      <dsp:txXfrm>
        <a:off x="27415" y="183401"/>
        <a:ext cx="2321434"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C8DFC-D027-4BAD-B116-B9FF03061775}">
      <dsp:nvSpPr>
        <dsp:cNvPr id="0" name=""/>
        <dsp:cNvSpPr/>
      </dsp:nvSpPr>
      <dsp:spPr>
        <a:xfrm>
          <a:off x="0" y="4291"/>
          <a:ext cx="2369559" cy="73008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1" kern="1200" dirty="0" smtClean="0"/>
            <a:t>II.  Formation</a:t>
          </a:r>
          <a:endParaRPr lang="fr-FR" sz="2400" kern="1200" dirty="0"/>
        </a:p>
      </dsp:txBody>
      <dsp:txXfrm>
        <a:off x="35640" y="39931"/>
        <a:ext cx="2298279" cy="658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4A66C-8EBC-4217-B315-5DAD9C31A988}">
      <dsp:nvSpPr>
        <dsp:cNvPr id="0" name=""/>
        <dsp:cNvSpPr/>
      </dsp:nvSpPr>
      <dsp:spPr>
        <a:xfrm>
          <a:off x="0" y="2923"/>
          <a:ext cx="3816424" cy="78624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1" kern="1200" dirty="0" smtClean="0"/>
            <a:t>III. Mission et compétences</a:t>
          </a:r>
          <a:endParaRPr lang="fr-FR" sz="2400" kern="1200" dirty="0"/>
        </a:p>
      </dsp:txBody>
      <dsp:txXfrm>
        <a:off x="38381" y="41304"/>
        <a:ext cx="3739662" cy="7094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DB507-C2A7-4EA3-BFE0-CC14BB25E717}">
      <dsp:nvSpPr>
        <dsp:cNvPr id="0" name=""/>
        <dsp:cNvSpPr/>
      </dsp:nvSpPr>
      <dsp:spPr>
        <a:xfrm>
          <a:off x="0" y="4359"/>
          <a:ext cx="4248472" cy="71136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1" kern="1200" dirty="0" smtClean="0"/>
            <a:t>VI. Avantage et inconvenant</a:t>
          </a:r>
          <a:endParaRPr lang="fr-FR" sz="2400" kern="1200" dirty="0"/>
        </a:p>
      </dsp:txBody>
      <dsp:txXfrm>
        <a:off x="34726" y="39085"/>
        <a:ext cx="4179020" cy="6419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88D0A-2256-4985-8366-343B7F443696}">
      <dsp:nvSpPr>
        <dsp:cNvPr id="0" name=""/>
        <dsp:cNvSpPr/>
      </dsp:nvSpPr>
      <dsp:spPr>
        <a:xfrm>
          <a:off x="251511" y="136755"/>
          <a:ext cx="3060851" cy="511319"/>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fr-FR" sz="2400" b="1" kern="1200" dirty="0" smtClean="0"/>
            <a:t>V.  conclusion  </a:t>
          </a:r>
          <a:endParaRPr lang="fr-FR" sz="2400" kern="1200" dirty="0"/>
        </a:p>
      </dsp:txBody>
      <dsp:txXfrm>
        <a:off x="276472" y="161716"/>
        <a:ext cx="3010929" cy="4613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8EDA08-F863-4E62-85FF-95F6D4494271}" type="datetimeFigureOut">
              <a:rPr lang="fr-FR" smtClean="0"/>
              <a:t>03/04/2018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F2A3F-DEB7-407F-B45C-C4DB374ACB19}" type="slidenum">
              <a:rPr lang="fr-FR" smtClean="0"/>
              <a:t>‹N°›</a:t>
            </a:fld>
            <a:endParaRPr lang="fr-FR"/>
          </a:p>
        </p:txBody>
      </p:sp>
    </p:spTree>
    <p:extLst>
      <p:ext uri="{BB962C8B-B14F-4D97-AF65-F5344CB8AC3E}">
        <p14:creationId xmlns:p14="http://schemas.microsoft.com/office/powerpoint/2010/main" val="204242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AF2A3F-DEB7-407F-B45C-C4DB374ACB19}" type="slidenum">
              <a:rPr lang="fr-FR" smtClean="0"/>
              <a:t>4</a:t>
            </a:fld>
            <a:endParaRPr lang="fr-FR"/>
          </a:p>
        </p:txBody>
      </p:sp>
    </p:spTree>
    <p:extLst>
      <p:ext uri="{BB962C8B-B14F-4D97-AF65-F5344CB8AC3E}">
        <p14:creationId xmlns:p14="http://schemas.microsoft.com/office/powerpoint/2010/main" val="1608829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fr-FR" smtClean="0"/>
              <a:t>Modifiez le style du titre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A5417A0-8D5D-4F7B-BB65-6945517D0990}" type="datetimeFigureOut">
              <a:rPr lang="fr-FR" smtClean="0"/>
              <a:t>03/04/2018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458077-47FF-4661-97C0-8DCA1B7DD2A7}" type="slidenum">
              <a:rPr lang="fr-FR" smtClean="0"/>
              <a:t>‹N°›</a:t>
            </a:fld>
            <a:endParaRPr lang="fr-F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5417A0-8D5D-4F7B-BB65-6945517D0990}" type="datetimeFigureOut">
              <a:rPr lang="fr-FR" smtClean="0"/>
              <a:t>03/04/2018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5417A0-8D5D-4F7B-BB65-6945517D0990}" type="datetimeFigureOut">
              <a:rPr lang="fr-FR" smtClean="0"/>
              <a:t>03/04/2018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5417A0-8D5D-4F7B-BB65-6945517D0990}" type="datetimeFigureOut">
              <a:rPr lang="fr-FR" smtClean="0"/>
              <a:t>03/04/2018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fr-FR" smtClean="0"/>
              <a:t>Modifiez le style du titre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5417A0-8D5D-4F7B-BB65-6945517D0990}" type="datetimeFigureOut">
              <a:rPr lang="fr-FR" smtClean="0"/>
              <a:t>03/04/2018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458077-47FF-4661-97C0-8DCA1B7DD2A7}" type="slidenum">
              <a:rPr lang="fr-FR" smtClean="0"/>
              <a:t>‹N°›</a:t>
            </a:fld>
            <a:endParaRPr lang="fr-F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AA5417A0-8D5D-4F7B-BB65-6945517D0990}" type="datetimeFigureOut">
              <a:rPr lang="fr-FR" smtClean="0"/>
              <a:t>03/04/2018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AA5417A0-8D5D-4F7B-BB65-6945517D0990}" type="datetimeFigureOut">
              <a:rPr lang="fr-FR" smtClean="0"/>
              <a:t>03/04/2018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E458077-47FF-4661-97C0-8DCA1B7DD2A7}" type="slidenum">
              <a:rPr lang="fr-FR" smtClean="0"/>
              <a:t>‹N°›</a:t>
            </a:fld>
            <a:endParaRPr lang="fr-F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5417A0-8D5D-4F7B-BB65-6945517D0990}" type="datetimeFigureOut">
              <a:rPr lang="fr-FR" smtClean="0"/>
              <a:t>03/04/2018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417A0-8D5D-4F7B-BB65-6945517D0990}" type="datetimeFigureOut">
              <a:rPr lang="fr-FR" smtClean="0"/>
              <a:t>03/04/2018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fr-FR" smtClean="0"/>
              <a:t>Modifiez le style du titre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5417A0-8D5D-4F7B-BB65-6945517D0990}" type="datetimeFigureOut">
              <a:rPr lang="fr-FR" smtClean="0"/>
              <a:t>03/04/2018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458077-47FF-4661-97C0-8DCA1B7DD2A7}" type="slidenum">
              <a:rPr lang="fr-FR" smtClean="0"/>
              <a:t>‹N°›</a:t>
            </a:fld>
            <a:endParaRPr lang="fr-F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fr-FR" smtClean="0"/>
              <a:t>Modifiez le style du titre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5417A0-8D5D-4F7B-BB65-6945517D0990}" type="datetimeFigureOut">
              <a:rPr lang="fr-FR" smtClean="0"/>
              <a:t>03/04/2018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458077-47FF-4661-97C0-8DCA1B7DD2A7}"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fr-FR" smtClean="0"/>
              <a:t>Modifiez le style du titre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A5417A0-8D5D-4F7B-BB65-6945517D0990}" type="datetimeFigureOut">
              <a:rPr lang="fr-FR" smtClean="0"/>
              <a:t>03/04/2018</a:t>
            </a:fld>
            <a:endParaRPr lang="fr-F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fr-F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E458077-47FF-4661-97C0-8DCA1B7DD2A7}" type="slidenum">
              <a:rPr lang="fr-FR" smtClean="0"/>
              <a:t>‹N°›</a:t>
            </a:fld>
            <a:endParaRPr lang="fr-F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3608" y="1412776"/>
            <a:ext cx="7543800" cy="1524000"/>
          </a:xfrm>
        </p:spPr>
        <p:txBody>
          <a:bodyPr/>
          <a:lstStyle/>
          <a:p>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a:solidFill>
                  <a:schemeClr val="bg1"/>
                </a:solidFill>
                <a:latin typeface="Berlin Sans FB" panose="020E0602020502020306" pitchFamily="34" charset="0"/>
              </a:rPr>
              <a:t/>
            </a:r>
            <a:br>
              <a:rPr lang="fr-FR" sz="2800" b="1" dirty="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Responsable </a:t>
            </a:r>
            <a:r>
              <a:rPr lang="fr-FR" sz="2800" b="1" dirty="0">
                <a:solidFill>
                  <a:schemeClr val="bg1"/>
                </a:solidFill>
                <a:latin typeface="Berlin Sans FB" panose="020E0602020502020306" pitchFamily="34" charset="0"/>
              </a:rPr>
              <a:t>de sécurité informatique </a:t>
            </a:r>
            <a:r>
              <a:rPr lang="fr-FR" sz="2800" b="1" dirty="0" smtClean="0">
                <a:solidFill>
                  <a:schemeClr val="bg1"/>
                </a:solidFill>
                <a:latin typeface="Berlin Sans FB" panose="020E0602020502020306" pitchFamily="34" charset="0"/>
              </a:rPr>
              <a:t/>
            </a:r>
            <a:br>
              <a:rPr lang="fr-FR" sz="2800" b="1" dirty="0" smtClean="0">
                <a:solidFill>
                  <a:schemeClr val="bg1"/>
                </a:solidFill>
                <a:latin typeface="Berlin Sans FB" panose="020E0602020502020306" pitchFamily="34" charset="0"/>
              </a:rPr>
            </a:br>
            <a:r>
              <a:rPr lang="fr-FR" sz="2800" b="1" dirty="0" smtClean="0">
                <a:solidFill>
                  <a:schemeClr val="bg1"/>
                </a:solidFill>
                <a:latin typeface="Berlin Sans FB" panose="020E0602020502020306" pitchFamily="34" charset="0"/>
              </a:rPr>
              <a:t> </a:t>
            </a:r>
            <a:r>
              <a:rPr lang="fr-FR" b="1" dirty="0">
                <a:solidFill>
                  <a:schemeClr val="bg1"/>
                </a:solidFill>
                <a:latin typeface="Berlin Sans FB" panose="020E0602020502020306" pitchFamily="34" charset="0"/>
              </a:rPr>
              <a:t/>
            </a:r>
            <a:br>
              <a:rPr lang="fr-FR" b="1" dirty="0">
                <a:solidFill>
                  <a:schemeClr val="bg1"/>
                </a:solidFill>
                <a:latin typeface="Berlin Sans FB" panose="020E0602020502020306" pitchFamily="34" charset="0"/>
              </a:rPr>
            </a:br>
            <a:endParaRPr lang="fr-FR" dirty="0">
              <a:solidFill>
                <a:schemeClr val="bg1"/>
              </a:solidFill>
              <a:latin typeface="Berlin Sans FB" panose="020E0602020502020306" pitchFamily="34" charset="0"/>
            </a:endParaRPr>
          </a:p>
        </p:txBody>
      </p:sp>
      <p:sp>
        <p:nvSpPr>
          <p:cNvPr id="4" name="ZoneTexte 3"/>
          <p:cNvSpPr txBox="1"/>
          <p:nvPr/>
        </p:nvSpPr>
        <p:spPr>
          <a:xfrm>
            <a:off x="7447546" y="5743259"/>
            <a:ext cx="585417" cy="338554"/>
          </a:xfrm>
          <a:prstGeom prst="rect">
            <a:avLst/>
          </a:prstGeom>
          <a:noFill/>
        </p:spPr>
        <p:txBody>
          <a:bodyPr wrap="none" rtlCol="0">
            <a:spAutoFit/>
          </a:bodyPr>
          <a:lstStyle/>
          <a:p>
            <a:r>
              <a:rPr lang="fr-FR" sz="1600" dirty="0" smtClean="0">
                <a:latin typeface="+mj-lt"/>
              </a:rPr>
              <a:t>2018</a:t>
            </a:r>
            <a:endParaRPr lang="fr-FR" sz="1600" dirty="0">
              <a:latin typeface="+mj-lt"/>
            </a:endParaRPr>
          </a:p>
        </p:txBody>
      </p:sp>
      <p:sp>
        <p:nvSpPr>
          <p:cNvPr id="5" name="ZoneTexte 4"/>
          <p:cNvSpPr txBox="1"/>
          <p:nvPr/>
        </p:nvSpPr>
        <p:spPr>
          <a:xfrm>
            <a:off x="899592" y="5805264"/>
            <a:ext cx="1872885" cy="307777"/>
          </a:xfrm>
          <a:prstGeom prst="rect">
            <a:avLst/>
          </a:prstGeom>
          <a:noFill/>
        </p:spPr>
        <p:txBody>
          <a:bodyPr wrap="none" rtlCol="0">
            <a:spAutoFit/>
          </a:bodyPr>
          <a:lstStyle/>
          <a:p>
            <a:r>
              <a:rPr lang="fr-FR" sz="1400" b="1" dirty="0" smtClean="0">
                <a:latin typeface="Arial Black" panose="020B0A04020102020204" pitchFamily="34" charset="0"/>
              </a:rPr>
              <a:t>ALGHOUL BASEL</a:t>
            </a:r>
            <a:endParaRPr lang="fr-FR" sz="1400" b="1" dirty="0">
              <a:latin typeface="Arial Black" panose="020B0A04020102020204" pitchFamily="34" charset="0"/>
            </a:endParaRPr>
          </a:p>
        </p:txBody>
      </p:sp>
    </p:spTree>
    <p:extLst>
      <p:ext uri="{BB962C8B-B14F-4D97-AF65-F5344CB8AC3E}">
        <p14:creationId xmlns:p14="http://schemas.microsoft.com/office/powerpoint/2010/main" val="337178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96752"/>
            <a:ext cx="7704856" cy="2862322"/>
          </a:xfrm>
          <a:prstGeom prst="rect">
            <a:avLst/>
          </a:prstGeom>
        </p:spPr>
        <p:txBody>
          <a:bodyPr wrap="square">
            <a:spAutoFit/>
          </a:bodyPr>
          <a:lstStyle/>
          <a:p>
            <a:r>
              <a:rPr lang="fr-FR" dirty="0"/>
              <a:t> </a:t>
            </a:r>
          </a:p>
          <a:p>
            <a:pPr lvl="0"/>
            <a:r>
              <a:rPr lang="fr-FR" b="1" u="sng" dirty="0"/>
              <a:t>Inconvenant :</a:t>
            </a:r>
            <a:endParaRPr lang="fr-FR" dirty="0"/>
          </a:p>
          <a:p>
            <a:r>
              <a:rPr lang="fr-FR" b="1" dirty="0"/>
              <a:t> </a:t>
            </a:r>
            <a:endParaRPr lang="fr-FR" dirty="0"/>
          </a:p>
          <a:p>
            <a:r>
              <a:rPr lang="fr-FR" b="1" dirty="0"/>
              <a:t> </a:t>
            </a:r>
            <a:endParaRPr lang="fr-FR" dirty="0"/>
          </a:p>
          <a:p>
            <a:r>
              <a:rPr lang="fr-FR" i="1" dirty="0"/>
              <a:t>Ce métier présent presque pas d inconvenant a par le stress. Faire face à une difficulté comme l'intrusion d'un virus est stressant. De ce fait, l'expert en sécurité informatique doit redoubler ses efforts pour identifier la source de chacune des attaques. De plus gardée son poste de travail a vie demande beaucoup de travail personnel en dehors du cadre de l’entreprise car le domaine évolue vite et demande une actualisation de connaissance chaque jour.</a:t>
            </a:r>
          </a:p>
        </p:txBody>
      </p:sp>
    </p:spTree>
    <p:extLst>
      <p:ext uri="{BB962C8B-B14F-4D97-AF65-F5344CB8AC3E}">
        <p14:creationId xmlns:p14="http://schemas.microsoft.com/office/powerpoint/2010/main" val="3917199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632097714"/>
              </p:ext>
            </p:extLst>
          </p:nvPr>
        </p:nvGraphicFramePr>
        <p:xfrm>
          <a:off x="539552" y="908720"/>
          <a:ext cx="4572000" cy="784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71600" y="2132856"/>
            <a:ext cx="6984776" cy="1200329"/>
          </a:xfrm>
          <a:prstGeom prst="rect">
            <a:avLst/>
          </a:prstGeom>
        </p:spPr>
        <p:txBody>
          <a:bodyPr wrap="square">
            <a:spAutoFit/>
          </a:bodyPr>
          <a:lstStyle/>
          <a:p>
            <a:r>
              <a:rPr lang="fr-FR" b="1" dirty="0"/>
              <a:t>Finalement</a:t>
            </a:r>
            <a:r>
              <a:rPr lang="fr-FR" dirty="0"/>
              <a:t> l’accès au métier n’est surtout pas garantie 5 ans d’études sont obligatoire, et demande un énorme taux de compétences informatique et sociales de plus une maîtrise de l’anglais.  Le métier présent beaucoup plus </a:t>
            </a:r>
            <a:r>
              <a:rPr lang="fr-FR" dirty="0" smtClean="0"/>
              <a:t>d’avantages </a:t>
            </a:r>
            <a:r>
              <a:rPr lang="fr-FR" dirty="0"/>
              <a:t>que d </a:t>
            </a:r>
            <a:r>
              <a:rPr lang="fr-FR" dirty="0" smtClean="0"/>
              <a:t>inconvenant.</a:t>
            </a:r>
          </a:p>
        </p:txBody>
      </p:sp>
    </p:spTree>
    <p:extLst>
      <p:ext uri="{BB962C8B-B14F-4D97-AF65-F5344CB8AC3E}">
        <p14:creationId xmlns:p14="http://schemas.microsoft.com/office/powerpoint/2010/main" val="22888644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772816"/>
            <a:ext cx="5200650" cy="3028950"/>
          </a:xfrm>
          <a:prstGeom prst="rect">
            <a:avLst/>
          </a:prstGeom>
        </p:spPr>
      </p:pic>
    </p:spTree>
    <p:extLst>
      <p:ext uri="{BB962C8B-B14F-4D97-AF65-F5344CB8AC3E}">
        <p14:creationId xmlns:p14="http://schemas.microsoft.com/office/powerpoint/2010/main" val="365114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59632" y="692696"/>
            <a:ext cx="3020955" cy="5355312"/>
          </a:xfrm>
          <a:prstGeom prst="rect">
            <a:avLst/>
          </a:prstGeom>
          <a:noFill/>
        </p:spPr>
        <p:txBody>
          <a:bodyPr wrap="none" rtlCol="0">
            <a:spAutoFit/>
          </a:bodyPr>
          <a:lstStyle/>
          <a:p>
            <a:r>
              <a:rPr lang="fr-FR" i="1" dirty="0"/>
              <a:t> </a:t>
            </a:r>
            <a:endParaRPr lang="fr-FR" dirty="0"/>
          </a:p>
          <a:p>
            <a:r>
              <a:rPr lang="fr-FR" sz="3600" i="1" u="sng" dirty="0"/>
              <a:t>Sommaire </a:t>
            </a:r>
            <a:r>
              <a:rPr lang="fr-FR" sz="3600" i="1" u="sng" dirty="0" smtClean="0"/>
              <a:t>:</a:t>
            </a:r>
          </a:p>
          <a:p>
            <a:pPr>
              <a:lnSpc>
                <a:spcPct val="150000"/>
              </a:lnSpc>
            </a:pPr>
            <a:endParaRPr lang="fr-FR" dirty="0"/>
          </a:p>
          <a:p>
            <a:pPr>
              <a:lnSpc>
                <a:spcPct val="150000"/>
              </a:lnSpc>
            </a:pPr>
            <a:r>
              <a:rPr lang="fr-FR" b="1" dirty="0" smtClean="0"/>
              <a:t>I.   Introduction</a:t>
            </a:r>
          </a:p>
          <a:p>
            <a:pPr>
              <a:lnSpc>
                <a:spcPct val="150000"/>
              </a:lnSpc>
            </a:pPr>
            <a:endParaRPr lang="fr-FR" b="1" dirty="0" smtClean="0"/>
          </a:p>
          <a:p>
            <a:pPr>
              <a:lnSpc>
                <a:spcPct val="150000"/>
              </a:lnSpc>
            </a:pPr>
            <a:r>
              <a:rPr lang="fr-FR" b="1" dirty="0" smtClean="0"/>
              <a:t>II.  Formation</a:t>
            </a:r>
          </a:p>
          <a:p>
            <a:pPr>
              <a:lnSpc>
                <a:spcPct val="150000"/>
              </a:lnSpc>
            </a:pPr>
            <a:endParaRPr lang="fr-FR" b="1" dirty="0" smtClean="0"/>
          </a:p>
          <a:p>
            <a:pPr>
              <a:lnSpc>
                <a:spcPct val="150000"/>
              </a:lnSpc>
            </a:pPr>
            <a:r>
              <a:rPr lang="fr-FR" b="1" dirty="0" smtClean="0"/>
              <a:t>III. Mission et compétences</a:t>
            </a:r>
          </a:p>
          <a:p>
            <a:pPr>
              <a:lnSpc>
                <a:spcPct val="150000"/>
              </a:lnSpc>
            </a:pPr>
            <a:endParaRPr lang="fr-FR" b="1" dirty="0" smtClean="0"/>
          </a:p>
          <a:p>
            <a:pPr>
              <a:lnSpc>
                <a:spcPct val="150000"/>
              </a:lnSpc>
            </a:pPr>
            <a:r>
              <a:rPr lang="fr-FR" b="1" dirty="0" smtClean="0"/>
              <a:t>VI. Avantage et inconvenant</a:t>
            </a:r>
          </a:p>
          <a:p>
            <a:pPr>
              <a:lnSpc>
                <a:spcPct val="150000"/>
              </a:lnSpc>
            </a:pPr>
            <a:endParaRPr lang="fr-FR" b="1" dirty="0" smtClean="0"/>
          </a:p>
          <a:p>
            <a:pPr>
              <a:lnSpc>
                <a:spcPct val="150000"/>
              </a:lnSpc>
            </a:pPr>
            <a:r>
              <a:rPr lang="fr-FR" b="1" dirty="0" smtClean="0"/>
              <a:t>V.  conclusion  </a:t>
            </a:r>
            <a:endParaRPr lang="fr-FR" b="1" dirty="0"/>
          </a:p>
          <a:p>
            <a:r>
              <a:rPr lang="fr-FR" dirty="0"/>
              <a:t> </a:t>
            </a:r>
          </a:p>
        </p:txBody>
      </p:sp>
    </p:spTree>
    <p:extLst>
      <p:ext uri="{BB962C8B-B14F-4D97-AF65-F5344CB8AC3E}">
        <p14:creationId xmlns:p14="http://schemas.microsoft.com/office/powerpoint/2010/main" val="1737042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wipe(down)">
                                      <p:cBhvr>
                                        <p:cTn id="28" dur="500"/>
                                        <p:tgtEl>
                                          <p:spTgt spid="2">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wipe(down)">
                                      <p:cBhvr>
                                        <p:cTn id="3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me 8"/>
          <p:cNvGraphicFramePr/>
          <p:nvPr>
            <p:extLst>
              <p:ext uri="{D42A27DB-BD31-4B8C-83A1-F6EECF244321}">
                <p14:modId xmlns:p14="http://schemas.microsoft.com/office/powerpoint/2010/main" val="1737120781"/>
              </p:ext>
            </p:extLst>
          </p:nvPr>
        </p:nvGraphicFramePr>
        <p:xfrm>
          <a:off x="1259632" y="764704"/>
          <a:ext cx="2376264" cy="873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p:cNvSpPr txBox="1"/>
          <p:nvPr/>
        </p:nvSpPr>
        <p:spPr>
          <a:xfrm>
            <a:off x="1259632" y="1844824"/>
            <a:ext cx="6336704" cy="369332"/>
          </a:xfrm>
          <a:prstGeom prst="rect">
            <a:avLst/>
          </a:prstGeom>
          <a:noFill/>
        </p:spPr>
        <p:txBody>
          <a:bodyPr wrap="square" rtlCol="0">
            <a:spAutoFit/>
          </a:bodyPr>
          <a:lstStyle/>
          <a:p>
            <a:r>
              <a:rPr lang="fr-FR" b="1" u="sng" dirty="0" smtClean="0">
                <a:solidFill>
                  <a:srgbClr val="00B050"/>
                </a:solidFill>
              </a:rPr>
              <a:t>Définition :</a:t>
            </a:r>
            <a:endParaRPr lang="fr-FR" b="1" u="sng" dirty="0">
              <a:solidFill>
                <a:srgbClr val="00B050"/>
              </a:solidFill>
            </a:endParaRPr>
          </a:p>
        </p:txBody>
      </p:sp>
      <p:sp>
        <p:nvSpPr>
          <p:cNvPr id="5" name="Rectangle 4"/>
          <p:cNvSpPr/>
          <p:nvPr/>
        </p:nvSpPr>
        <p:spPr>
          <a:xfrm>
            <a:off x="1259632" y="2383720"/>
            <a:ext cx="7128792" cy="1477328"/>
          </a:xfrm>
          <a:prstGeom prst="rect">
            <a:avLst/>
          </a:prstGeom>
        </p:spPr>
        <p:txBody>
          <a:bodyPr wrap="square">
            <a:spAutoFit/>
          </a:bodyPr>
          <a:lstStyle/>
          <a:p>
            <a:r>
              <a:rPr lang="fr-FR" dirty="0"/>
              <a:t>La sécurité des systèmes d’information </a:t>
            </a:r>
            <a:r>
              <a:rPr lang="fr-FR" dirty="0" smtClean="0"/>
              <a:t>ou </a:t>
            </a:r>
            <a:r>
              <a:rPr lang="fr-FR" dirty="0"/>
              <a:t>plus simplement </a:t>
            </a:r>
            <a:r>
              <a:rPr lang="fr-FR" b="1" dirty="0"/>
              <a:t>sécurité informatique</a:t>
            </a:r>
            <a:r>
              <a:rPr lang="fr-FR" dirty="0"/>
              <a:t>, est l’ensemble des moyens techniques, organisationnels, juridiques et humains nécessaires à la mise en place de moyens visant à empêcher l'utilisation non-autorisée, le mauvais usage, la modification ou le détournement du </a:t>
            </a:r>
            <a:r>
              <a:rPr lang="fr-FR" dirty="0" smtClean="0"/>
              <a:t>system d’ information.</a:t>
            </a:r>
          </a:p>
        </p:txBody>
      </p:sp>
      <p:sp>
        <p:nvSpPr>
          <p:cNvPr id="8" name="Rectangle 7"/>
          <p:cNvSpPr/>
          <p:nvPr/>
        </p:nvSpPr>
        <p:spPr>
          <a:xfrm>
            <a:off x="1259632" y="4078813"/>
            <a:ext cx="6696743" cy="646331"/>
          </a:xfrm>
          <a:prstGeom prst="rect">
            <a:avLst/>
          </a:prstGeom>
        </p:spPr>
        <p:txBody>
          <a:bodyPr wrap="square">
            <a:spAutoFit/>
          </a:bodyPr>
          <a:lstStyle/>
          <a:p>
            <a:r>
              <a:rPr lang="fr-FR" dirty="0"/>
              <a:t>Aujourd’hui, la sécurité est un enjeu majeur pour les entreprises ainsi que pour l’ensemble des acteurs qui l’entourent. </a:t>
            </a:r>
          </a:p>
        </p:txBody>
      </p:sp>
    </p:spTree>
    <p:extLst>
      <p:ext uri="{BB962C8B-B14F-4D97-AF65-F5344CB8AC3E}">
        <p14:creationId xmlns:p14="http://schemas.microsoft.com/office/powerpoint/2010/main" val="2718578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p14="http://schemas.microsoft.com/office/powerpoint/2010/main" val="2444773791"/>
              </p:ext>
            </p:extLst>
          </p:nvPr>
        </p:nvGraphicFramePr>
        <p:xfrm>
          <a:off x="827584" y="764704"/>
          <a:ext cx="2369559" cy="738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971600" y="2420888"/>
            <a:ext cx="7128792" cy="1631216"/>
          </a:xfrm>
          <a:prstGeom prst="rect">
            <a:avLst/>
          </a:prstGeom>
        </p:spPr>
        <p:txBody>
          <a:bodyPr wrap="square">
            <a:spAutoFit/>
          </a:bodyPr>
          <a:lstStyle/>
          <a:p>
            <a:r>
              <a:rPr lang="fr-FR" sz="2000" dirty="0"/>
              <a:t>Un </a:t>
            </a:r>
            <a:r>
              <a:rPr lang="fr-FR" sz="2000" b="1" dirty="0"/>
              <a:t>diplôme de niveau bac +5</a:t>
            </a:r>
            <a:r>
              <a:rPr lang="fr-FR" sz="2000" dirty="0"/>
              <a:t> est, dans la majorité des cas, le minimum requis pour pouvoir postuler au </a:t>
            </a:r>
            <a:r>
              <a:rPr lang="fr-FR" sz="2000" dirty="0" smtClean="0"/>
              <a:t>métier de sécurité </a:t>
            </a:r>
            <a:r>
              <a:rPr lang="fr-FR" sz="2000" dirty="0"/>
              <a:t>informatique. Le choix se fait alors entre des masters professionnels universitaires dans le secteur de </a:t>
            </a:r>
            <a:r>
              <a:rPr lang="fr-FR" sz="2000" dirty="0" smtClean="0"/>
              <a:t>l'informatique ou </a:t>
            </a:r>
            <a:r>
              <a:rPr lang="fr-FR" sz="2000" dirty="0"/>
              <a:t>les diplômes des écoles d'ingénieur avec une spécialisation en sécurité informatique. </a:t>
            </a:r>
            <a:endParaRPr lang="fr-FR" sz="2000" dirty="0" smtClean="0"/>
          </a:p>
        </p:txBody>
      </p:sp>
    </p:spTree>
    <p:extLst>
      <p:ext uri="{BB962C8B-B14F-4D97-AF65-F5344CB8AC3E}">
        <p14:creationId xmlns:p14="http://schemas.microsoft.com/office/powerpoint/2010/main" val="23137950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1338262"/>
            <a:ext cx="7248525" cy="4181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 name="Flèche vers le bas 15"/>
          <p:cNvSpPr/>
          <p:nvPr/>
        </p:nvSpPr>
        <p:spPr>
          <a:xfrm>
            <a:off x="2699792" y="2276872"/>
            <a:ext cx="720080" cy="1080120"/>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29702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7584" y="836712"/>
            <a:ext cx="2868093" cy="677108"/>
          </a:xfrm>
          <a:prstGeom prst="rect">
            <a:avLst/>
          </a:prstGeom>
          <a:noFill/>
        </p:spPr>
        <p:txBody>
          <a:bodyPr wrap="none" rtlCol="0">
            <a:spAutoFit/>
          </a:bodyPr>
          <a:lstStyle/>
          <a:p>
            <a:pPr marL="285750" indent="-285750">
              <a:buFont typeface="Arial" panose="020B0604020202020204" pitchFamily="34" charset="0"/>
              <a:buChar char="•"/>
            </a:pPr>
            <a:r>
              <a:rPr lang="fr-FR" sz="2000" b="1" u="sng" dirty="0"/>
              <a:t>possibilité d’évolution</a:t>
            </a:r>
          </a:p>
          <a:p>
            <a:endParaRPr lang="fr-FR" dirty="0"/>
          </a:p>
        </p:txBody>
      </p:sp>
      <p:sp>
        <p:nvSpPr>
          <p:cNvPr id="4" name="Rectangle 3"/>
          <p:cNvSpPr/>
          <p:nvPr/>
        </p:nvSpPr>
        <p:spPr>
          <a:xfrm>
            <a:off x="827584" y="1916832"/>
            <a:ext cx="7488832" cy="646331"/>
          </a:xfrm>
          <a:prstGeom prst="rect">
            <a:avLst/>
          </a:prstGeom>
        </p:spPr>
        <p:txBody>
          <a:bodyPr wrap="square">
            <a:spAutoFit/>
          </a:bodyPr>
          <a:lstStyle/>
          <a:p>
            <a:r>
              <a:rPr lang="fr-FR" b="1" dirty="0"/>
              <a:t>De solides expériences dans le domaine de l'informatique</a:t>
            </a:r>
            <a:r>
              <a:rPr lang="fr-FR" dirty="0"/>
              <a:t> permettent d'ouvrir les portes du poste d'expert en sécurité informatique.</a:t>
            </a:r>
          </a:p>
        </p:txBody>
      </p:sp>
      <p:sp>
        <p:nvSpPr>
          <p:cNvPr id="5" name="Rectangle 4"/>
          <p:cNvSpPr/>
          <p:nvPr/>
        </p:nvSpPr>
        <p:spPr>
          <a:xfrm>
            <a:off x="899592" y="2925316"/>
            <a:ext cx="7848872" cy="923330"/>
          </a:xfrm>
          <a:prstGeom prst="rect">
            <a:avLst/>
          </a:prstGeom>
        </p:spPr>
        <p:txBody>
          <a:bodyPr wrap="square">
            <a:spAutoFit/>
          </a:bodyPr>
          <a:lstStyle/>
          <a:p>
            <a:r>
              <a:rPr lang="fr-FR" dirty="0"/>
              <a:t>Les postes de </a:t>
            </a:r>
            <a:r>
              <a:rPr lang="fr-FR" b="1" dirty="0"/>
              <a:t>responsable ou de directeur d'un système d'information</a:t>
            </a:r>
            <a:r>
              <a:rPr lang="fr-FR" dirty="0"/>
              <a:t> se présentent comme les principales évolutions professionnelles accessibles à l'expert en sécurité informatique </a:t>
            </a:r>
          </a:p>
        </p:txBody>
      </p:sp>
      <p:sp>
        <p:nvSpPr>
          <p:cNvPr id="6" name="Rectangle 5"/>
          <p:cNvSpPr/>
          <p:nvPr/>
        </p:nvSpPr>
        <p:spPr>
          <a:xfrm>
            <a:off x="899592" y="3923764"/>
            <a:ext cx="3386568" cy="369332"/>
          </a:xfrm>
          <a:prstGeom prst="rect">
            <a:avLst/>
          </a:prstGeom>
        </p:spPr>
        <p:txBody>
          <a:bodyPr wrap="none">
            <a:spAutoFit/>
          </a:bodyPr>
          <a:lstStyle/>
          <a:p>
            <a:r>
              <a:rPr lang="fr-FR" u="sng" dirty="0"/>
              <a:t>Voilà quelque évolution </a:t>
            </a:r>
            <a:r>
              <a:rPr lang="fr-FR" u="sng" dirty="0" smtClean="0"/>
              <a:t>possible:</a:t>
            </a:r>
            <a:r>
              <a:rPr lang="fr-FR" u="sng" dirty="0"/>
              <a:t> </a:t>
            </a:r>
            <a:endParaRPr lang="fr-FR" dirty="0"/>
          </a:p>
        </p:txBody>
      </p:sp>
      <p:sp>
        <p:nvSpPr>
          <p:cNvPr id="7" name="Rectangle 6"/>
          <p:cNvSpPr/>
          <p:nvPr/>
        </p:nvSpPr>
        <p:spPr>
          <a:xfrm>
            <a:off x="902246" y="4509120"/>
            <a:ext cx="6478066" cy="923330"/>
          </a:xfrm>
          <a:prstGeom prst="rect">
            <a:avLst/>
          </a:prstGeom>
        </p:spPr>
        <p:txBody>
          <a:bodyPr wrap="square">
            <a:spAutoFit/>
          </a:bodyPr>
          <a:lstStyle/>
          <a:p>
            <a:pPr marL="285750" indent="-285750">
              <a:buFont typeface="Arial" panose="020B0604020202020204" pitchFamily="34" charset="0"/>
              <a:buChar char="•"/>
            </a:pPr>
            <a:r>
              <a:rPr lang="fr-FR" i="1" dirty="0"/>
              <a:t>Directeur de projets </a:t>
            </a:r>
            <a:r>
              <a:rPr lang="fr-FR" i="1" dirty="0" smtClean="0"/>
              <a:t>sécurité</a:t>
            </a:r>
            <a:endParaRPr lang="fr-FR" i="1" dirty="0"/>
          </a:p>
          <a:p>
            <a:pPr marL="285750" indent="-285750">
              <a:buFont typeface="Arial" panose="020B0604020202020204" pitchFamily="34" charset="0"/>
              <a:buChar char="•"/>
            </a:pPr>
            <a:r>
              <a:rPr lang="fr-FR" i="1" dirty="0"/>
              <a:t>Directeur de la production/exploitation informatique.</a:t>
            </a:r>
          </a:p>
          <a:p>
            <a:pPr marL="285750" indent="-285750">
              <a:buFont typeface="Arial" panose="020B0604020202020204" pitchFamily="34" charset="0"/>
              <a:buChar char="•"/>
            </a:pPr>
            <a:r>
              <a:rPr lang="fr-FR" i="1" dirty="0"/>
              <a:t>Directeur des systèmes / réseaux /télécoms.</a:t>
            </a:r>
          </a:p>
        </p:txBody>
      </p:sp>
    </p:spTree>
    <p:extLst>
      <p:ext uri="{BB962C8B-B14F-4D97-AF65-F5344CB8AC3E}">
        <p14:creationId xmlns:p14="http://schemas.microsoft.com/office/powerpoint/2010/main" val="17357114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fade">
                                      <p:cBhvr>
                                        <p:cTn id="3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4217712852"/>
              </p:ext>
            </p:extLst>
          </p:nvPr>
        </p:nvGraphicFramePr>
        <p:xfrm>
          <a:off x="755576" y="836712"/>
          <a:ext cx="3816424"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76" y="1992064"/>
            <a:ext cx="4026967" cy="1867669"/>
          </a:xfrm>
          <a:prstGeom prst="rect">
            <a:avLst/>
          </a:prstGeom>
        </p:spPr>
      </p:pic>
      <p:sp>
        <p:nvSpPr>
          <p:cNvPr id="5" name="Rectangle 4"/>
          <p:cNvSpPr/>
          <p:nvPr/>
        </p:nvSpPr>
        <p:spPr>
          <a:xfrm>
            <a:off x="4782543" y="2132856"/>
            <a:ext cx="4181945" cy="646331"/>
          </a:xfrm>
          <a:prstGeom prst="rect">
            <a:avLst/>
          </a:prstGeom>
        </p:spPr>
        <p:txBody>
          <a:bodyPr wrap="square">
            <a:spAutoFit/>
          </a:bodyPr>
          <a:lstStyle/>
          <a:p>
            <a:r>
              <a:rPr lang="fr-FR" b="1" dirty="0"/>
              <a:t>Disponibilité </a:t>
            </a:r>
            <a:r>
              <a:rPr lang="fr-FR" dirty="0"/>
              <a:t>:  garantir l’accès aux ressources, au moment voulu</a:t>
            </a:r>
          </a:p>
        </p:txBody>
      </p:sp>
      <p:sp>
        <p:nvSpPr>
          <p:cNvPr id="6" name="Rectangle 5"/>
          <p:cNvSpPr/>
          <p:nvPr/>
        </p:nvSpPr>
        <p:spPr>
          <a:xfrm>
            <a:off x="4824536" y="2925898"/>
            <a:ext cx="4572000" cy="646331"/>
          </a:xfrm>
          <a:prstGeom prst="rect">
            <a:avLst/>
          </a:prstGeom>
        </p:spPr>
        <p:txBody>
          <a:bodyPr>
            <a:spAutoFit/>
          </a:bodyPr>
          <a:lstStyle/>
          <a:p>
            <a:r>
              <a:rPr lang="fr-FR" b="1" dirty="0"/>
              <a:t>Intégrité</a:t>
            </a:r>
            <a:r>
              <a:rPr lang="fr-FR" dirty="0"/>
              <a:t> :    garantir que les données échangées sont exactes et complète.</a:t>
            </a:r>
          </a:p>
        </p:txBody>
      </p:sp>
      <p:sp>
        <p:nvSpPr>
          <p:cNvPr id="7" name="Rectangle 6"/>
          <p:cNvSpPr/>
          <p:nvPr/>
        </p:nvSpPr>
        <p:spPr>
          <a:xfrm>
            <a:off x="755576" y="4078813"/>
            <a:ext cx="7560840" cy="923330"/>
          </a:xfrm>
          <a:prstGeom prst="rect">
            <a:avLst/>
          </a:prstGeom>
        </p:spPr>
        <p:txBody>
          <a:bodyPr wrap="square">
            <a:spAutoFit/>
          </a:bodyPr>
          <a:lstStyle/>
          <a:p>
            <a:r>
              <a:rPr lang="fr-FR" b="1" dirty="0"/>
              <a:t>Confidentialité</a:t>
            </a:r>
            <a:r>
              <a:rPr lang="fr-FR" dirty="0"/>
              <a:t> : garantir que seules les personnes autorisées peuvent avoir accès aux données et aux ressources de l’entreprise</a:t>
            </a:r>
            <a:r>
              <a:rPr lang="fr-FR" dirty="0" smtClean="0"/>
              <a:t>.</a:t>
            </a:r>
          </a:p>
          <a:p>
            <a:endParaRPr lang="fr-FR" dirty="0"/>
          </a:p>
        </p:txBody>
      </p:sp>
      <p:sp>
        <p:nvSpPr>
          <p:cNvPr id="8" name="Rectangle 7"/>
          <p:cNvSpPr/>
          <p:nvPr/>
        </p:nvSpPr>
        <p:spPr>
          <a:xfrm>
            <a:off x="755576" y="5016728"/>
            <a:ext cx="6696744" cy="646331"/>
          </a:xfrm>
          <a:prstGeom prst="rect">
            <a:avLst/>
          </a:prstGeom>
        </p:spPr>
        <p:txBody>
          <a:bodyPr wrap="square">
            <a:spAutoFit/>
          </a:bodyPr>
          <a:lstStyle/>
          <a:p>
            <a:r>
              <a:rPr lang="fr-FR" b="1" dirty="0" smtClean="0"/>
              <a:t>Auditabilité :  </a:t>
            </a:r>
            <a:r>
              <a:rPr lang="fr-FR" dirty="0" smtClean="0"/>
              <a:t>garantir </a:t>
            </a:r>
            <a:r>
              <a:rPr lang="fr-FR" dirty="0"/>
              <a:t>que les accès et tentatives d'accès aux éléments considérés sont tracés et que ces traces sont conservées et exploitables.</a:t>
            </a:r>
          </a:p>
        </p:txBody>
      </p:sp>
    </p:spTree>
    <p:extLst>
      <p:ext uri="{BB962C8B-B14F-4D97-AF65-F5344CB8AC3E}">
        <p14:creationId xmlns:p14="http://schemas.microsoft.com/office/powerpoint/2010/main" val="13098364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down)">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down)">
                                      <p:cBhvr>
                                        <p:cTn id="2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93852" y="836712"/>
            <a:ext cx="3245632" cy="461665"/>
          </a:xfrm>
          <a:prstGeom prst="rect">
            <a:avLst/>
          </a:prstGeom>
          <a:noFill/>
        </p:spPr>
        <p:txBody>
          <a:bodyPr wrap="none" rtlCol="0">
            <a:spAutoFit/>
          </a:bodyPr>
          <a:lstStyle/>
          <a:p>
            <a:pPr marL="285750" indent="-285750">
              <a:buFont typeface="Arial" panose="020B0604020202020204" pitchFamily="34" charset="0"/>
              <a:buChar char="•"/>
            </a:pPr>
            <a:r>
              <a:rPr lang="fr-FR" sz="2400" b="1" u="sng" dirty="0" smtClean="0"/>
              <a:t>Compétences requise</a:t>
            </a:r>
            <a:endParaRPr lang="fr-FR" sz="2400" b="1" u="sng" dirty="0"/>
          </a:p>
        </p:txBody>
      </p:sp>
      <p:sp>
        <p:nvSpPr>
          <p:cNvPr id="3" name="Rectangle 2"/>
          <p:cNvSpPr/>
          <p:nvPr/>
        </p:nvSpPr>
        <p:spPr>
          <a:xfrm>
            <a:off x="793852" y="2204864"/>
            <a:ext cx="7882604" cy="3139321"/>
          </a:xfrm>
          <a:prstGeom prst="rect">
            <a:avLst/>
          </a:prstGeom>
        </p:spPr>
        <p:txBody>
          <a:bodyPr wrap="square">
            <a:spAutoFit/>
          </a:bodyPr>
          <a:lstStyle/>
          <a:p>
            <a:r>
              <a:rPr lang="fr-FR" dirty="0"/>
              <a:t>• </a:t>
            </a:r>
            <a:r>
              <a:rPr lang="fr-FR" dirty="0" smtClean="0"/>
              <a:t>   </a:t>
            </a:r>
            <a:r>
              <a:rPr lang="fr-FR" sz="2000" dirty="0" smtClean="0"/>
              <a:t>Maîtrise </a:t>
            </a:r>
            <a:r>
              <a:rPr lang="fr-FR" sz="2000" dirty="0"/>
              <a:t>des langages informatiques</a:t>
            </a:r>
          </a:p>
          <a:p>
            <a:pPr marL="285750" indent="-285750">
              <a:buFont typeface="Arial" panose="020B0604020202020204" pitchFamily="34" charset="0"/>
              <a:buChar char="•"/>
            </a:pPr>
            <a:r>
              <a:rPr lang="fr-FR" sz="2000" dirty="0" smtClean="0"/>
              <a:t>Connaissance des normes et procédures</a:t>
            </a:r>
          </a:p>
          <a:p>
            <a:pPr marL="285750" indent="-285750">
              <a:buFont typeface="Arial" panose="020B0604020202020204" pitchFamily="34" charset="0"/>
              <a:buChar char="•"/>
            </a:pPr>
            <a:r>
              <a:rPr lang="fr-FR" sz="2000" dirty="0"/>
              <a:t>Une bonne connaissance juridique en matière de sécurité et de droit informatique</a:t>
            </a:r>
            <a:r>
              <a:rPr lang="fr-FR" sz="2000" dirty="0" smtClean="0"/>
              <a:t>.</a:t>
            </a:r>
          </a:p>
          <a:p>
            <a:pPr marL="342900" lvl="0" indent="-342900">
              <a:buFont typeface="Arial" panose="020B0604020202020204" pitchFamily="34" charset="0"/>
              <a:buChar char="•"/>
            </a:pPr>
            <a:r>
              <a:rPr lang="fr-FR" sz="2000" dirty="0"/>
              <a:t>Une bonne connaissance des réseaux et systèmes.</a:t>
            </a:r>
          </a:p>
          <a:p>
            <a:pPr marL="285750" indent="-285750">
              <a:buFont typeface="Arial" panose="020B0604020202020204" pitchFamily="34" charset="0"/>
              <a:buChar char="•"/>
            </a:pPr>
            <a:r>
              <a:rPr lang="fr-FR" sz="2000" dirty="0" smtClean="0"/>
              <a:t>Capacité </a:t>
            </a:r>
            <a:r>
              <a:rPr lang="fr-FR" sz="2000" dirty="0"/>
              <a:t>d'analyse</a:t>
            </a:r>
          </a:p>
          <a:p>
            <a:pPr marL="285750" indent="-285750">
              <a:buFont typeface="Arial" panose="020B0604020202020204" pitchFamily="34" charset="0"/>
              <a:buChar char="•"/>
            </a:pPr>
            <a:r>
              <a:rPr lang="fr-FR" sz="2000" dirty="0"/>
              <a:t>Sens de </a:t>
            </a:r>
            <a:r>
              <a:rPr lang="fr-FR" sz="2000" dirty="0" smtClean="0"/>
              <a:t>l'anticipation</a:t>
            </a:r>
          </a:p>
          <a:p>
            <a:pPr marL="285750" lvl="0" indent="-285750">
              <a:buFont typeface="Arial" panose="020B0604020202020204" pitchFamily="34" charset="0"/>
              <a:buChar char="•"/>
            </a:pPr>
            <a:r>
              <a:rPr lang="fr-FR" sz="2000" dirty="0"/>
              <a:t>Une maîtrise de l’anglais, car 90 % des documents relatifs à la sécurité sont rédigés en anglais.</a:t>
            </a:r>
          </a:p>
          <a:p>
            <a:pPr marL="285750" indent="-285750">
              <a:buFont typeface="Arial" panose="020B0604020202020204" pitchFamily="34" charset="0"/>
              <a:buChar char="•"/>
            </a:pPr>
            <a:endParaRPr lang="fr-FR" dirty="0"/>
          </a:p>
        </p:txBody>
      </p:sp>
      <p:sp>
        <p:nvSpPr>
          <p:cNvPr id="4" name="Rectangle 3"/>
          <p:cNvSpPr/>
          <p:nvPr/>
        </p:nvSpPr>
        <p:spPr>
          <a:xfrm>
            <a:off x="1299273" y="1619508"/>
            <a:ext cx="3970061" cy="369332"/>
          </a:xfrm>
          <a:prstGeom prst="rect">
            <a:avLst/>
          </a:prstGeom>
        </p:spPr>
        <p:txBody>
          <a:bodyPr wrap="none">
            <a:spAutoFit/>
          </a:bodyPr>
          <a:lstStyle/>
          <a:p>
            <a:r>
              <a:rPr lang="fr-FR" u="sng" dirty="0" smtClean="0"/>
              <a:t>Voilà une lise des compétences essentiel:</a:t>
            </a:r>
            <a:endParaRPr lang="fr-FR" dirty="0"/>
          </a:p>
        </p:txBody>
      </p:sp>
    </p:spTree>
    <p:extLst>
      <p:ext uri="{BB962C8B-B14F-4D97-AF65-F5344CB8AC3E}">
        <p14:creationId xmlns:p14="http://schemas.microsoft.com/office/powerpoint/2010/main" val="2051015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1595770632"/>
              </p:ext>
            </p:extLst>
          </p:nvPr>
        </p:nvGraphicFramePr>
        <p:xfrm>
          <a:off x="827584" y="836712"/>
          <a:ext cx="4248472"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95536" y="2060849"/>
            <a:ext cx="8568952" cy="2308324"/>
          </a:xfrm>
          <a:prstGeom prst="rect">
            <a:avLst/>
          </a:prstGeom>
        </p:spPr>
        <p:txBody>
          <a:bodyPr wrap="square">
            <a:spAutoFit/>
          </a:bodyPr>
          <a:lstStyle/>
          <a:p>
            <a:pPr lvl="0"/>
            <a:r>
              <a:rPr lang="fr-FR" b="1" u="sng" dirty="0"/>
              <a:t>Avantage :</a:t>
            </a:r>
            <a:endParaRPr lang="fr-FR" dirty="0"/>
          </a:p>
          <a:p>
            <a:r>
              <a:rPr lang="fr-FR" b="1" dirty="0"/>
              <a:t> </a:t>
            </a:r>
            <a:endParaRPr lang="fr-FR" dirty="0"/>
          </a:p>
          <a:p>
            <a:r>
              <a:rPr lang="fr-FR" dirty="0"/>
              <a:t>Ce métier s'adresse à toutes les personnes privilégiant l'emploi de bureau et désireuses d'évoluer constamment</a:t>
            </a:r>
            <a:r>
              <a:rPr lang="fr-FR" i="1" dirty="0"/>
              <a:t>. Donc un point positive par rapport à la fatigue qui ne sera pas présent comparent aux autre métiers ou il faut fournir un travail physique important.de plus évolué dans ce domaine est un point essentiel car l’évolution d’informatique est loin d’être terminée. Je cite  aussi l'absence de la monotonie, le fait d'être toujours à la page des nouvelles technologies et la perception des primes.</a:t>
            </a:r>
          </a:p>
        </p:txBody>
      </p:sp>
    </p:spTree>
    <p:extLst>
      <p:ext uri="{BB962C8B-B14F-4D97-AF65-F5344CB8AC3E}">
        <p14:creationId xmlns:p14="http://schemas.microsoft.com/office/powerpoint/2010/main" val="38724990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157</TotalTime>
  <Words>217</Words>
  <Application>Microsoft Office PowerPoint</Application>
  <PresentationFormat>Affichage à l'écran (4:3)</PresentationFormat>
  <Paragraphs>55</Paragraphs>
  <Slides>12</Slides>
  <Notes>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NewsPrint</vt:lpstr>
      <vt:lpstr>                                                 Responsable de sécurité informatique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URCA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Responsable de sécurité informatique</dc:title>
  <dc:creator>SCD</dc:creator>
  <cp:lastModifiedBy>SCD</cp:lastModifiedBy>
  <cp:revision>20</cp:revision>
  <dcterms:created xsi:type="dcterms:W3CDTF">2018-04-03T12:48:42Z</dcterms:created>
  <dcterms:modified xsi:type="dcterms:W3CDTF">2018-04-03T15:26:39Z</dcterms:modified>
</cp:coreProperties>
</file>