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10.png" ContentType="image/png"/>
  <Override PartName="/ppt/media/image2.png" ContentType="image/png"/>
  <Override PartName="/ppt/media/image3.png" ContentType="image/png"/>
  <Override PartName="/ppt/media/image4.png" ContentType="image/png"/>
  <Override PartName="/ppt/media/image5.jpeg" ContentType="image/jpe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9144000" cy="16256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3803760"/>
            <a:ext cx="8229240" cy="44971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8728560"/>
            <a:ext cx="8229240" cy="449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3803760"/>
            <a:ext cx="4015800" cy="44971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3803760"/>
            <a:ext cx="4015800" cy="44971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8728560"/>
            <a:ext cx="4015800" cy="44971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8728560"/>
            <a:ext cx="4015800" cy="449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3803760"/>
            <a:ext cx="2649600" cy="44971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3803760"/>
            <a:ext cx="2649600" cy="44971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3803760"/>
            <a:ext cx="2649600" cy="44971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8728560"/>
            <a:ext cx="2649600" cy="44971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8728560"/>
            <a:ext cx="2649600" cy="44971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8728560"/>
            <a:ext cx="2649600" cy="449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3803760"/>
            <a:ext cx="8229240" cy="9428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3803760"/>
            <a:ext cx="8229240" cy="9428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3803760"/>
            <a:ext cx="4015800" cy="942804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3803760"/>
            <a:ext cx="4015800" cy="9428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648360"/>
            <a:ext cx="8229240" cy="12583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3803760"/>
            <a:ext cx="4015800" cy="44971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3803760"/>
            <a:ext cx="4015800" cy="942804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8728560"/>
            <a:ext cx="4015800" cy="449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3803760"/>
            <a:ext cx="8229240" cy="9428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3803760"/>
            <a:ext cx="4015800" cy="94280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3803760"/>
            <a:ext cx="4015800" cy="44971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8728560"/>
            <a:ext cx="4015800" cy="449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3803760"/>
            <a:ext cx="4015800" cy="44971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3803760"/>
            <a:ext cx="4015800" cy="44971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8728560"/>
            <a:ext cx="8229240" cy="449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3803760"/>
            <a:ext cx="8229240" cy="44971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8728560"/>
            <a:ext cx="8229240" cy="449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3803760"/>
            <a:ext cx="4015800" cy="44971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3803760"/>
            <a:ext cx="4015800" cy="44971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8728560"/>
            <a:ext cx="4015800" cy="44971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8728560"/>
            <a:ext cx="4015800" cy="449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3803760"/>
            <a:ext cx="2649600" cy="44971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3803760"/>
            <a:ext cx="2649600" cy="44971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3803760"/>
            <a:ext cx="2649600" cy="44971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8728560"/>
            <a:ext cx="2649600" cy="44971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8728560"/>
            <a:ext cx="2649600" cy="44971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8728560"/>
            <a:ext cx="2649600" cy="449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3803760"/>
            <a:ext cx="8229240" cy="9428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3803760"/>
            <a:ext cx="4015800" cy="942804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3803760"/>
            <a:ext cx="4015800" cy="9428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648360"/>
            <a:ext cx="8229240" cy="12583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3803760"/>
            <a:ext cx="4015800" cy="44971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3803760"/>
            <a:ext cx="4015800" cy="942804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8728560"/>
            <a:ext cx="4015800" cy="449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3803760"/>
            <a:ext cx="4015800" cy="94280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3803760"/>
            <a:ext cx="4015800" cy="44971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8728560"/>
            <a:ext cx="4015800" cy="449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648360"/>
            <a:ext cx="8229240" cy="27144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3803760"/>
            <a:ext cx="4015800" cy="44971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3803760"/>
            <a:ext cx="4015800" cy="44971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8728560"/>
            <a:ext cx="8229240" cy="44971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4000"/>
          </a:srgbClr>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648360"/>
            <a:ext cx="8229240" cy="27144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3803760"/>
            <a:ext cx="8229240" cy="9428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4000"/>
          </a:srgbClr>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648360"/>
            <a:ext cx="8229240" cy="27144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3803760"/>
            <a:ext cx="8229240" cy="9428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drive.google.com/file/d/1OpJTJDlhjkiz1NyqFBMePuTVVrFADC9w/view?usp=sharing" TargetMode="External"/><Relationship Id="rId3" Type="http://schemas.openxmlformats.org/officeDocument/2006/relationships/image" Target="../media/image3.png"/><Relationship Id="rId4" Type="http://schemas.openxmlformats.org/officeDocument/2006/relationships/hyperlink" Target="https://www.canva.com/" TargetMode="External"/><Relationship Id="rId5" Type="http://schemas.openxmlformats.org/officeDocument/2006/relationships/hyperlink" Target="https://www.genial.ly/es" TargetMode="External"/><Relationship Id="rId6" Type="http://schemas.openxmlformats.org/officeDocument/2006/relationships/image" Target="../media/image4.png"/><Relationship Id="rId7"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s://www.goconqr.com/es/mapas-mentales/" TargetMode="External"/><Relationship Id="rId3" Type="http://schemas.openxmlformats.org/officeDocument/2006/relationships/hyperlink" Target="https://www.mindmeister.com/es/mm/signup/basic" TargetMode="Externa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6" name="Google Shape;65;p1" descr=""/>
          <p:cNvPicPr/>
          <p:nvPr/>
        </p:nvPicPr>
        <p:blipFill>
          <a:blip r:embed="rId1"/>
          <a:stretch/>
        </p:blipFill>
        <p:spPr>
          <a:xfrm>
            <a:off x="0" y="0"/>
            <a:ext cx="9135720" cy="16255080"/>
          </a:xfrm>
          <a:prstGeom prst="rect">
            <a:avLst/>
          </a:prstGeom>
          <a:ln>
            <a:noFill/>
          </a:ln>
        </p:spPr>
      </p:pic>
      <p:sp>
        <p:nvSpPr>
          <p:cNvPr id="77" name="CustomShape 1"/>
          <p:cNvSpPr/>
          <p:nvPr/>
        </p:nvSpPr>
        <p:spPr>
          <a:xfrm>
            <a:off x="3471120" y="10729440"/>
            <a:ext cx="4971960" cy="2514600"/>
          </a:xfrm>
          <a:prstGeom prst="rect">
            <a:avLst/>
          </a:prstGeom>
          <a:solidFill>
            <a:srgbClr val="f7af20">
              <a:alpha val="83000"/>
            </a:srgbClr>
          </a:solidFill>
          <a:ln>
            <a:noFill/>
          </a:ln>
        </p:spPr>
        <p:style>
          <a:lnRef idx="2">
            <a:schemeClr val="accent1">
              <a:shade val="50000"/>
            </a:schemeClr>
          </a:lnRef>
          <a:fillRef idx="1">
            <a:schemeClr val="accent1"/>
          </a:fillRef>
          <a:effectRef idx="0">
            <a:schemeClr val="accent1"/>
          </a:effectRef>
          <a:fontRef idx="minor"/>
        </p:style>
      </p:sp>
      <p:sp>
        <p:nvSpPr>
          <p:cNvPr id="78" name="CustomShape 2"/>
          <p:cNvSpPr/>
          <p:nvPr/>
        </p:nvSpPr>
        <p:spPr>
          <a:xfrm>
            <a:off x="699840" y="13245120"/>
            <a:ext cx="7743240" cy="232956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p:style>
      </p:sp>
      <p:sp>
        <p:nvSpPr>
          <p:cNvPr id="79" name="CustomShape 3"/>
          <p:cNvSpPr/>
          <p:nvPr/>
        </p:nvSpPr>
        <p:spPr>
          <a:xfrm>
            <a:off x="699840" y="10734480"/>
            <a:ext cx="2770200" cy="2514600"/>
          </a:xfrm>
          <a:prstGeom prst="rect">
            <a:avLst/>
          </a:prstGeom>
          <a:solidFill>
            <a:schemeClr val="tx1">
              <a:alpha val="83000"/>
            </a:schemeClr>
          </a:solidFill>
          <a:ln>
            <a:noFill/>
          </a:ln>
        </p:spPr>
        <p:style>
          <a:lnRef idx="2">
            <a:schemeClr val="accent1">
              <a:shade val="50000"/>
            </a:schemeClr>
          </a:lnRef>
          <a:fillRef idx="1">
            <a:schemeClr val="accent1"/>
          </a:fillRef>
          <a:effectRef idx="0">
            <a:schemeClr val="accent1"/>
          </a:effectRef>
          <a:fontRef idx="minor"/>
        </p:style>
      </p:sp>
      <p:sp>
        <p:nvSpPr>
          <p:cNvPr id="80" name="CustomShape 4"/>
          <p:cNvSpPr/>
          <p:nvPr/>
        </p:nvSpPr>
        <p:spPr>
          <a:xfrm>
            <a:off x="1094400" y="10858320"/>
            <a:ext cx="2375640" cy="2245320"/>
          </a:xfrm>
          <a:prstGeom prst="rect">
            <a:avLst/>
          </a:prstGeom>
          <a:noFill/>
          <a:ln>
            <a:noFill/>
          </a:ln>
        </p:spPr>
        <p:style>
          <a:lnRef idx="0"/>
          <a:fillRef idx="0"/>
          <a:effectRef idx="0"/>
          <a:fontRef idx="minor"/>
        </p:style>
        <p:txBody>
          <a:bodyPr lIns="51480" rIns="51480" tIns="25560" bIns="25560">
            <a:spAutoFit/>
          </a:bodyPr>
          <a:p>
            <a:pPr>
              <a:lnSpc>
                <a:spcPct val="200000"/>
              </a:lnSpc>
              <a:tabLst>
                <a:tab algn="l" pos="0"/>
              </a:tabLst>
            </a:pPr>
            <a:r>
              <a:rPr b="0" lang="es-MX" sz="1800" spc="-1" strike="noStrike">
                <a:solidFill>
                  <a:srgbClr val="f7af20"/>
                </a:solidFill>
                <a:latin typeface="Roboto"/>
                <a:ea typeface="Roboto"/>
              </a:rPr>
              <a:t>Nombre completo</a:t>
            </a:r>
            <a:endParaRPr b="0" lang="en-US" sz="1800" spc="-1" strike="noStrike">
              <a:latin typeface="Arial"/>
            </a:endParaRPr>
          </a:p>
          <a:p>
            <a:pPr>
              <a:lnSpc>
                <a:spcPct val="200000"/>
              </a:lnSpc>
              <a:tabLst>
                <a:tab algn="l" pos="0"/>
              </a:tabLst>
            </a:pPr>
            <a:r>
              <a:rPr b="0" lang="es-MX" sz="1800" spc="-1" strike="noStrike">
                <a:solidFill>
                  <a:srgbClr val="f7af20"/>
                </a:solidFill>
                <a:latin typeface="Roboto"/>
                <a:ea typeface="Roboto"/>
              </a:rPr>
              <a:t>Fecha elaboración</a:t>
            </a:r>
            <a:endParaRPr b="0" lang="en-US" sz="1800" spc="-1" strike="noStrike">
              <a:latin typeface="Arial"/>
            </a:endParaRPr>
          </a:p>
          <a:p>
            <a:pPr>
              <a:lnSpc>
                <a:spcPct val="200000"/>
              </a:lnSpc>
              <a:tabLst>
                <a:tab algn="l" pos="0"/>
              </a:tabLst>
            </a:pPr>
            <a:r>
              <a:rPr b="0" lang="es-MX" sz="1800" spc="-1" strike="noStrike">
                <a:solidFill>
                  <a:srgbClr val="f7af20"/>
                </a:solidFill>
                <a:latin typeface="Roboto"/>
                <a:ea typeface="Roboto"/>
              </a:rPr>
              <a:t>Nombre del Módulo</a:t>
            </a:r>
            <a:endParaRPr b="0" lang="en-US" sz="1800" spc="-1" strike="noStrike">
              <a:latin typeface="Arial"/>
            </a:endParaRPr>
          </a:p>
          <a:p>
            <a:pPr>
              <a:lnSpc>
                <a:spcPct val="200000"/>
              </a:lnSpc>
              <a:tabLst>
                <a:tab algn="l" pos="0"/>
              </a:tabLst>
            </a:pPr>
            <a:r>
              <a:rPr b="0" lang="es-MX" sz="1800" spc="-1" strike="noStrike">
                <a:solidFill>
                  <a:srgbClr val="f7af20"/>
                </a:solidFill>
                <a:latin typeface="Roboto"/>
                <a:ea typeface="Roboto"/>
              </a:rPr>
              <a:t>Nombre del Asesor</a:t>
            </a:r>
            <a:endParaRPr b="0" lang="en-US" sz="1800" spc="-1" strike="noStrike">
              <a:latin typeface="Arial"/>
            </a:endParaRPr>
          </a:p>
        </p:txBody>
      </p:sp>
      <p:sp>
        <p:nvSpPr>
          <p:cNvPr id="81" name="CustomShape 5"/>
          <p:cNvSpPr/>
          <p:nvPr/>
        </p:nvSpPr>
        <p:spPr>
          <a:xfrm>
            <a:off x="3674520" y="10855800"/>
            <a:ext cx="4548600" cy="2245320"/>
          </a:xfrm>
          <a:prstGeom prst="rect">
            <a:avLst/>
          </a:prstGeom>
          <a:noFill/>
          <a:ln>
            <a:noFill/>
          </a:ln>
        </p:spPr>
        <p:style>
          <a:lnRef idx="0"/>
          <a:fillRef idx="0"/>
          <a:effectRef idx="0"/>
          <a:fontRef idx="minor"/>
        </p:style>
        <p:txBody>
          <a:bodyPr lIns="51480" rIns="51480" tIns="25560" bIns="25560">
            <a:spAutoFit/>
          </a:bodyPr>
          <a:p>
            <a:pPr>
              <a:lnSpc>
                <a:spcPct val="200000"/>
              </a:lnSpc>
            </a:pPr>
            <a:r>
              <a:rPr b="1" lang="es-MX" sz="1800" spc="-1" strike="noStrike">
                <a:solidFill>
                  <a:srgbClr val="1f497d"/>
                </a:solidFill>
                <a:latin typeface="Roboto"/>
                <a:ea typeface="Roboto"/>
              </a:rPr>
              <a:t>Benjamin Rivera </a:t>
            </a:r>
            <a:r>
              <a:rPr b="1" lang="es-MX" sz="1800" spc="-1" strike="noStrike">
                <a:solidFill>
                  <a:srgbClr val="1f497d"/>
                </a:solidFill>
                <a:latin typeface="Roboto"/>
                <a:ea typeface="Roboto"/>
              </a:rPr>
              <a:t>	</a:t>
            </a:r>
            <a:endParaRPr b="0" lang="en-US" sz="1800" spc="-1" strike="noStrike">
              <a:latin typeface="Arial"/>
            </a:endParaRPr>
          </a:p>
          <a:p>
            <a:pPr>
              <a:lnSpc>
                <a:spcPct val="200000"/>
              </a:lnSpc>
              <a:tabLst>
                <a:tab algn="l" pos="0"/>
              </a:tabLst>
            </a:pPr>
            <a:r>
              <a:rPr b="1" lang="es-MX" sz="1800" spc="-1" strike="noStrike">
                <a:solidFill>
                  <a:srgbClr val="1f497d"/>
                </a:solidFill>
                <a:latin typeface="Roboto"/>
                <a:ea typeface="Roboto"/>
              </a:rPr>
              <a:t>29 de septiembre de 2020</a:t>
            </a:r>
            <a:endParaRPr b="0" lang="en-US" sz="1800" spc="-1" strike="noStrike">
              <a:latin typeface="Arial"/>
            </a:endParaRPr>
          </a:p>
          <a:p>
            <a:pPr>
              <a:lnSpc>
                <a:spcPct val="200000"/>
              </a:lnSpc>
              <a:tabLst>
                <a:tab algn="l" pos="0"/>
              </a:tabLst>
            </a:pPr>
            <a:r>
              <a:rPr b="1" lang="es-MX" sz="1800" spc="-1" strike="noStrike">
                <a:solidFill>
                  <a:srgbClr val="1f497d"/>
                </a:solidFill>
                <a:latin typeface="Roboto"/>
                <a:ea typeface="Roboto"/>
              </a:rPr>
              <a:t>Algebra II v2</a:t>
            </a:r>
            <a:r>
              <a:rPr b="1" lang="es-MX" sz="1800" spc="-1" strike="noStrike">
                <a:solidFill>
                  <a:srgbClr val="1f497d"/>
                </a:solidFill>
                <a:latin typeface="Roboto"/>
                <a:ea typeface="Roboto"/>
              </a:rPr>
              <a:t>	</a:t>
            </a:r>
            <a:endParaRPr b="0" lang="en-US" sz="1800" spc="-1" strike="noStrike">
              <a:latin typeface="Arial"/>
            </a:endParaRPr>
          </a:p>
          <a:p>
            <a:pPr>
              <a:lnSpc>
                <a:spcPct val="200000"/>
              </a:lnSpc>
              <a:tabLst>
                <a:tab algn="l" pos="0"/>
              </a:tabLst>
            </a:pPr>
            <a:r>
              <a:rPr b="1" lang="es-MX" sz="1800" spc="-1" strike="noStrike">
                <a:solidFill>
                  <a:srgbClr val="1f497d"/>
                </a:solidFill>
                <a:latin typeface="Roboto"/>
                <a:ea typeface="Roboto"/>
              </a:rPr>
              <a:t>Joel Garavito Navarro</a:t>
            </a:r>
            <a:endParaRPr b="0" lang="en-US" sz="1800" spc="-1" strike="noStrike">
              <a:latin typeface="Arial"/>
            </a:endParaRPr>
          </a:p>
        </p:txBody>
      </p:sp>
      <p:sp>
        <p:nvSpPr>
          <p:cNvPr id="82" name="CustomShape 6"/>
          <p:cNvSpPr/>
          <p:nvPr/>
        </p:nvSpPr>
        <p:spPr>
          <a:xfrm>
            <a:off x="909720" y="13291560"/>
            <a:ext cx="7431840" cy="220068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1" lang="es-MX" sz="1400" spc="-1" strike="noStrike">
                <a:solidFill>
                  <a:srgbClr val="eeece1"/>
                </a:solidFill>
                <a:latin typeface="Roboto"/>
                <a:ea typeface="Roboto"/>
              </a:rPr>
              <a:t>Instrucciones generales:  </a:t>
            </a:r>
            <a:endParaRPr b="0" lang="en-US" sz="1400" spc="-1" strike="noStrike">
              <a:latin typeface="Arial"/>
            </a:endParaRPr>
          </a:p>
          <a:p>
            <a:pPr>
              <a:lnSpc>
                <a:spcPct val="100000"/>
              </a:lnSpc>
              <a:tabLst>
                <a:tab algn="l" pos="0"/>
              </a:tabLst>
            </a:pPr>
            <a:endParaRPr b="0" lang="en-US" sz="1400" spc="-1" strike="noStrike">
              <a:latin typeface="Arial"/>
            </a:endParaRPr>
          </a:p>
          <a:p>
            <a:pPr marL="285840" indent="-284760">
              <a:lnSpc>
                <a:spcPct val="100000"/>
              </a:lnSpc>
              <a:buClr>
                <a:srgbClr val="ffffff"/>
              </a:buClr>
              <a:buFont typeface="Arial"/>
              <a:buChar char="•"/>
              <a:tabLst>
                <a:tab algn="l" pos="0"/>
              </a:tabLst>
            </a:pPr>
            <a:r>
              <a:rPr b="0" lang="es-MX" sz="1400" spc="-1" strike="noStrike">
                <a:solidFill>
                  <a:srgbClr val="eeece1"/>
                </a:solidFill>
                <a:latin typeface="Roboto"/>
                <a:ea typeface="Roboto"/>
              </a:rPr>
              <a:t>Redacta de forma completa los datos de identificación que aparecen en al inicio del Reto.</a:t>
            </a:r>
            <a:endParaRPr b="0" lang="en-US" sz="1400" spc="-1" strike="noStrike">
              <a:latin typeface="Arial"/>
            </a:endParaRPr>
          </a:p>
          <a:p>
            <a:pPr marL="285840" indent="-284760">
              <a:lnSpc>
                <a:spcPct val="100000"/>
              </a:lnSpc>
              <a:buClr>
                <a:srgbClr val="ffffff"/>
              </a:buClr>
              <a:buFont typeface="Arial"/>
              <a:buChar char="•"/>
              <a:tabLst>
                <a:tab algn="l" pos="0"/>
              </a:tabLst>
            </a:pPr>
            <a:r>
              <a:rPr b="0" lang="es-MX" sz="1400" spc="-1" strike="noStrike">
                <a:solidFill>
                  <a:srgbClr val="eeece1"/>
                </a:solidFill>
                <a:latin typeface="Roboto"/>
                <a:ea typeface="Roboto"/>
              </a:rPr>
              <a:t>Realiza la actividad, utilizando de forma extensa, figuras, imágenes y gráficos que permitan evidenciar tu conocimiento y comunicar tus ideas.  Utiliza de forma correcta las reglas ortográficas y de redacción.</a:t>
            </a:r>
            <a:endParaRPr b="0" lang="en-US" sz="1400" spc="-1" strike="noStrike">
              <a:latin typeface="Arial"/>
            </a:endParaRPr>
          </a:p>
          <a:p>
            <a:pPr marL="285840" indent="-284760">
              <a:lnSpc>
                <a:spcPct val="100000"/>
              </a:lnSpc>
              <a:buClr>
                <a:srgbClr val="ffffff"/>
              </a:buClr>
              <a:buFont typeface="Arial"/>
              <a:buChar char="•"/>
              <a:tabLst>
                <a:tab algn="l" pos="0"/>
              </a:tabLst>
            </a:pPr>
            <a:r>
              <a:rPr b="0" lang="es-MX" sz="1400" spc="-1" strike="noStrike">
                <a:solidFill>
                  <a:srgbClr val="eeece1"/>
                </a:solidFill>
                <a:latin typeface="Roboto"/>
                <a:ea typeface="Roboto"/>
              </a:rPr>
              <a:t>No olvides respetar los derechos de autor, redactando las citas y referencias de acuerdo a la Guía para crear citas y referencias, que se anexa en el presente Reto.</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0"/>
          </a:srgbClr>
        </a:solidFill>
      </p:bgPr>
    </p:bg>
    <p:spTree>
      <p:nvGrpSpPr>
        <p:cNvPr id="1" name=""/>
        <p:cNvGrpSpPr/>
        <p:nvPr/>
      </p:nvGrpSpPr>
      <p:grpSpPr>
        <a:xfrm>
          <a:off x="0" y="0"/>
          <a:ext cx="0" cy="0"/>
          <a:chOff x="0" y="0"/>
          <a:chExt cx="0" cy="0"/>
        </a:xfrm>
      </p:grpSpPr>
      <p:sp>
        <p:nvSpPr>
          <p:cNvPr id="83" name="CustomShape 1"/>
          <p:cNvSpPr/>
          <p:nvPr/>
        </p:nvSpPr>
        <p:spPr>
          <a:xfrm>
            <a:off x="861120" y="1674000"/>
            <a:ext cx="7680960" cy="2327760"/>
          </a:xfrm>
          <a:prstGeom prst="rect">
            <a:avLst/>
          </a:prstGeom>
          <a:noFill/>
          <a:ln>
            <a:noFill/>
          </a:ln>
        </p:spPr>
        <p:style>
          <a:lnRef idx="0"/>
          <a:fillRef idx="0"/>
          <a:effectRef idx="0"/>
          <a:fontRef idx="minor"/>
        </p:style>
        <p:txBody>
          <a:bodyPr lIns="90000" rIns="90000" tIns="45000" bIns="45000">
            <a:spAutoFit/>
          </a:bodyPr>
          <a:p>
            <a:pPr>
              <a:lnSpc>
                <a:spcPct val="150000"/>
              </a:lnSpc>
              <a:tabLst>
                <a:tab algn="l" pos="0"/>
              </a:tabLst>
            </a:pPr>
            <a:r>
              <a:rPr b="1" lang="es-MX" sz="1400" spc="-1" strike="noStrike">
                <a:solidFill>
                  <a:srgbClr val="000000"/>
                </a:solidFill>
                <a:latin typeface="Roboto"/>
                <a:ea typeface="Roboto"/>
              </a:rPr>
              <a:t>Instrucción. </a:t>
            </a:r>
            <a:r>
              <a:rPr b="0" lang="es-MX" sz="1400" spc="-1" strike="noStrike">
                <a:solidFill>
                  <a:srgbClr val="000000"/>
                </a:solidFill>
                <a:latin typeface="Roboto"/>
                <a:ea typeface="Roboto"/>
              </a:rPr>
              <a:t>Para evidenciar tu conocimiento respecto a los temas de: Límite de una función, Teorema de los límites y Continuidad de funciones, elabora una infografía que contenga el procedimiento para calcular límites. Procura plasmar tus propias ideas y enriquecerlas con la bibliografía recomendada. Elige alguna de las herramientas digitales propuestas para elaborar esta actividad, en tal caso, colocarás la liga de tu infografía en el espacio correspondiente. Recuerda colocar las referencias en formato APA, al final del gráfico.</a:t>
            </a:r>
            <a:endParaRPr b="0" lang="en-US" sz="1400" spc="-1" strike="noStrike">
              <a:latin typeface="Arial"/>
            </a:endParaRPr>
          </a:p>
        </p:txBody>
      </p:sp>
      <p:sp>
        <p:nvSpPr>
          <p:cNvPr id="84" name="CustomShape 2"/>
          <p:cNvSpPr/>
          <p:nvPr/>
        </p:nvSpPr>
        <p:spPr>
          <a:xfrm>
            <a:off x="0" y="1451880"/>
            <a:ext cx="9153360" cy="360"/>
          </a:xfrm>
          <a:custGeom>
            <a:avLst/>
            <a:gdLst/>
            <a:ahLst/>
            <a:rect l="l" t="t" r="r" b="b"/>
            <a:pathLst>
              <a:path w="21600" h="21600">
                <a:moveTo>
                  <a:pt x="0" y="0"/>
                </a:moveTo>
                <a:lnTo>
                  <a:pt x="21600" y="21600"/>
                </a:lnTo>
              </a:path>
            </a:pathLst>
          </a:custGeom>
          <a:noFill/>
          <a:ln w="28440">
            <a:solidFill>
              <a:srgbClr val="4a7dba"/>
            </a:solidFill>
            <a:round/>
          </a:ln>
        </p:spPr>
        <p:style>
          <a:lnRef idx="0"/>
          <a:fillRef idx="0"/>
          <a:effectRef idx="0"/>
          <a:fontRef idx="minor"/>
        </p:style>
      </p:sp>
      <p:sp>
        <p:nvSpPr>
          <p:cNvPr id="85" name="CustomShape 3"/>
          <p:cNvSpPr/>
          <p:nvPr/>
        </p:nvSpPr>
        <p:spPr>
          <a:xfrm>
            <a:off x="0" y="0"/>
            <a:ext cx="1366200" cy="1450800"/>
          </a:xfrm>
          <a:prstGeom prst="rect">
            <a:avLst/>
          </a:prstGeom>
          <a:solidFill>
            <a:srgbClr val="f8af22"/>
          </a:solidFill>
          <a:ln w="2556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s-MX" sz="8000" spc="-1" strike="noStrike">
                <a:solidFill>
                  <a:srgbClr val="ffffff"/>
                </a:solidFill>
                <a:latin typeface="Roboto"/>
                <a:ea typeface="Roboto"/>
              </a:rPr>
              <a:t>1</a:t>
            </a:r>
            <a:endParaRPr b="0" lang="en-US" sz="8000" spc="-1" strike="noStrike">
              <a:latin typeface="Arial"/>
            </a:endParaRPr>
          </a:p>
        </p:txBody>
      </p:sp>
      <p:sp>
        <p:nvSpPr>
          <p:cNvPr id="86" name="CustomShape 4"/>
          <p:cNvSpPr/>
          <p:nvPr/>
        </p:nvSpPr>
        <p:spPr>
          <a:xfrm>
            <a:off x="1645200" y="307080"/>
            <a:ext cx="5852880" cy="1068120"/>
          </a:xfrm>
          <a:prstGeom prst="rect">
            <a:avLst/>
          </a:prstGeom>
          <a:noFill/>
          <a:ln>
            <a:noFill/>
          </a:ln>
        </p:spPr>
        <p:style>
          <a:lnRef idx="0"/>
          <a:fillRef idx="0"/>
          <a:effectRef idx="0"/>
          <a:fontRef idx="minor"/>
        </p:style>
        <p:txBody>
          <a:bodyPr lIns="90000" rIns="90000" tIns="45000" bIns="45000">
            <a:spAutoFit/>
          </a:bodyPr>
          <a:p>
            <a:pPr>
              <a:lnSpc>
                <a:spcPct val="107000"/>
              </a:lnSpc>
              <a:tabLst>
                <a:tab algn="l" pos="0"/>
              </a:tabLst>
            </a:pPr>
            <a:r>
              <a:rPr b="1" lang="es-MX" sz="2000" spc="-1" strike="noStrike">
                <a:solidFill>
                  <a:srgbClr val="000000"/>
                </a:solidFill>
                <a:latin typeface="Roboto"/>
                <a:ea typeface="Roboto"/>
              </a:rPr>
              <a:t>Infografía</a:t>
            </a:r>
            <a:endParaRPr b="0" lang="en-US" sz="2000" spc="-1" strike="noStrike">
              <a:latin typeface="Arial"/>
            </a:endParaRPr>
          </a:p>
          <a:p>
            <a:pPr>
              <a:lnSpc>
                <a:spcPct val="107000"/>
              </a:lnSpc>
              <a:tabLst>
                <a:tab algn="l" pos="0"/>
              </a:tabLst>
            </a:pPr>
            <a:r>
              <a:rPr b="1" lang="es-MX" sz="4000" spc="-1" strike="noStrike">
                <a:solidFill>
                  <a:srgbClr val="1f497d"/>
                </a:solidFill>
                <a:latin typeface="Roboto"/>
                <a:ea typeface="Roboto"/>
              </a:rPr>
              <a:t>Cálculo de límites</a:t>
            </a:r>
            <a:endParaRPr b="0" lang="en-US" sz="4000" spc="-1" strike="noStrike">
              <a:latin typeface="Arial"/>
            </a:endParaRPr>
          </a:p>
        </p:txBody>
      </p:sp>
      <p:graphicFrame>
        <p:nvGraphicFramePr>
          <p:cNvPr id="87" name="Table 5"/>
          <p:cNvGraphicFramePr/>
          <p:nvPr/>
        </p:nvGraphicFramePr>
        <p:xfrm>
          <a:off x="906840" y="8520840"/>
          <a:ext cx="7593120" cy="5746680"/>
        </p:xfrm>
        <a:graphic>
          <a:graphicData uri="http://schemas.openxmlformats.org/drawingml/2006/table">
            <a:tbl>
              <a:tblPr/>
              <a:tblGrid>
                <a:gridCol w="7593480"/>
              </a:tblGrid>
              <a:tr h="5747040">
                <a:tc>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r>
            </a:tbl>
          </a:graphicData>
        </a:graphic>
      </p:graphicFrame>
      <p:sp>
        <p:nvSpPr>
          <p:cNvPr id="88" name="CustomShape 6"/>
          <p:cNvSpPr/>
          <p:nvPr/>
        </p:nvSpPr>
        <p:spPr>
          <a:xfrm>
            <a:off x="687600" y="8149680"/>
            <a:ext cx="4890240" cy="262080"/>
          </a:xfrm>
          <a:prstGeom prst="rect">
            <a:avLst/>
          </a:prstGeom>
          <a:noFill/>
          <a:ln>
            <a:noFill/>
          </a:ln>
        </p:spPr>
        <p:style>
          <a:lnRef idx="0"/>
          <a:fillRef idx="0"/>
          <a:effectRef idx="0"/>
          <a:fontRef idx="minor"/>
        </p:style>
        <p:txBody>
          <a:bodyPr wrap="none" lIns="90000" rIns="90000" tIns="45000" bIns="45000">
            <a:spAutoFit/>
          </a:bodyPr>
          <a:p>
            <a:pPr>
              <a:lnSpc>
                <a:spcPct val="81000"/>
              </a:lnSpc>
            </a:pPr>
            <a:r>
              <a:rPr b="1" lang="es-US" sz="1400" spc="-1" strike="noStrike">
                <a:solidFill>
                  <a:srgbClr val="000000"/>
                </a:solidFill>
                <a:latin typeface="Roboto"/>
                <a:ea typeface="Roboto"/>
              </a:rPr>
              <a:t>Espacio para compartir la liga de tu infografía:</a:t>
            </a:r>
            <a:endParaRPr b="0" lang="en-US" sz="1400" spc="-1" strike="noStrike">
              <a:latin typeface="Arial"/>
            </a:endParaRPr>
          </a:p>
        </p:txBody>
      </p:sp>
      <p:sp>
        <p:nvSpPr>
          <p:cNvPr id="89" name="CustomShape 7"/>
          <p:cNvSpPr/>
          <p:nvPr/>
        </p:nvSpPr>
        <p:spPr>
          <a:xfrm>
            <a:off x="0" y="14572080"/>
            <a:ext cx="9142920" cy="1701000"/>
          </a:xfrm>
          <a:prstGeom prst="rect">
            <a:avLst/>
          </a:prstGeom>
          <a:solidFill>
            <a:srgbClr val="30297e"/>
          </a:solidFill>
          <a:ln>
            <a:noFill/>
          </a:ln>
        </p:spPr>
        <p:style>
          <a:lnRef idx="2">
            <a:schemeClr val="accent1">
              <a:shade val="50000"/>
            </a:schemeClr>
          </a:lnRef>
          <a:fillRef idx="1">
            <a:schemeClr val="accent1"/>
          </a:fillRef>
          <a:effectRef idx="0">
            <a:schemeClr val="accent1"/>
          </a:effectRef>
          <a:fontRef idx="minor"/>
        </p:style>
      </p:sp>
      <p:pic>
        <p:nvPicPr>
          <p:cNvPr id="90" name="Imagen 31" descr="Imagen que contiene dibujo&#10;&#10;Descripción generada automáticamente"/>
          <p:cNvPicPr/>
          <p:nvPr/>
        </p:nvPicPr>
        <p:blipFill>
          <a:blip r:embed="rId1"/>
          <a:stretch/>
        </p:blipFill>
        <p:spPr>
          <a:xfrm>
            <a:off x="7498800" y="14793480"/>
            <a:ext cx="1263240" cy="1175760"/>
          </a:xfrm>
          <a:prstGeom prst="rect">
            <a:avLst/>
          </a:prstGeom>
          <a:ln>
            <a:noFill/>
          </a:ln>
        </p:spPr>
      </p:pic>
      <p:graphicFrame>
        <p:nvGraphicFramePr>
          <p:cNvPr id="91" name="Table 8"/>
          <p:cNvGraphicFramePr/>
          <p:nvPr/>
        </p:nvGraphicFramePr>
        <p:xfrm>
          <a:off x="758520" y="4119120"/>
          <a:ext cx="7592760" cy="1457640"/>
        </p:xfrm>
        <a:graphic>
          <a:graphicData uri="http://schemas.openxmlformats.org/drawingml/2006/table">
            <a:tbl>
              <a:tblPr/>
              <a:tblGrid>
                <a:gridCol w="1321920"/>
                <a:gridCol w="6271200"/>
              </a:tblGrid>
              <a:tr h="1458000">
                <a:tc>
                  <a:tcPr marL="68400" marR="68400">
                    <a:lnL w="12240">
                      <a:solidFill>
                        <a:srgbClr val="d9d9d9"/>
                      </a:solidFill>
                    </a:lnL>
                    <a:lnT w="12240">
                      <a:solidFill>
                        <a:srgbClr val="d9d9d9"/>
                      </a:solidFill>
                    </a:lnT>
                    <a:lnB w="12240">
                      <a:solidFill>
                        <a:srgbClr val="d9d9d9"/>
                      </a:solidFill>
                    </a:lnB>
                    <a:solidFill>
                      <a:srgbClr val="6e90b3"/>
                    </a:solidFill>
                  </a:tcPr>
                </a:tc>
                <a:tc>
                  <a:txBody>
                    <a:bodyPr lIns="68400" rIns="68400">
                      <a:noAutofit/>
                    </a:bodyPr>
                    <a:p>
                      <a:pPr>
                        <a:lnSpc>
                          <a:spcPct val="115000"/>
                        </a:lnSpc>
                        <a:tabLst>
                          <a:tab algn="l" pos="0"/>
                        </a:tabLst>
                      </a:pPr>
                      <a:r>
                        <a:rPr b="1" lang="es-MX" sz="1600" spc="-1" strike="noStrike">
                          <a:solidFill>
                            <a:srgbClr val="416d9a"/>
                          </a:solidFill>
                          <a:latin typeface="Arial"/>
                          <a:ea typeface="Arial"/>
                        </a:rPr>
                        <a:t>Guía</a:t>
                      </a:r>
                      <a:endParaRPr b="0" lang="en-US" sz="1600" spc="-1" strike="noStrike">
                        <a:latin typeface="Arial"/>
                      </a:endParaRPr>
                    </a:p>
                    <a:p>
                      <a:pPr>
                        <a:lnSpc>
                          <a:spcPct val="115000"/>
                        </a:lnSpc>
                        <a:spcBef>
                          <a:spcPts val="1199"/>
                        </a:spcBef>
                        <a:tabLst>
                          <a:tab algn="l" pos="0"/>
                        </a:tabLst>
                      </a:pPr>
                      <a:r>
                        <a:rPr b="1" lang="es-MX" sz="1100" spc="-1" strike="noStrike">
                          <a:solidFill>
                            <a:srgbClr val="104864"/>
                          </a:solidFill>
                          <a:latin typeface="Arial"/>
                          <a:ea typeface="Arial"/>
                        </a:rPr>
                        <a:t> </a:t>
                      </a:r>
                      <a:endParaRPr b="0" lang="en-US" sz="1100" spc="-1" strike="noStrike">
                        <a:latin typeface="Arial"/>
                      </a:endParaRPr>
                    </a:p>
                    <a:p>
                      <a:pPr>
                        <a:lnSpc>
                          <a:spcPct val="115000"/>
                        </a:lnSpc>
                        <a:spcBef>
                          <a:spcPts val="1199"/>
                        </a:spcBef>
                        <a:tabLst>
                          <a:tab algn="l" pos="0"/>
                        </a:tabLst>
                      </a:pPr>
                      <a:r>
                        <a:rPr b="0" lang="es-MX" sz="1400" spc="-1" strike="noStrike" u="sng">
                          <a:solidFill>
                            <a:srgbClr val="0000ff"/>
                          </a:solidFill>
                          <a:uFillTx/>
                          <a:latin typeface="Arial"/>
                          <a:ea typeface="Arial"/>
                          <a:hlinkClick r:id="rId2"/>
                        </a:rPr>
                        <a:t>Guía para crear citas y referencias</a:t>
                      </a:r>
                      <a:endParaRPr b="0" lang="en-US" sz="1400" spc="-1" strike="noStrike">
                        <a:latin typeface="Arial"/>
                      </a:endParaRPr>
                    </a:p>
                    <a:p>
                      <a:pPr>
                        <a:lnSpc>
                          <a:spcPct val="115000"/>
                        </a:lnSpc>
                        <a:spcBef>
                          <a:spcPts val="1199"/>
                        </a:spcBef>
                        <a:tabLst>
                          <a:tab algn="l" pos="0"/>
                        </a:tabLst>
                      </a:pPr>
                      <a:r>
                        <a:rPr b="0" lang="es-MX" sz="1400" spc="-1" strike="noStrike">
                          <a:solidFill>
                            <a:srgbClr val="104864"/>
                          </a:solidFill>
                          <a:highlight>
                            <a:srgbClr val="ffffff"/>
                          </a:highlight>
                          <a:latin typeface="Arial"/>
                          <a:ea typeface="Arial"/>
                        </a:rPr>
                        <a:t>Guía para realizar citas y referencias basadas en el formato de estilo de la American Psychological Association (APA), sexta edición</a:t>
                      </a:r>
                      <a:r>
                        <a:rPr b="0" lang="es-MX" sz="1400" spc="-1" strike="noStrike">
                          <a:solidFill>
                            <a:srgbClr val="000000"/>
                          </a:solidFill>
                          <a:highlight>
                            <a:srgbClr val="ffffff"/>
                          </a:highlight>
                          <a:latin typeface="Arial"/>
                          <a:ea typeface="Arial"/>
                        </a:rPr>
                        <a:t>[1] </a:t>
                      </a:r>
                      <a:endParaRPr b="0" lang="en-US" sz="1400" spc="-1" strike="noStrike">
                        <a:latin typeface="Arial"/>
                      </a:endParaRPr>
                    </a:p>
                  </a:txBody>
                  <a:tcPr marL="68400" marR="68400">
                    <a:lnR w="12240">
                      <a:solidFill>
                        <a:srgbClr val="d9d9d9"/>
                      </a:solidFill>
                    </a:lnR>
                    <a:lnT w="12240">
                      <a:solidFill>
                        <a:srgbClr val="d9d9d9"/>
                      </a:solidFill>
                    </a:lnT>
                    <a:lnB w="12240">
                      <a:solidFill>
                        <a:srgbClr val="d9d9d9"/>
                      </a:solidFill>
                    </a:lnB>
                    <a:solidFill>
                      <a:srgbClr val="ffffff"/>
                    </a:solidFill>
                  </a:tcPr>
                </a:tc>
              </a:tr>
            </a:tbl>
          </a:graphicData>
        </a:graphic>
      </p:graphicFrame>
      <p:pic>
        <p:nvPicPr>
          <p:cNvPr id="92" name="Imagen 2" descr="Imagen que contiene objeto, reloj, firmar&#10;&#10;Descripción generada automáticamente"/>
          <p:cNvPicPr/>
          <p:nvPr/>
        </p:nvPicPr>
        <p:blipFill>
          <a:blip r:embed="rId3"/>
          <a:stretch/>
        </p:blipFill>
        <p:spPr>
          <a:xfrm>
            <a:off x="1142640" y="4975560"/>
            <a:ext cx="685440" cy="693000"/>
          </a:xfrm>
          <a:prstGeom prst="rect">
            <a:avLst/>
          </a:prstGeom>
          <a:ln>
            <a:noFill/>
          </a:ln>
        </p:spPr>
      </p:pic>
      <p:graphicFrame>
        <p:nvGraphicFramePr>
          <p:cNvPr id="93" name="Table 9"/>
          <p:cNvGraphicFramePr/>
          <p:nvPr/>
        </p:nvGraphicFramePr>
        <p:xfrm>
          <a:off x="730800" y="6191640"/>
          <a:ext cx="7592760" cy="1792800"/>
        </p:xfrm>
        <a:graphic>
          <a:graphicData uri="http://schemas.openxmlformats.org/drawingml/2006/table">
            <a:tbl>
              <a:tblPr/>
              <a:tblGrid>
                <a:gridCol w="1321920"/>
                <a:gridCol w="6271200"/>
              </a:tblGrid>
              <a:tr h="1793160">
                <a:tc>
                  <a:tcPr marL="68400" marR="68400">
                    <a:lnL w="12240">
                      <a:solidFill>
                        <a:srgbClr val="d9d9d9"/>
                      </a:solidFill>
                    </a:lnL>
                    <a:lnT w="12240">
                      <a:solidFill>
                        <a:srgbClr val="d9d9d9"/>
                      </a:solidFill>
                    </a:lnT>
                    <a:lnB w="12240">
                      <a:solidFill>
                        <a:srgbClr val="d9d9d9"/>
                      </a:solidFill>
                    </a:lnB>
                    <a:solidFill>
                      <a:srgbClr val="fdd464"/>
                    </a:solidFill>
                  </a:tcPr>
                </a:tc>
                <a:tc>
                  <a:txBody>
                    <a:bodyPr lIns="68400" rIns="68400">
                      <a:noAutofit/>
                    </a:bodyPr>
                    <a:p>
                      <a:pPr>
                        <a:lnSpc>
                          <a:spcPct val="115000"/>
                        </a:lnSpc>
                        <a:tabLst>
                          <a:tab algn="l" pos="0"/>
                        </a:tabLst>
                      </a:pPr>
                      <a:r>
                        <a:rPr b="1" lang="es-MX" sz="1600" spc="-1" strike="noStrike">
                          <a:solidFill>
                            <a:srgbClr val="e5a700"/>
                          </a:solidFill>
                          <a:latin typeface="Arial"/>
                          <a:ea typeface="Arial"/>
                        </a:rPr>
                        <a:t>Tip</a:t>
                      </a:r>
                      <a:endParaRPr b="0" lang="en-US" sz="1600" spc="-1" strike="noStrike">
                        <a:latin typeface="Arial"/>
                      </a:endParaRPr>
                    </a:p>
                    <a:p>
                      <a:pPr>
                        <a:lnSpc>
                          <a:spcPct val="115000"/>
                        </a:lnSpc>
                        <a:spcBef>
                          <a:spcPts val="1199"/>
                        </a:spcBef>
                        <a:tabLst>
                          <a:tab algn="l" pos="0"/>
                        </a:tabLst>
                      </a:pPr>
                      <a:r>
                        <a:rPr b="1" lang="es-MX" sz="1100" spc="-1" strike="noStrike">
                          <a:solidFill>
                            <a:srgbClr val="373737"/>
                          </a:solidFill>
                          <a:latin typeface="Arial"/>
                          <a:ea typeface="Arial"/>
                        </a:rPr>
                        <a:t> </a:t>
                      </a:r>
                      <a:endParaRPr b="0" lang="en-US" sz="1100" spc="-1" strike="noStrike">
                        <a:latin typeface="Arial"/>
                      </a:endParaRPr>
                    </a:p>
                    <a:p>
                      <a:pPr>
                        <a:lnSpc>
                          <a:spcPct val="115000"/>
                        </a:lnSpc>
                        <a:spcBef>
                          <a:spcPts val="1199"/>
                        </a:spcBef>
                        <a:tabLst>
                          <a:tab algn="l" pos="0"/>
                        </a:tabLst>
                      </a:pPr>
                      <a:r>
                        <a:rPr b="0" lang="es-MX" sz="1400" spc="-1" strike="noStrike">
                          <a:solidFill>
                            <a:srgbClr val="373737"/>
                          </a:solidFill>
                          <a:latin typeface="Arial"/>
                          <a:ea typeface="Arial"/>
                        </a:rPr>
                        <a:t>Puedes utilizar las siguientes herramientas para elaborar infografías. </a:t>
                      </a:r>
                      <a:r>
                        <a:rPr b="0" lang="es-MX" sz="1400" spc="-1" strike="noStrike" u="sng">
                          <a:solidFill>
                            <a:srgbClr val="0000ff"/>
                          </a:solidFill>
                          <a:uFillTx/>
                          <a:latin typeface="Arial"/>
                          <a:ea typeface="Arial"/>
                          <a:hlinkClick r:id="rId4"/>
                        </a:rPr>
                        <a:t>https://www.canva.com</a:t>
                      </a:r>
                      <a:r>
                        <a:rPr b="0" lang="es-MX" sz="1400" spc="-1" strike="noStrike">
                          <a:solidFill>
                            <a:srgbClr val="373737"/>
                          </a:solidFill>
                          <a:latin typeface="Arial"/>
                          <a:ea typeface="Arial"/>
                        </a:rPr>
                        <a:t> o </a:t>
                      </a:r>
                      <a:r>
                        <a:rPr b="0" lang="es-MX" sz="1400" spc="-1" strike="noStrike">
                          <a:solidFill>
                            <a:srgbClr val="000000"/>
                          </a:solidFill>
                          <a:latin typeface="Roboto"/>
                          <a:ea typeface="Roboto"/>
                        </a:rPr>
                        <a:t> </a:t>
                      </a:r>
                      <a:r>
                        <a:rPr b="0" lang="es-MX" sz="1400" spc="-1" strike="noStrike" u="sng">
                          <a:solidFill>
                            <a:srgbClr val="0000ff"/>
                          </a:solidFill>
                          <a:uFillTx/>
                          <a:latin typeface="Arial"/>
                          <a:ea typeface="Arial"/>
                          <a:hlinkClick r:id="rId5"/>
                        </a:rPr>
                        <a:t>https://www.genial.ly/es</a:t>
                      </a:r>
                      <a:r>
                        <a:rPr b="0" lang="es-MX" sz="1400" spc="-1" strike="noStrike">
                          <a:solidFill>
                            <a:srgbClr val="000000"/>
                          </a:solidFill>
                          <a:latin typeface="Roboto"/>
                          <a:ea typeface="Roboto"/>
                        </a:rPr>
                        <a:t> </a:t>
                      </a:r>
                      <a:endParaRPr b="0" lang="en-US" sz="1400" spc="-1" strike="noStrike">
                        <a:latin typeface="Arial"/>
                      </a:endParaRPr>
                    </a:p>
                    <a:p>
                      <a:pPr>
                        <a:lnSpc>
                          <a:spcPct val="115000"/>
                        </a:lnSpc>
                        <a:spcBef>
                          <a:spcPts val="1199"/>
                        </a:spcBef>
                        <a:tabLst>
                          <a:tab algn="l" pos="0"/>
                        </a:tabLst>
                      </a:pPr>
                      <a:endParaRPr b="0" lang="en-US" sz="1400" spc="-1" strike="noStrike">
                        <a:latin typeface="Arial"/>
                      </a:endParaRPr>
                    </a:p>
                  </a:txBody>
                  <a:tcPr marL="68400" marR="68400">
                    <a:lnR w="12240">
                      <a:solidFill>
                        <a:srgbClr val="d9d9d9"/>
                      </a:solidFill>
                    </a:lnR>
                    <a:lnT w="12240">
                      <a:solidFill>
                        <a:srgbClr val="d9d9d9"/>
                      </a:solidFill>
                    </a:lnT>
                    <a:lnB w="12240">
                      <a:solidFill>
                        <a:srgbClr val="d9d9d9"/>
                      </a:solidFill>
                    </a:lnB>
                    <a:solidFill>
                      <a:srgbClr val="ffffff"/>
                    </a:solidFill>
                  </a:tcPr>
                </a:tc>
              </a:tr>
            </a:tbl>
          </a:graphicData>
        </a:graphic>
      </p:graphicFrame>
      <p:pic>
        <p:nvPicPr>
          <p:cNvPr id="94" name="Imagen 4" descr="Imagen que contiene dibujo&#10;&#10;Descripción generada automáticamente"/>
          <p:cNvPicPr/>
          <p:nvPr/>
        </p:nvPicPr>
        <p:blipFill>
          <a:blip r:embed="rId6"/>
          <a:stretch/>
        </p:blipFill>
        <p:spPr>
          <a:xfrm>
            <a:off x="1041480" y="7040880"/>
            <a:ext cx="695160" cy="6951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 descr=""/>
          <p:cNvPicPr/>
          <p:nvPr/>
        </p:nvPicPr>
        <p:blipFill>
          <a:blip r:embed="rId1"/>
          <a:stretch/>
        </p:blipFill>
        <p:spPr>
          <a:xfrm>
            <a:off x="1371600" y="-91440"/>
            <a:ext cx="6501600" cy="162554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0" y="1451880"/>
            <a:ext cx="9153360" cy="360"/>
          </a:xfrm>
          <a:custGeom>
            <a:avLst/>
            <a:gdLst/>
            <a:ahLst/>
            <a:rect l="l" t="t" r="r" b="b"/>
            <a:pathLst>
              <a:path w="21600" h="21600">
                <a:moveTo>
                  <a:pt x="0" y="0"/>
                </a:moveTo>
                <a:lnTo>
                  <a:pt x="21600" y="21600"/>
                </a:lnTo>
              </a:path>
            </a:pathLst>
          </a:custGeom>
          <a:noFill/>
          <a:ln w="28440">
            <a:solidFill>
              <a:srgbClr val="4a7dba"/>
            </a:solidFill>
            <a:round/>
          </a:ln>
        </p:spPr>
        <p:style>
          <a:lnRef idx="0"/>
          <a:fillRef idx="0"/>
          <a:effectRef idx="0"/>
          <a:fontRef idx="minor"/>
        </p:style>
      </p:sp>
      <p:sp>
        <p:nvSpPr>
          <p:cNvPr id="97" name="CustomShape 2"/>
          <p:cNvSpPr/>
          <p:nvPr/>
        </p:nvSpPr>
        <p:spPr>
          <a:xfrm>
            <a:off x="1645200" y="307080"/>
            <a:ext cx="5852880" cy="1720080"/>
          </a:xfrm>
          <a:prstGeom prst="rect">
            <a:avLst/>
          </a:prstGeom>
          <a:noFill/>
          <a:ln>
            <a:noFill/>
          </a:ln>
        </p:spPr>
        <p:style>
          <a:lnRef idx="0"/>
          <a:fillRef idx="0"/>
          <a:effectRef idx="0"/>
          <a:fontRef idx="minor"/>
        </p:style>
        <p:txBody>
          <a:bodyPr lIns="90000" rIns="90000" tIns="45000" bIns="45000">
            <a:spAutoFit/>
          </a:bodyPr>
          <a:p>
            <a:pPr>
              <a:lnSpc>
                <a:spcPct val="107000"/>
              </a:lnSpc>
              <a:tabLst>
                <a:tab algn="l" pos="0"/>
              </a:tabLst>
            </a:pPr>
            <a:r>
              <a:rPr b="1" lang="es-MX" sz="2000" spc="-1" strike="noStrike">
                <a:solidFill>
                  <a:srgbClr val="000000"/>
                </a:solidFill>
                <a:latin typeface="Roboto"/>
                <a:ea typeface="Roboto"/>
              </a:rPr>
              <a:t>Mapa mental</a:t>
            </a:r>
            <a:endParaRPr b="0" lang="en-US" sz="2000" spc="-1" strike="noStrike">
              <a:latin typeface="Arial"/>
            </a:endParaRPr>
          </a:p>
          <a:p>
            <a:pPr>
              <a:lnSpc>
                <a:spcPct val="107000"/>
              </a:lnSpc>
              <a:tabLst>
                <a:tab algn="l" pos="0"/>
              </a:tabLst>
            </a:pPr>
            <a:r>
              <a:rPr b="1" lang="es-MX" sz="4000" spc="-1" strike="noStrike">
                <a:solidFill>
                  <a:srgbClr val="1f497d"/>
                </a:solidFill>
                <a:latin typeface="Roboto"/>
                <a:ea typeface="Roboto"/>
              </a:rPr>
              <a:t>Teorema de los límites</a:t>
            </a:r>
            <a:endParaRPr b="0" lang="en-US" sz="4000" spc="-1" strike="noStrike">
              <a:latin typeface="Arial"/>
            </a:endParaRPr>
          </a:p>
        </p:txBody>
      </p:sp>
      <p:sp>
        <p:nvSpPr>
          <p:cNvPr id="98" name="CustomShape 3"/>
          <p:cNvSpPr/>
          <p:nvPr/>
        </p:nvSpPr>
        <p:spPr>
          <a:xfrm>
            <a:off x="567000" y="1920240"/>
            <a:ext cx="7844760" cy="200808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s-MX" sz="1400" spc="-1" strike="noStrike">
                <a:solidFill>
                  <a:srgbClr val="000000"/>
                </a:solidFill>
                <a:latin typeface="Roboto"/>
                <a:ea typeface="Roboto"/>
              </a:rPr>
              <a:t>Instrucción. </a:t>
            </a:r>
            <a:r>
              <a:rPr b="0" lang="es-MX" sz="1400" spc="-1" strike="noStrike">
                <a:solidFill>
                  <a:srgbClr val="000000"/>
                </a:solidFill>
                <a:latin typeface="Roboto"/>
                <a:ea typeface="Roboto"/>
              </a:rPr>
              <a:t>Elabora un mapa mental,  que resuma los teoremas de límites y la determinación de continuidad de una función, señalando las 3 condiciones para determinar que una función es continua. Elige alguna de las herramientas digitales sugeridas para elaborar el mapa mental solicitado, al finalizar su elaboración, colocarás la liga de tu mapa mental en el recuadro correspondiente. Recuerda colocar las referencias en formato APA, al final del gráfico.</a:t>
            </a:r>
            <a:endParaRPr b="0" lang="en-US" sz="1400" spc="-1" strike="noStrike">
              <a:latin typeface="Arial"/>
            </a:endParaRPr>
          </a:p>
        </p:txBody>
      </p:sp>
      <p:sp>
        <p:nvSpPr>
          <p:cNvPr id="99" name="CustomShape 4"/>
          <p:cNvSpPr/>
          <p:nvPr/>
        </p:nvSpPr>
        <p:spPr>
          <a:xfrm>
            <a:off x="628200" y="6400800"/>
            <a:ext cx="5223960" cy="262080"/>
          </a:xfrm>
          <a:prstGeom prst="rect">
            <a:avLst/>
          </a:prstGeom>
          <a:noFill/>
          <a:ln>
            <a:noFill/>
          </a:ln>
        </p:spPr>
        <p:style>
          <a:lnRef idx="0"/>
          <a:fillRef idx="0"/>
          <a:effectRef idx="0"/>
          <a:fontRef idx="minor"/>
        </p:style>
        <p:txBody>
          <a:bodyPr wrap="none" lIns="90000" rIns="90000" tIns="45000" bIns="45000">
            <a:spAutoFit/>
          </a:bodyPr>
          <a:p>
            <a:pPr>
              <a:lnSpc>
                <a:spcPct val="81000"/>
              </a:lnSpc>
            </a:pPr>
            <a:r>
              <a:rPr b="1" lang="es-US" sz="1400" spc="-1" strike="noStrike">
                <a:solidFill>
                  <a:srgbClr val="000000"/>
                </a:solidFill>
                <a:latin typeface="Roboto"/>
                <a:ea typeface="Roboto"/>
              </a:rPr>
              <a:t>Espacio para compartir la liga de tu mapa mental:</a:t>
            </a:r>
            <a:endParaRPr b="0" lang="en-US" sz="1400" spc="-1" strike="noStrike">
              <a:latin typeface="Arial"/>
            </a:endParaRPr>
          </a:p>
        </p:txBody>
      </p:sp>
      <p:sp>
        <p:nvSpPr>
          <p:cNvPr id="100" name="CustomShape 5"/>
          <p:cNvSpPr/>
          <p:nvPr/>
        </p:nvSpPr>
        <p:spPr>
          <a:xfrm>
            <a:off x="0" y="0"/>
            <a:ext cx="1366200" cy="1450800"/>
          </a:xfrm>
          <a:prstGeom prst="rect">
            <a:avLst/>
          </a:prstGeom>
          <a:solidFill>
            <a:srgbClr val="f8af22"/>
          </a:solidFill>
          <a:ln w="2556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s-MX" sz="8000" spc="-1" strike="noStrike">
                <a:solidFill>
                  <a:srgbClr val="ffffff"/>
                </a:solidFill>
                <a:latin typeface="Roboto"/>
                <a:ea typeface="Roboto"/>
              </a:rPr>
              <a:t>2</a:t>
            </a:r>
            <a:endParaRPr b="0" lang="en-US" sz="8000" spc="-1" strike="noStrike">
              <a:latin typeface="Arial"/>
            </a:endParaRPr>
          </a:p>
        </p:txBody>
      </p:sp>
      <p:sp>
        <p:nvSpPr>
          <p:cNvPr id="101" name="CustomShape 6"/>
          <p:cNvSpPr/>
          <p:nvPr/>
        </p:nvSpPr>
        <p:spPr>
          <a:xfrm>
            <a:off x="0" y="14572080"/>
            <a:ext cx="9142920" cy="1701000"/>
          </a:xfrm>
          <a:prstGeom prst="rect">
            <a:avLst/>
          </a:prstGeom>
          <a:solidFill>
            <a:srgbClr val="30297e"/>
          </a:solidFill>
          <a:ln>
            <a:noFill/>
          </a:ln>
        </p:spPr>
        <p:style>
          <a:lnRef idx="2">
            <a:schemeClr val="accent1">
              <a:shade val="50000"/>
            </a:schemeClr>
          </a:lnRef>
          <a:fillRef idx="1">
            <a:schemeClr val="accent1"/>
          </a:fillRef>
          <a:effectRef idx="0">
            <a:schemeClr val="accent1"/>
          </a:effectRef>
          <a:fontRef idx="minor"/>
        </p:style>
      </p:sp>
      <p:pic>
        <p:nvPicPr>
          <p:cNvPr id="102" name="Imagen 29" descr="Imagen que contiene dibujo&#10;&#10;Descripción generada automáticamente"/>
          <p:cNvPicPr/>
          <p:nvPr/>
        </p:nvPicPr>
        <p:blipFill>
          <a:blip r:embed="rId1"/>
          <a:stretch/>
        </p:blipFill>
        <p:spPr>
          <a:xfrm>
            <a:off x="7498800" y="14793480"/>
            <a:ext cx="1263240" cy="1175760"/>
          </a:xfrm>
          <a:prstGeom prst="rect">
            <a:avLst/>
          </a:prstGeom>
          <a:ln>
            <a:noFill/>
          </a:ln>
        </p:spPr>
      </p:pic>
      <p:graphicFrame>
        <p:nvGraphicFramePr>
          <p:cNvPr id="103" name="Table 7"/>
          <p:cNvGraphicFramePr/>
          <p:nvPr/>
        </p:nvGraphicFramePr>
        <p:xfrm>
          <a:off x="634320" y="4051440"/>
          <a:ext cx="7845120" cy="2030760"/>
        </p:xfrm>
        <a:graphic>
          <a:graphicData uri="http://schemas.openxmlformats.org/drawingml/2006/table">
            <a:tbl>
              <a:tblPr/>
              <a:tblGrid>
                <a:gridCol w="1365840"/>
                <a:gridCol w="6479640"/>
              </a:tblGrid>
              <a:tr h="2031120">
                <a:tc>
                  <a:tcPr marL="68400" marR="68400">
                    <a:lnL w="12240">
                      <a:solidFill>
                        <a:srgbClr val="d9d9d9"/>
                      </a:solidFill>
                    </a:lnL>
                    <a:lnT w="12240">
                      <a:solidFill>
                        <a:srgbClr val="d9d9d9"/>
                      </a:solidFill>
                    </a:lnT>
                    <a:lnB w="12240">
                      <a:solidFill>
                        <a:srgbClr val="d9d9d9"/>
                      </a:solidFill>
                    </a:lnB>
                    <a:solidFill>
                      <a:srgbClr val="fdd464"/>
                    </a:solidFill>
                  </a:tcPr>
                </a:tc>
                <a:tc>
                  <a:txBody>
                    <a:bodyPr lIns="68400" rIns="68400">
                      <a:noAutofit/>
                    </a:bodyPr>
                    <a:p>
                      <a:pPr>
                        <a:lnSpc>
                          <a:spcPct val="115000"/>
                        </a:lnSpc>
                        <a:tabLst>
                          <a:tab algn="l" pos="0"/>
                        </a:tabLst>
                      </a:pPr>
                      <a:r>
                        <a:rPr b="1" lang="es-MX" sz="1600" spc="-1" strike="noStrike">
                          <a:solidFill>
                            <a:srgbClr val="e5a700"/>
                          </a:solidFill>
                          <a:latin typeface="Arial"/>
                          <a:ea typeface="Arial"/>
                        </a:rPr>
                        <a:t>Tip</a:t>
                      </a:r>
                      <a:endParaRPr b="0" lang="en-US" sz="1600" spc="-1" strike="noStrike">
                        <a:latin typeface="Arial"/>
                      </a:endParaRPr>
                    </a:p>
                    <a:p>
                      <a:pPr>
                        <a:lnSpc>
                          <a:spcPct val="115000"/>
                        </a:lnSpc>
                        <a:spcBef>
                          <a:spcPts val="1199"/>
                        </a:spcBef>
                        <a:tabLst>
                          <a:tab algn="l" pos="0"/>
                        </a:tabLst>
                      </a:pPr>
                      <a:r>
                        <a:rPr b="1" lang="es-MX" sz="1100" spc="-1" strike="noStrike">
                          <a:solidFill>
                            <a:srgbClr val="373737"/>
                          </a:solidFill>
                          <a:latin typeface="Arial"/>
                          <a:ea typeface="Arial"/>
                        </a:rPr>
                        <a:t> </a:t>
                      </a:r>
                      <a:endParaRPr b="0" lang="en-US" sz="1100" spc="-1" strike="noStrike">
                        <a:latin typeface="Arial"/>
                      </a:endParaRPr>
                    </a:p>
                    <a:p>
                      <a:pPr>
                        <a:lnSpc>
                          <a:spcPct val="115000"/>
                        </a:lnSpc>
                        <a:spcBef>
                          <a:spcPts val="1199"/>
                        </a:spcBef>
                        <a:tabLst>
                          <a:tab algn="l" pos="0"/>
                        </a:tabLst>
                      </a:pPr>
                      <a:r>
                        <a:rPr b="0" lang="es-MX" sz="1400" spc="-1" strike="noStrike">
                          <a:solidFill>
                            <a:srgbClr val="373737"/>
                          </a:solidFill>
                          <a:latin typeface="Roboto"/>
                          <a:ea typeface="Roboto"/>
                        </a:rPr>
                        <a:t>Puedes utilizar las siguientes herramientas para elaborar mapas mentales.</a:t>
                      </a:r>
                      <a:endParaRPr b="0" lang="en-US" sz="1400" spc="-1" strike="noStrike">
                        <a:latin typeface="Arial"/>
                      </a:endParaRPr>
                    </a:p>
                    <a:p>
                      <a:pPr>
                        <a:lnSpc>
                          <a:spcPct val="115000"/>
                        </a:lnSpc>
                        <a:spcBef>
                          <a:spcPts val="1199"/>
                        </a:spcBef>
                        <a:tabLst>
                          <a:tab algn="l" pos="0"/>
                        </a:tabLst>
                      </a:pPr>
                      <a:r>
                        <a:rPr b="0" lang="es-MX" sz="1400" spc="-1" strike="noStrike" u="sng">
                          <a:solidFill>
                            <a:srgbClr val="0000ff"/>
                          </a:solidFill>
                          <a:uFillTx/>
                          <a:latin typeface="Arial"/>
                          <a:ea typeface="Arial"/>
                          <a:hlinkClick r:id="rId2"/>
                        </a:rPr>
                        <a:t>https://www.goconqr.com/es/mapas-mentales/</a:t>
                      </a:r>
                      <a:r>
                        <a:rPr b="0" lang="es-MX" sz="1400" spc="-1" strike="noStrike">
                          <a:solidFill>
                            <a:srgbClr val="373737"/>
                          </a:solidFill>
                          <a:latin typeface="Arial"/>
                          <a:ea typeface="Arial"/>
                        </a:rPr>
                        <a:t> </a:t>
                      </a:r>
                      <a:endParaRPr b="0" lang="en-US" sz="1400" spc="-1" strike="noStrike">
                        <a:latin typeface="Arial"/>
                      </a:endParaRPr>
                    </a:p>
                    <a:p>
                      <a:pPr>
                        <a:lnSpc>
                          <a:spcPct val="115000"/>
                        </a:lnSpc>
                        <a:spcBef>
                          <a:spcPts val="1199"/>
                        </a:spcBef>
                        <a:tabLst>
                          <a:tab algn="l" pos="0"/>
                        </a:tabLst>
                      </a:pPr>
                      <a:r>
                        <a:rPr b="0" lang="es-MX" sz="1400" spc="-1" strike="noStrike" u="sng">
                          <a:solidFill>
                            <a:srgbClr val="0000ff"/>
                          </a:solidFill>
                          <a:uFillTx/>
                          <a:latin typeface="Arial"/>
                          <a:ea typeface="Arial"/>
                          <a:hlinkClick r:id="rId3"/>
                        </a:rPr>
                        <a:t>https://www.mindmeister.com/es/mm/signup/basic</a:t>
                      </a:r>
                      <a:r>
                        <a:rPr b="0" lang="es-MX" sz="1400" spc="-1" strike="noStrike">
                          <a:solidFill>
                            <a:srgbClr val="000000"/>
                          </a:solidFill>
                          <a:latin typeface="Roboto"/>
                          <a:ea typeface="Roboto"/>
                        </a:rPr>
                        <a:t> </a:t>
                      </a:r>
                      <a:endParaRPr b="0" lang="en-US" sz="1400" spc="-1" strike="noStrike">
                        <a:latin typeface="Arial"/>
                      </a:endParaRPr>
                    </a:p>
                  </a:txBody>
                  <a:tcPr marL="68400" marR="68400">
                    <a:lnR w="12240">
                      <a:solidFill>
                        <a:srgbClr val="d9d9d9"/>
                      </a:solidFill>
                    </a:lnR>
                    <a:lnT w="12240">
                      <a:solidFill>
                        <a:srgbClr val="d9d9d9"/>
                      </a:solidFill>
                    </a:lnT>
                    <a:lnB w="12240">
                      <a:solidFill>
                        <a:srgbClr val="d9d9d9"/>
                      </a:solidFill>
                    </a:lnB>
                    <a:solidFill>
                      <a:srgbClr val="ffffff"/>
                    </a:solidFill>
                  </a:tcPr>
                </a:tc>
              </a:tr>
            </a:tbl>
          </a:graphicData>
        </a:graphic>
      </p:graphicFrame>
      <p:pic>
        <p:nvPicPr>
          <p:cNvPr id="104" name="Imagen 4" descr="Imagen que contiene dibujo&#10;&#10;Descripción generada automáticamente"/>
          <p:cNvPicPr/>
          <p:nvPr/>
        </p:nvPicPr>
        <p:blipFill>
          <a:blip r:embed="rId4"/>
          <a:stretch/>
        </p:blipFill>
        <p:spPr>
          <a:xfrm>
            <a:off x="948600" y="4537440"/>
            <a:ext cx="695160" cy="695160"/>
          </a:xfrm>
          <a:prstGeom prst="rect">
            <a:avLst/>
          </a:prstGeom>
          <a:ln>
            <a:noFill/>
          </a:ln>
        </p:spPr>
      </p:pic>
      <p:graphicFrame>
        <p:nvGraphicFramePr>
          <p:cNvPr id="105" name="Table 8"/>
          <p:cNvGraphicFramePr/>
          <p:nvPr/>
        </p:nvGraphicFramePr>
        <p:xfrm>
          <a:off x="642600" y="7129440"/>
          <a:ext cx="7831440" cy="7138080"/>
        </p:xfrm>
        <a:graphic>
          <a:graphicData uri="http://schemas.openxmlformats.org/drawingml/2006/table">
            <a:tbl>
              <a:tblPr/>
              <a:tblGrid>
                <a:gridCol w="7831800"/>
              </a:tblGrid>
              <a:tr h="7138440">
                <a:tc>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r>
            </a:tbl>
          </a:graphicData>
        </a:graphic>
      </p:graphicFrame>
      <p:pic>
        <p:nvPicPr>
          <p:cNvPr id="106" name="" descr=""/>
          <p:cNvPicPr/>
          <p:nvPr/>
        </p:nvPicPr>
        <p:blipFill>
          <a:blip r:embed="rId5"/>
          <a:stretch/>
        </p:blipFill>
        <p:spPr>
          <a:xfrm>
            <a:off x="702000" y="6492240"/>
            <a:ext cx="7771680" cy="5284080"/>
          </a:xfrm>
          <a:prstGeom prst="rect">
            <a:avLst/>
          </a:prstGeom>
          <a:ln>
            <a:noFill/>
          </a:ln>
        </p:spPr>
      </p:pic>
      <p:pic>
        <p:nvPicPr>
          <p:cNvPr id="107" name="" descr=""/>
          <p:cNvPicPr/>
          <p:nvPr/>
        </p:nvPicPr>
        <p:blipFill>
          <a:blip r:embed="rId6"/>
          <a:stretch/>
        </p:blipFill>
        <p:spPr>
          <a:xfrm>
            <a:off x="274320" y="10501200"/>
            <a:ext cx="6400440" cy="42429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0" y="14572080"/>
            <a:ext cx="9142920" cy="1701000"/>
          </a:xfrm>
          <a:prstGeom prst="rect">
            <a:avLst/>
          </a:prstGeom>
          <a:solidFill>
            <a:srgbClr val="30297e"/>
          </a:solidFill>
          <a:ln>
            <a:noFill/>
          </a:ln>
        </p:spPr>
        <p:style>
          <a:lnRef idx="2">
            <a:schemeClr val="accent1">
              <a:shade val="50000"/>
            </a:schemeClr>
          </a:lnRef>
          <a:fillRef idx="1">
            <a:schemeClr val="accent1"/>
          </a:fillRef>
          <a:effectRef idx="0">
            <a:schemeClr val="accent1"/>
          </a:effectRef>
          <a:fontRef idx="minor"/>
        </p:style>
      </p:sp>
      <p:sp>
        <p:nvSpPr>
          <p:cNvPr id="109" name="CustomShape 2"/>
          <p:cNvSpPr/>
          <p:nvPr/>
        </p:nvSpPr>
        <p:spPr>
          <a:xfrm>
            <a:off x="0" y="1451880"/>
            <a:ext cx="9153360" cy="360"/>
          </a:xfrm>
          <a:custGeom>
            <a:avLst/>
            <a:gdLst/>
            <a:ahLst/>
            <a:rect l="l" t="t" r="r" b="b"/>
            <a:pathLst>
              <a:path w="21600" h="21600">
                <a:moveTo>
                  <a:pt x="0" y="0"/>
                </a:moveTo>
                <a:lnTo>
                  <a:pt x="21600" y="21600"/>
                </a:lnTo>
              </a:path>
            </a:pathLst>
          </a:custGeom>
          <a:noFill/>
          <a:ln w="28440">
            <a:solidFill>
              <a:srgbClr val="4a7dba"/>
            </a:solidFill>
            <a:round/>
          </a:ln>
        </p:spPr>
        <p:style>
          <a:lnRef idx="0"/>
          <a:fillRef idx="0"/>
          <a:effectRef idx="0"/>
          <a:fontRef idx="minor"/>
        </p:style>
      </p:sp>
      <p:sp>
        <p:nvSpPr>
          <p:cNvPr id="110" name="CustomShape 3"/>
          <p:cNvSpPr/>
          <p:nvPr/>
        </p:nvSpPr>
        <p:spPr>
          <a:xfrm>
            <a:off x="1370160" y="56520"/>
            <a:ext cx="5852880" cy="1393920"/>
          </a:xfrm>
          <a:prstGeom prst="rect">
            <a:avLst/>
          </a:prstGeom>
          <a:noFill/>
          <a:ln>
            <a:noFill/>
          </a:ln>
        </p:spPr>
        <p:style>
          <a:lnRef idx="0"/>
          <a:fillRef idx="0"/>
          <a:effectRef idx="0"/>
          <a:fontRef idx="minor"/>
        </p:style>
        <p:txBody>
          <a:bodyPr lIns="90000" rIns="90000" tIns="45000" bIns="45000">
            <a:spAutoFit/>
          </a:bodyPr>
          <a:p>
            <a:pPr>
              <a:lnSpc>
                <a:spcPct val="107000"/>
              </a:lnSpc>
            </a:pPr>
            <a:r>
              <a:rPr b="1" lang="es-MX" sz="4000" spc="-1" strike="noStrike">
                <a:solidFill>
                  <a:srgbClr val="1f497d"/>
                </a:solidFill>
                <a:latin typeface="Roboto"/>
                <a:ea typeface="Roboto"/>
              </a:rPr>
              <a:t>Ejemplo de continuidad</a:t>
            </a:r>
            <a:endParaRPr b="0" lang="en-US" sz="4000" spc="-1" strike="noStrike">
              <a:latin typeface="Arial"/>
            </a:endParaRPr>
          </a:p>
        </p:txBody>
      </p:sp>
      <p:sp>
        <p:nvSpPr>
          <p:cNvPr id="111" name="CustomShape 4"/>
          <p:cNvSpPr/>
          <p:nvPr/>
        </p:nvSpPr>
        <p:spPr>
          <a:xfrm>
            <a:off x="689760" y="1510200"/>
            <a:ext cx="7773480" cy="104904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s-MX" sz="1400" spc="-1" strike="noStrike">
                <a:solidFill>
                  <a:srgbClr val="000000"/>
                </a:solidFill>
                <a:latin typeface="Roboto"/>
                <a:ea typeface="Roboto"/>
              </a:rPr>
              <a:t>Instrucción. </a:t>
            </a:r>
            <a:r>
              <a:rPr b="0" lang="es-MX" sz="1400" spc="-1" strike="noStrike">
                <a:solidFill>
                  <a:srgbClr val="000000"/>
                </a:solidFill>
                <a:latin typeface="Roboto"/>
                <a:ea typeface="Roboto"/>
              </a:rPr>
              <a:t>Incluye un ejemplo donde apliques claramente el método para verificar la continuidad de una función y hagas referencia a los teoremas de los límites.</a:t>
            </a:r>
            <a:endParaRPr b="0" lang="en-US" sz="1400" spc="-1" strike="noStrike">
              <a:latin typeface="Arial"/>
            </a:endParaRPr>
          </a:p>
        </p:txBody>
      </p:sp>
      <p:sp>
        <p:nvSpPr>
          <p:cNvPr id="112" name="CustomShape 5"/>
          <p:cNvSpPr/>
          <p:nvPr/>
        </p:nvSpPr>
        <p:spPr>
          <a:xfrm>
            <a:off x="0" y="0"/>
            <a:ext cx="1366200" cy="1450800"/>
          </a:xfrm>
          <a:prstGeom prst="rect">
            <a:avLst/>
          </a:prstGeom>
          <a:solidFill>
            <a:srgbClr val="f8af22"/>
          </a:solidFill>
          <a:ln w="2556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s-MX" sz="8000" spc="-1" strike="noStrike">
                <a:solidFill>
                  <a:srgbClr val="ffffff"/>
                </a:solidFill>
                <a:latin typeface="Roboto"/>
                <a:ea typeface="Roboto"/>
              </a:rPr>
              <a:t>3</a:t>
            </a:r>
            <a:endParaRPr b="0" lang="en-US" sz="8000" spc="-1" strike="noStrike">
              <a:latin typeface="Arial"/>
            </a:endParaRPr>
          </a:p>
        </p:txBody>
      </p:sp>
      <p:pic>
        <p:nvPicPr>
          <p:cNvPr id="113" name="Imagen 2" descr="Imagen que contiene dibujo&#10;&#10;Descripción generada automáticamente"/>
          <p:cNvPicPr/>
          <p:nvPr/>
        </p:nvPicPr>
        <p:blipFill>
          <a:blip r:embed="rId1"/>
          <a:stretch/>
        </p:blipFill>
        <p:spPr>
          <a:xfrm>
            <a:off x="7498800" y="14793480"/>
            <a:ext cx="1263240" cy="1175760"/>
          </a:xfrm>
          <a:prstGeom prst="rect">
            <a:avLst/>
          </a:prstGeom>
          <a:ln>
            <a:noFill/>
          </a:ln>
        </p:spPr>
      </p:pic>
      <p:graphicFrame>
        <p:nvGraphicFramePr>
          <p:cNvPr id="114" name="Table 6"/>
          <p:cNvGraphicFramePr/>
          <p:nvPr/>
        </p:nvGraphicFramePr>
        <p:xfrm>
          <a:off x="642600" y="2715840"/>
          <a:ext cx="7831440" cy="11552040"/>
        </p:xfrm>
        <a:graphic>
          <a:graphicData uri="http://schemas.openxmlformats.org/drawingml/2006/table">
            <a:tbl>
              <a:tblPr/>
              <a:tblGrid>
                <a:gridCol w="7831800"/>
              </a:tblGrid>
              <a:tr h="11552400">
                <a:tc>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r>
            </a:tbl>
          </a:graphicData>
        </a:graphic>
      </p:graphicFrame>
      <p:pic>
        <p:nvPicPr>
          <p:cNvPr id="115" name="" descr=""/>
          <p:cNvPicPr/>
          <p:nvPr/>
        </p:nvPicPr>
        <p:blipFill>
          <a:blip r:embed="rId2"/>
          <a:stretch/>
        </p:blipFill>
        <p:spPr>
          <a:xfrm>
            <a:off x="150120" y="2507400"/>
            <a:ext cx="8323920" cy="104893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1638</TotalTime>
  <Application>LibreOffice/6.4.6.2$Linux_X86_64 LibreOffice_project/40$Build-2</Application>
  <Words>340</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2020-04-14T07:48:17Z</dcterms:created>
  <dc:creator>ELSA MARICRUZ RANGEL TORRES</dc:creator>
  <dc:description/>
  <dc:language>en-US</dc:language>
  <cp:lastModifiedBy/>
  <dcterms:modified xsi:type="dcterms:W3CDTF">2020-10-02T20:05:10Z</dcterms:modified>
  <cp:revision>28</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ArticulateGUID">
    <vt:lpwstr>8E01D3AC-56FE-458F-92FB-68CFE03ECC01</vt:lpwstr>
  </property>
  <property fmtid="{D5CDD505-2E9C-101B-9397-08002B2CF9AE}" pid="4" name="ArticulatePath">
    <vt:lpwstr>Reto 5_Límites y continuidad de una función_producción</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4</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4</vt:i4>
  </property>
</Properties>
</file>