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7019f5da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7019f5da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7019f5da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e7019f5da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7019f5da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7019f5da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7019f5dae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7019f5da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7019f5da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7019f5da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7019f5da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7019f5da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7019f5da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7019f5da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7019f5da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7019f5da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7019f5da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7019f5da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7019f5da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7019f5da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7019f5d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7019f5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7019f5da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7019f5da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7019f5da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7019f5da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3f02fe0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3f02fe0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f02fe0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3f02fe0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73f02fe0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73f02fe0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貓狗收藏家網站的目標是鼓勵人們走出戶外，分享可愛的貓狗照片。</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4fec65634e_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4fec65634e_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1cceba74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1cceba74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7019f5d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7019f5d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7019f5da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7019f5da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7019f5da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7019f5da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3f02fe0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3f02fe0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我們提供了方便的上傳、編輯和下載功能，並加入了聊天機器人，使用體驗更簡單、有趣。希望透過這個平台，人們能更加愛護和關心身邊的動物，同時享受互動和創作的樂趣。</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7019f5da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7019f5d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7019f5da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e7019f5da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Introduction to ML</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935"/>
              <a:buNone/>
            </a:pPr>
            <a:r>
              <a:rPr lang="zh-TW" sz="2340"/>
              <a:t>2024/06/21</a:t>
            </a:r>
            <a:endParaRPr sz="2340"/>
          </a:p>
          <a:p>
            <a:pPr indent="0" lvl="0" marL="0" rtl="0" algn="ctr">
              <a:lnSpc>
                <a:spcPct val="95000"/>
              </a:lnSpc>
              <a:spcBef>
                <a:spcPts val="0"/>
              </a:spcBef>
              <a:spcAft>
                <a:spcPts val="0"/>
              </a:spcAft>
              <a:buSzPts val="935"/>
              <a:buNone/>
            </a:pPr>
            <a:r>
              <a:rPr lang="zh-TW" sz="2340"/>
              <a:t>張語楹</a:t>
            </a:r>
            <a:endParaRPr sz="234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Design – Activation function:</a:t>
            </a:r>
            <a:endParaRPr/>
          </a:p>
        </p:txBody>
      </p:sp>
      <p:sp>
        <p:nvSpPr>
          <p:cNvPr id="140" name="Google Shape;140;p22"/>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41" name="Google Shape;141;p22"/>
          <p:cNvPicPr preferRelativeResize="0"/>
          <p:nvPr/>
        </p:nvPicPr>
        <p:blipFill>
          <a:blip r:embed="rId3">
            <a:alphaModFix/>
          </a:blip>
          <a:stretch>
            <a:fillRect/>
          </a:stretch>
        </p:blipFill>
        <p:spPr>
          <a:xfrm>
            <a:off x="5627074" y="1378675"/>
            <a:ext cx="1971675" cy="352425"/>
          </a:xfrm>
          <a:prstGeom prst="rect">
            <a:avLst/>
          </a:prstGeom>
          <a:noFill/>
          <a:ln>
            <a:noFill/>
          </a:ln>
        </p:spPr>
      </p:pic>
      <p:pic>
        <p:nvPicPr>
          <p:cNvPr id="142" name="Google Shape;142;p22"/>
          <p:cNvPicPr preferRelativeResize="0"/>
          <p:nvPr/>
        </p:nvPicPr>
        <p:blipFill>
          <a:blip r:embed="rId4">
            <a:alphaModFix/>
          </a:blip>
          <a:stretch>
            <a:fillRect/>
          </a:stretch>
        </p:blipFill>
        <p:spPr>
          <a:xfrm>
            <a:off x="4951988" y="1860250"/>
            <a:ext cx="3321850" cy="2489400"/>
          </a:xfrm>
          <a:prstGeom prst="rect">
            <a:avLst/>
          </a:prstGeom>
          <a:noFill/>
          <a:ln>
            <a:noFill/>
          </a:ln>
        </p:spPr>
      </p:pic>
      <p:sp>
        <p:nvSpPr>
          <p:cNvPr id="143" name="Google Shape;143;p22"/>
          <p:cNvSpPr txBox="1"/>
          <p:nvPr/>
        </p:nvSpPr>
        <p:spPr>
          <a:xfrm>
            <a:off x="800875" y="1460850"/>
            <a:ext cx="3546600" cy="306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zh-TW" sz="1800">
                <a:latin typeface="Open Sans"/>
                <a:ea typeface="Open Sans"/>
                <a:cs typeface="Open Sans"/>
                <a:sym typeface="Open Sans"/>
              </a:rPr>
              <a:t>smooth and differentiable</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zh-TW" sz="1800">
                <a:latin typeface="Open Sans"/>
                <a:ea typeface="Open Sans"/>
                <a:cs typeface="Open Sans"/>
                <a:sym typeface="Open Sans"/>
              </a:rPr>
              <a:t>avoids dead neurons</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zh-TW" sz="1800">
                <a:latin typeface="Open Sans"/>
                <a:ea typeface="Open Sans"/>
                <a:cs typeface="Open Sans"/>
                <a:sym typeface="Open Sans"/>
              </a:rPr>
              <a:t>Unbounded Output</a:t>
            </a:r>
            <a:endParaRPr sz="1800">
              <a:latin typeface="Open Sans"/>
              <a:ea typeface="Open Sans"/>
              <a:cs typeface="Open Sans"/>
              <a:sym typeface="Open Sans"/>
            </a:endParaRPr>
          </a:p>
        </p:txBody>
      </p:sp>
      <p:sp>
        <p:nvSpPr>
          <p:cNvPr id="144" name="Google Shape;144;p22"/>
          <p:cNvSpPr txBox="1"/>
          <p:nvPr/>
        </p:nvSpPr>
        <p:spPr>
          <a:xfrm>
            <a:off x="558150" y="2793700"/>
            <a:ext cx="3624900" cy="14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Open Sans"/>
                <a:ea typeface="Open Sans"/>
                <a:cs typeface="Open Sans"/>
                <a:sym typeface="Open Sans"/>
              </a:rPr>
              <a:t>SiLU combines the advantages of ReLU and sigmoid!</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Why global average pooling (GAP)?</a:t>
            </a:r>
            <a:endParaRPr/>
          </a:p>
          <a:p>
            <a:pPr indent="0" lvl="0" marL="0" rtl="0" algn="l">
              <a:spcBef>
                <a:spcPts val="1200"/>
              </a:spcBef>
              <a:spcAft>
                <a:spcPts val="0"/>
              </a:spcAft>
              <a:buNone/>
            </a:pPr>
            <a:r>
              <a:t/>
            </a:r>
            <a:endParaRPr/>
          </a:p>
        </p:txBody>
      </p:sp>
      <p:sp>
        <p:nvSpPr>
          <p:cNvPr id="150" name="Google Shape;150;p23"/>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51" name="Google Shape;151;p23"/>
          <p:cNvSpPr txBox="1"/>
          <p:nvPr/>
        </p:nvSpPr>
        <p:spPr>
          <a:xfrm>
            <a:off x="263175" y="1460850"/>
            <a:ext cx="8628600" cy="1290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Open Sans"/>
              <a:buChar char="●"/>
            </a:pPr>
            <a:r>
              <a:rPr lang="zh-TW" sz="1800">
                <a:latin typeface="Open Sans"/>
                <a:ea typeface="Open Sans"/>
                <a:cs typeface="Open Sans"/>
                <a:sym typeface="Open Sans"/>
              </a:rPr>
              <a:t>compress the information of each channel in ECA</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zh-TW" sz="1800">
                <a:latin typeface="Open Sans"/>
                <a:ea typeface="Open Sans"/>
                <a:cs typeface="Open Sans"/>
                <a:sym typeface="Open Sans"/>
              </a:rPr>
              <a:t>compress the information of each channel before sending to MLP classifier</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zh-TW" sz="1800">
                <a:latin typeface="Open Sans"/>
                <a:ea typeface="Open Sans"/>
                <a:cs typeface="Open Sans"/>
                <a:sym typeface="Open Sans"/>
              </a:rPr>
              <a:t>no need to caclutate the height and </a:t>
            </a:r>
            <a:r>
              <a:rPr lang="zh-TW" sz="1800">
                <a:latin typeface="Open Sans"/>
                <a:ea typeface="Open Sans"/>
                <a:cs typeface="Open Sans"/>
                <a:sym typeface="Open Sans"/>
              </a:rPr>
              <a:t>width of the feature map</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zh-TW" sz="1800">
                <a:latin typeface="Open Sans"/>
                <a:ea typeface="Open Sans"/>
                <a:cs typeface="Open Sans"/>
                <a:sym typeface="Open Sans"/>
              </a:rPr>
              <a:t>Reduce number of parameters and FLOPs in the classifier stage</a:t>
            </a:r>
            <a:endParaRPr sz="1800">
              <a:latin typeface="Open Sans"/>
              <a:ea typeface="Open Sans"/>
              <a:cs typeface="Open Sans"/>
              <a:sym typeface="Open Sans"/>
            </a:endParaRPr>
          </a:p>
        </p:txBody>
      </p:sp>
      <p:pic>
        <p:nvPicPr>
          <p:cNvPr id="152" name="Google Shape;152;p23"/>
          <p:cNvPicPr preferRelativeResize="0"/>
          <p:nvPr/>
        </p:nvPicPr>
        <p:blipFill>
          <a:blip r:embed="rId3">
            <a:alphaModFix/>
          </a:blip>
          <a:stretch>
            <a:fillRect/>
          </a:stretch>
        </p:blipFill>
        <p:spPr>
          <a:xfrm>
            <a:off x="2015913" y="3036025"/>
            <a:ext cx="5015114" cy="186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Training Method </a:t>
            </a:r>
            <a:endParaRPr/>
          </a:p>
        </p:txBody>
      </p:sp>
      <p:sp>
        <p:nvSpPr>
          <p:cNvPr id="158" name="Google Shape;158;p2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Introduction to ML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Training Method – Learning rate schedular</a:t>
            </a:r>
            <a:endParaRPr/>
          </a:p>
          <a:p>
            <a:pPr indent="0" lvl="0" marL="0" rtl="0" algn="l">
              <a:spcBef>
                <a:spcPts val="1200"/>
              </a:spcBef>
              <a:spcAft>
                <a:spcPts val="0"/>
              </a:spcAft>
              <a:buNone/>
            </a:pPr>
            <a:r>
              <a:t/>
            </a:r>
            <a:endParaRPr/>
          </a:p>
        </p:txBody>
      </p:sp>
      <p:sp>
        <p:nvSpPr>
          <p:cNvPr id="164" name="Google Shape;164;p25"/>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65" name="Google Shape;165;p25"/>
          <p:cNvSpPr txBox="1"/>
          <p:nvPr/>
        </p:nvSpPr>
        <p:spPr>
          <a:xfrm>
            <a:off x="263175" y="1221300"/>
            <a:ext cx="840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In the initial epochs of training, a higher learning rate is used, and then the learning rate is gradually decrease.</a:t>
            </a:r>
            <a:endParaRPr/>
          </a:p>
        </p:txBody>
      </p:sp>
      <p:pic>
        <p:nvPicPr>
          <p:cNvPr id="166" name="Google Shape;166;p25"/>
          <p:cNvPicPr preferRelativeResize="0"/>
          <p:nvPr/>
        </p:nvPicPr>
        <p:blipFill>
          <a:blip r:embed="rId3">
            <a:alphaModFix/>
          </a:blip>
          <a:stretch>
            <a:fillRect/>
          </a:stretch>
        </p:blipFill>
        <p:spPr>
          <a:xfrm>
            <a:off x="2603300" y="2029100"/>
            <a:ext cx="3840341" cy="287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Training Method – Knowledge distillation</a:t>
            </a:r>
            <a:endParaRPr/>
          </a:p>
          <a:p>
            <a:pPr indent="0" lvl="0" marL="0" rtl="0" algn="l">
              <a:spcBef>
                <a:spcPts val="1200"/>
              </a:spcBef>
              <a:spcAft>
                <a:spcPts val="0"/>
              </a:spcAft>
              <a:buNone/>
            </a:pPr>
            <a:r>
              <a:t/>
            </a:r>
            <a:endParaRPr/>
          </a:p>
        </p:txBody>
      </p:sp>
      <p:sp>
        <p:nvSpPr>
          <p:cNvPr id="172" name="Google Shape;172;p26"/>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73" name="Google Shape;173;p26"/>
          <p:cNvSpPr txBox="1"/>
          <p:nvPr/>
        </p:nvSpPr>
        <p:spPr>
          <a:xfrm>
            <a:off x="263175" y="1221300"/>
            <a:ext cx="8405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Knowledge distillation: the smaller model is encouraged to mimic the behavior of the larger model as much as possible.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zh-TW" sz="1800">
                <a:latin typeface="Open Sans"/>
                <a:ea typeface="Open Sans"/>
                <a:cs typeface="Open Sans"/>
                <a:sym typeface="Open Sans"/>
              </a:rPr>
              <a:t>We first train our larger (teacher) model. Then we fix the teacher model and train the </a:t>
            </a:r>
            <a:r>
              <a:rPr lang="zh-TW" sz="1800">
                <a:latin typeface="Open Sans"/>
                <a:ea typeface="Open Sans"/>
                <a:cs typeface="Open Sans"/>
                <a:sym typeface="Open Sans"/>
              </a:rPr>
              <a:t>student</a:t>
            </a:r>
            <a:r>
              <a:rPr lang="zh-TW" sz="1800">
                <a:latin typeface="Open Sans"/>
                <a:ea typeface="Open Sans"/>
                <a:cs typeface="Open Sans"/>
                <a:sym typeface="Open Sans"/>
              </a:rPr>
              <a:t> model based on the output of the </a:t>
            </a:r>
            <a:r>
              <a:rPr lang="zh-TW" sz="1800">
                <a:latin typeface="Open Sans"/>
                <a:ea typeface="Open Sans"/>
                <a:cs typeface="Open Sans"/>
                <a:sym typeface="Open Sans"/>
              </a:rPr>
              <a:t>teacher model and ground truth.</a:t>
            </a:r>
            <a:endParaRPr sz="1800">
              <a:latin typeface="Open Sans"/>
              <a:ea typeface="Open Sans"/>
              <a:cs typeface="Open Sans"/>
              <a:sym typeface="Open Sans"/>
            </a:endParaRPr>
          </a:p>
        </p:txBody>
      </p:sp>
      <p:pic>
        <p:nvPicPr>
          <p:cNvPr id="174" name="Google Shape;174;p26"/>
          <p:cNvPicPr preferRelativeResize="0"/>
          <p:nvPr/>
        </p:nvPicPr>
        <p:blipFill>
          <a:blip r:embed="rId3">
            <a:alphaModFix/>
          </a:blip>
          <a:stretch>
            <a:fillRect/>
          </a:stretch>
        </p:blipFill>
        <p:spPr>
          <a:xfrm>
            <a:off x="1227238" y="3364200"/>
            <a:ext cx="6689523" cy="71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Training Method – Knowledge distillation</a:t>
            </a:r>
            <a:endParaRPr/>
          </a:p>
          <a:p>
            <a:pPr indent="0" lvl="0" marL="0" rtl="0" algn="l">
              <a:spcBef>
                <a:spcPts val="1200"/>
              </a:spcBef>
              <a:spcAft>
                <a:spcPts val="0"/>
              </a:spcAft>
              <a:buNone/>
            </a:pPr>
            <a:r>
              <a:t/>
            </a:r>
            <a:endParaRPr/>
          </a:p>
        </p:txBody>
      </p:sp>
      <p:sp>
        <p:nvSpPr>
          <p:cNvPr id="180" name="Google Shape;180;p27"/>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81" name="Google Shape;181;p27"/>
          <p:cNvSpPr txBox="1"/>
          <p:nvPr/>
        </p:nvSpPr>
        <p:spPr>
          <a:xfrm>
            <a:off x="263175" y="1221300"/>
            <a:ext cx="8405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loss calculation: MSE between the feature extractor of the student model and the feature extractor of the teacher model + cross-entropy loss between the student model's predictions and the ground truth</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82" name="Google Shape;182;p27"/>
          <p:cNvPicPr preferRelativeResize="0"/>
          <p:nvPr/>
        </p:nvPicPr>
        <p:blipFill>
          <a:blip r:embed="rId3">
            <a:alphaModFix/>
          </a:blip>
          <a:stretch>
            <a:fillRect/>
          </a:stretch>
        </p:blipFill>
        <p:spPr>
          <a:xfrm>
            <a:off x="2398201" y="2299750"/>
            <a:ext cx="4603075" cy="263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Training Method – Data augmentation</a:t>
            </a:r>
            <a:endParaRPr/>
          </a:p>
          <a:p>
            <a:pPr indent="0" lvl="0" marL="0" rtl="0" algn="l">
              <a:spcBef>
                <a:spcPts val="1200"/>
              </a:spcBef>
              <a:spcAft>
                <a:spcPts val="0"/>
              </a:spcAft>
              <a:buNone/>
            </a:pPr>
            <a:r>
              <a:t/>
            </a:r>
            <a:endParaRPr/>
          </a:p>
        </p:txBody>
      </p:sp>
      <p:sp>
        <p:nvSpPr>
          <p:cNvPr id="188" name="Google Shape;188;p28"/>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89" name="Google Shape;189;p28"/>
          <p:cNvSpPr txBox="1"/>
          <p:nvPr/>
        </p:nvSpPr>
        <p:spPr>
          <a:xfrm>
            <a:off x="263175" y="1221300"/>
            <a:ext cx="8405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Due to data scarcity, we perform data augmentation to increase the number of training data. We use some common data augmentation techniques, such as Gaussian blur, horizontal flip, color jitter, and more.</a:t>
            </a:r>
            <a:endParaRPr sz="1800">
              <a:latin typeface="Open Sans"/>
              <a:ea typeface="Open Sans"/>
              <a:cs typeface="Open Sans"/>
              <a:sym typeface="Open Sans"/>
            </a:endParaRPr>
          </a:p>
        </p:txBody>
      </p:sp>
      <p:pic>
        <p:nvPicPr>
          <p:cNvPr id="190" name="Google Shape;190;p28"/>
          <p:cNvPicPr preferRelativeResize="0"/>
          <p:nvPr/>
        </p:nvPicPr>
        <p:blipFill>
          <a:blip r:embed="rId3">
            <a:alphaModFix/>
          </a:blip>
          <a:stretch>
            <a:fillRect/>
          </a:stretch>
        </p:blipFill>
        <p:spPr>
          <a:xfrm>
            <a:off x="2202425" y="2354275"/>
            <a:ext cx="4563974" cy="2505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Hyperparameter Tuning</a:t>
            </a:r>
            <a:endParaRPr/>
          </a:p>
        </p:txBody>
      </p:sp>
      <p:sp>
        <p:nvSpPr>
          <p:cNvPr id="196" name="Google Shape;196;p29"/>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Introduction to ML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Hyperparameter Tuning – Model configuration</a:t>
            </a:r>
            <a:endParaRPr/>
          </a:p>
          <a:p>
            <a:pPr indent="0" lvl="0" marL="0" rtl="0" algn="l">
              <a:spcBef>
                <a:spcPts val="1200"/>
              </a:spcBef>
              <a:spcAft>
                <a:spcPts val="0"/>
              </a:spcAft>
              <a:buNone/>
            </a:pPr>
            <a:r>
              <a:t/>
            </a:r>
            <a:endParaRPr/>
          </a:p>
        </p:txBody>
      </p:sp>
      <p:sp>
        <p:nvSpPr>
          <p:cNvPr id="202" name="Google Shape;202;p30"/>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03" name="Google Shape;203;p30"/>
          <p:cNvSpPr txBox="1"/>
          <p:nvPr/>
        </p:nvSpPr>
        <p:spPr>
          <a:xfrm>
            <a:off x="263175" y="1221300"/>
            <a:ext cx="47652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Five hyperparameters in MB convolution:</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zh-TW" sz="1800">
                <a:latin typeface="Open Sans"/>
                <a:ea typeface="Open Sans"/>
                <a:cs typeface="Open Sans"/>
                <a:sym typeface="Open Sans"/>
              </a:rPr>
              <a:t>Expansion ratio (t)</a:t>
            </a:r>
            <a:r>
              <a:rPr lang="zh-TW" sz="1800">
                <a:latin typeface="Open Sans"/>
                <a:ea typeface="Open Sans"/>
                <a:cs typeface="Open Sans"/>
                <a:sym typeface="Open Sans"/>
              </a:rPr>
              <a:t>: decides the hidden dimension in the MB convolution</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zh-TW" sz="1800">
                <a:latin typeface="Open Sans"/>
                <a:ea typeface="Open Sans"/>
                <a:cs typeface="Open Sans"/>
                <a:sym typeface="Open Sans"/>
              </a:rPr>
              <a:t>Output channel (c)</a:t>
            </a:r>
            <a:r>
              <a:rPr lang="zh-TW" sz="1800">
                <a:latin typeface="Open Sans"/>
                <a:ea typeface="Open Sans"/>
                <a:cs typeface="Open Sans"/>
                <a:sym typeface="Open Sans"/>
              </a:rPr>
              <a:t>: </a:t>
            </a:r>
            <a:r>
              <a:rPr lang="zh-TW" sz="1800">
                <a:latin typeface="Open Sans"/>
                <a:ea typeface="Open Sans"/>
                <a:cs typeface="Open Sans"/>
                <a:sym typeface="Open Sans"/>
              </a:rPr>
              <a:t>decides the output channel dimension of  the MB convolution</a:t>
            </a:r>
            <a:r>
              <a:rPr lang="zh-TW" sz="1800">
                <a:latin typeface="Open Sans"/>
                <a:ea typeface="Open Sans"/>
                <a:cs typeface="Open Sans"/>
                <a:sym typeface="Open Sans"/>
              </a:rPr>
              <a:t>block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zh-TW" sz="1800">
                <a:latin typeface="Open Sans"/>
                <a:ea typeface="Open Sans"/>
                <a:cs typeface="Open Sans"/>
                <a:sym typeface="Open Sans"/>
              </a:rPr>
              <a:t>Repeat times (n)</a:t>
            </a:r>
            <a:r>
              <a:rPr lang="zh-TW" sz="1800">
                <a:latin typeface="Open Sans"/>
                <a:ea typeface="Open Sans"/>
                <a:cs typeface="Open Sans"/>
                <a:sym typeface="Open Sans"/>
              </a:rPr>
              <a:t>: decides how many times this </a:t>
            </a:r>
            <a:r>
              <a:rPr lang="zh-TW" sz="1800">
                <a:latin typeface="Open Sans"/>
                <a:ea typeface="Open Sans"/>
                <a:cs typeface="Open Sans"/>
                <a:sym typeface="Open Sans"/>
              </a:rPr>
              <a:t>MB convolution block is repeated</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zh-TW" sz="1800">
                <a:latin typeface="Open Sans"/>
                <a:ea typeface="Open Sans"/>
                <a:cs typeface="Open Sans"/>
                <a:sym typeface="Open Sans"/>
              </a:rPr>
              <a:t>Stride (s)</a:t>
            </a:r>
            <a:r>
              <a:rPr lang="zh-TW" sz="1800">
                <a:latin typeface="Open Sans"/>
                <a:ea typeface="Open Sans"/>
                <a:cs typeface="Open Sans"/>
                <a:sym typeface="Open Sans"/>
              </a:rPr>
              <a:t>: decide the stride of the convolution operation in the MB convolution block</a:t>
            </a:r>
            <a:endParaRPr sz="1800">
              <a:latin typeface="Open Sans"/>
              <a:ea typeface="Open Sans"/>
              <a:cs typeface="Open Sans"/>
              <a:sym typeface="Open Sans"/>
            </a:endParaRPr>
          </a:p>
        </p:txBody>
      </p:sp>
      <p:pic>
        <p:nvPicPr>
          <p:cNvPr id="204" name="Google Shape;204;p30"/>
          <p:cNvPicPr preferRelativeResize="0"/>
          <p:nvPr/>
        </p:nvPicPr>
        <p:blipFill>
          <a:blip r:embed="rId3">
            <a:alphaModFix/>
          </a:blip>
          <a:stretch>
            <a:fillRect/>
          </a:stretch>
        </p:blipFill>
        <p:spPr>
          <a:xfrm>
            <a:off x="6119100" y="1221300"/>
            <a:ext cx="2025092" cy="368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Hyperparameter Tuning – Model configuration</a:t>
            </a:r>
            <a:endParaRPr/>
          </a:p>
          <a:p>
            <a:pPr indent="0" lvl="0" marL="0" rtl="0" algn="l">
              <a:spcBef>
                <a:spcPts val="1200"/>
              </a:spcBef>
              <a:spcAft>
                <a:spcPts val="0"/>
              </a:spcAft>
              <a:buNone/>
            </a:pPr>
            <a:r>
              <a:t/>
            </a:r>
            <a:endParaRPr/>
          </a:p>
        </p:txBody>
      </p:sp>
      <p:sp>
        <p:nvSpPr>
          <p:cNvPr id="210" name="Google Shape;210;p31"/>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11" name="Google Shape;211;p31"/>
          <p:cNvSpPr txBox="1"/>
          <p:nvPr/>
        </p:nvSpPr>
        <p:spPr>
          <a:xfrm>
            <a:off x="263175" y="1221300"/>
            <a:ext cx="8405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Five hyperparameters in MB convolution:</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b="1" lang="zh-TW" sz="1800">
                <a:latin typeface="Open Sans"/>
                <a:ea typeface="Open Sans"/>
                <a:cs typeface="Open Sans"/>
                <a:sym typeface="Open Sans"/>
              </a:rPr>
              <a:t>enableFusedMB(EMB)</a:t>
            </a:r>
            <a:r>
              <a:rPr lang="zh-TW" sz="1800">
                <a:latin typeface="Open Sans"/>
                <a:ea typeface="Open Sans"/>
                <a:cs typeface="Open Sans"/>
                <a:sym typeface="Open Sans"/>
              </a:rPr>
              <a:t>: whether to change pointwise convolution and 3*3 depthwise separable convolution to normal 3*3 convolution.</a:t>
            </a:r>
            <a:endParaRPr sz="1800">
              <a:latin typeface="Open Sans"/>
              <a:ea typeface="Open Sans"/>
              <a:cs typeface="Open Sans"/>
              <a:sym typeface="Open Sans"/>
            </a:endParaRPr>
          </a:p>
        </p:txBody>
      </p:sp>
      <p:pic>
        <p:nvPicPr>
          <p:cNvPr id="212" name="Google Shape;212;p31"/>
          <p:cNvPicPr preferRelativeResize="0"/>
          <p:nvPr/>
        </p:nvPicPr>
        <p:blipFill>
          <a:blip r:embed="rId3">
            <a:alphaModFix/>
          </a:blip>
          <a:stretch>
            <a:fillRect/>
          </a:stretch>
        </p:blipFill>
        <p:spPr>
          <a:xfrm>
            <a:off x="3217375" y="2447275"/>
            <a:ext cx="3370099" cy="24603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Model</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Introduction to 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Hyperparameter Tuning – Model configuration</a:t>
            </a:r>
            <a:endParaRPr/>
          </a:p>
          <a:p>
            <a:pPr indent="0" lvl="0" marL="0" rtl="0" algn="l">
              <a:spcBef>
                <a:spcPts val="1200"/>
              </a:spcBef>
              <a:spcAft>
                <a:spcPts val="0"/>
              </a:spcAft>
              <a:buNone/>
            </a:pPr>
            <a:r>
              <a:t/>
            </a:r>
            <a:endParaRPr/>
          </a:p>
        </p:txBody>
      </p:sp>
      <p:sp>
        <p:nvSpPr>
          <p:cNvPr id="218" name="Google Shape;218;p32"/>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19" name="Google Shape;219;p32"/>
          <p:cNvSpPr txBox="1"/>
          <p:nvPr/>
        </p:nvSpPr>
        <p:spPr>
          <a:xfrm>
            <a:off x="263175" y="1221300"/>
            <a:ext cx="8405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Deeper is better than wider. I</a:t>
            </a:r>
            <a:r>
              <a:rPr lang="zh-TW" sz="1800">
                <a:latin typeface="Open Sans"/>
                <a:ea typeface="Open Sans"/>
                <a:cs typeface="Open Sans"/>
                <a:sym typeface="Open Sans"/>
              </a:rPr>
              <a:t>ncrease the depth of the model will increase the receptive field of the model hence increase performance.</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lang="zh-TW" sz="1800">
                <a:latin typeface="Open Sans"/>
                <a:ea typeface="Open Sans"/>
                <a:cs typeface="Open Sans"/>
                <a:sym typeface="Open Sans"/>
              </a:rPr>
              <a:t>First and second </a:t>
            </a:r>
            <a:r>
              <a:rPr lang="zh-TW" sz="1800">
                <a:latin typeface="Open Sans"/>
                <a:ea typeface="Open Sans"/>
                <a:cs typeface="Open Sans"/>
                <a:sym typeface="Open Sans"/>
              </a:rPr>
              <a:t>configuration</a:t>
            </a:r>
            <a:r>
              <a:rPr lang="zh-TW" sz="1800">
                <a:latin typeface="Open Sans"/>
                <a:ea typeface="Open Sans"/>
                <a:cs typeface="Open Sans"/>
                <a:sym typeface="Open Sans"/>
              </a:rPr>
              <a:t>: total number of layers: 1+6+4+1+1=13</a:t>
            </a:r>
            <a:endParaRPr sz="1800">
              <a:latin typeface="Open Sans"/>
              <a:ea typeface="Open Sans"/>
              <a:cs typeface="Open Sans"/>
              <a:sym typeface="Open Sans"/>
            </a:endParaRPr>
          </a:p>
          <a:p>
            <a:pPr indent="0" lvl="0" marL="0" rtl="0" algn="l">
              <a:spcBef>
                <a:spcPts val="0"/>
              </a:spcBef>
              <a:spcAft>
                <a:spcPts val="0"/>
              </a:spcAft>
              <a:buNone/>
            </a:pPr>
            <a:r>
              <a:rPr lang="zh-TW" sz="1800">
                <a:latin typeface="Open Sans"/>
                <a:ea typeface="Open Sans"/>
                <a:cs typeface="Open Sans"/>
                <a:sym typeface="Open Sans"/>
              </a:rPr>
              <a:t>Third configuration: total number of layers: 1+4+1+1=7</a:t>
            </a:r>
            <a:endParaRPr sz="1800">
              <a:latin typeface="Open Sans"/>
              <a:ea typeface="Open Sans"/>
              <a:cs typeface="Open Sans"/>
              <a:sym typeface="Open Sans"/>
            </a:endParaRPr>
          </a:p>
        </p:txBody>
      </p:sp>
      <p:pic>
        <p:nvPicPr>
          <p:cNvPr id="220" name="Google Shape;220;p32"/>
          <p:cNvPicPr preferRelativeResize="0"/>
          <p:nvPr/>
        </p:nvPicPr>
        <p:blipFill>
          <a:blip r:embed="rId3">
            <a:alphaModFix/>
          </a:blip>
          <a:stretch>
            <a:fillRect/>
          </a:stretch>
        </p:blipFill>
        <p:spPr>
          <a:xfrm>
            <a:off x="1801350" y="2860100"/>
            <a:ext cx="5043315" cy="204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Hyperparameter Tuning – Model configuration</a:t>
            </a:r>
            <a:endParaRPr/>
          </a:p>
          <a:p>
            <a:pPr indent="0" lvl="0" marL="0" rtl="0" algn="l">
              <a:spcBef>
                <a:spcPts val="1200"/>
              </a:spcBef>
              <a:spcAft>
                <a:spcPts val="0"/>
              </a:spcAft>
              <a:buNone/>
            </a:pPr>
            <a:r>
              <a:t/>
            </a:r>
            <a:endParaRPr/>
          </a:p>
        </p:txBody>
      </p:sp>
      <p:sp>
        <p:nvSpPr>
          <p:cNvPr id="226" name="Google Shape;226;p33"/>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27" name="Google Shape;227;p33"/>
          <p:cNvSpPr txBox="1"/>
          <p:nvPr/>
        </p:nvSpPr>
        <p:spPr>
          <a:xfrm>
            <a:off x="354575" y="1152400"/>
            <a:ext cx="5587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Effect of expansion ratio (t): </a:t>
            </a:r>
            <a:r>
              <a:rPr lang="zh-TW" sz="1800">
                <a:latin typeface="Open Sans"/>
                <a:ea typeface="Open Sans"/>
                <a:cs typeface="Open Sans"/>
                <a:sym typeface="Open Sans"/>
              </a:rPr>
              <a:t>expansion ratio decides the hidden dimension in the MB convolution, </a:t>
            </a:r>
            <a:r>
              <a:rPr lang="zh-TW" sz="1800">
                <a:latin typeface="Open Sans"/>
                <a:ea typeface="Open Sans"/>
                <a:cs typeface="Open Sans"/>
                <a:sym typeface="Open Sans"/>
              </a:rPr>
              <a:t>the larger expansion ratio yields better performance.</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pic>
        <p:nvPicPr>
          <p:cNvPr id="228" name="Google Shape;228;p33"/>
          <p:cNvPicPr preferRelativeResize="0"/>
          <p:nvPr/>
        </p:nvPicPr>
        <p:blipFill>
          <a:blip r:embed="rId3">
            <a:alphaModFix/>
          </a:blip>
          <a:stretch>
            <a:fillRect/>
          </a:stretch>
        </p:blipFill>
        <p:spPr>
          <a:xfrm>
            <a:off x="6201299" y="1152400"/>
            <a:ext cx="1893875" cy="3451125"/>
          </a:xfrm>
          <a:prstGeom prst="rect">
            <a:avLst/>
          </a:prstGeom>
          <a:noFill/>
          <a:ln>
            <a:noFill/>
          </a:ln>
        </p:spPr>
      </p:pic>
      <p:pic>
        <p:nvPicPr>
          <p:cNvPr id="229" name="Google Shape;229;p33"/>
          <p:cNvPicPr preferRelativeResize="0"/>
          <p:nvPr/>
        </p:nvPicPr>
        <p:blipFill>
          <a:blip r:embed="rId4">
            <a:alphaModFix/>
          </a:blip>
          <a:stretch>
            <a:fillRect/>
          </a:stretch>
        </p:blipFill>
        <p:spPr>
          <a:xfrm>
            <a:off x="354573" y="2722300"/>
            <a:ext cx="5587201" cy="13314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Hyperparameter Tuning – Model configuration</a:t>
            </a:r>
            <a:endParaRPr/>
          </a:p>
          <a:p>
            <a:pPr indent="0" lvl="0" marL="0" rtl="0" algn="l">
              <a:spcBef>
                <a:spcPts val="1200"/>
              </a:spcBef>
              <a:spcAft>
                <a:spcPts val="0"/>
              </a:spcAft>
              <a:buNone/>
            </a:pPr>
            <a:r>
              <a:t/>
            </a:r>
            <a:endParaRPr/>
          </a:p>
        </p:txBody>
      </p:sp>
      <p:sp>
        <p:nvSpPr>
          <p:cNvPr id="235" name="Google Shape;235;p34"/>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36" name="Google Shape;236;p34"/>
          <p:cNvSpPr txBox="1"/>
          <p:nvPr/>
        </p:nvSpPr>
        <p:spPr>
          <a:xfrm>
            <a:off x="354575" y="1152400"/>
            <a:ext cx="5587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Effect of stride (s): stride </a:t>
            </a:r>
            <a:r>
              <a:rPr lang="zh-TW" sz="1800">
                <a:latin typeface="Open Sans"/>
                <a:ea typeface="Open Sans"/>
                <a:cs typeface="Open Sans"/>
                <a:sym typeface="Open Sans"/>
              </a:rPr>
              <a:t>influences</a:t>
            </a:r>
            <a:r>
              <a:rPr lang="zh-TW" sz="1800">
                <a:latin typeface="Open Sans"/>
                <a:ea typeface="Open Sans"/>
                <a:cs typeface="Open Sans"/>
                <a:sym typeface="Open Sans"/>
              </a:rPr>
              <a:t> the size of feature map, larger stride have smaller feature map hence lowering the flops and accuracy.</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pic>
        <p:nvPicPr>
          <p:cNvPr id="237" name="Google Shape;237;p34"/>
          <p:cNvPicPr preferRelativeResize="0"/>
          <p:nvPr/>
        </p:nvPicPr>
        <p:blipFill>
          <a:blip r:embed="rId3">
            <a:alphaModFix/>
          </a:blip>
          <a:stretch>
            <a:fillRect/>
          </a:stretch>
        </p:blipFill>
        <p:spPr>
          <a:xfrm>
            <a:off x="6213299" y="1152400"/>
            <a:ext cx="1893875" cy="3451125"/>
          </a:xfrm>
          <a:prstGeom prst="rect">
            <a:avLst/>
          </a:prstGeom>
          <a:noFill/>
          <a:ln>
            <a:noFill/>
          </a:ln>
        </p:spPr>
      </p:pic>
      <p:pic>
        <p:nvPicPr>
          <p:cNvPr id="238" name="Google Shape;238;p34"/>
          <p:cNvPicPr preferRelativeResize="0"/>
          <p:nvPr/>
        </p:nvPicPr>
        <p:blipFill>
          <a:blip r:embed="rId4">
            <a:alphaModFix/>
          </a:blip>
          <a:stretch>
            <a:fillRect/>
          </a:stretch>
        </p:blipFill>
        <p:spPr>
          <a:xfrm>
            <a:off x="263175" y="2393900"/>
            <a:ext cx="5896500" cy="1895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Hyperparameter Tuning – Model configuration</a:t>
            </a:r>
            <a:endParaRPr/>
          </a:p>
          <a:p>
            <a:pPr indent="0" lvl="0" marL="0" rtl="0" algn="l">
              <a:spcBef>
                <a:spcPts val="1200"/>
              </a:spcBef>
              <a:spcAft>
                <a:spcPts val="0"/>
              </a:spcAft>
              <a:buNone/>
            </a:pPr>
            <a:r>
              <a:t/>
            </a:r>
            <a:endParaRPr/>
          </a:p>
        </p:txBody>
      </p:sp>
      <p:sp>
        <p:nvSpPr>
          <p:cNvPr id="244" name="Google Shape;244;p35"/>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45" name="Google Shape;245;p35"/>
          <p:cNvSpPr txBox="1"/>
          <p:nvPr/>
        </p:nvSpPr>
        <p:spPr>
          <a:xfrm>
            <a:off x="354575" y="1152400"/>
            <a:ext cx="5587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latin typeface="Open Sans"/>
                <a:ea typeface="Open Sans"/>
                <a:cs typeface="Open Sans"/>
                <a:sym typeface="Open Sans"/>
              </a:rPr>
              <a:t>Channel attention: ECA (efficient channel attention) outperforms SElayer (squeeze and excitation layer) under the same configuration.</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pic>
        <p:nvPicPr>
          <p:cNvPr id="246" name="Google Shape;246;p35"/>
          <p:cNvPicPr preferRelativeResize="0"/>
          <p:nvPr/>
        </p:nvPicPr>
        <p:blipFill>
          <a:blip r:embed="rId3">
            <a:alphaModFix/>
          </a:blip>
          <a:stretch>
            <a:fillRect/>
          </a:stretch>
        </p:blipFill>
        <p:spPr>
          <a:xfrm>
            <a:off x="6213299" y="1152400"/>
            <a:ext cx="1893875" cy="3451125"/>
          </a:xfrm>
          <a:prstGeom prst="rect">
            <a:avLst/>
          </a:prstGeom>
          <a:noFill/>
          <a:ln>
            <a:noFill/>
          </a:ln>
        </p:spPr>
      </p:pic>
      <p:pic>
        <p:nvPicPr>
          <p:cNvPr id="247" name="Google Shape;247;p35"/>
          <p:cNvPicPr preferRelativeResize="0"/>
          <p:nvPr/>
        </p:nvPicPr>
        <p:blipFill>
          <a:blip r:embed="rId4">
            <a:alphaModFix/>
          </a:blip>
          <a:stretch>
            <a:fillRect/>
          </a:stretch>
        </p:blipFill>
        <p:spPr>
          <a:xfrm>
            <a:off x="354575" y="2384850"/>
            <a:ext cx="5680850" cy="1468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zh-TW"/>
              <a:t>Hyperparameter Tuning – Result</a:t>
            </a:r>
            <a:endParaRPr/>
          </a:p>
          <a:p>
            <a:pPr indent="0" lvl="0" marL="0" rtl="0" algn="l">
              <a:spcBef>
                <a:spcPts val="1200"/>
              </a:spcBef>
              <a:spcAft>
                <a:spcPts val="0"/>
              </a:spcAft>
              <a:buNone/>
            </a:pPr>
            <a:r>
              <a:t/>
            </a:r>
            <a:endParaRPr/>
          </a:p>
        </p:txBody>
      </p:sp>
      <p:sp>
        <p:nvSpPr>
          <p:cNvPr id="253" name="Google Shape;253;p36"/>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54" name="Google Shape;254;p36"/>
          <p:cNvSpPr txBox="1"/>
          <p:nvPr/>
        </p:nvSpPr>
        <p:spPr>
          <a:xfrm>
            <a:off x="518425" y="1152400"/>
            <a:ext cx="4297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Open Sans"/>
              <a:ea typeface="Open Sans"/>
              <a:cs typeface="Open Sans"/>
              <a:sym typeface="Open Sans"/>
            </a:endParaRPr>
          </a:p>
          <a:p>
            <a:pPr indent="0" lvl="0" marL="457200" rtl="0" algn="l">
              <a:spcBef>
                <a:spcPts val="0"/>
              </a:spcBef>
              <a:spcAft>
                <a:spcPts val="0"/>
              </a:spcAft>
              <a:buNone/>
            </a:pPr>
            <a:r>
              <a:t/>
            </a:r>
            <a:endParaRPr sz="1800">
              <a:latin typeface="Open Sans"/>
              <a:ea typeface="Open Sans"/>
              <a:cs typeface="Open Sans"/>
              <a:sym typeface="Open Sans"/>
            </a:endParaRPr>
          </a:p>
        </p:txBody>
      </p:sp>
      <p:pic>
        <p:nvPicPr>
          <p:cNvPr id="255" name="Google Shape;255;p36"/>
          <p:cNvPicPr preferRelativeResize="0"/>
          <p:nvPr/>
        </p:nvPicPr>
        <p:blipFill>
          <a:blip r:embed="rId3">
            <a:alphaModFix/>
          </a:blip>
          <a:stretch>
            <a:fillRect/>
          </a:stretch>
        </p:blipFill>
        <p:spPr>
          <a:xfrm>
            <a:off x="6201300" y="2490725"/>
            <a:ext cx="2282825" cy="2282825"/>
          </a:xfrm>
          <a:prstGeom prst="rect">
            <a:avLst/>
          </a:prstGeom>
          <a:noFill/>
          <a:ln>
            <a:noFill/>
          </a:ln>
        </p:spPr>
      </p:pic>
      <p:pic>
        <p:nvPicPr>
          <p:cNvPr id="256" name="Google Shape;256;p36"/>
          <p:cNvPicPr preferRelativeResize="0"/>
          <p:nvPr/>
        </p:nvPicPr>
        <p:blipFill>
          <a:blip r:embed="rId4">
            <a:alphaModFix/>
          </a:blip>
          <a:stretch>
            <a:fillRect/>
          </a:stretch>
        </p:blipFill>
        <p:spPr>
          <a:xfrm>
            <a:off x="696688" y="2490725"/>
            <a:ext cx="2935725" cy="2201800"/>
          </a:xfrm>
          <a:prstGeom prst="rect">
            <a:avLst/>
          </a:prstGeom>
          <a:noFill/>
          <a:ln>
            <a:noFill/>
          </a:ln>
        </p:spPr>
      </p:pic>
      <p:pic>
        <p:nvPicPr>
          <p:cNvPr id="257" name="Google Shape;257;p36"/>
          <p:cNvPicPr preferRelativeResize="0"/>
          <p:nvPr/>
        </p:nvPicPr>
        <p:blipFill>
          <a:blip r:embed="rId5">
            <a:alphaModFix/>
          </a:blip>
          <a:stretch>
            <a:fillRect/>
          </a:stretch>
        </p:blipFill>
        <p:spPr>
          <a:xfrm>
            <a:off x="918250" y="1152400"/>
            <a:ext cx="7210425" cy="1257300"/>
          </a:xfrm>
          <a:prstGeom prst="rect">
            <a:avLst/>
          </a:prstGeom>
          <a:noFill/>
          <a:ln>
            <a:noFill/>
          </a:ln>
        </p:spPr>
      </p:pic>
      <p:pic>
        <p:nvPicPr>
          <p:cNvPr id="258" name="Google Shape;258;p36"/>
          <p:cNvPicPr preferRelativeResize="0"/>
          <p:nvPr/>
        </p:nvPicPr>
        <p:blipFill>
          <a:blip r:embed="rId6">
            <a:alphaModFix/>
          </a:blip>
          <a:stretch>
            <a:fillRect/>
          </a:stretch>
        </p:blipFill>
        <p:spPr>
          <a:xfrm>
            <a:off x="3157798" y="2409700"/>
            <a:ext cx="3144224" cy="2363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4294967295" type="ctrTitle"/>
          </p:nvPr>
        </p:nvSpPr>
        <p:spPr>
          <a:xfrm>
            <a:off x="1003650" y="1892254"/>
            <a:ext cx="7136700" cy="135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TW" sz="7800"/>
              <a:t>Thank You!</a:t>
            </a:r>
            <a:endParaRPr sz="7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Design – backbone</a:t>
            </a:r>
            <a:endParaRPr/>
          </a:p>
        </p:txBody>
      </p:sp>
      <p:sp>
        <p:nvSpPr>
          <p:cNvPr id="79" name="Google Shape;79;p15"/>
          <p:cNvSpPr txBox="1"/>
          <p:nvPr/>
        </p:nvSpPr>
        <p:spPr>
          <a:xfrm>
            <a:off x="263175" y="1152400"/>
            <a:ext cx="6949500" cy="18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Open Sans"/>
              <a:buChar char="●"/>
            </a:pPr>
            <a:r>
              <a:rPr lang="zh-TW" sz="1800">
                <a:latin typeface="Open Sans"/>
                <a:ea typeface="Open Sans"/>
                <a:cs typeface="Open Sans"/>
                <a:sym typeface="Open Sans"/>
              </a:rPr>
              <a:t>CNN feature extractor + MLP classifier</a:t>
            </a:r>
            <a:endParaRPr sz="1800">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Char char="●"/>
            </a:pPr>
            <a:r>
              <a:rPr lang="zh-TW" sz="1800">
                <a:latin typeface="Open Sans"/>
                <a:ea typeface="Open Sans"/>
                <a:cs typeface="Open Sans"/>
                <a:sym typeface="Open Sans"/>
              </a:rPr>
              <a:t>Use the backbone of Efficientnetv2</a:t>
            </a:r>
            <a:endParaRPr sz="1800">
              <a:latin typeface="Open Sans"/>
              <a:ea typeface="Open Sans"/>
              <a:cs typeface="Open Sans"/>
              <a:sym typeface="Open Sans"/>
            </a:endParaRPr>
          </a:p>
        </p:txBody>
      </p:sp>
      <p:sp>
        <p:nvSpPr>
          <p:cNvPr id="80" name="Google Shape;80;p15"/>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81" name="Google Shape;81;p15"/>
          <p:cNvPicPr preferRelativeResize="0"/>
          <p:nvPr/>
        </p:nvPicPr>
        <p:blipFill>
          <a:blip r:embed="rId3">
            <a:alphaModFix/>
          </a:blip>
          <a:stretch>
            <a:fillRect/>
          </a:stretch>
        </p:blipFill>
        <p:spPr>
          <a:xfrm>
            <a:off x="2015913" y="2425400"/>
            <a:ext cx="5015114" cy="186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Design – MB convolution</a:t>
            </a:r>
            <a:endParaRPr/>
          </a:p>
        </p:txBody>
      </p:sp>
      <p:sp>
        <p:nvSpPr>
          <p:cNvPr id="87" name="Google Shape;87;p16"/>
          <p:cNvSpPr txBox="1"/>
          <p:nvPr/>
        </p:nvSpPr>
        <p:spPr>
          <a:xfrm>
            <a:off x="263175" y="1152400"/>
            <a:ext cx="6949500" cy="3079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Open Sans"/>
              <a:buChar char="●"/>
            </a:pPr>
            <a:r>
              <a:rPr lang="zh-TW" sz="1800">
                <a:latin typeface="Open Sans"/>
                <a:ea typeface="Open Sans"/>
                <a:cs typeface="Open Sans"/>
                <a:sym typeface="Open Sans"/>
              </a:rPr>
              <a:t>Residual connection: avoid gradient vanishing problem</a:t>
            </a:r>
            <a:endParaRPr sz="1800">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Char char="●"/>
            </a:pPr>
            <a:r>
              <a:rPr lang="zh-TW" sz="1800">
                <a:latin typeface="Open Sans"/>
                <a:ea typeface="Open Sans"/>
                <a:cs typeface="Open Sans"/>
                <a:sym typeface="Open Sans"/>
              </a:rPr>
              <a:t>Conv1*1: increase channel dimension</a:t>
            </a:r>
            <a:endParaRPr sz="1800">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Char char="●"/>
            </a:pPr>
            <a:r>
              <a:rPr lang="zh-TW" sz="1800">
                <a:latin typeface="Open Sans"/>
                <a:ea typeface="Open Sans"/>
                <a:cs typeface="Open Sans"/>
                <a:sym typeface="Open Sans"/>
              </a:rPr>
              <a:t>Depthwise convolution: decrease flops and number of parameters</a:t>
            </a:r>
            <a:endParaRPr sz="1800">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Char char="●"/>
            </a:pPr>
            <a:r>
              <a:rPr lang="zh-TW" sz="1800">
                <a:latin typeface="Open Sans"/>
                <a:ea typeface="Open Sans"/>
                <a:cs typeface="Open Sans"/>
                <a:sym typeface="Open Sans"/>
              </a:rPr>
              <a:t>SElayer: evaluate the importance of each channel</a:t>
            </a:r>
            <a:endParaRPr sz="1800">
              <a:latin typeface="Open Sans"/>
              <a:ea typeface="Open Sans"/>
              <a:cs typeface="Open Sans"/>
              <a:sym typeface="Open Sans"/>
            </a:endParaRPr>
          </a:p>
          <a:p>
            <a:pPr indent="-342900" lvl="0" marL="457200" rtl="0" algn="l">
              <a:lnSpc>
                <a:spcPct val="150000"/>
              </a:lnSpc>
              <a:spcBef>
                <a:spcPts val="0"/>
              </a:spcBef>
              <a:spcAft>
                <a:spcPts val="0"/>
              </a:spcAft>
              <a:buSzPts val="1800"/>
              <a:buFont typeface="Open Sans"/>
              <a:buChar char="●"/>
            </a:pPr>
            <a:r>
              <a:rPr lang="zh-TW" sz="1800">
                <a:latin typeface="Open Sans"/>
                <a:ea typeface="Open Sans"/>
                <a:cs typeface="Open Sans"/>
                <a:sym typeface="Open Sans"/>
              </a:rPr>
              <a:t>Conv1*1: decrease channel dimension so that residual connection is possible</a:t>
            </a:r>
            <a:endParaRPr sz="1800">
              <a:latin typeface="Open Sans"/>
              <a:ea typeface="Open Sans"/>
              <a:cs typeface="Open Sans"/>
              <a:sym typeface="Open Sans"/>
            </a:endParaRPr>
          </a:p>
        </p:txBody>
      </p:sp>
      <p:sp>
        <p:nvSpPr>
          <p:cNvPr id="88" name="Google Shape;88;p16"/>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89" name="Google Shape;89;p16"/>
          <p:cNvPicPr preferRelativeResize="0"/>
          <p:nvPr/>
        </p:nvPicPr>
        <p:blipFill>
          <a:blip r:embed="rId3">
            <a:alphaModFix/>
          </a:blip>
          <a:stretch>
            <a:fillRect/>
          </a:stretch>
        </p:blipFill>
        <p:spPr>
          <a:xfrm>
            <a:off x="6694500" y="849150"/>
            <a:ext cx="2019052" cy="3686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Design – </a:t>
            </a:r>
            <a:r>
              <a:rPr lang="zh-TW"/>
              <a:t>Depth-wise-separable convolution</a:t>
            </a:r>
            <a:endParaRPr/>
          </a:p>
        </p:txBody>
      </p:sp>
      <p:sp>
        <p:nvSpPr>
          <p:cNvPr id="95" name="Google Shape;95;p17"/>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96" name="Google Shape;96;p17"/>
          <p:cNvPicPr preferRelativeResize="0"/>
          <p:nvPr/>
        </p:nvPicPr>
        <p:blipFill>
          <a:blip r:embed="rId3">
            <a:alphaModFix/>
          </a:blip>
          <a:stretch>
            <a:fillRect/>
          </a:stretch>
        </p:blipFill>
        <p:spPr>
          <a:xfrm>
            <a:off x="1180200" y="4035638"/>
            <a:ext cx="6686550" cy="695325"/>
          </a:xfrm>
          <a:prstGeom prst="rect">
            <a:avLst/>
          </a:prstGeom>
          <a:noFill/>
          <a:ln>
            <a:noFill/>
          </a:ln>
        </p:spPr>
      </p:pic>
      <p:sp>
        <p:nvSpPr>
          <p:cNvPr id="97" name="Google Shape;97;p17"/>
          <p:cNvSpPr txBox="1"/>
          <p:nvPr/>
        </p:nvSpPr>
        <p:spPr>
          <a:xfrm>
            <a:off x="263175" y="1061575"/>
            <a:ext cx="27243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Open Sans"/>
                <a:ea typeface="Open Sans"/>
                <a:cs typeface="Open Sans"/>
                <a:sym typeface="Open Sans"/>
              </a:rPr>
              <a:t>original convolution:</a:t>
            </a:r>
            <a:endParaRPr sz="1800">
              <a:latin typeface="Open Sans"/>
              <a:ea typeface="Open Sans"/>
              <a:cs typeface="Open Sans"/>
              <a:sym typeface="Open Sans"/>
            </a:endParaRPr>
          </a:p>
        </p:txBody>
      </p:sp>
      <p:pic>
        <p:nvPicPr>
          <p:cNvPr id="98" name="Google Shape;98;p17"/>
          <p:cNvPicPr preferRelativeResize="0"/>
          <p:nvPr/>
        </p:nvPicPr>
        <p:blipFill>
          <a:blip r:embed="rId4">
            <a:alphaModFix/>
          </a:blip>
          <a:stretch>
            <a:fillRect/>
          </a:stretch>
        </p:blipFill>
        <p:spPr>
          <a:xfrm>
            <a:off x="1151238" y="1613275"/>
            <a:ext cx="6841525" cy="22699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Design – Depth-wise-separable convolution</a:t>
            </a:r>
            <a:endParaRPr/>
          </a:p>
        </p:txBody>
      </p:sp>
      <p:sp>
        <p:nvSpPr>
          <p:cNvPr id="104" name="Google Shape;104;p18"/>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05" name="Google Shape;105;p18"/>
          <p:cNvSpPr txBox="1"/>
          <p:nvPr/>
        </p:nvSpPr>
        <p:spPr>
          <a:xfrm>
            <a:off x="263175" y="1061575"/>
            <a:ext cx="39666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Open Sans"/>
                <a:ea typeface="Open Sans"/>
                <a:cs typeface="Open Sans"/>
                <a:sym typeface="Open Sans"/>
              </a:rPr>
              <a:t>Depth-wise-separable convolution</a:t>
            </a:r>
            <a:r>
              <a:rPr lang="zh-TW" sz="1800">
                <a:latin typeface="Open Sans"/>
                <a:ea typeface="Open Sans"/>
                <a:cs typeface="Open Sans"/>
                <a:sym typeface="Open Sans"/>
              </a:rPr>
              <a:t>:</a:t>
            </a:r>
            <a:endParaRPr sz="1800">
              <a:latin typeface="Open Sans"/>
              <a:ea typeface="Open Sans"/>
              <a:cs typeface="Open Sans"/>
              <a:sym typeface="Open Sans"/>
            </a:endParaRPr>
          </a:p>
        </p:txBody>
      </p:sp>
      <p:pic>
        <p:nvPicPr>
          <p:cNvPr id="106" name="Google Shape;106;p18"/>
          <p:cNvPicPr preferRelativeResize="0"/>
          <p:nvPr/>
        </p:nvPicPr>
        <p:blipFill>
          <a:blip r:embed="rId3">
            <a:alphaModFix/>
          </a:blip>
          <a:stretch>
            <a:fillRect/>
          </a:stretch>
        </p:blipFill>
        <p:spPr>
          <a:xfrm>
            <a:off x="1252538" y="3784550"/>
            <a:ext cx="6638925" cy="1238250"/>
          </a:xfrm>
          <a:prstGeom prst="rect">
            <a:avLst/>
          </a:prstGeom>
          <a:noFill/>
          <a:ln>
            <a:noFill/>
          </a:ln>
        </p:spPr>
      </p:pic>
      <p:pic>
        <p:nvPicPr>
          <p:cNvPr id="107" name="Google Shape;107;p18"/>
          <p:cNvPicPr preferRelativeResize="0"/>
          <p:nvPr/>
        </p:nvPicPr>
        <p:blipFill>
          <a:blip r:embed="rId4">
            <a:alphaModFix/>
          </a:blip>
          <a:stretch>
            <a:fillRect/>
          </a:stretch>
        </p:blipFill>
        <p:spPr>
          <a:xfrm>
            <a:off x="1989138" y="1613275"/>
            <a:ext cx="5165757" cy="201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Design – Depth-wise-separable convolution</a:t>
            </a:r>
            <a:endParaRPr/>
          </a:p>
        </p:txBody>
      </p:sp>
      <p:sp>
        <p:nvSpPr>
          <p:cNvPr id="113" name="Google Shape;113;p19"/>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14" name="Google Shape;114;p19"/>
          <p:cNvPicPr preferRelativeResize="0"/>
          <p:nvPr/>
        </p:nvPicPr>
        <p:blipFill>
          <a:blip r:embed="rId3">
            <a:alphaModFix/>
          </a:blip>
          <a:stretch>
            <a:fillRect/>
          </a:stretch>
        </p:blipFill>
        <p:spPr>
          <a:xfrm>
            <a:off x="440700" y="2469325"/>
            <a:ext cx="6638925" cy="1238250"/>
          </a:xfrm>
          <a:prstGeom prst="rect">
            <a:avLst/>
          </a:prstGeom>
          <a:noFill/>
          <a:ln>
            <a:noFill/>
          </a:ln>
        </p:spPr>
      </p:pic>
      <p:pic>
        <p:nvPicPr>
          <p:cNvPr id="115" name="Google Shape;115;p19"/>
          <p:cNvPicPr preferRelativeResize="0"/>
          <p:nvPr/>
        </p:nvPicPr>
        <p:blipFill>
          <a:blip r:embed="rId4">
            <a:alphaModFix/>
          </a:blip>
          <a:stretch>
            <a:fillRect/>
          </a:stretch>
        </p:blipFill>
        <p:spPr>
          <a:xfrm>
            <a:off x="416900" y="1522613"/>
            <a:ext cx="6686550" cy="695325"/>
          </a:xfrm>
          <a:prstGeom prst="rect">
            <a:avLst/>
          </a:prstGeom>
          <a:noFill/>
          <a:ln>
            <a:noFill/>
          </a:ln>
        </p:spPr>
      </p:pic>
      <p:sp>
        <p:nvSpPr>
          <p:cNvPr id="116" name="Google Shape;116;p19"/>
          <p:cNvSpPr txBox="1"/>
          <p:nvPr/>
        </p:nvSpPr>
        <p:spPr>
          <a:xfrm>
            <a:off x="440700" y="3958950"/>
            <a:ext cx="7817100" cy="6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latin typeface="Open Sans"/>
                <a:ea typeface="Open Sans"/>
                <a:cs typeface="Open Sans"/>
                <a:sym typeface="Open Sans"/>
              </a:rPr>
              <a:t>Flops and number of parameters of normal convolution is </a:t>
            </a:r>
            <a:r>
              <a:rPr lang="zh-TW" sz="1800">
                <a:latin typeface="Open Sans"/>
                <a:ea typeface="Open Sans"/>
                <a:cs typeface="Open Sans"/>
                <a:sym typeface="Open Sans"/>
              </a:rPr>
              <a:t>proportional</a:t>
            </a:r>
            <a:r>
              <a:rPr lang="zh-TW" sz="1800">
                <a:latin typeface="Open Sans"/>
                <a:ea typeface="Open Sans"/>
                <a:cs typeface="Open Sans"/>
                <a:sym typeface="Open Sans"/>
              </a:rPr>
              <a:t> to k*k* c2, while those of depth-wise-separable convolution is </a:t>
            </a:r>
            <a:r>
              <a:rPr lang="zh-TW" sz="1800">
                <a:latin typeface="Open Sans"/>
                <a:ea typeface="Open Sans"/>
                <a:cs typeface="Open Sans"/>
                <a:sym typeface="Open Sans"/>
              </a:rPr>
              <a:t>k*k + c2</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Design – Squeeze and excitation layer (SElayer)</a:t>
            </a:r>
            <a:endParaRPr/>
          </a:p>
        </p:txBody>
      </p:sp>
      <p:sp>
        <p:nvSpPr>
          <p:cNvPr id="122" name="Google Shape;122;p20"/>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23" name="Google Shape;123;p20"/>
          <p:cNvSpPr txBox="1"/>
          <p:nvPr/>
        </p:nvSpPr>
        <p:spPr>
          <a:xfrm>
            <a:off x="263175" y="1061575"/>
            <a:ext cx="39666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pic>
        <p:nvPicPr>
          <p:cNvPr id="124" name="Google Shape;124;p20"/>
          <p:cNvPicPr preferRelativeResize="0"/>
          <p:nvPr/>
        </p:nvPicPr>
        <p:blipFill>
          <a:blip r:embed="rId3">
            <a:alphaModFix/>
          </a:blip>
          <a:stretch>
            <a:fillRect/>
          </a:stretch>
        </p:blipFill>
        <p:spPr>
          <a:xfrm>
            <a:off x="1438549" y="2764100"/>
            <a:ext cx="5938499" cy="1913075"/>
          </a:xfrm>
          <a:prstGeom prst="rect">
            <a:avLst/>
          </a:prstGeom>
          <a:noFill/>
          <a:ln>
            <a:noFill/>
          </a:ln>
        </p:spPr>
      </p:pic>
      <p:sp>
        <p:nvSpPr>
          <p:cNvPr id="125" name="Google Shape;125;p20"/>
          <p:cNvSpPr txBox="1"/>
          <p:nvPr/>
        </p:nvSpPr>
        <p:spPr>
          <a:xfrm>
            <a:off x="516700" y="1311750"/>
            <a:ext cx="78117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zh-TW" sz="1800">
                <a:latin typeface="Open Sans"/>
                <a:ea typeface="Open Sans"/>
                <a:cs typeface="Open Sans"/>
                <a:sym typeface="Open Sans"/>
              </a:rPr>
              <a:t>E</a:t>
            </a:r>
            <a:r>
              <a:rPr lang="zh-TW" sz="1800">
                <a:latin typeface="Open Sans"/>
                <a:ea typeface="Open Sans"/>
                <a:cs typeface="Open Sans"/>
                <a:sym typeface="Open Sans"/>
              </a:rPr>
              <a:t>valuate the importance of each channel by a MLP after GAP (global average pooling)</a:t>
            </a:r>
            <a:endParaRPr sz="1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63175" y="445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Model Design – </a:t>
            </a:r>
            <a:r>
              <a:rPr lang="zh-TW"/>
              <a:t>Efficient channel attention (ECA)</a:t>
            </a:r>
            <a:endParaRPr/>
          </a:p>
        </p:txBody>
      </p:sp>
      <p:sp>
        <p:nvSpPr>
          <p:cNvPr id="131" name="Google Shape;131;p21"/>
          <p:cNvSpPr txBox="1"/>
          <p:nvPr/>
        </p:nvSpPr>
        <p:spPr>
          <a:xfrm>
            <a:off x="6201300" y="4083300"/>
            <a:ext cx="12000" cy="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32" name="Google Shape;132;p21"/>
          <p:cNvSpPr txBox="1"/>
          <p:nvPr/>
        </p:nvSpPr>
        <p:spPr>
          <a:xfrm>
            <a:off x="263175" y="1061575"/>
            <a:ext cx="39666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Open Sans"/>
              <a:ea typeface="Open Sans"/>
              <a:cs typeface="Open Sans"/>
              <a:sym typeface="Open Sans"/>
            </a:endParaRPr>
          </a:p>
        </p:txBody>
      </p:sp>
      <p:sp>
        <p:nvSpPr>
          <p:cNvPr id="133" name="Google Shape;133;p21"/>
          <p:cNvSpPr txBox="1"/>
          <p:nvPr/>
        </p:nvSpPr>
        <p:spPr>
          <a:xfrm>
            <a:off x="516700" y="1311750"/>
            <a:ext cx="78117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zh-TW" sz="1800">
                <a:latin typeface="Open Sans"/>
                <a:ea typeface="Open Sans"/>
                <a:cs typeface="Open Sans"/>
                <a:sym typeface="Open Sans"/>
              </a:rPr>
              <a:t>Evaluate the importance of each channel by a 1D convolution after GAP (global average pooling)</a:t>
            </a:r>
            <a:endParaRPr sz="1800">
              <a:latin typeface="Open Sans"/>
              <a:ea typeface="Open Sans"/>
              <a:cs typeface="Open Sans"/>
              <a:sym typeface="Open Sans"/>
            </a:endParaRPr>
          </a:p>
        </p:txBody>
      </p:sp>
      <p:pic>
        <p:nvPicPr>
          <p:cNvPr id="134" name="Google Shape;134;p21"/>
          <p:cNvPicPr preferRelativeResize="0"/>
          <p:nvPr/>
        </p:nvPicPr>
        <p:blipFill>
          <a:blip r:embed="rId3">
            <a:alphaModFix/>
          </a:blip>
          <a:stretch>
            <a:fillRect/>
          </a:stretch>
        </p:blipFill>
        <p:spPr>
          <a:xfrm>
            <a:off x="2285074" y="2499100"/>
            <a:ext cx="4070326" cy="235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9FC5E8"/>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