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0" r:id="rId9"/>
    <p:sldId id="261" r:id="rId10"/>
    <p:sldId id="267" r:id="rId11"/>
    <p:sldId id="265" r:id="rId12"/>
    <p:sldId id="266" r:id="rId13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7C92B-4C67-2A73-69F4-28C346ED7AE7}" v="93" dt="2025-05-17T12:36:09.655"/>
    <p1510:client id="{597F78D2-3A2E-802D-82A0-EEBD53818CF4}" v="444" dt="2025-05-18T07:57:5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9829d8ef9_0_3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9829d8ef9_0_3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 back-end </a:t>
            </a:r>
            <a:r>
              <a:rPr lang="en-US" err="1">
                <a:latin typeface="Calibri"/>
                <a:ea typeface="Calibri"/>
                <a:cs typeface="Calibri"/>
              </a:rPr>
              <a:t>és</a:t>
            </a:r>
            <a:r>
              <a:rPr lang="en-US" dirty="0">
                <a:latin typeface="Calibri"/>
                <a:ea typeface="Calibri"/>
                <a:cs typeface="Calibri"/>
              </a:rPr>
              <a:t> API </a:t>
            </a:r>
            <a:r>
              <a:rPr lang="en-US" err="1">
                <a:latin typeface="Calibri"/>
                <a:ea typeface="Calibri"/>
                <a:cs typeface="Calibri"/>
              </a:rPr>
              <a:t>működését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b="1" dirty="0">
                <a:latin typeface="Calibri"/>
                <a:ea typeface="Calibri"/>
                <a:cs typeface="Calibri"/>
              </a:rPr>
              <a:t>Mocha </a:t>
            </a:r>
            <a:r>
              <a:rPr lang="en-US" dirty="0">
                <a:latin typeface="Calibri"/>
                <a:ea typeface="Calibri"/>
                <a:cs typeface="Calibri"/>
              </a:rPr>
              <a:t>JavaScript </a:t>
            </a:r>
            <a:r>
              <a:rPr lang="en-US" err="1">
                <a:latin typeface="Calibri"/>
                <a:ea typeface="Calibri"/>
                <a:cs typeface="Calibri"/>
              </a:rPr>
              <a:t>könyvtár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segítségével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teszteltük</a:t>
            </a:r>
            <a:r>
              <a:rPr lang="en-US" dirty="0">
                <a:latin typeface="Calibri"/>
                <a:ea typeface="Calibri"/>
                <a:cs typeface="Calibri"/>
              </a:rPr>
              <a:t>. A </a:t>
            </a:r>
            <a:r>
              <a:rPr lang="en-US" err="1">
                <a:latin typeface="Calibri"/>
                <a:ea typeface="Calibri"/>
                <a:cs typeface="Calibri"/>
              </a:rPr>
              <a:t>teszt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kezdetekor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egy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új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szerver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jön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létre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melynek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a</a:t>
            </a:r>
            <a:r>
              <a:rPr lang="en-US" b="1" err="1">
                <a:latin typeface="Calibri"/>
                <a:ea typeface="Calibri"/>
                <a:cs typeface="Calibri"/>
              </a:rPr>
              <a:t>datbázisa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csak</a:t>
            </a:r>
            <a:r>
              <a:rPr lang="en-US" b="1" dirty="0">
                <a:latin typeface="Calibri"/>
                <a:ea typeface="Calibri"/>
                <a:cs typeface="Calibri"/>
              </a:rPr>
              <a:t> a </a:t>
            </a:r>
            <a:r>
              <a:rPr lang="en-US" b="1" err="1">
                <a:latin typeface="Calibri"/>
                <a:ea typeface="Calibri"/>
                <a:cs typeface="Calibri"/>
              </a:rPr>
              <a:t>memóriában</a:t>
            </a:r>
            <a:r>
              <a:rPr lang="en-US" b="1" dirty="0">
                <a:latin typeface="Calibri"/>
                <a:ea typeface="Calibri"/>
                <a:cs typeface="Calibri"/>
              </a:rPr>
              <a:t> van </a:t>
            </a:r>
            <a:r>
              <a:rPr lang="en-US" err="1">
                <a:latin typeface="Calibri"/>
                <a:ea typeface="Calibri"/>
                <a:cs typeface="Calibri"/>
              </a:rPr>
              <a:t>eltárolva</a:t>
            </a:r>
            <a:r>
              <a:rPr lang="en-US" dirty="0">
                <a:latin typeface="Calibri"/>
                <a:ea typeface="Calibri"/>
                <a:cs typeface="Calibri"/>
              </a:rPr>
              <a:t>. </a:t>
            </a:r>
            <a:r>
              <a:rPr lang="en-US" err="1">
                <a:latin typeface="Calibri"/>
                <a:ea typeface="Calibri"/>
                <a:cs typeface="Calibri"/>
              </a:rPr>
              <a:t>Ezt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követően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>
                <a:latin typeface="Calibri"/>
                <a:ea typeface="Calibri"/>
                <a:cs typeface="Calibri"/>
              </a:rPr>
              <a:t>HTTP </a:t>
            </a:r>
            <a:r>
              <a:rPr lang="en-US" b="1" err="1">
                <a:latin typeface="Calibri"/>
                <a:ea typeface="Calibri"/>
                <a:cs typeface="Calibri"/>
              </a:rPr>
              <a:t>kérésekkel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teszteli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funkciókat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majd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vizsgálja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az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elvárt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állapotokat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 front-</a:t>
            </a:r>
            <a:r>
              <a:rPr lang="en-US" dirty="0" err="1">
                <a:latin typeface="Calibri"/>
                <a:ea typeface="Calibri"/>
                <a:cs typeface="Calibri"/>
              </a:rPr>
              <a:t>endet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és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az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alkalmazás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nagykörű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működését</a:t>
            </a:r>
            <a:r>
              <a:rPr lang="en-US" b="1" dirty="0">
                <a:latin typeface="Calibri"/>
                <a:ea typeface="Calibri"/>
                <a:cs typeface="Calibri"/>
              </a:rPr>
              <a:t> mi, </a:t>
            </a:r>
            <a:r>
              <a:rPr lang="en-US" b="1" dirty="0" err="1">
                <a:latin typeface="Calibri"/>
                <a:ea typeface="Calibri"/>
                <a:cs typeface="Calibri"/>
              </a:rPr>
              <a:t>osztálytársaink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illetve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további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ismerősök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tesztelték</a:t>
            </a:r>
            <a:r>
              <a:rPr lang="en-US" b="1" dirty="0">
                <a:latin typeface="Calibri"/>
                <a:ea typeface="Calibri"/>
                <a:cs typeface="Calibri"/>
              </a:rPr>
              <a:t> le</a:t>
            </a:r>
            <a:r>
              <a:rPr lang="en-US" dirty="0">
                <a:latin typeface="Calibri"/>
                <a:ea typeface="Calibri"/>
                <a:cs typeface="Calibri"/>
              </a:rPr>
              <a:t>. A </a:t>
            </a:r>
            <a:r>
              <a:rPr lang="en-US" dirty="0" err="1">
                <a:latin typeface="Calibri"/>
                <a:ea typeface="Calibri"/>
                <a:cs typeface="Calibri"/>
              </a:rPr>
              <a:t>fejlesztői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csapaton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kívüli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emberek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beavatása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több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hibát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illetve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b="1" dirty="0" err="1">
                <a:latin typeface="Calibri"/>
                <a:ea typeface="Calibri"/>
                <a:cs typeface="Calibri"/>
              </a:rPr>
              <a:t>felhasználói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élményt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csökkentő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bukkanók</a:t>
            </a:r>
            <a:r>
              <a:rPr lang="en-US" b="1" dirty="0">
                <a:latin typeface="Calibri"/>
                <a:ea typeface="Calibri"/>
                <a:cs typeface="Calibri"/>
              </a:rPr>
              <a:t> is </a:t>
            </a:r>
            <a:r>
              <a:rPr lang="en-US" b="1" dirty="0" err="1">
                <a:latin typeface="Calibri"/>
                <a:ea typeface="Calibri"/>
                <a:cs typeface="Calibri"/>
              </a:rPr>
              <a:t>előkerültek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így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tovább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finomíthattunk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az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alkalmazáson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470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9829d8ef9_0_3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9829d8ef9_0_3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projectet</a:t>
            </a:r>
            <a:r>
              <a:rPr lang="en-US" dirty="0"/>
              <a:t> a </a:t>
            </a:r>
            <a:r>
              <a:rPr lang="en-US" b="1" dirty="0"/>
              <a:t>GitHub</a:t>
            </a:r>
            <a:r>
              <a:rPr lang="en-US" dirty="0"/>
              <a:t>-on </a:t>
            </a:r>
            <a:r>
              <a:rPr lang="en-US" dirty="0" err="1"/>
              <a:t>osztottuk</a:t>
            </a:r>
            <a:r>
              <a:rPr lang="en-US" dirty="0"/>
              <a:t> meg </a:t>
            </a:r>
            <a:r>
              <a:rPr lang="en-US" dirty="0" err="1"/>
              <a:t>egymással</a:t>
            </a:r>
            <a:r>
              <a:rPr lang="en-US" dirty="0"/>
              <a:t>. </a:t>
            </a:r>
            <a:r>
              <a:rPr lang="en-US" dirty="0" err="1"/>
              <a:t>Lényeges</a:t>
            </a:r>
            <a:r>
              <a:rPr lang="en-US" dirty="0"/>
              <a:t> </a:t>
            </a:r>
            <a:r>
              <a:rPr lang="en-US" dirty="0" err="1"/>
              <a:t>konfliktusokra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a </a:t>
            </a:r>
            <a:r>
              <a:rPr lang="en-US" dirty="0" err="1"/>
              <a:t>feltöltések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. A project </a:t>
            </a:r>
            <a:r>
              <a:rPr lang="en-US" dirty="0" err="1"/>
              <a:t>tervezését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erre</a:t>
            </a:r>
            <a:r>
              <a:rPr lang="en-US" b="1" dirty="0"/>
              <a:t> </a:t>
            </a:r>
            <a:r>
              <a:rPr lang="en-US" b="1" dirty="0" err="1"/>
              <a:t>kijelölt</a:t>
            </a:r>
            <a:r>
              <a:rPr lang="en-US" b="1" dirty="0"/>
              <a:t> </a:t>
            </a:r>
            <a:r>
              <a:rPr lang="en-US" b="1" dirty="0" err="1"/>
              <a:t>iskolai</a:t>
            </a:r>
            <a:r>
              <a:rPr lang="en-US" b="1" dirty="0"/>
              <a:t> </a:t>
            </a:r>
            <a:r>
              <a:rPr lang="en-US" b="1" dirty="0" err="1"/>
              <a:t>tanórák</a:t>
            </a:r>
            <a:r>
              <a:rPr lang="en-US" b="1" dirty="0"/>
              <a:t> </a:t>
            </a:r>
            <a:r>
              <a:rPr lang="en-US" b="1" dirty="0" err="1"/>
              <a:t>keretében</a:t>
            </a:r>
            <a:r>
              <a:rPr lang="en-US" dirty="0"/>
              <a:t> </a:t>
            </a:r>
            <a:r>
              <a:rPr lang="en-US" dirty="0" err="1"/>
              <a:t>beszéltük</a:t>
            </a:r>
            <a:r>
              <a:rPr lang="en-US" dirty="0"/>
              <a:t> meg </a:t>
            </a:r>
            <a:r>
              <a:rPr lang="en-US" dirty="0" err="1"/>
              <a:t>egymással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appot</a:t>
            </a:r>
            <a:r>
              <a:rPr lang="en-US" dirty="0"/>
              <a:t> </a:t>
            </a:r>
            <a:r>
              <a:rPr lang="en-US" b="1" dirty="0" err="1"/>
              <a:t>otthon</a:t>
            </a:r>
            <a:r>
              <a:rPr lang="en-US" b="1" dirty="0"/>
              <a:t>  </a:t>
            </a:r>
            <a:r>
              <a:rPr lang="en-US" b="1" dirty="0" err="1"/>
              <a:t>fejlesztettük</a:t>
            </a:r>
            <a:r>
              <a:rPr lang="en-US" dirty="0"/>
              <a:t>. A </a:t>
            </a:r>
            <a:r>
              <a:rPr lang="en-US" dirty="0" err="1"/>
              <a:t>távoli</a:t>
            </a:r>
            <a:r>
              <a:rPr lang="en-US" dirty="0"/>
              <a:t> </a:t>
            </a:r>
            <a:r>
              <a:rPr lang="en-US" dirty="0" err="1"/>
              <a:t>kommunikációhoz</a:t>
            </a:r>
            <a:r>
              <a:rPr lang="en-US" dirty="0"/>
              <a:t> </a:t>
            </a:r>
            <a:r>
              <a:rPr lang="en-US" b="1" dirty="0"/>
              <a:t>Signal</a:t>
            </a:r>
            <a:r>
              <a:rPr lang="en-US" dirty="0"/>
              <a:t>-t </a:t>
            </a:r>
            <a:r>
              <a:rPr lang="en-US" dirty="0" err="1"/>
              <a:t>használtunk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9829d8ef9_0_3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9829d8ef9_0_3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9829d8ef9_0_3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9829d8ef9_0_3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Sok </a:t>
            </a:r>
            <a:r>
              <a:rPr lang="en-US" b="1" dirty="0" err="1"/>
              <a:t>létező</a:t>
            </a:r>
            <a:r>
              <a:rPr lang="en-US" b="1" dirty="0"/>
              <a:t> </a:t>
            </a:r>
            <a:r>
              <a:rPr lang="en-US" b="1" dirty="0" err="1"/>
              <a:t>csevegésre</a:t>
            </a:r>
            <a:r>
              <a:rPr lang="en-US" b="1" dirty="0"/>
              <a:t> </a:t>
            </a:r>
            <a:r>
              <a:rPr lang="en-US" b="1" dirty="0" err="1"/>
              <a:t>alkalmas</a:t>
            </a:r>
            <a:r>
              <a:rPr lang="en-US" b="1" dirty="0"/>
              <a:t> </a:t>
            </a:r>
            <a:r>
              <a:rPr lang="en-US" b="1" dirty="0" err="1"/>
              <a:t>applikáció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, de mi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bonyolultnak</a:t>
            </a:r>
            <a:r>
              <a:rPr lang="en-US" dirty="0"/>
              <a:t> </a:t>
            </a:r>
            <a:r>
              <a:rPr lang="en-US" dirty="0" err="1"/>
              <a:t>találtuk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b="1" dirty="0" err="1"/>
              <a:t>sok</a:t>
            </a:r>
            <a:r>
              <a:rPr lang="en-US" b="1" dirty="0"/>
              <a:t> </a:t>
            </a:r>
            <a:r>
              <a:rPr lang="en-US" b="1" dirty="0" err="1"/>
              <a:t>felesleges</a:t>
            </a:r>
            <a:r>
              <a:rPr lang="en-US" b="1" dirty="0"/>
              <a:t> </a:t>
            </a:r>
            <a:r>
              <a:rPr lang="en-US" b="1" dirty="0" err="1"/>
              <a:t>funkciókkal</a:t>
            </a:r>
            <a:r>
              <a:rPr lang="en-US" b="1" dirty="0"/>
              <a:t> </a:t>
            </a:r>
            <a:r>
              <a:rPr lang="en-US" b="1" dirty="0" err="1"/>
              <a:t>rendelkeznek</a:t>
            </a:r>
            <a:r>
              <a:rPr lang="en-US" dirty="0"/>
              <a:t>, </a:t>
            </a:r>
            <a:r>
              <a:rPr lang="en-US" dirty="0" err="1"/>
              <a:t>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lassítják</a:t>
            </a:r>
            <a:r>
              <a:rPr lang="en-US" dirty="0"/>
              <a:t> a </a:t>
            </a:r>
            <a:r>
              <a:rPr lang="en-US" dirty="0" err="1"/>
              <a:t>használatukat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Mi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/>
              <a:t>Discord-</a:t>
            </a:r>
            <a:r>
              <a:rPr lang="en-US" b="1" dirty="0" err="1"/>
              <a:t>hoz</a:t>
            </a:r>
            <a:r>
              <a:rPr lang="en-US" b="1" dirty="0"/>
              <a:t> </a:t>
            </a:r>
            <a:r>
              <a:rPr lang="en-US" b="1" dirty="0" err="1"/>
              <a:t>hasonló</a:t>
            </a:r>
            <a:r>
              <a:rPr lang="en-US" dirty="0"/>
              <a:t>, 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b="1" dirty="0" err="1"/>
              <a:t>lényegesen</a:t>
            </a:r>
            <a:r>
              <a:rPr lang="en-US" b="1" dirty="0"/>
              <a:t> </a:t>
            </a:r>
            <a:r>
              <a:rPr lang="en-US" b="1" dirty="0" err="1"/>
              <a:t>eltérő</a:t>
            </a:r>
            <a:r>
              <a:rPr lang="en-US" dirty="0"/>
              <a:t> </a:t>
            </a:r>
            <a:r>
              <a:rPr lang="en-US" dirty="0" err="1"/>
              <a:t>alkalmazást</a:t>
            </a:r>
            <a:r>
              <a:rPr lang="en-US" dirty="0"/>
              <a:t> </a:t>
            </a:r>
            <a:r>
              <a:rPr lang="en-US" dirty="0" err="1"/>
              <a:t>fejlesztettünk</a:t>
            </a:r>
            <a:r>
              <a:rPr lang="en-US" dirty="0"/>
              <a:t> ki.</a:t>
            </a:r>
          </a:p>
          <a:p>
            <a:pPr marL="0" indent="0">
              <a:buNone/>
            </a:pPr>
            <a:r>
              <a:rPr lang="en-US" dirty="0"/>
              <a:t>Az </a:t>
            </a:r>
            <a:r>
              <a:rPr lang="en-US" dirty="0" err="1"/>
              <a:t>alapkoncepció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 err="1"/>
              <a:t>csatornákra</a:t>
            </a:r>
            <a:r>
              <a:rPr lang="en-US" b="1" dirty="0"/>
              <a:t> </a:t>
            </a:r>
            <a:r>
              <a:rPr lang="en-US" b="1" dirty="0" err="1"/>
              <a:t>épülő</a:t>
            </a:r>
            <a:r>
              <a:rPr lang="en-US" b="1" dirty="0"/>
              <a:t> </a:t>
            </a:r>
            <a:r>
              <a:rPr lang="en-US" b="1" dirty="0" err="1"/>
              <a:t>csoportos</a:t>
            </a:r>
            <a:r>
              <a:rPr lang="en-US" b="1" dirty="0"/>
              <a:t> </a:t>
            </a:r>
            <a:r>
              <a:rPr lang="en-US" b="1" dirty="0" err="1"/>
              <a:t>üzenetelő</a:t>
            </a:r>
            <a:r>
              <a:rPr lang="en-US" b="1" dirty="0"/>
              <a:t> app </a:t>
            </a:r>
            <a:r>
              <a:rPr lang="en-US" dirty="0"/>
              <a:t>volt. Egy </a:t>
            </a:r>
            <a:r>
              <a:rPr lang="en-US" dirty="0" err="1"/>
              <a:t>csatorna</a:t>
            </a:r>
            <a:r>
              <a:rPr lang="en-US" dirty="0"/>
              <a:t> </a:t>
            </a:r>
            <a:r>
              <a:rPr lang="en-US" dirty="0" err="1"/>
              <a:t>érthető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 err="1"/>
              <a:t>csoportként</a:t>
            </a:r>
            <a:r>
              <a:rPr lang="en-US" b="1" dirty="0"/>
              <a:t> </a:t>
            </a:r>
            <a:r>
              <a:rPr lang="en-US" dirty="0"/>
              <a:t>is, </a:t>
            </a:r>
            <a:r>
              <a:rPr lang="en-US" dirty="0" err="1"/>
              <a:t>melyen</a:t>
            </a:r>
            <a:r>
              <a:rPr lang="en-US" dirty="0"/>
              <a:t> </a:t>
            </a:r>
            <a:r>
              <a:rPr lang="en-US" dirty="0" err="1"/>
              <a:t>keresztül</a:t>
            </a:r>
            <a:r>
              <a:rPr lang="en-US" b="1" dirty="0"/>
              <a:t> </a:t>
            </a:r>
            <a:r>
              <a:rPr lang="en-US" b="1" dirty="0" err="1"/>
              <a:t>több</a:t>
            </a:r>
            <a:r>
              <a:rPr lang="en-US" b="1" dirty="0"/>
              <a:t> </a:t>
            </a:r>
            <a:r>
              <a:rPr lang="en-US" b="1" dirty="0" err="1"/>
              <a:t>felhasználó</a:t>
            </a:r>
            <a:r>
              <a:rPr lang="en-US" b="1" dirty="0"/>
              <a:t> </a:t>
            </a:r>
            <a:r>
              <a:rPr lang="en-US" b="1" dirty="0" err="1"/>
              <a:t>üzenhet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csatornákat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b="1" dirty="0" err="1"/>
              <a:t>csomagokba</a:t>
            </a:r>
            <a:r>
              <a:rPr lang="en-US" b="1" dirty="0"/>
              <a:t> </a:t>
            </a:r>
            <a:r>
              <a:rPr lang="en-US" b="1" dirty="0" err="1"/>
              <a:t>lehet</a:t>
            </a:r>
            <a:r>
              <a:rPr lang="en-US" b="1" dirty="0"/>
              <a:t> </a:t>
            </a:r>
            <a:r>
              <a:rPr lang="en-US" b="1" dirty="0" err="1"/>
              <a:t>csoportosítani</a:t>
            </a:r>
            <a:r>
              <a:rPr lang="en-US" dirty="0"/>
              <a:t>, de </a:t>
            </a:r>
            <a:r>
              <a:rPr lang="en-US" b="1" dirty="0" err="1"/>
              <a:t>egy</a:t>
            </a:r>
            <a:r>
              <a:rPr lang="en-US" b="1" dirty="0"/>
              <a:t> </a:t>
            </a:r>
            <a:r>
              <a:rPr lang="en-US" b="1" dirty="0" err="1"/>
              <a:t>csatorna</a:t>
            </a:r>
            <a:r>
              <a:rPr lang="en-US" b="1" dirty="0"/>
              <a:t> </a:t>
            </a:r>
            <a:r>
              <a:rPr lang="en-US" b="1" dirty="0" err="1"/>
              <a:t>egyszerre</a:t>
            </a:r>
            <a:r>
              <a:rPr lang="en-US" b="1" dirty="0"/>
              <a:t> </a:t>
            </a:r>
            <a:r>
              <a:rPr lang="en-US" b="1" dirty="0" err="1"/>
              <a:t>több</a:t>
            </a:r>
            <a:r>
              <a:rPr lang="en-US" b="1" dirty="0"/>
              <a:t> </a:t>
            </a:r>
            <a:r>
              <a:rPr lang="en-US" b="1" dirty="0" err="1"/>
              <a:t>csomaghoz</a:t>
            </a:r>
            <a:r>
              <a:rPr lang="en-US" b="1" dirty="0"/>
              <a:t> is </a:t>
            </a:r>
            <a:r>
              <a:rPr lang="en-US" b="1" dirty="0" err="1"/>
              <a:t>tartozhat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elősegítve</a:t>
            </a:r>
            <a:r>
              <a:rPr lang="en-US" dirty="0"/>
              <a:t> a </a:t>
            </a:r>
            <a:r>
              <a:rPr lang="en-US" dirty="0" err="1"/>
              <a:t>rendezettséget</a:t>
            </a:r>
            <a:r>
              <a:rPr lang="en-US" dirty="0"/>
              <a:t>. (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spanyol</a:t>
            </a:r>
            <a:r>
              <a:rPr lang="en-US" dirty="0"/>
              <a:t> </a:t>
            </a:r>
            <a:r>
              <a:rPr lang="en-US" dirty="0" err="1"/>
              <a:t>programozó</a:t>
            </a:r>
            <a:r>
              <a:rPr lang="en-US" dirty="0"/>
              <a:t> </a:t>
            </a:r>
            <a:r>
              <a:rPr lang="en-US" dirty="0" err="1"/>
              <a:t>csatorna</a:t>
            </a:r>
            <a:r>
              <a:rPr lang="en-US" dirty="0"/>
              <a:t> benne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spanyol</a:t>
            </a:r>
            <a:r>
              <a:rPr lang="en-US" dirty="0"/>
              <a:t> </a:t>
            </a:r>
            <a:r>
              <a:rPr lang="en-US" dirty="0" err="1"/>
              <a:t>nyelvű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programozásról</a:t>
            </a:r>
            <a:r>
              <a:rPr lang="en-US" dirty="0"/>
              <a:t> </a:t>
            </a:r>
            <a:r>
              <a:rPr lang="en-US" dirty="0" err="1"/>
              <a:t>szóló</a:t>
            </a:r>
            <a:r>
              <a:rPr lang="en-US" dirty="0"/>
              <a:t> </a:t>
            </a:r>
            <a:r>
              <a:rPr lang="en-US" dirty="0" err="1"/>
              <a:t>csomagba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TODO: </a:t>
            </a:r>
            <a:r>
              <a:rPr lang="en-US" err="1"/>
              <a:t>meghívók</a:t>
            </a:r>
            <a:r>
              <a:rPr lang="en-US" dirty="0"/>
              <a:t>, </a:t>
            </a:r>
            <a:r>
              <a:rPr lang="en-US" err="1"/>
              <a:t>testreszabás</a:t>
            </a:r>
            <a:r>
              <a:rPr lang="en-US"/>
              <a:t>, </a:t>
            </a:r>
            <a:r>
              <a:rPr lang="en-US" err="1"/>
              <a:t>profilképek</a:t>
            </a:r>
            <a:r>
              <a:rPr lang="en-US"/>
              <a:t> (</a:t>
            </a:r>
            <a:r>
              <a:rPr lang="en-US" err="1"/>
              <a:t>cicás</a:t>
            </a:r>
            <a:r>
              <a:rPr lang="en-US"/>
              <a:t> API) !!!!!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9829d8ef9_0_3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9829d8ef9_0_3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back-end-et </a:t>
            </a:r>
            <a:r>
              <a:rPr lang="en-US" dirty="0" err="1"/>
              <a:t>és</a:t>
            </a:r>
            <a:r>
              <a:rPr lang="en-US" dirty="0"/>
              <a:t> a front-end-et mind </a:t>
            </a:r>
            <a:r>
              <a:rPr lang="en-US" b="1" dirty="0"/>
              <a:t>JavaScript</a:t>
            </a:r>
            <a:r>
              <a:rPr lang="en-US" dirty="0"/>
              <a:t>-ben </a:t>
            </a:r>
            <a:r>
              <a:rPr lang="en-US" dirty="0" err="1"/>
              <a:t>írtuk</a:t>
            </a:r>
            <a:r>
              <a:rPr lang="en-US" dirty="0"/>
              <a:t> meg. A Node.js </a:t>
            </a:r>
            <a:r>
              <a:rPr lang="en-US" dirty="0" err="1"/>
              <a:t>környezettel</a:t>
            </a:r>
            <a:r>
              <a:rPr lang="en-US" dirty="0"/>
              <a:t> </a:t>
            </a:r>
            <a:r>
              <a:rPr lang="en-US" dirty="0" err="1"/>
              <a:t>kapcsolatban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tapasztalattal</a:t>
            </a:r>
            <a:r>
              <a:rPr lang="en-US" dirty="0"/>
              <a:t> </a:t>
            </a:r>
            <a:r>
              <a:rPr lang="en-US" dirty="0" err="1"/>
              <a:t>rendelkeztünk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b="1" dirty="0" err="1"/>
              <a:t>kritikus</a:t>
            </a:r>
            <a:r>
              <a:rPr lang="en-US" b="1" dirty="0"/>
              <a:t> </a:t>
            </a:r>
            <a:r>
              <a:rPr lang="en-US" b="1" dirty="0" err="1"/>
              <a:t>akadályokkal</a:t>
            </a:r>
            <a:r>
              <a:rPr lang="en-US" b="1" dirty="0"/>
              <a:t> </a:t>
            </a: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szembesültünk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növelve</a:t>
            </a:r>
            <a:r>
              <a:rPr lang="en-US" dirty="0"/>
              <a:t> a </a:t>
            </a:r>
            <a:r>
              <a:rPr lang="en-US" dirty="0" err="1"/>
              <a:t>fejlesztési</a:t>
            </a:r>
            <a:r>
              <a:rPr lang="en-US" dirty="0"/>
              <a:t> </a:t>
            </a:r>
            <a:r>
              <a:rPr lang="en-US" dirty="0" err="1"/>
              <a:t>folyamat</a:t>
            </a:r>
            <a:r>
              <a:rPr lang="en-US" dirty="0"/>
              <a:t> </a:t>
            </a:r>
            <a:r>
              <a:rPr lang="en-US" dirty="0" err="1"/>
              <a:t>tempóját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nyugalmunkat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Az </a:t>
            </a:r>
            <a:r>
              <a:rPr lang="en-US" dirty="0" err="1"/>
              <a:t>azonos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használata</a:t>
            </a:r>
            <a:r>
              <a:rPr lang="en-US" dirty="0"/>
              <a:t> mind a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tette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b="1" dirty="0" err="1"/>
              <a:t>kódrészletek</a:t>
            </a:r>
            <a:r>
              <a:rPr lang="en-US" b="1" dirty="0"/>
              <a:t> </a:t>
            </a:r>
            <a:r>
              <a:rPr lang="en-US" b="1" dirty="0" err="1"/>
              <a:t>újrafelhasználását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melyek</a:t>
            </a:r>
            <a:r>
              <a:rPr lang="en-US" dirty="0"/>
              <a:t> </a:t>
            </a:r>
            <a:r>
              <a:rPr lang="en-US" dirty="0" err="1"/>
              <a:t>működnek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félen</a:t>
            </a:r>
            <a:r>
              <a:rPr lang="en-US" dirty="0"/>
              <a:t>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a </a:t>
            </a:r>
            <a:r>
              <a:rPr lang="en-US" b="1" dirty="0" err="1"/>
              <a:t>típusok</a:t>
            </a:r>
            <a:r>
              <a:rPr lang="en-US" b="1" dirty="0"/>
              <a:t> </a:t>
            </a:r>
            <a:r>
              <a:rPr lang="en-US" b="1" dirty="0" err="1"/>
              <a:t>egyeztetése</a:t>
            </a:r>
            <a:r>
              <a:rPr lang="en-US" dirty="0"/>
              <a:t> is </a:t>
            </a:r>
            <a:r>
              <a:rPr lang="en-US" dirty="0" err="1"/>
              <a:t>egyszerűbbé</a:t>
            </a:r>
            <a:r>
              <a:rPr lang="en-US" dirty="0"/>
              <a:t> </a:t>
            </a:r>
            <a:r>
              <a:rPr lang="en-US" dirty="0" err="1"/>
              <a:t>vált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a </a:t>
            </a:r>
            <a:r>
              <a:rPr lang="en-US" dirty="0" err="1"/>
              <a:t>fejlesztői</a:t>
            </a:r>
            <a:r>
              <a:rPr lang="en-US" dirty="0"/>
              <a:t> </a:t>
            </a:r>
            <a:r>
              <a:rPr lang="en-US" dirty="0" err="1"/>
              <a:t>környezet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jelezhette</a:t>
            </a:r>
            <a:r>
              <a:rPr lang="en-US" dirty="0"/>
              <a:t>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Keretrendszereket</a:t>
            </a:r>
            <a:r>
              <a:rPr lang="en-US" b="1" dirty="0"/>
              <a:t> </a:t>
            </a: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használtunk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tartottuk</a:t>
            </a:r>
            <a:r>
              <a:rPr lang="en-US" dirty="0"/>
              <a:t> </a:t>
            </a:r>
            <a:r>
              <a:rPr lang="en-US" dirty="0" err="1"/>
              <a:t>szükségesnek</a:t>
            </a:r>
            <a:r>
              <a:rPr lang="en-US" dirty="0"/>
              <a:t>. Egy </a:t>
            </a:r>
            <a:r>
              <a:rPr lang="en-US" dirty="0" err="1"/>
              <a:t>keretrendszer</a:t>
            </a:r>
            <a:r>
              <a:rPr lang="en-US" dirty="0"/>
              <a:t> </a:t>
            </a:r>
            <a:r>
              <a:rPr lang="en-US" dirty="0" err="1"/>
              <a:t>lényegesen</a:t>
            </a:r>
            <a:r>
              <a:rPr lang="en-US" dirty="0"/>
              <a:t> </a:t>
            </a:r>
            <a:r>
              <a:rPr lang="en-US" b="1" dirty="0" err="1"/>
              <a:t>növelte</a:t>
            </a:r>
            <a:r>
              <a:rPr lang="en-US" b="1" dirty="0"/>
              <a:t> </a:t>
            </a:r>
            <a:r>
              <a:rPr lang="en-US" b="1" dirty="0" err="1"/>
              <a:t>volna</a:t>
            </a:r>
            <a:r>
              <a:rPr lang="en-US" b="1" dirty="0"/>
              <a:t> a project </a:t>
            </a:r>
            <a:r>
              <a:rPr lang="en-US" b="1" dirty="0" err="1"/>
              <a:t>méretét</a:t>
            </a:r>
            <a:r>
              <a:rPr lang="en-US" b="1" dirty="0"/>
              <a:t>, </a:t>
            </a:r>
            <a:r>
              <a:rPr lang="en-US" b="1" dirty="0" err="1"/>
              <a:t>komplexitását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csökkentette</a:t>
            </a:r>
            <a:r>
              <a:rPr lang="en-US" dirty="0"/>
              <a:t> </a:t>
            </a:r>
            <a:r>
              <a:rPr lang="en-US" dirty="0" err="1"/>
              <a:t>volna</a:t>
            </a:r>
            <a:r>
              <a:rPr lang="en-US" dirty="0"/>
              <a:t> a </a:t>
            </a:r>
            <a:r>
              <a:rPr lang="en-US" dirty="0" err="1"/>
              <a:t>gyorsaságot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9829d8ef9_0_3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9829d8ef9_0_3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Az </a:t>
            </a:r>
            <a:r>
              <a:rPr lang="en-US" dirty="0" err="1"/>
              <a:t>ügyfelek</a:t>
            </a:r>
            <a:r>
              <a:rPr lang="en-US" dirty="0"/>
              <a:t> </a:t>
            </a:r>
            <a:r>
              <a:rPr lang="en-US" b="1" dirty="0"/>
              <a:t>REST API</a:t>
            </a:r>
            <a:r>
              <a:rPr lang="en-US" dirty="0"/>
              <a:t>-n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érik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 </a:t>
            </a:r>
            <a:r>
              <a:rPr lang="en-US" dirty="0" err="1"/>
              <a:t>szolgáltatást</a:t>
            </a:r>
            <a:r>
              <a:rPr lang="en-US" dirty="0"/>
              <a:t>. A </a:t>
            </a:r>
            <a:r>
              <a:rPr lang="en-US" dirty="0" err="1"/>
              <a:t>hatékonyság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.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csatorna</a:t>
            </a:r>
            <a:r>
              <a:rPr lang="en-US" dirty="0"/>
              <a:t> HTML </a:t>
            </a:r>
            <a:r>
              <a:rPr lang="en-US" dirty="0" err="1"/>
              <a:t>oldalának</a:t>
            </a:r>
            <a:r>
              <a:rPr lang="en-US" dirty="0"/>
              <a:t> </a:t>
            </a:r>
            <a:r>
              <a:rPr lang="en-US" dirty="0" err="1"/>
              <a:t>betöltésekor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</a:t>
            </a:r>
            <a:r>
              <a:rPr lang="en-US" dirty="0"/>
              <a:t>, </a:t>
            </a:r>
            <a:r>
              <a:rPr lang="en-US" dirty="0" err="1"/>
              <a:t>csatornák</a:t>
            </a:r>
            <a:r>
              <a:rPr lang="en-US" dirty="0"/>
              <a:t> a </a:t>
            </a:r>
            <a:r>
              <a:rPr lang="en-US" b="1" dirty="0" err="1"/>
              <a:t>szerver</a:t>
            </a:r>
            <a:r>
              <a:rPr lang="en-US" b="1" dirty="0"/>
              <a:t> </a:t>
            </a:r>
            <a:r>
              <a:rPr lang="en-US" b="1" dirty="0" err="1"/>
              <a:t>oldalon</a:t>
            </a:r>
            <a:r>
              <a:rPr lang="en-US" b="1" dirty="0"/>
              <a:t> </a:t>
            </a:r>
            <a:r>
              <a:rPr lang="en-US" b="1" dirty="0" err="1"/>
              <a:t>kerülnek</a:t>
            </a:r>
            <a:r>
              <a:rPr lang="en-US" b="1" dirty="0"/>
              <a:t> </a:t>
            </a:r>
            <a:r>
              <a:rPr lang="en-US" b="1" dirty="0" err="1"/>
              <a:t>lekérdezésre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b="1" dirty="0"/>
              <a:t> </a:t>
            </a:r>
            <a:r>
              <a:rPr lang="en-US" b="1" dirty="0" err="1"/>
              <a:t>generált</a:t>
            </a:r>
            <a:r>
              <a:rPr lang="en-US" b="1" dirty="0"/>
              <a:t> </a:t>
            </a:r>
            <a:r>
              <a:rPr lang="en-US" b="1" dirty="0" err="1"/>
              <a:t>oldalt</a:t>
            </a:r>
            <a:r>
              <a:rPr lang="en-US" dirty="0"/>
              <a:t> </a:t>
            </a:r>
            <a:r>
              <a:rPr lang="en-US" dirty="0" err="1"/>
              <a:t>küld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kliensnek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csökkentve</a:t>
            </a:r>
            <a:r>
              <a:rPr lang="en-US" dirty="0"/>
              <a:t> a </a:t>
            </a:r>
            <a:r>
              <a:rPr lang="en-US" dirty="0" err="1"/>
              <a:t>további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felesleges</a:t>
            </a:r>
            <a:r>
              <a:rPr lang="en-US" b="1" dirty="0"/>
              <a:t> API </a:t>
            </a:r>
            <a:r>
              <a:rPr lang="en-US" b="1" dirty="0" err="1"/>
              <a:t>kéréseket</a:t>
            </a:r>
            <a:r>
              <a:rPr lang="en-US" dirty="0"/>
              <a:t>. A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idejű</a:t>
            </a:r>
            <a:r>
              <a:rPr lang="en-US" dirty="0"/>
              <a:t> </a:t>
            </a:r>
            <a:r>
              <a:rPr lang="en-US" dirty="0" err="1"/>
              <a:t>kommunikációhoz</a:t>
            </a:r>
            <a:r>
              <a:rPr lang="en-US" dirty="0"/>
              <a:t> </a:t>
            </a:r>
            <a:r>
              <a:rPr lang="en-US" b="1" dirty="0"/>
              <a:t>WebSocket</a:t>
            </a:r>
            <a:r>
              <a:rPr lang="en-US" dirty="0"/>
              <a:t>-et </a:t>
            </a:r>
            <a:r>
              <a:rPr lang="en-US" dirty="0" err="1"/>
              <a:t>használtunk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hang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videóhíváshoz</a:t>
            </a:r>
            <a:r>
              <a:rPr lang="en-US" dirty="0"/>
              <a:t> </a:t>
            </a:r>
            <a:r>
              <a:rPr lang="en-US" b="1" dirty="0"/>
              <a:t>WebRTC</a:t>
            </a:r>
            <a:r>
              <a:rPr lang="en-US" dirty="0"/>
              <a:t>-t.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9829d8ef9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9829d8ef9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back-end </a:t>
            </a:r>
            <a:r>
              <a:rPr lang="en-US" dirty="0" err="1"/>
              <a:t>futtatókörnyezete</a:t>
            </a:r>
            <a:r>
              <a:rPr lang="en-US" dirty="0"/>
              <a:t> a </a:t>
            </a:r>
            <a:r>
              <a:rPr lang="en-US" b="1" dirty="0"/>
              <a:t>Node.js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HTTP </a:t>
            </a:r>
            <a:r>
              <a:rPr lang="en-US" dirty="0" err="1"/>
              <a:t>és</a:t>
            </a:r>
            <a:r>
              <a:rPr lang="en-US" dirty="0"/>
              <a:t> HTTPS </a:t>
            </a:r>
            <a:r>
              <a:rPr lang="en-US" dirty="0" err="1"/>
              <a:t>szolgáltatásokat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/>
              <a:t>Express.js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működik</a:t>
            </a:r>
            <a:r>
              <a:rPr lang="en-US" dirty="0"/>
              <a:t>. Az Express.js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hasznos</a:t>
            </a:r>
            <a:r>
              <a:rPr lang="en-US" dirty="0"/>
              <a:t> </a:t>
            </a:r>
            <a:r>
              <a:rPr lang="en-US" dirty="0" err="1"/>
              <a:t>funkciókkal</a:t>
            </a:r>
            <a:r>
              <a:rPr lang="en-US" dirty="0"/>
              <a:t> </a:t>
            </a:r>
            <a:r>
              <a:rPr lang="en-US" dirty="0" err="1"/>
              <a:t>rendelkezett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ki </a:t>
            </a:r>
            <a:r>
              <a:rPr lang="en-US" dirty="0" err="1"/>
              <a:t>tudtunk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fejlesztése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. </a:t>
            </a:r>
            <a:r>
              <a:rPr lang="en-US" dirty="0" err="1"/>
              <a:t>Például</a:t>
            </a:r>
            <a:r>
              <a:rPr lang="en-US" dirty="0"/>
              <a:t> a </a:t>
            </a:r>
            <a:r>
              <a:rPr lang="en-US" dirty="0" err="1"/>
              <a:t>hitelesítés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HTTP </a:t>
            </a:r>
            <a:r>
              <a:rPr lang="en-US" dirty="0" err="1"/>
              <a:t>kérés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lefut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"</a:t>
            </a:r>
            <a:r>
              <a:rPr lang="en-US" b="1" dirty="0"/>
              <a:t>middleware</a:t>
            </a:r>
            <a:r>
              <a:rPr lang="en-US" dirty="0"/>
              <a:t>"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implementálhattuk</a:t>
            </a:r>
            <a:r>
              <a:rPr lang="en-US" dirty="0"/>
              <a:t>. </a:t>
            </a:r>
            <a:r>
              <a:rPr lang="en-US" dirty="0" err="1"/>
              <a:t>Továbbá</a:t>
            </a:r>
            <a:r>
              <a:rPr lang="en-US" b="1" dirty="0"/>
              <a:t> </a:t>
            </a:r>
            <a:r>
              <a:rPr lang="en-US" b="1" dirty="0" err="1"/>
              <a:t>jó</a:t>
            </a:r>
            <a:r>
              <a:rPr lang="en-US" b="1" dirty="0"/>
              <a:t> </a:t>
            </a:r>
            <a:r>
              <a:rPr lang="en-US" b="1" dirty="0" err="1"/>
              <a:t>támogatottsággal</a:t>
            </a:r>
            <a:r>
              <a:rPr lang="en-US" b="1" dirty="0"/>
              <a:t> </a:t>
            </a:r>
            <a:r>
              <a:rPr lang="en-US" dirty="0" err="1"/>
              <a:t>rendelkezi</a:t>
            </a:r>
            <a:r>
              <a:rPr lang="en-US" dirty="0"/>
              <a:t>,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kissebb</a:t>
            </a:r>
            <a:r>
              <a:rPr lang="en-US" dirty="0"/>
              <a:t> </a:t>
            </a:r>
            <a:r>
              <a:rPr lang="en-US" dirty="0" err="1"/>
              <a:t>könyvtárat</a:t>
            </a:r>
            <a:r>
              <a:rPr lang="en-US" dirty="0"/>
              <a:t> is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tudtunk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például</a:t>
            </a:r>
            <a:r>
              <a:rPr lang="en-US" dirty="0"/>
              <a:t> a </a:t>
            </a:r>
            <a:r>
              <a:rPr lang="en-US" b="1" dirty="0" err="1"/>
              <a:t>websocket</a:t>
            </a:r>
            <a:r>
              <a:rPr lang="en-US" b="1" dirty="0"/>
              <a:t> </a:t>
            </a:r>
            <a:r>
              <a:rPr lang="en-US" b="1" dirty="0" err="1"/>
              <a:t>szervert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erőforrások</a:t>
            </a:r>
            <a:r>
              <a:rPr lang="en-US" b="1" dirty="0"/>
              <a:t> </a:t>
            </a:r>
            <a:r>
              <a:rPr lang="en-US" b="1" dirty="0" err="1"/>
              <a:t>tömörítését</a:t>
            </a:r>
            <a:r>
              <a:rPr lang="en-US" b="1" dirty="0"/>
              <a:t> </a:t>
            </a:r>
            <a:r>
              <a:rPr lang="en-US" dirty="0" err="1"/>
              <a:t>megvalósító</a:t>
            </a:r>
            <a:r>
              <a:rPr lang="en-US" dirty="0"/>
              <a:t> </a:t>
            </a:r>
            <a:r>
              <a:rPr lang="en-US" dirty="0" err="1"/>
              <a:t>eszközöket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9829d8ef9_0_3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9829d8ef9_0_3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hitelesítéshez</a:t>
            </a:r>
            <a:r>
              <a:rPr lang="en-US" dirty="0"/>
              <a:t> </a:t>
            </a:r>
            <a:r>
              <a:rPr lang="en-US" b="1" dirty="0"/>
              <a:t>JSON Web Token</a:t>
            </a:r>
            <a:r>
              <a:rPr lang="en-US" dirty="0"/>
              <a:t>-t </a:t>
            </a:r>
            <a:r>
              <a:rPr lang="en-US" dirty="0" err="1"/>
              <a:t>használtunk</a:t>
            </a:r>
            <a:r>
              <a:rPr lang="en-US" dirty="0"/>
              <a:t>. Egy token </a:t>
            </a:r>
            <a:r>
              <a:rPr lang="en-US" b="1" dirty="0" err="1"/>
              <a:t>bejelentkezéskor</a:t>
            </a:r>
            <a:r>
              <a:rPr lang="en-US" b="1" dirty="0"/>
              <a:t> </a:t>
            </a:r>
            <a:r>
              <a:rPr lang="en-US" b="1" dirty="0" err="1"/>
              <a:t>jön</a:t>
            </a:r>
            <a:r>
              <a:rPr lang="en-US" b="1" dirty="0"/>
              <a:t> </a:t>
            </a:r>
            <a:r>
              <a:rPr lang="en-US" b="1" dirty="0" err="1"/>
              <a:t>létre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érvényes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hétig</a:t>
            </a:r>
            <a:r>
              <a:rPr lang="en-US" dirty="0"/>
              <a:t> de </a:t>
            </a:r>
            <a:r>
              <a:rPr lang="en-US" dirty="0" err="1"/>
              <a:t>lejárat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b="1" dirty="0" err="1"/>
              <a:t>újragenerálódik</a:t>
            </a:r>
            <a:r>
              <a:rPr lang="en-US" dirty="0"/>
              <a:t>, ha </a:t>
            </a:r>
            <a:r>
              <a:rPr lang="en-US" dirty="0" err="1"/>
              <a:t>ismét</a:t>
            </a:r>
            <a:r>
              <a:rPr lang="en-US" dirty="0"/>
              <a:t> </a:t>
            </a:r>
            <a:r>
              <a:rPr lang="en-US" dirty="0" err="1"/>
              <a:t>bejelentkezik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elkerültük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ísmétlődő</a:t>
            </a:r>
            <a:r>
              <a:rPr lang="en-US" dirty="0"/>
              <a:t> </a:t>
            </a:r>
            <a:r>
              <a:rPr lang="en-US" dirty="0" err="1"/>
              <a:t>bejelentkezést</a:t>
            </a:r>
            <a:r>
              <a:rPr lang="en-US" dirty="0"/>
              <a:t>. A </a:t>
            </a:r>
            <a:r>
              <a:rPr lang="en-US" dirty="0" err="1"/>
              <a:t>tokenek</a:t>
            </a:r>
            <a:r>
              <a:rPr lang="en-US" dirty="0"/>
              <a:t> </a:t>
            </a:r>
            <a:r>
              <a:rPr lang="en-US" dirty="0" err="1"/>
              <a:t>generálására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hitelesítésére</a:t>
            </a:r>
            <a:r>
              <a:rPr lang="en-US" dirty="0"/>
              <a:t> a </a:t>
            </a:r>
            <a:r>
              <a:rPr lang="en-US" b="1" dirty="0"/>
              <a:t>Jose </a:t>
            </a:r>
            <a:r>
              <a:rPr lang="en-US" dirty="0" err="1"/>
              <a:t>könyvtárat</a:t>
            </a:r>
            <a:r>
              <a:rPr lang="en-US" dirty="0"/>
              <a:t> </a:t>
            </a:r>
            <a:r>
              <a:rPr lang="en-US" dirty="0" err="1"/>
              <a:t>használtuk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kijelentkeztetés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token </a:t>
            </a:r>
            <a:r>
              <a:rPr lang="en-US" dirty="0" err="1"/>
              <a:t>feketelistának</a:t>
            </a:r>
            <a:r>
              <a:rPr lang="en-US" dirty="0"/>
              <a:t> </a:t>
            </a:r>
            <a:r>
              <a:rPr lang="en-US" dirty="0" err="1"/>
              <a:t>köszönhetően</a:t>
            </a:r>
            <a:r>
              <a:rPr lang="en-US" dirty="0"/>
              <a:t> </a:t>
            </a:r>
            <a:r>
              <a:rPr lang="en-US" dirty="0" err="1"/>
              <a:t>működik</a:t>
            </a:r>
            <a:r>
              <a:rPr lang="en-US" dirty="0"/>
              <a:t>: 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b="1" dirty="0" err="1"/>
              <a:t>kiléptetése</a:t>
            </a:r>
            <a:r>
              <a:rPr lang="en-US" b="1" dirty="0"/>
              <a:t> </a:t>
            </a:r>
            <a:r>
              <a:rPr lang="en-US" b="1" dirty="0" err="1"/>
              <a:t>után</a:t>
            </a:r>
            <a:r>
              <a:rPr lang="en-US" b="1" dirty="0"/>
              <a:t> a token-je </a:t>
            </a:r>
            <a:r>
              <a:rPr lang="en-US" b="1" dirty="0" err="1"/>
              <a:t>egy</a:t>
            </a:r>
            <a:r>
              <a:rPr lang="en-US" b="1" dirty="0"/>
              <a:t> </a:t>
            </a:r>
            <a:r>
              <a:rPr lang="en-US" b="1" dirty="0" err="1"/>
              <a:t>feketelistára</a:t>
            </a:r>
            <a:r>
              <a:rPr lang="en-US" b="1" dirty="0"/>
              <a:t> </a:t>
            </a:r>
            <a:r>
              <a:rPr lang="en-US" b="1" dirty="0" err="1"/>
              <a:t>kerül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visszautasítja</a:t>
            </a:r>
            <a:r>
              <a:rPr lang="en-US" dirty="0"/>
              <a:t> a </a:t>
            </a:r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kéréseket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érvénytelen</a:t>
            </a:r>
            <a:r>
              <a:rPr lang="en-US" dirty="0"/>
              <a:t> </a:t>
            </a:r>
            <a:r>
              <a:rPr lang="en-US" dirty="0" err="1"/>
              <a:t>tokennel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9829d8ef9_0_3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9829d8ef9_0_3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működni</a:t>
            </a:r>
            <a:r>
              <a:rPr lang="en-US" dirty="0"/>
              <a:t> mind </a:t>
            </a:r>
            <a:r>
              <a:rPr lang="en-US" b="1" dirty="0"/>
              <a:t>MySQL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b="1" dirty="0"/>
              <a:t>SQLite </a:t>
            </a:r>
            <a:r>
              <a:rPr lang="en-US" dirty="0" err="1"/>
              <a:t>adatbázisokkal</a:t>
            </a:r>
            <a:r>
              <a:rPr lang="en-US" dirty="0"/>
              <a:t>. Az SQLite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beállítható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b="1" dirty="0" err="1"/>
              <a:t>fájlban</a:t>
            </a:r>
            <a:r>
              <a:rPr lang="en-US" b="1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b="1" dirty="0" err="1"/>
              <a:t>memóriában</a:t>
            </a:r>
            <a:r>
              <a:rPr lang="en-US" b="1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tárolva</a:t>
            </a:r>
            <a:r>
              <a:rPr lang="en-US" dirty="0"/>
              <a:t>. MySQL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teszteltük</a:t>
            </a:r>
            <a:r>
              <a:rPr lang="en-US" dirty="0"/>
              <a:t> </a:t>
            </a:r>
            <a:r>
              <a:rPr lang="en-US" b="1" dirty="0"/>
              <a:t>XAMPP</a:t>
            </a:r>
            <a:r>
              <a:rPr lang="en-US" dirty="0"/>
              <a:t>-al,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b="1" dirty="0"/>
              <a:t>MariaDB</a:t>
            </a:r>
            <a:r>
              <a:rPr lang="en-US" dirty="0"/>
              <a:t>-vel is.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jóval</a:t>
            </a:r>
            <a:r>
              <a:rPr lang="en-US" dirty="0"/>
              <a:t> </a:t>
            </a:r>
            <a:r>
              <a:rPr lang="en-US" b="1" dirty="0" err="1"/>
              <a:t>megkönnyítette</a:t>
            </a:r>
            <a:r>
              <a:rPr lang="en-US" b="1" dirty="0"/>
              <a:t> a </a:t>
            </a:r>
            <a:r>
              <a:rPr lang="en-US" b="1" dirty="0" err="1"/>
              <a:t>tesztelés</a:t>
            </a:r>
            <a:r>
              <a:rPr lang="en-US" b="1" dirty="0"/>
              <a:t> </a:t>
            </a:r>
            <a:r>
              <a:rPr lang="en-US" b="1" dirty="0" err="1"/>
              <a:t>menetét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újrajátszhatóságát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technológia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b="1" dirty="0" err="1"/>
              <a:t>szintaxis</a:t>
            </a:r>
            <a:r>
              <a:rPr lang="en-US" b="1" dirty="0"/>
              <a:t> </a:t>
            </a:r>
            <a:r>
              <a:rPr lang="en-US" b="1" dirty="0" err="1"/>
              <a:t>apró</a:t>
            </a:r>
            <a:r>
              <a:rPr lang="en-US" b="1" dirty="0"/>
              <a:t> </a:t>
            </a:r>
            <a:r>
              <a:rPr lang="en-US" b="1" dirty="0" err="1"/>
              <a:t>helyeken</a:t>
            </a:r>
            <a:r>
              <a:rPr lang="en-US" b="1" dirty="0"/>
              <a:t> </a:t>
            </a:r>
            <a:r>
              <a:rPr lang="en-US" b="1" dirty="0" err="1"/>
              <a:t>eltért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ismétlődő</a:t>
            </a:r>
            <a:r>
              <a:rPr lang="en-US" dirty="0"/>
              <a:t> SQL </a:t>
            </a:r>
            <a:r>
              <a:rPr lang="en-US" dirty="0" err="1"/>
              <a:t>parancsok</a:t>
            </a:r>
            <a:r>
              <a:rPr lang="en-US" dirty="0"/>
              <a:t> </a:t>
            </a:r>
            <a:r>
              <a:rPr lang="en-US" dirty="0" err="1"/>
              <a:t>elkerülése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 </a:t>
            </a:r>
            <a:r>
              <a:rPr lang="en-US" b="1" dirty="0" err="1"/>
              <a:t>saját</a:t>
            </a:r>
            <a:r>
              <a:rPr lang="en-US" b="1" dirty="0"/>
              <a:t> SQL </a:t>
            </a:r>
            <a:r>
              <a:rPr lang="en-US" b="1" dirty="0" err="1"/>
              <a:t>generátorokat</a:t>
            </a:r>
            <a:r>
              <a:rPr lang="en-US" b="1" dirty="0"/>
              <a:t> </a:t>
            </a:r>
            <a:r>
              <a:rPr lang="en-US" b="1" dirty="0" err="1"/>
              <a:t>írtunk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JavaScript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hozhattuk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táblákat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/>
              <a:t>TODO: </a:t>
            </a:r>
            <a:r>
              <a:rPr lang="en-US" err="1"/>
              <a:t>környezeti</a:t>
            </a:r>
            <a:r>
              <a:rPr lang="en-US"/>
              <a:t> </a:t>
            </a:r>
            <a:r>
              <a:rPr lang="en-US" err="1"/>
              <a:t>változók</a:t>
            </a:r>
            <a:r>
              <a:rPr lang="en-US"/>
              <a:t> !!!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9829d8ef9_0_3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9829d8ef9_0_3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front-end-</a:t>
            </a:r>
            <a:r>
              <a:rPr lang="en-US" err="1"/>
              <a:t>en</a:t>
            </a:r>
            <a:r>
              <a:rPr lang="en-US" dirty="0"/>
              <a:t> </a:t>
            </a:r>
            <a:r>
              <a:rPr lang="en-US" b="1" err="1"/>
              <a:t>széleskörben</a:t>
            </a:r>
            <a:r>
              <a:rPr lang="en-US" b="1" dirty="0"/>
              <a:t> </a:t>
            </a:r>
            <a:r>
              <a:rPr lang="en-US" b="1" err="1"/>
              <a:t>használtuk</a:t>
            </a:r>
            <a:r>
              <a:rPr lang="en-US" b="1" dirty="0"/>
              <a:t> </a:t>
            </a:r>
            <a:r>
              <a:rPr lang="en-US" b="1" err="1"/>
              <a:t>fel</a:t>
            </a:r>
            <a:r>
              <a:rPr lang="en-US" b="1" dirty="0"/>
              <a:t> a Handlebars </a:t>
            </a:r>
            <a:r>
              <a:rPr lang="en-US" dirty="0"/>
              <a:t>JavaScript </a:t>
            </a:r>
            <a:r>
              <a:rPr lang="en-US" err="1"/>
              <a:t>könyvtárat</a:t>
            </a:r>
            <a:r>
              <a:rPr lang="en-US" dirty="0"/>
              <a:t>. </a:t>
            </a:r>
            <a:r>
              <a:rPr lang="en-US" err="1"/>
              <a:t>Ez</a:t>
            </a:r>
            <a:r>
              <a:rPr lang="en-US" dirty="0"/>
              <a:t> </a:t>
            </a:r>
            <a:r>
              <a:rPr lang="en-US" err="1"/>
              <a:t>egy</a:t>
            </a:r>
            <a:r>
              <a:rPr lang="en-US" dirty="0"/>
              <a:t> HTML </a:t>
            </a:r>
            <a:r>
              <a:rPr lang="en-US" err="1"/>
              <a:t>előfeldolgozó</a:t>
            </a:r>
            <a:r>
              <a:rPr lang="en-US" dirty="0"/>
              <a:t> (</a:t>
            </a:r>
            <a:r>
              <a:rPr lang="en-US" b="1" dirty="0"/>
              <a:t>preprocessor</a:t>
            </a:r>
            <a:r>
              <a:rPr lang="en-US" dirty="0"/>
              <a:t>) </a:t>
            </a:r>
            <a:r>
              <a:rPr lang="en-US" err="1"/>
              <a:t>amely</a:t>
            </a:r>
            <a:r>
              <a:rPr lang="en-US" dirty="0"/>
              <a:t> </a:t>
            </a:r>
            <a:r>
              <a:rPr lang="en-US" err="1"/>
              <a:t>egy</a:t>
            </a:r>
            <a:r>
              <a:rPr lang="en-US" dirty="0"/>
              <a:t> </a:t>
            </a:r>
            <a:r>
              <a:rPr lang="en-US" err="1"/>
              <a:t>kibővített</a:t>
            </a:r>
            <a:r>
              <a:rPr lang="en-US" dirty="0"/>
              <a:t> HTML </a:t>
            </a:r>
            <a:r>
              <a:rPr lang="en-US" err="1"/>
              <a:t>és</a:t>
            </a:r>
            <a:r>
              <a:rPr lang="en-US" dirty="0"/>
              <a:t> </a:t>
            </a:r>
            <a:r>
              <a:rPr lang="en-US" err="1"/>
              <a:t>egy</a:t>
            </a:r>
            <a:r>
              <a:rPr lang="en-US" dirty="0"/>
              <a:t> JavaScript </a:t>
            </a:r>
            <a:r>
              <a:rPr lang="en-US" err="1"/>
              <a:t>objectumból</a:t>
            </a:r>
            <a:r>
              <a:rPr lang="en-US" dirty="0"/>
              <a:t> </a:t>
            </a:r>
            <a:r>
              <a:rPr lang="en-US" err="1"/>
              <a:t>generál</a:t>
            </a:r>
            <a:r>
              <a:rPr lang="en-US" dirty="0"/>
              <a:t> </a:t>
            </a:r>
            <a:r>
              <a:rPr lang="en-US" err="1"/>
              <a:t>egy</a:t>
            </a:r>
            <a:r>
              <a:rPr lang="en-US" dirty="0"/>
              <a:t> HTML </a:t>
            </a:r>
            <a:r>
              <a:rPr lang="en-US" err="1"/>
              <a:t>kódot</a:t>
            </a:r>
            <a:r>
              <a:rPr lang="en-US" dirty="0"/>
              <a:t>, a </a:t>
            </a:r>
            <a:r>
              <a:rPr lang="en-US" err="1"/>
              <a:t>megfelelő</a:t>
            </a:r>
            <a:r>
              <a:rPr lang="en-US" dirty="0"/>
              <a:t> </a:t>
            </a:r>
            <a:r>
              <a:rPr lang="en-US" err="1"/>
              <a:t>értékekkel</a:t>
            </a:r>
            <a:r>
              <a:rPr lang="en-US" dirty="0"/>
              <a:t> </a:t>
            </a:r>
            <a:r>
              <a:rPr lang="en-US" err="1"/>
              <a:t>behelyettesítve</a:t>
            </a:r>
            <a:r>
              <a:rPr lang="en-US" dirty="0"/>
              <a:t>. </a:t>
            </a:r>
            <a:r>
              <a:rPr lang="en-US" b="1" err="1"/>
              <a:t>Ez</a:t>
            </a:r>
            <a:r>
              <a:rPr lang="en-US" b="1" dirty="0"/>
              <a:t> </a:t>
            </a:r>
            <a:r>
              <a:rPr lang="en-US" b="1" err="1"/>
              <a:t>gyors</a:t>
            </a:r>
            <a:r>
              <a:rPr lang="en-US" b="1" dirty="0"/>
              <a:t>, </a:t>
            </a:r>
            <a:r>
              <a:rPr lang="en-US" b="1" err="1"/>
              <a:t>egyszerű</a:t>
            </a:r>
            <a:r>
              <a:rPr lang="en-US" b="1" dirty="0"/>
              <a:t> </a:t>
            </a:r>
            <a:r>
              <a:rPr lang="en-US" b="1" err="1"/>
              <a:t>és</a:t>
            </a:r>
            <a:r>
              <a:rPr lang="en-US" b="1" dirty="0"/>
              <a:t> </a:t>
            </a:r>
            <a:r>
              <a:rPr lang="en-US" b="1" err="1"/>
              <a:t>megbízható</a:t>
            </a:r>
            <a:r>
              <a:rPr lang="en-US" b="1" dirty="0"/>
              <a:t> HTML </a:t>
            </a:r>
            <a:r>
              <a:rPr lang="en-US" b="1" err="1"/>
              <a:t>generálást</a:t>
            </a:r>
            <a:r>
              <a:rPr lang="en-US" dirty="0"/>
              <a:t> </a:t>
            </a:r>
            <a:r>
              <a:rPr lang="en-US" err="1"/>
              <a:t>biztosított</a:t>
            </a:r>
            <a:r>
              <a:rPr lang="en-US" dirty="0"/>
              <a:t> </a:t>
            </a:r>
            <a:r>
              <a:rPr lang="en-US" err="1"/>
              <a:t>számunkra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9829d8ef9_0_3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9829d8ef9_0_3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A </a:t>
            </a:r>
            <a:r>
              <a:rPr lang="en-US" b="1" dirty="0" err="1"/>
              <a:t>valós</a:t>
            </a:r>
            <a:r>
              <a:rPr lang="en-US" b="1" dirty="0"/>
              <a:t> </a:t>
            </a:r>
            <a:r>
              <a:rPr lang="en-US" b="1" dirty="0" err="1"/>
              <a:t>idejű</a:t>
            </a:r>
            <a:r>
              <a:rPr lang="en-US" b="1" dirty="0"/>
              <a:t> </a:t>
            </a:r>
            <a:r>
              <a:rPr lang="en-US" b="1" dirty="0" err="1"/>
              <a:t>frissítést</a:t>
            </a:r>
            <a:r>
              <a:rPr lang="en-US" b="1" dirty="0"/>
              <a:t> WebSocket </a:t>
            </a:r>
            <a:r>
              <a:rPr lang="en-US" b="1" dirty="0" err="1"/>
              <a:t>által</a:t>
            </a:r>
            <a:r>
              <a:rPr lang="en-US" b="1" dirty="0"/>
              <a:t> </a:t>
            </a:r>
            <a:r>
              <a:rPr lang="en-US" b="1" dirty="0" err="1"/>
              <a:t>működik</a:t>
            </a:r>
            <a:r>
              <a:rPr lang="en-US" b="1" dirty="0"/>
              <a:t>.</a:t>
            </a:r>
            <a:r>
              <a:rPr lang="en-US" dirty="0"/>
              <a:t> A WebSocket-et </a:t>
            </a:r>
            <a:r>
              <a:rPr lang="en-US" dirty="0" err="1"/>
              <a:t>használjuk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üzenetek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idejű</a:t>
            </a:r>
            <a:r>
              <a:rPr lang="en-US" dirty="0"/>
              <a:t> </a:t>
            </a:r>
            <a:r>
              <a:rPr lang="en-US" dirty="0" err="1"/>
              <a:t>fogadására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b="1" dirty="0" err="1"/>
              <a:t>hanghívás</a:t>
            </a:r>
            <a:r>
              <a:rPr lang="en-US" b="1" dirty="0"/>
              <a:t> </a:t>
            </a:r>
            <a:r>
              <a:rPr lang="en-US" b="1" dirty="0" err="1"/>
              <a:t>állapotváltozásaira</a:t>
            </a:r>
            <a:r>
              <a:rPr lang="en-US" dirty="0"/>
              <a:t>. (</a:t>
            </a:r>
            <a:r>
              <a:rPr lang="en-US" dirty="0" err="1"/>
              <a:t>például</a:t>
            </a:r>
            <a:r>
              <a:rPr lang="en-US" dirty="0"/>
              <a:t> ha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belép</a:t>
            </a:r>
            <a:r>
              <a:rPr lang="en-US" dirty="0"/>
              <a:t> / </a:t>
            </a:r>
            <a:r>
              <a:rPr lang="en-US" dirty="0" err="1"/>
              <a:t>kilép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WebRTC-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megosztása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A hang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videóhívás</a:t>
            </a:r>
            <a:r>
              <a:rPr lang="en-US" b="1" dirty="0"/>
              <a:t> a WebRTC </a:t>
            </a:r>
            <a:r>
              <a:rPr lang="en-US" b="1" dirty="0" err="1"/>
              <a:t>segítségével</a:t>
            </a:r>
            <a:r>
              <a:rPr lang="en-US" b="1" dirty="0"/>
              <a:t> </a:t>
            </a:r>
            <a:r>
              <a:rPr lang="en-US" b="1" dirty="0" err="1"/>
              <a:t>tudtunk</a:t>
            </a:r>
            <a:r>
              <a:rPr lang="en-US" b="1" dirty="0"/>
              <a:t> </a:t>
            </a:r>
            <a:r>
              <a:rPr lang="en-US" b="1" dirty="0" err="1"/>
              <a:t>megvalósítani</a:t>
            </a:r>
            <a:r>
              <a:rPr lang="en-US" b="1" dirty="0"/>
              <a:t>. </a:t>
            </a:r>
            <a:r>
              <a:rPr lang="en-US" dirty="0"/>
              <a:t>A WebRTC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 err="1"/>
              <a:t>közvetlen</a:t>
            </a:r>
            <a:r>
              <a:rPr lang="en-US" b="1" dirty="0"/>
              <a:t> </a:t>
            </a:r>
            <a:r>
              <a:rPr lang="en-US" b="1" dirty="0" err="1"/>
              <a:t>kapcsolatot</a:t>
            </a:r>
            <a:r>
              <a:rPr lang="en-US" dirty="0"/>
              <a:t> </a:t>
            </a:r>
            <a:r>
              <a:rPr lang="en-US" dirty="0" err="1"/>
              <a:t>létesít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ügyfél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jóval</a:t>
            </a:r>
            <a:r>
              <a:rPr lang="en-US" dirty="0"/>
              <a:t> </a:t>
            </a:r>
            <a:r>
              <a:rPr lang="en-US" dirty="0" err="1"/>
              <a:t>megnövelve</a:t>
            </a:r>
            <a:r>
              <a:rPr lang="en-US" dirty="0"/>
              <a:t> a </a:t>
            </a:r>
            <a:r>
              <a:rPr lang="en-US" dirty="0" err="1"/>
              <a:t>gyorsaságot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b="1" dirty="0"/>
              <a:t> </a:t>
            </a:r>
            <a:r>
              <a:rPr lang="en-US" b="1" dirty="0" err="1"/>
              <a:t>további</a:t>
            </a:r>
            <a:r>
              <a:rPr lang="en-US" b="1" dirty="0"/>
              <a:t> </a:t>
            </a:r>
            <a:r>
              <a:rPr lang="en-US" b="1" dirty="0" err="1"/>
              <a:t>információcserét</a:t>
            </a:r>
            <a:r>
              <a:rPr lang="en-US" b="1" dirty="0"/>
              <a:t> </a:t>
            </a:r>
            <a:r>
              <a:rPr lang="en-US" dirty="0" err="1"/>
              <a:t>igényel</a:t>
            </a:r>
            <a:r>
              <a:rPr lang="en-US" dirty="0"/>
              <a:t>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ügyfél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WebSocket </a:t>
            </a:r>
            <a:r>
              <a:rPr lang="en-US" dirty="0" err="1"/>
              <a:t>által</a:t>
            </a:r>
            <a:r>
              <a:rPr lang="en-US" dirty="0"/>
              <a:t> a </a:t>
            </a:r>
            <a:r>
              <a:rPr lang="en-US" b="1" dirty="0" err="1"/>
              <a:t>szerveren</a:t>
            </a:r>
            <a:r>
              <a:rPr lang="en-US" b="1" dirty="0"/>
              <a:t> </a:t>
            </a:r>
            <a:r>
              <a:rPr lang="en-US" b="1" dirty="0" err="1"/>
              <a:t>keresztül</a:t>
            </a:r>
            <a:r>
              <a:rPr lang="en-US" b="1" dirty="0"/>
              <a:t> </a:t>
            </a:r>
            <a:r>
              <a:rPr lang="en-US" b="1" dirty="0" err="1"/>
              <a:t>ezeket</a:t>
            </a:r>
            <a:r>
              <a:rPr lang="en-US" b="1" dirty="0"/>
              <a:t> </a:t>
            </a:r>
            <a:r>
              <a:rPr lang="en-US" b="1" dirty="0" err="1"/>
              <a:t>megosztlyák</a:t>
            </a:r>
            <a:r>
              <a:rPr lang="en-US" b="1" dirty="0"/>
              <a:t> </a:t>
            </a:r>
            <a:r>
              <a:rPr lang="en-US" b="1" dirty="0" err="1"/>
              <a:t>egymással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2900" y="306650"/>
            <a:ext cx="8698200" cy="89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Mocha_logo.svg" TargetMode="External"/><Relationship Id="rId3" Type="http://schemas.openxmlformats.org/officeDocument/2006/relationships/hyperlink" Target="https://en.m.wikipedia.org/wiki/File:Unofficial_JavaScript_logo_2.svg" TargetMode="External"/><Relationship Id="rId7" Type="http://schemas.openxmlformats.org/officeDocument/2006/relationships/hyperlink" Target="https://en.wikipedia.org/wiki/MySQL#/media/File:MySQL_logo.sv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[]https/www.sqlite.org/" TargetMode="External"/><Relationship Id="rId5" Type="http://schemas.openxmlformats.org/officeDocument/2006/relationships/hyperlink" Target="https://jwt.io/" TargetMode="External"/><Relationship Id="rId4" Type="http://schemas.openxmlformats.org/officeDocument/2006/relationships/hyperlink" Target="http://[2]https:/en.m.wikipedia.org/wiki/File:Node.js_logo.svg" TargetMode="External"/><Relationship Id="rId9" Type="http://schemas.openxmlformats.org/officeDocument/2006/relationships/hyperlink" Target="https://en.m.wikipedia.org/wiki/File:Octicons-mark-github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Snakker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Bencsik Attila, Bánszky Balázs Ferenc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85875" y="394650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Vizsgaremek prezentáció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190F-3A0D-2625-FA3A-4A292B5D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Tesztelés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1BDB-FFDB-FFFE-D272-FC486332E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pPr>
              <a:lnSpc>
                <a:spcPct val="114999"/>
              </a:lnSpc>
            </a:pPr>
            <a:r>
              <a:rPr lang="hu-HU" b="1" err="1"/>
              <a:t>Mocha</a:t>
            </a:r>
            <a:endParaRPr lang="hu-HU" b="1"/>
          </a:p>
          <a:p>
            <a:pPr>
              <a:lnSpc>
                <a:spcPct val="114999"/>
              </a:lnSpc>
            </a:pPr>
            <a:r>
              <a:rPr lang="hu-HU" dirty="0"/>
              <a:t>Ismerősök, osztálytársak</a:t>
            </a:r>
          </a:p>
        </p:txBody>
      </p:sp>
      <p:pic>
        <p:nvPicPr>
          <p:cNvPr id="6" name="Picture 5" descr="A brown hexagon with a cup of coffee&#10;&#10;AI-generated content may be incorrect.">
            <a:extLst>
              <a:ext uri="{FF2B5EF4-FFF2-40B4-BE49-F238E27FC236}">
                <a16:creationId xmlns:a16="http://schemas.microsoft.com/office/drawing/2014/main" id="{E4267BA3-ADFE-525C-4FFB-4C49108837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142" t="2374" r="8914" b="3874"/>
          <a:stretch>
            <a:fillRect/>
          </a:stretch>
        </p:blipFill>
        <p:spPr>
          <a:xfrm>
            <a:off x="5487079" y="1421946"/>
            <a:ext cx="3091488" cy="340952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B73165-C7FF-8EDC-BC7A-D7CD9E040090}"/>
              </a:ext>
            </a:extLst>
          </p:cNvPr>
          <p:cNvSpPr txBox="1"/>
          <p:nvPr/>
        </p:nvSpPr>
        <p:spPr>
          <a:xfrm>
            <a:off x="7449388" y="4438530"/>
            <a:ext cx="11365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dirty="0">
                <a:solidFill>
                  <a:srgbClr val="7F7F7F"/>
                </a:solidFill>
              </a:rPr>
              <a:t>[8]</a:t>
            </a:r>
          </a:p>
        </p:txBody>
      </p:sp>
    </p:spTree>
    <p:extLst>
      <p:ext uri="{BB962C8B-B14F-4D97-AF65-F5344CB8AC3E}">
        <p14:creationId xmlns:p14="http://schemas.microsoft.com/office/powerpoint/2010/main" val="187480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Csapatmunka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Signal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b="1" dirty="0"/>
              <a:t>GitHub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/>
              <a:t>Tanórák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649" y="1406325"/>
            <a:ext cx="3203599" cy="32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90F600-1285-1B3A-43C0-0A12294BAA43}"/>
              </a:ext>
            </a:extLst>
          </p:cNvPr>
          <p:cNvSpPr txBox="1"/>
          <p:nvPr/>
        </p:nvSpPr>
        <p:spPr>
          <a:xfrm>
            <a:off x="7621916" y="4309134"/>
            <a:ext cx="11365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dirty="0">
                <a:solidFill>
                  <a:srgbClr val="7F7F7F"/>
                </a:solidFill>
              </a:rPr>
              <a:t>[9]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Köszönjük a figyelmüket!</a:t>
            </a:r>
          </a:p>
        </p:txBody>
      </p:sp>
      <p:sp>
        <p:nvSpPr>
          <p:cNvPr id="142" name="Google Shape;142;p23"/>
          <p:cNvSpPr txBox="1"/>
          <p:nvPr/>
        </p:nvSpPr>
        <p:spPr>
          <a:xfrm>
            <a:off x="206300" y="2771175"/>
            <a:ext cx="3960900" cy="1661963"/>
          </a:xfrm>
          <a:prstGeom prst="rect">
            <a:avLst/>
          </a:prstGeom>
          <a:noFill/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u="sng" dirty="0">
                <a:solidFill>
                  <a:srgbClr val="9D6BD4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[1]_https://en.m.wikipedia.org/wiki/File:Unofficial_JavaScript_logo_2.svg</a:t>
            </a:r>
            <a:endParaRPr sz="1200" dirty="0">
              <a:solidFill>
                <a:srgbClr val="9D6BD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1200" u="sng" dirty="0">
                <a:solidFill>
                  <a:srgbClr val="9D6BD4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[2]_https://en.m.wikipedia.org/wiki/File:Node.js_logo.svg</a:t>
            </a:r>
            <a:endParaRPr sz="1200" dirty="0">
              <a:solidFill>
                <a:srgbClr val="9D6BD4"/>
              </a:solidFill>
              <a:latin typeface="Source Sans Pro"/>
              <a:ea typeface="Source Sans Pro"/>
              <a:cs typeface="Source Sans Pro"/>
              <a:sym typeface="Source Sans Pro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" sz="12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Source Sans Pro"/>
                <a:ea typeface="Source Sans Pro"/>
              </a:rPr>
              <a:t>[3] </a:t>
            </a:r>
            <a:r>
              <a:rPr lang="en" sz="1200" dirty="0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https://jwt.io/</a:t>
            </a:r>
            <a:r>
              <a:rPr lang="en" sz="1200" dirty="0">
                <a:solidFill>
                  <a:schemeClr val="accent2">
                    <a:lumMod val="60000"/>
                    <a:lumOff val="40000"/>
                  </a:schemeClr>
                </a:solidFill>
                <a:ea typeface="Source Sans Pro"/>
              </a:rPr>
              <a:t> </a:t>
            </a:r>
            <a:endParaRPr lang="en" sz="1200" u="sng" dirty="0">
              <a:solidFill>
                <a:schemeClr val="accent2">
                  <a:lumMod val="60000"/>
                  <a:lumOff val="40000"/>
                </a:schemeClr>
              </a:solidFill>
              <a:ea typeface="Source Sans Pro"/>
            </a:endParaRPr>
          </a:p>
          <a:p>
            <a:r>
              <a:rPr lang="en" sz="1200" dirty="0">
                <a:solidFill>
                  <a:srgbClr val="9D6BD4"/>
                </a:solidFill>
                <a:latin typeface="Source Sans Pro"/>
                <a:ea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[4]_https://www.sqlite.org/</a:t>
            </a:r>
            <a:endParaRPr lang="en"/>
          </a:p>
          <a:p>
            <a:r>
              <a:rPr lang="en" sz="1200" dirty="0">
                <a:solidFill>
                  <a:srgbClr val="9D6BD4"/>
                </a:solidFill>
                <a:latin typeface="Source Sans Pro"/>
                <a:ea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r>
              <a:rPr lang="en" sz="1200" dirty="0">
                <a:solidFill>
                  <a:srgbClr val="9D6BD4"/>
                </a:solidFill>
                <a:latin typeface="Source Sans Pro"/>
                <a:ea typeface="Source Sans Pro"/>
              </a:rPr>
              <a:t>_</a:t>
            </a:r>
            <a:r>
              <a:rPr lang="en" sz="1200" dirty="0">
                <a:solidFill>
                  <a:srgbClr val="9D6BD4"/>
                </a:solidFill>
                <a:latin typeface="Source Sans Pro"/>
                <a:ea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https://en.wikipedia.org/wiki/MySQL#/media/File:MySQL_logo.svg</a:t>
            </a:r>
            <a:endParaRPr lang="en-US" sz="1200">
              <a:solidFill>
                <a:srgbClr val="611BB8"/>
              </a:solidFill>
              <a:latin typeface="Source Sans Pro"/>
              <a:ea typeface="Source Sans Pro"/>
            </a:endParaRPr>
          </a:p>
          <a:p>
            <a:endParaRPr sz="1200">
              <a:solidFill>
                <a:srgbClr val="9D6BD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708675" y="2771175"/>
            <a:ext cx="39609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dirty="0">
                <a:solidFill>
                  <a:srgbClr val="9D6BD4"/>
                </a:solidFill>
                <a:latin typeface="Source Sans Pro"/>
                <a:ea typeface="Source Sans Pro"/>
                <a:cs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[6]_https://handlebarsjs.com/</a:t>
            </a:r>
            <a:endParaRPr lang="en-US" sz="1200" dirty="0">
              <a:solidFill>
                <a:srgbClr val="611BB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1200" dirty="0">
                <a:solidFill>
                  <a:srgbClr val="9D6BD4"/>
                </a:solidFill>
                <a:latin typeface="Source Sans Pro"/>
                <a:ea typeface="Source Sans Pro"/>
                <a:cs typeface="Source Sans Pro"/>
                <a:sym typeface="Source Sans Pro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[7]_https://webrtc.org/</a:t>
            </a:r>
            <a:endParaRPr lang="en" dirty="0">
              <a:sym typeface="Source Sans Pro"/>
            </a:endParaRPr>
          </a:p>
          <a:p>
            <a:r>
              <a:rPr lang="en-US" sz="1200" dirty="0">
                <a:solidFill>
                  <a:srgbClr val="9D6BD4"/>
                </a:solidFill>
                <a:ea typeface="Source Sans Pro"/>
                <a:sym typeface="Source Sans 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[8]</a:t>
            </a:r>
            <a:r>
              <a:rPr lang="en-US" sz="1200" dirty="0">
                <a:solidFill>
                  <a:srgbClr val="9D6BD4"/>
                </a:solidFill>
                <a:ea typeface="Source Sans Pro"/>
                <a:sym typeface="Source Sans Pro"/>
              </a:rPr>
              <a:t>_</a:t>
            </a:r>
            <a:r>
              <a:rPr lang="en-US" sz="1200" dirty="0">
                <a:solidFill>
                  <a:srgbClr val="9D6BD4"/>
                </a:solidFill>
                <a:ea typeface="Source Sans Pro"/>
                <a:sym typeface="Source Sans 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https://commons.wikimedia.org/wiki/File:Mocha_logo.svg</a:t>
            </a:r>
            <a:endParaRPr lang="en">
              <a:sym typeface="Source Sans Pro"/>
            </a:endParaRPr>
          </a:p>
          <a:p>
            <a:r>
              <a:rPr lang="en" sz="1200" u="sng" dirty="0">
                <a:solidFill>
                  <a:srgbClr val="9D6BD4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[9]_https://en.m.wikipedia.org/wiki/File:Octicons-mark-github.svg</a:t>
            </a:r>
            <a:endParaRPr sz="1200">
              <a:solidFill>
                <a:srgbClr val="9D6BD4"/>
              </a:solidFill>
              <a:latin typeface="Source Sans Pro"/>
              <a:ea typeface="Source Sans Pro"/>
              <a:cs typeface="Source Sans Pro"/>
            </a:endParaRPr>
          </a:p>
          <a:p>
            <a:endParaRPr lang="en-US" sz="1200" dirty="0">
              <a:solidFill>
                <a:srgbClr val="9D6BD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szoftver célja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-HU" dirty="0"/>
              <a:t>Egyszerű, </a:t>
            </a:r>
            <a:r>
              <a:rPr lang="hu-HU" b="1" dirty="0"/>
              <a:t>gördülékeny</a:t>
            </a:r>
            <a:r>
              <a:rPr lang="hu-HU" dirty="0"/>
              <a:t>en használható csevegés alkalmazás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 b="1" dirty="0"/>
              <a:t>Személyre szabható </a:t>
            </a:r>
            <a:r>
              <a:rPr lang="hu-HU" dirty="0"/>
              <a:t>csoportos beszélgetések</a:t>
            </a:r>
          </a:p>
          <a:p>
            <a:pPr>
              <a:lnSpc>
                <a:spcPct val="114999"/>
              </a:lnSpc>
              <a:buChar char="-"/>
            </a:pPr>
            <a:r>
              <a:rPr lang="hu-HU" dirty="0" err="1"/>
              <a:t>Testreszabható</a:t>
            </a:r>
            <a:r>
              <a:rPr lang="hu-HU" dirty="0"/>
              <a:t> profil és weboldal</a:t>
            </a:r>
          </a:p>
        </p:txBody>
      </p:sp>
      <p:pic>
        <p:nvPicPr>
          <p:cNvPr id="68" name="Google Shape;68;p14" title="icon5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275" y="2139475"/>
            <a:ext cx="2577676" cy="25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Műszaki megvalósítás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-HU" dirty="0"/>
              <a:t>Mind a front-end és back-end </a:t>
            </a:r>
            <a:r>
              <a:rPr lang="hu-HU" b="1" dirty="0"/>
              <a:t>JavaScript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 dirty="0"/>
              <a:t>Framework-ok hanyagolása</a:t>
            </a:r>
          </a:p>
          <a:p>
            <a:pPr>
              <a:lnSpc>
                <a:spcPct val="114999"/>
              </a:lnSpc>
              <a:buChar char="-"/>
            </a:pPr>
            <a:r>
              <a:rPr lang="hu-HU" b="1" dirty="0" err="1"/>
              <a:t>JSDoc</a:t>
            </a:r>
            <a:r>
              <a:rPr lang="hu-HU" b="1" dirty="0"/>
              <a:t> </a:t>
            </a:r>
            <a:r>
              <a:rPr lang="hu-HU" dirty="0"/>
              <a:t>típusok használata</a:t>
            </a:r>
          </a:p>
        </p:txBody>
      </p:sp>
      <p:pic>
        <p:nvPicPr>
          <p:cNvPr id="75" name="Google Shape;75;p15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294" y="1429840"/>
            <a:ext cx="2861706" cy="28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5EB8F2-40F6-49D1-87BE-4BE744469114}"/>
              </a:ext>
            </a:extLst>
          </p:cNvPr>
          <p:cNvSpPr txBox="1"/>
          <p:nvPr/>
        </p:nvSpPr>
        <p:spPr>
          <a:xfrm>
            <a:off x="7686614" y="4287568"/>
            <a:ext cx="11365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dirty="0">
                <a:solidFill>
                  <a:srgbClr val="7F7F7F"/>
                </a:solidFill>
              </a:rPr>
              <a:t>[1]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Működése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-HU" dirty="0">
                <a:solidFill>
                  <a:schemeClr val="tx2"/>
                </a:solidFill>
              </a:rPr>
              <a:t>A </a:t>
            </a:r>
            <a:r>
              <a:rPr lang="hu-HU" b="1" dirty="0">
                <a:solidFill>
                  <a:schemeClr val="tx2"/>
                </a:solidFill>
              </a:rPr>
              <a:t>Node.js</a:t>
            </a:r>
            <a:r>
              <a:rPr lang="hu-HU" dirty="0">
                <a:solidFill>
                  <a:schemeClr val="tx2"/>
                </a:solidFill>
              </a:rPr>
              <a:t> app </a:t>
            </a:r>
            <a:r>
              <a:rPr lang="hu-HU" b="1" dirty="0">
                <a:solidFill>
                  <a:schemeClr val="tx2"/>
                </a:solidFill>
              </a:rPr>
              <a:t>Express.js</a:t>
            </a:r>
            <a:r>
              <a:rPr lang="hu-HU" dirty="0">
                <a:solidFill>
                  <a:schemeClr val="tx2"/>
                </a:solidFill>
              </a:rPr>
              <a:t> ál</a:t>
            </a:r>
            <a:r>
              <a:rPr lang="hu-HU" dirty="0"/>
              <a:t>tal szolgálja az API-t és az erőforrásokat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 dirty="0"/>
              <a:t>Valós idejű frissítést </a:t>
            </a:r>
            <a:r>
              <a:rPr lang="hu-HU" b="1" err="1"/>
              <a:t>WebSocket</a:t>
            </a:r>
            <a:r>
              <a:rPr lang="hu-HU" b="1" dirty="0"/>
              <a:t> </a:t>
            </a:r>
            <a:r>
              <a:rPr lang="hu-HU" dirty="0"/>
              <a:t>valósítja meg</a:t>
            </a:r>
          </a:p>
          <a:p>
            <a:pPr>
              <a:buChar char="-"/>
            </a:pPr>
            <a:r>
              <a:rPr lang="hu-HU" dirty="0"/>
              <a:t>Videó- és hanghívás </a:t>
            </a:r>
            <a:r>
              <a:rPr lang="hu-HU" b="1" dirty="0" err="1"/>
              <a:t>WebRTC</a:t>
            </a:r>
            <a:r>
              <a:rPr lang="hu-HU" dirty="0"/>
              <a:t>-n keresztül létezik</a:t>
            </a:r>
          </a:p>
        </p:txBody>
      </p:sp>
      <p:sp>
        <p:nvSpPr>
          <p:cNvPr id="118" name="Google Shape;118;p21"/>
          <p:cNvSpPr/>
          <p:nvPr/>
        </p:nvSpPr>
        <p:spPr>
          <a:xfrm>
            <a:off x="2635656" y="3268164"/>
            <a:ext cx="980400" cy="12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Szerver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5801031" y="3187489"/>
            <a:ext cx="980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Ügyfél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5801031" y="3700902"/>
            <a:ext cx="980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Ügyfél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5801031" y="4214314"/>
            <a:ext cx="980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Ügyfél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1124006" y="3700914"/>
            <a:ext cx="980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Adatbázis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3" name="Google Shape;123;p21"/>
          <p:cNvCxnSpPr>
            <a:cxnSpLocks/>
          </p:cNvCxnSpPr>
          <p:nvPr/>
        </p:nvCxnSpPr>
        <p:spPr>
          <a:xfrm>
            <a:off x="2104406" y="3901014"/>
            <a:ext cx="5312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4" name="Google Shape;124;p21"/>
          <p:cNvCxnSpPr>
            <a:cxnSpLocks/>
          </p:cNvCxnSpPr>
          <p:nvPr/>
        </p:nvCxnSpPr>
        <p:spPr>
          <a:xfrm flipV="1">
            <a:off x="3616056" y="3387714"/>
            <a:ext cx="2184975" cy="51342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" name="Google Shape;125;p21"/>
          <p:cNvCxnSpPr>
            <a:cxnSpLocks/>
          </p:cNvCxnSpPr>
          <p:nvPr/>
        </p:nvCxnSpPr>
        <p:spPr>
          <a:xfrm>
            <a:off x="3616056" y="3901014"/>
            <a:ext cx="2184975" cy="51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6" name="Google Shape;126;p21"/>
          <p:cNvCxnSpPr>
            <a:cxnSpLocks/>
          </p:cNvCxnSpPr>
          <p:nvPr/>
        </p:nvCxnSpPr>
        <p:spPr>
          <a:xfrm flipV="1">
            <a:off x="3616056" y="3901014"/>
            <a:ext cx="2184975" cy="1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7" name="Google Shape;127;p21"/>
          <p:cNvCxnSpPr>
            <a:cxnSpLocks/>
          </p:cNvCxnSpPr>
          <p:nvPr/>
        </p:nvCxnSpPr>
        <p:spPr>
          <a:xfrm>
            <a:off x="6781431" y="3901002"/>
            <a:ext cx="12700" cy="513412"/>
          </a:xfrm>
          <a:prstGeom prst="curvedConnector3">
            <a:avLst>
              <a:gd name="adj1" fmla="val 180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8" name="Google Shape;128;p21"/>
          <p:cNvSpPr txBox="1"/>
          <p:nvPr/>
        </p:nvSpPr>
        <p:spPr>
          <a:xfrm>
            <a:off x="4109581" y="4263839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 &amp; WS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7166381" y="3926814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WebRTC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Node.js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Express.js</a:t>
            </a:r>
            <a:endParaRPr dirty="0"/>
          </a:p>
          <a:p>
            <a:pPr>
              <a:buChar char="-"/>
            </a:pPr>
            <a:r>
              <a:rPr lang="en" dirty="0"/>
              <a:t>HTTP &amp; HTTPS</a:t>
            </a:r>
            <a:endParaRPr dirty="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800" y="1673475"/>
            <a:ext cx="4909549" cy="301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9780D8-0E60-1B3A-B5D7-BD9D16896635}"/>
              </a:ext>
            </a:extLst>
          </p:cNvPr>
          <p:cNvSpPr txBox="1"/>
          <p:nvPr/>
        </p:nvSpPr>
        <p:spPr>
          <a:xfrm>
            <a:off x="7417038" y="4309134"/>
            <a:ext cx="11365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dirty="0">
                <a:solidFill>
                  <a:srgbClr val="7F7F7F"/>
                </a:solidFill>
              </a:rPr>
              <a:t>[2]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Hitelesítés</a:t>
            </a: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-HU" b="1" dirty="0"/>
              <a:t>JSON Web </a:t>
            </a:r>
            <a:r>
              <a:rPr lang="hu-HU" b="1" dirty="0" err="1"/>
              <a:t>Token</a:t>
            </a:r>
            <a:endParaRPr lang="hu-HU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 dirty="0" err="1"/>
              <a:t>Jose</a:t>
            </a:r>
            <a:endParaRPr lang="hu-HU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 dirty="0" err="1"/>
              <a:t>Token</a:t>
            </a:r>
            <a:r>
              <a:rPr lang="hu-HU" dirty="0"/>
              <a:t> feketelistázás</a:t>
            </a: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l="1844" t="2156" r="2075" b="2432"/>
          <a:stretch/>
        </p:blipFill>
        <p:spPr>
          <a:xfrm>
            <a:off x="5490325" y="1382263"/>
            <a:ext cx="3183751" cy="295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8307A1-563C-3C86-6873-8ACCAAF8F5B2}"/>
              </a:ext>
            </a:extLst>
          </p:cNvPr>
          <p:cNvSpPr txBox="1"/>
          <p:nvPr/>
        </p:nvSpPr>
        <p:spPr>
          <a:xfrm>
            <a:off x="7535652" y="4082691"/>
            <a:ext cx="11365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dirty="0">
                <a:solidFill>
                  <a:srgbClr val="7F7F7F"/>
                </a:solidFill>
              </a:rPr>
              <a:t>[3]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Adatbázis</a:t>
            </a: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-HU" dirty="0"/>
              <a:t>Saját SQL lekérdezés generátorok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 b="1" err="1"/>
              <a:t>MySQL</a:t>
            </a:r>
            <a:endParaRPr lang="hu-HU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 b="1" err="1"/>
              <a:t>SQLite</a:t>
            </a:r>
            <a:endParaRPr lang="hu-HU" b="1"/>
          </a:p>
          <a:p>
            <a:pPr lvl="1">
              <a:buChar char="-"/>
            </a:pPr>
            <a:r>
              <a:rPr lang="hu-HU" dirty="0"/>
              <a:t>Memóriában vagy fájlban tárolt</a:t>
            </a: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700" y="2331788"/>
            <a:ext cx="3877450" cy="26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75" y="3269088"/>
            <a:ext cx="37338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A45B66-239B-50DB-7C49-DEB3722347A9}"/>
              </a:ext>
            </a:extLst>
          </p:cNvPr>
          <p:cNvSpPr txBox="1"/>
          <p:nvPr/>
        </p:nvSpPr>
        <p:spPr>
          <a:xfrm>
            <a:off x="3438105" y="4837502"/>
            <a:ext cx="11365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dirty="0">
                <a:solidFill>
                  <a:srgbClr val="7F7F7F"/>
                </a:solidFill>
              </a:rPr>
              <a:t>[4]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691E-98D3-D12F-976B-0EFC6BB6E345}"/>
              </a:ext>
            </a:extLst>
          </p:cNvPr>
          <p:cNvSpPr txBox="1"/>
          <p:nvPr/>
        </p:nvSpPr>
        <p:spPr>
          <a:xfrm>
            <a:off x="7697397" y="4837502"/>
            <a:ext cx="11365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dirty="0">
                <a:solidFill>
                  <a:srgbClr val="7F7F7F"/>
                </a:solidFill>
              </a:rPr>
              <a:t>[5]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-HU" b="1" err="1"/>
              <a:t>Handlebars</a:t>
            </a:r>
            <a:endParaRPr lang="hu-HU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 b="1" dirty="0"/>
              <a:t>Gyors</a:t>
            </a:r>
            <a:r>
              <a:rPr lang="hu-HU" dirty="0"/>
              <a:t>abb és egyszerűbb könyvtár, mint társai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 dirty="0"/>
              <a:t>Egyszerű CSS &amp; JavaScript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hu-HU" dirty="0"/>
              <a:t>Automatikusan </a:t>
            </a:r>
            <a:r>
              <a:rPr lang="hu-HU" b="1" dirty="0"/>
              <a:t>tömörített</a:t>
            </a: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475" y="1676325"/>
            <a:ext cx="3057275" cy="3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C2F364-7349-6ADE-19B7-3717286C138A}"/>
              </a:ext>
            </a:extLst>
          </p:cNvPr>
          <p:cNvSpPr txBox="1"/>
          <p:nvPr/>
        </p:nvSpPr>
        <p:spPr>
          <a:xfrm>
            <a:off x="7621916" y="3942511"/>
            <a:ext cx="11365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dirty="0">
                <a:solidFill>
                  <a:srgbClr val="7F7F7F"/>
                </a:solidFill>
              </a:rPr>
              <a:t>[6]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Valós idejű kommunikáció</a:t>
            </a: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hu-HU" b="1" dirty="0" err="1"/>
              <a:t>WebSocket</a:t>
            </a:r>
            <a:r>
              <a:rPr lang="hu-HU" b="1" dirty="0"/>
              <a:t> </a:t>
            </a:r>
            <a:r>
              <a:rPr lang="hu-HU" dirty="0"/>
              <a:t>- Valós idejű frissítés</a:t>
            </a:r>
          </a:p>
          <a:p>
            <a:pPr>
              <a:buChar char="-"/>
            </a:pPr>
            <a:r>
              <a:rPr lang="hu-HU" b="1" dirty="0" err="1"/>
              <a:t>WebRTC</a:t>
            </a:r>
            <a:r>
              <a:rPr lang="hu-HU" b="1" dirty="0"/>
              <a:t> </a:t>
            </a:r>
            <a:r>
              <a:rPr lang="hu-HU" dirty="0"/>
              <a:t>- </a:t>
            </a:r>
            <a:r>
              <a:rPr lang="hu-HU" dirty="0" err="1"/>
              <a:t>Point-to-Point</a:t>
            </a:r>
            <a:r>
              <a:rPr lang="hu-HU" dirty="0"/>
              <a:t> videó- és hanghívás</a:t>
            </a: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3235375"/>
            <a:ext cx="714375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967CFC-C8E8-4184-E80E-4951844D2096}"/>
              </a:ext>
            </a:extLst>
          </p:cNvPr>
          <p:cNvSpPr txBox="1"/>
          <p:nvPr/>
        </p:nvSpPr>
        <p:spPr>
          <a:xfrm>
            <a:off x="7007284" y="4438530"/>
            <a:ext cx="11365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dirty="0">
                <a:solidFill>
                  <a:srgbClr val="7F7F7F"/>
                </a:solidFill>
              </a:rPr>
              <a:t>[7]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Plum</vt:lpstr>
      <vt:lpstr>Snakker</vt:lpstr>
      <vt:lpstr>A szoftver célja</vt:lpstr>
      <vt:lpstr>Műszaki megvalósítás</vt:lpstr>
      <vt:lpstr>Működése</vt:lpstr>
      <vt:lpstr>Back-end</vt:lpstr>
      <vt:lpstr>Hitelesítés</vt:lpstr>
      <vt:lpstr>Adatbázis</vt:lpstr>
      <vt:lpstr>Front-end</vt:lpstr>
      <vt:lpstr>Valós idejű kommunikáció</vt:lpstr>
      <vt:lpstr>Tesztelés</vt:lpstr>
      <vt:lpstr>Csapatmunka</vt:lpstr>
      <vt:lpstr>Köszönjük a figyelmüket!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487</cp:revision>
  <dcterms:modified xsi:type="dcterms:W3CDTF">2025-05-18T12:59:03Z</dcterms:modified>
</cp:coreProperties>
</file>