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7" r:id="rId3"/>
    <p:sldId id="262" r:id="rId4"/>
    <p:sldId id="263" r:id="rId5"/>
    <p:sldId id="271" r:id="rId6"/>
    <p:sldId id="270" r:id="rId7"/>
    <p:sldId id="264" r:id="rId8"/>
    <p:sldId id="268" r:id="rId9"/>
    <p:sldId id="272" r:id="rId10"/>
  </p:sldIdLst>
  <p:sldSz cx="9144000" cy="5143500" type="screen16x9"/>
  <p:notesSz cx="6858000" cy="9144000"/>
  <p:embeddedFontLs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Montserrat SemiBold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44ce6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44ce6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62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44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98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13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8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6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5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3725" y="1531426"/>
            <a:ext cx="5067000" cy="10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Docker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403375"/>
            <a:ext cx="1044249" cy="3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7DD20B12-FD42-45A6-BC10-2C06E9DF1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было (</a:t>
            </a:r>
            <a:r>
              <a:rPr lang="en-US" dirty="0"/>
              <a:t>Bare metal)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BF086D-D131-4550-A808-D06B42F2D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77088" b="11111"/>
          <a:stretch/>
        </p:blipFill>
        <p:spPr bwMode="auto">
          <a:xfrm>
            <a:off x="823912" y="799123"/>
            <a:ext cx="2376488" cy="32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ED744-DCAB-422F-8F08-5C1A7559D888}"/>
              </a:ext>
            </a:extLst>
          </p:cNvPr>
          <p:cNvSpPr txBox="1"/>
          <p:nvPr/>
        </p:nvSpPr>
        <p:spPr>
          <a:xfrm>
            <a:off x="3486150" y="1143000"/>
            <a:ext cx="4614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Надежно</a:t>
            </a:r>
            <a:br>
              <a:rPr lang="ru-RU"/>
            </a:b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Стоят денег</a:t>
            </a:r>
            <a:br>
              <a:rPr lang="ru-RU"/>
            </a:b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Занимают место и требуют администрирования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7DD20B12-FD42-45A6-BC10-2C06E9DF1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84362F-3AE8-4ADA-8CB3-F8094D0C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90"/>
          <a:stretch/>
        </p:blipFill>
        <p:spPr bwMode="auto">
          <a:xfrm>
            <a:off x="770688" y="949630"/>
            <a:ext cx="2935951" cy="32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EAA476-2819-4880-8FFA-1313F4379222}"/>
              </a:ext>
            </a:extLst>
          </p:cNvPr>
          <p:cNvSpPr txBox="1"/>
          <p:nvPr/>
        </p:nvSpPr>
        <p:spPr>
          <a:xfrm>
            <a:off x="3900458" y="1102045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lang="ru-RU" b="0" i="0">
                <a:solidFill>
                  <a:srgbClr val="222222"/>
                </a:solidFill>
                <a:effectLst/>
                <a:latin typeface="+mn-lt"/>
              </a:rPr>
              <a:t>Возможность создания множества виртуальных машин с различными операционными системами (включая Windows</a:t>
            </a:r>
            <a:br>
              <a:rPr lang="ru-RU" b="0" i="0">
                <a:solidFill>
                  <a:srgbClr val="222222"/>
                </a:solidFill>
                <a:effectLst/>
                <a:latin typeface="+mn-lt"/>
              </a:rPr>
            </a:b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lang="ru-RU" b="0" i="0">
                <a:solidFill>
                  <a:srgbClr val="222222"/>
                </a:solidFill>
                <a:effectLst/>
                <a:latin typeface="+mn-lt"/>
              </a:rPr>
              <a:t>Виртуальные машины содержат собственное виртуальное оборудование и программное обеспечение</a:t>
            </a: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.</a:t>
            </a:r>
          </a:p>
          <a:p>
            <a:pPr algn="l"/>
            <a:endParaRPr lang="ru-RU" b="0" i="0">
              <a:solidFill>
                <a:srgbClr val="222222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lang="ru-RU" b="0" i="0">
                <a:solidFill>
                  <a:srgbClr val="222222"/>
                </a:solidFill>
                <a:effectLst/>
                <a:latin typeface="+mn-lt"/>
              </a:rPr>
              <a:t>Виртуальные машины полностью изолированы друг от друга и от ОС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6851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58DC8910-D358-4CE9-B4BA-BE1BF0BB7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49" y="199629"/>
            <a:ext cx="848046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r>
              <a:rPr lang="ru-RU"/>
              <a:t> (</a:t>
            </a:r>
            <a:r>
              <a:rPr lang="en-US" dirty="0"/>
              <a:t>OS-level virtualization)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20C5B-B4AC-44D2-A032-666FA627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6" y="930870"/>
            <a:ext cx="7019287" cy="32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75564C3-3FAE-490E-87F4-2F7A82B5FBAE}"/>
              </a:ext>
            </a:extLst>
          </p:cNvPr>
          <p:cNvSpPr/>
          <p:nvPr/>
        </p:nvSpPr>
        <p:spPr>
          <a:xfrm>
            <a:off x="3729038" y="2621756"/>
            <a:ext cx="1078706" cy="3857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B14C68-7563-456A-8AA4-F2DAC831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0" y="884441"/>
            <a:ext cx="7118723" cy="34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C8AA4B8C-7F74-4145-BEAB-74285BA44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Архитектура </a:t>
            </a:r>
            <a:r>
              <a:rPr lang="en-US"/>
              <a:t>Docker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11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E6467-0778-45B4-9687-8A34EFE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5" y="877051"/>
            <a:ext cx="6483767" cy="33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5C276E62-24E7-4E26-90F6-D913E1880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Архитектура </a:t>
            </a:r>
            <a:r>
              <a:rPr lang="en-US"/>
              <a:t>Docker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1D49A22-74BA-4471-A539-D5ECAD2FA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Технологии (</a:t>
            </a:r>
            <a:r>
              <a:rPr lang="en-US"/>
              <a:t>Namespaces</a:t>
            </a:r>
            <a:r>
              <a:rPr lang="ru-RU"/>
              <a:t>)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086F2-DF33-4645-8B2B-8C1A7ED2C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43607"/>
              </p:ext>
            </p:extLst>
          </p:nvPr>
        </p:nvGraphicFramePr>
        <p:xfrm>
          <a:off x="470650" y="1494800"/>
          <a:ext cx="3679870" cy="2171762"/>
        </p:xfrm>
        <a:graphic>
          <a:graphicData uri="http://schemas.openxmlformats.org/drawingml/2006/table">
            <a:tbl>
              <a:tblPr/>
              <a:tblGrid>
                <a:gridCol w="1839935">
                  <a:extLst>
                    <a:ext uri="{9D8B030D-6E8A-4147-A177-3AD203B41FA5}">
                      <a16:colId xmlns:a16="http://schemas.microsoft.com/office/drawing/2014/main" val="1201942081"/>
                    </a:ext>
                  </a:extLst>
                </a:gridCol>
                <a:gridCol w="1839935">
                  <a:extLst>
                    <a:ext uri="{9D8B030D-6E8A-4147-A177-3AD203B41FA5}">
                      <a16:colId xmlns:a16="http://schemas.microsoft.com/office/drawing/2014/main" val="455765955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Пространство имён (</a:t>
                      </a:r>
                      <a:r>
                        <a:rPr lang="en-US" sz="1000"/>
                        <a:t>Namespaces</a:t>
                      </a:r>
                      <a:r>
                        <a:rPr lang="ru-RU" sz="1000"/>
                        <a:t>)</a:t>
                      </a:r>
                      <a:endParaRPr lang="ru-RU" sz="1000">
                        <a:effectLst/>
                      </a:endParaRP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Что изолирует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56343"/>
                  </a:ext>
                </a:extLst>
              </a:tr>
              <a:tr h="21562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PID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PID </a:t>
                      </a:r>
                      <a:r>
                        <a:rPr lang="ru-RU" sz="1000">
                          <a:effectLst/>
                        </a:rPr>
                        <a:t>процессов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11908"/>
                  </a:ext>
                </a:extLst>
              </a:tr>
              <a:tr h="36048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NETWORK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Сетевые устройства, стеки, порты и т.п.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924027"/>
                  </a:ext>
                </a:extLst>
              </a:tr>
              <a:tr h="21562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USER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ID </a:t>
                      </a:r>
                      <a:r>
                        <a:rPr lang="ru-RU" sz="1000">
                          <a:effectLst/>
                        </a:rPr>
                        <a:t>пользователей и групп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38319"/>
                  </a:ext>
                </a:extLst>
              </a:tr>
              <a:tr h="21562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MOUNT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Точки монтирования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24520"/>
                  </a:ext>
                </a:extLst>
              </a:tr>
              <a:tr h="36048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IPC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SystemV IPC, очереди сообщений POSIX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981668"/>
                  </a:ext>
                </a:extLst>
              </a:tr>
              <a:tr h="36048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UTS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Имя хоста и доменное имя NIS</a:t>
                      </a:r>
                    </a:p>
                  </a:txBody>
                  <a:tcPr marL="56614" marR="56614" marT="28306" marB="4246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418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3C23EB-8064-4F2F-BDCA-D6C400FFC1A5}"/>
              </a:ext>
            </a:extLst>
          </p:cNvPr>
          <p:cNvSpPr txBox="1"/>
          <p:nvPr/>
        </p:nvSpPr>
        <p:spPr>
          <a:xfrm>
            <a:off x="470650" y="909724"/>
            <a:ext cx="3450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Изоляция ресурсов между процессами</a:t>
            </a:r>
            <a:endParaRPr lang="en-US"/>
          </a:p>
        </p:txBody>
      </p:sp>
      <p:pic>
        <p:nvPicPr>
          <p:cNvPr id="7176" name="Picture 8" descr="PID Namespace">
            <a:extLst>
              <a:ext uri="{FF2B5EF4-FFF2-40B4-BE49-F238E27FC236}">
                <a16:creationId xmlns:a16="http://schemas.microsoft.com/office/drawing/2014/main" id="{E68CF1E4-353E-4D80-AB92-DA12BDB5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1" y="909724"/>
            <a:ext cx="3760757" cy="32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7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1D49A22-74BA-4471-A539-D5ECAD2FA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Технологии (</a:t>
            </a:r>
            <a:r>
              <a:rPr lang="en-US"/>
              <a:t>cgroups</a:t>
            </a:r>
            <a:r>
              <a:rPr lang="ru-RU"/>
              <a:t>)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3092CB-F497-4BDD-B741-E457456A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64" y="1285081"/>
            <a:ext cx="5180544" cy="2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3F5582-0E5E-4186-8559-DD7A02661D5B}"/>
              </a:ext>
            </a:extLst>
          </p:cNvPr>
          <p:cNvSpPr txBox="1"/>
          <p:nvPr/>
        </p:nvSpPr>
        <p:spPr>
          <a:xfrm>
            <a:off x="397192" y="1556087"/>
            <a:ext cx="3001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cgroups</a:t>
            </a:r>
            <a:r>
              <a:rPr lang="en-US">
                <a:latin typeface="+mn-lt"/>
              </a:rPr>
              <a:t> - </a:t>
            </a:r>
            <a:r>
              <a:rPr lang="ru-RU" b="0" i="0">
                <a:solidFill>
                  <a:srgbClr val="000000"/>
                </a:solidFill>
                <a:effectLst/>
                <a:latin typeface="+mn-lt"/>
              </a:rPr>
              <a:t>это способ назначить подмножество ресурсов(</a:t>
            </a:r>
            <a:r>
              <a:rPr lang="en-US" b="0" i="0">
                <a:solidFill>
                  <a:srgbClr val="000000"/>
                </a:solidFill>
                <a:effectLst/>
                <a:latin typeface="+mn-lt"/>
              </a:rPr>
              <a:t>CPU, memory, network)</a:t>
            </a:r>
            <a:r>
              <a:rPr lang="ru-RU" b="0" i="0">
                <a:solidFill>
                  <a:srgbClr val="000000"/>
                </a:solidFill>
                <a:effectLst/>
                <a:latin typeface="+mn-lt"/>
              </a:rPr>
              <a:t> определенной группе процессов. </a:t>
            </a:r>
            <a:br>
              <a:rPr lang="en-US" b="0" i="0">
                <a:solidFill>
                  <a:srgbClr val="000000"/>
                </a:solidFill>
                <a:effectLst/>
                <a:latin typeface="+mn-lt"/>
              </a:rPr>
            </a:br>
            <a:endParaRPr lang="en-US" b="0" i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>
                <a:latin typeface="+mn-lt"/>
              </a:rPr>
              <a:t>Это позволяет разграничить ресурсы и их потребление между несколькими процессами. </a:t>
            </a:r>
            <a:br>
              <a:rPr lang="en-US" b="0" i="0">
                <a:solidFill>
                  <a:srgbClr val="000000"/>
                </a:solidFill>
                <a:effectLst/>
                <a:latin typeface="Roboto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 dirty="0"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1D49A22-74BA-4471-A539-D5ECAD2FA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container</a:t>
            </a:r>
            <a:endParaRPr dirty="0"/>
          </a:p>
        </p:txBody>
      </p:sp>
      <p:pic>
        <p:nvPicPr>
          <p:cNvPr id="9218" name="Picture 2" descr="container layers min">
            <a:extLst>
              <a:ext uri="{FF2B5EF4-FFF2-40B4-BE49-F238E27FC236}">
                <a16:creationId xmlns:a16="http://schemas.microsoft.com/office/drawing/2014/main" id="{4B62A45B-C277-4F5F-AFBD-82D02FBE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33" y="967764"/>
            <a:ext cx="4674664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00DE7F-E8F4-4ECB-8379-65FA05E6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8" y="1694930"/>
            <a:ext cx="3058234" cy="159833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302877-49AA-415C-9558-9DCA384B0ED8}"/>
              </a:ext>
            </a:extLst>
          </p:cNvPr>
          <p:cNvSpPr/>
          <p:nvPr/>
        </p:nvSpPr>
        <p:spPr>
          <a:xfrm>
            <a:off x="3278981" y="2350294"/>
            <a:ext cx="873252" cy="2928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36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179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 SemiBold</vt:lpstr>
      <vt:lpstr>Montserrat</vt:lpstr>
      <vt:lpstr>Arial</vt:lpstr>
      <vt:lpstr>Courier New</vt:lpstr>
      <vt:lpstr>Roboto</vt:lpstr>
      <vt:lpstr>Simple Light</vt:lpstr>
      <vt:lpstr>PowerPoint Presentation</vt:lpstr>
      <vt:lpstr>Как было (Bare metal)</vt:lpstr>
      <vt:lpstr>Виртуализация </vt:lpstr>
      <vt:lpstr>Docker (OS-level virtualization)</vt:lpstr>
      <vt:lpstr>Архитектура Docker</vt:lpstr>
      <vt:lpstr>Архитектура Docker</vt:lpstr>
      <vt:lpstr>Технологии (Namespaces)</vt:lpstr>
      <vt:lpstr>Технологии (cgroups)</vt:lpstr>
      <vt:lpstr>Docker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Krasilnikov1</dc:creator>
  <cp:lastModifiedBy>Mikhail Krasilnikov1</cp:lastModifiedBy>
  <cp:revision>21</cp:revision>
  <dcterms:modified xsi:type="dcterms:W3CDTF">2020-12-03T15:18:26Z</dcterms:modified>
</cp:coreProperties>
</file>