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1B2C0-2CA6-47D1-A9CB-A2E818ACE926}">
  <a:tblStyle styleId="{C581B2C0-2CA6-47D1-A9CB-A2E818ACE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9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ebc4d09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ebc4d09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cc4b5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cc4b5b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cc4b5b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cc4b5b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ebc4d09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ebc4d09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ebc4d09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ebc4d09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ebc4d09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ebc4d09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ebc4d09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ebc4d09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ebc4d09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ebc4d09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ebc4d09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ebc4d09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ebc4d09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ebc4d09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ebc4d09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ebc4d09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356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7004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566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472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304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785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2391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723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71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3680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7626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686C4435-8986-4655-BA28-83A86FCAE391}"/>
              </a:ext>
            </a:extLst>
          </p:cNvPr>
          <p:cNvSpPr txBox="1"/>
          <p:nvPr userDrawn="1"/>
        </p:nvSpPr>
        <p:spPr>
          <a:xfrm>
            <a:off x="354826" y="456887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616F4F9E-F686-4C9A-A449-E53AB205E460}"/>
              </a:ext>
            </a:extLst>
          </p:cNvPr>
          <p:cNvSpPr txBox="1"/>
          <p:nvPr userDrawn="1"/>
        </p:nvSpPr>
        <p:spPr>
          <a:xfrm>
            <a:off x="780526" y="456887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3497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radle.org/current/userguide/java_plugi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96302" y="1364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сборки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96302" y="24762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Maven / Gradle </a:t>
            </a:r>
            <a:endParaRPr/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48FF6C0E-E101-4BBF-AFA1-500A35FABF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5" y="403375"/>
            <a:ext cx="1044249" cy="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2531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Различия между api и implementation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1700" y="1242522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066100" y="1242522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143350" y="1242522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45" name="Google Shape;145;p21"/>
          <p:cNvCxnSpPr>
            <a:stCxn id="142" idx="6"/>
            <a:endCxn id="144" idx="2"/>
          </p:cNvCxnSpPr>
          <p:nvPr/>
        </p:nvCxnSpPr>
        <p:spPr>
          <a:xfrm>
            <a:off x="1808400" y="1538922"/>
            <a:ext cx="133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stCxn id="144" idx="6"/>
            <a:endCxn id="143" idx="2"/>
          </p:cNvCxnSpPr>
          <p:nvPr/>
        </p:nvCxnSpPr>
        <p:spPr>
          <a:xfrm>
            <a:off x="4640050" y="1538922"/>
            <a:ext cx="142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1"/>
          <p:cNvSpPr txBox="1"/>
          <p:nvPr/>
        </p:nvSpPr>
        <p:spPr>
          <a:xfrm>
            <a:off x="1739500" y="1161697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844250" y="2096597"/>
            <a:ext cx="1940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PublicCreds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932350" y="1161697"/>
            <a:ext cx="696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21"/>
          <p:cNvCxnSpPr>
            <a:stCxn id="148" idx="1"/>
            <a:endCxn id="142" idx="5"/>
          </p:cNvCxnSpPr>
          <p:nvPr/>
        </p:nvCxnSpPr>
        <p:spPr>
          <a:xfrm rot="10800000">
            <a:off x="1589350" y="1748597"/>
            <a:ext cx="42549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1"/>
          <p:cNvCxnSpPr>
            <a:stCxn id="148" idx="1"/>
            <a:endCxn id="144" idx="5"/>
          </p:cNvCxnSpPr>
          <p:nvPr/>
        </p:nvCxnSpPr>
        <p:spPr>
          <a:xfrm rot="10800000">
            <a:off x="4420750" y="1748597"/>
            <a:ext cx="14235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8" idx="0"/>
            <a:endCxn id="143" idx="4"/>
          </p:cNvCxnSpPr>
          <p:nvPr/>
        </p:nvCxnSpPr>
        <p:spPr>
          <a:xfrm rot="10800000">
            <a:off x="6814450" y="1835297"/>
            <a:ext cx="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1"/>
          <p:cNvSpPr/>
          <p:nvPr/>
        </p:nvSpPr>
        <p:spPr>
          <a:xfrm>
            <a:off x="314100" y="3150929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068500" y="3150929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145750" y="3150929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56" name="Google Shape;156;p21"/>
          <p:cNvCxnSpPr>
            <a:stCxn id="153" idx="6"/>
            <a:endCxn id="155" idx="2"/>
          </p:cNvCxnSpPr>
          <p:nvPr/>
        </p:nvCxnSpPr>
        <p:spPr>
          <a:xfrm>
            <a:off x="1810800" y="3447329"/>
            <a:ext cx="133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1"/>
          <p:cNvCxnSpPr>
            <a:stCxn id="155" idx="6"/>
            <a:endCxn id="154" idx="2"/>
          </p:cNvCxnSpPr>
          <p:nvPr/>
        </p:nvCxnSpPr>
        <p:spPr>
          <a:xfrm>
            <a:off x="4642450" y="3447329"/>
            <a:ext cx="142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1"/>
          <p:cNvSpPr txBox="1"/>
          <p:nvPr/>
        </p:nvSpPr>
        <p:spPr>
          <a:xfrm>
            <a:off x="1741900" y="3070104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687350" y="4108929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PrivateCreds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1"/>
          <p:cNvCxnSpPr>
            <a:cxnSpLocks/>
            <a:stCxn id="159" idx="1"/>
            <a:endCxn id="153" idx="5"/>
          </p:cNvCxnSpPr>
          <p:nvPr/>
        </p:nvCxnSpPr>
        <p:spPr>
          <a:xfrm rot="10800000">
            <a:off x="1591750" y="3656829"/>
            <a:ext cx="4095600" cy="7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1"/>
          <p:cNvCxnSpPr>
            <a:cxnSpLocks/>
            <a:stCxn id="159" idx="1"/>
            <a:endCxn id="155" idx="5"/>
          </p:cNvCxnSpPr>
          <p:nvPr/>
        </p:nvCxnSpPr>
        <p:spPr>
          <a:xfrm rot="10800000">
            <a:off x="4423150" y="3656829"/>
            <a:ext cx="1264200" cy="7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1"/>
          <p:cNvCxnSpPr>
            <a:cxnSpLocks/>
            <a:stCxn id="159" idx="0"/>
            <a:endCxn id="154" idx="4"/>
          </p:cNvCxnSpPr>
          <p:nvPr/>
        </p:nvCxnSpPr>
        <p:spPr>
          <a:xfrm rot="10800000">
            <a:off x="6816850" y="3743829"/>
            <a:ext cx="0" cy="3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1"/>
          <p:cNvSpPr/>
          <p:nvPr/>
        </p:nvSpPr>
        <p:spPr>
          <a:xfrm>
            <a:off x="2549288" y="3650083"/>
            <a:ext cx="311100" cy="414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642450" y="3075879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BDF7BB-5BD1-41DD-9687-538C7E3FF5E5}"/>
              </a:ext>
            </a:extLst>
          </p:cNvPr>
          <p:cNvSpPr/>
          <p:nvPr/>
        </p:nvSpPr>
        <p:spPr>
          <a:xfrm>
            <a:off x="3143350" y="914400"/>
            <a:ext cx="5015912" cy="124051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42438-BC04-4BDB-9E73-3F3A20C1A306}"/>
              </a:ext>
            </a:extLst>
          </p:cNvPr>
          <p:cNvSpPr/>
          <p:nvPr/>
        </p:nvSpPr>
        <p:spPr>
          <a:xfrm>
            <a:off x="3143350" y="2816510"/>
            <a:ext cx="5015912" cy="102070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9A398-F9D1-4632-9E70-817C1F868DB1}"/>
              </a:ext>
            </a:extLst>
          </p:cNvPr>
          <p:cNvSpPr txBox="1"/>
          <p:nvPr/>
        </p:nvSpPr>
        <p:spPr>
          <a:xfrm>
            <a:off x="6425838" y="893603"/>
            <a:ext cx="1847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/>
              <a:t>Наша зона отвественности</a:t>
            </a:r>
            <a:endParaRPr 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47456-E34B-4016-A98F-6DDB2A855BB2}"/>
              </a:ext>
            </a:extLst>
          </p:cNvPr>
          <p:cNvSpPr txBox="1"/>
          <p:nvPr/>
        </p:nvSpPr>
        <p:spPr>
          <a:xfrm>
            <a:off x="6425838" y="2791424"/>
            <a:ext cx="1847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/>
              <a:t>Наша зона отвественности</a:t>
            </a: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757A-8C52-4EBA-BFD7-92F8472F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Java build lifecycle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A67DE5-71D5-4454-95E9-414DC7F1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25"/>
            <a:ext cx="91440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7DD36-DC19-4EC8-A8B5-487EBC399710}"/>
              </a:ext>
            </a:extLst>
          </p:cNvPr>
          <p:cNvSpPr txBox="1"/>
          <p:nvPr/>
        </p:nvSpPr>
        <p:spPr>
          <a:xfrm>
            <a:off x="5607893" y="4881890"/>
            <a:ext cx="36320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4"/>
              </a:rPr>
              <a:t>https://docs.gradle.org/current/userguide/java_plugin.html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456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7108-EFC0-48AD-A2F9-DAA68D03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Java build lifecycle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E57630-BF51-45A0-97D9-F34F5C0D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79" y="1284712"/>
            <a:ext cx="6536910" cy="33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8566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u="none" strike="noStrike" cap="none" normalizeH="0" baseline="0">
              <a:ln>
                <a:noFill/>
              </a:ln>
              <a:solidFill>
                <a:srgbClr val="02303A"/>
              </a:solidFill>
              <a:effectLst/>
              <a:latin typeface="+mn-lt"/>
              <a:cs typeface="Lat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1" u="none" strike="noStrike" cap="none" normalizeH="0" baseline="0">
              <a:ln>
                <a:noFill/>
              </a:ln>
              <a:solidFill>
                <a:srgbClr val="02303A"/>
              </a:solidFill>
              <a:effectLst/>
              <a:latin typeface="+mn-lt"/>
              <a:cs typeface="Lat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compileJava </a:t>
            </a:r>
            <a:b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</a:br>
            <a:r>
              <a:rPr kumimoji="0" lang="en-US" altLang="en-US" sz="1000" b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Depends on: All tasks which contribute to the compilation </a:t>
            </a:r>
            <a:r>
              <a:rPr kumimoji="0" lang="en-US" altLang="en-US" sz="1000" b="0" u="none" strike="noStrike" cap="none" normalizeH="0" baseline="0" err="1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classpath</a:t>
            </a:r>
            <a:endParaRPr kumimoji="0" lang="en-US" altLang="en-US" sz="1000" b="0" u="none" strike="noStrike" cap="none" normalizeH="0" baseline="0">
              <a:ln>
                <a:noFill/>
              </a:ln>
              <a:solidFill>
                <a:srgbClr val="02303A"/>
              </a:solidFill>
              <a:effectLst/>
              <a:latin typeface="+mn-lt"/>
              <a:cs typeface="Lat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processResources 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classes</a:t>
            </a:r>
            <a:br>
              <a:rPr lang="en-US" altLang="en-US" sz="1000" b="1">
                <a:solidFill>
                  <a:srgbClr val="02303A"/>
                </a:solidFill>
                <a:latin typeface="+mn-lt"/>
                <a:cs typeface="Lato" panose="020B0604020202020204" charset="0"/>
              </a:rPr>
            </a:br>
            <a:r>
              <a:rPr kumimoji="0" lang="en-US" altLang="en-US" sz="1000" b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Depends on: compileJava, processResources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compileTestJava</a:t>
            </a:r>
            <a:b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</a:br>
            <a:r>
              <a:rPr kumimoji="0" lang="en-US" altLang="en-US" sz="1000" b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Depends on: classes, and all tasks that contribute to the test compilation </a:t>
            </a:r>
            <a:r>
              <a:rPr kumimoji="0" lang="en-US" altLang="en-US" sz="1000" b="0" u="none" strike="noStrike" cap="none" normalizeH="0" baseline="0" err="1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classpath</a:t>
            </a:r>
            <a:endParaRPr kumimoji="0" lang="en-US" altLang="en-US" sz="1000" b="0" u="none" strike="noStrike" cap="none" normalizeH="0" baseline="0">
              <a:ln>
                <a:noFill/>
              </a:ln>
              <a:solidFill>
                <a:srgbClr val="02303A"/>
              </a:solidFill>
              <a:effectLst/>
              <a:latin typeface="+mn-lt"/>
              <a:cs typeface="Lat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processTestResources 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testClasses</a:t>
            </a:r>
            <a:br>
              <a:rPr lang="en-US" altLang="en-US" sz="1000" b="1">
                <a:solidFill>
                  <a:srgbClr val="02303A"/>
                </a:solidFill>
                <a:latin typeface="+mn-lt"/>
                <a:cs typeface="Lato" panose="020B0604020202020204" charset="0"/>
              </a:rPr>
            </a:br>
            <a:r>
              <a:rPr kumimoji="0" lang="en-US" altLang="en-US" sz="1000" b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Depends on: compileTestJava, processTestResources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Jar</a:t>
            </a:r>
            <a:br>
              <a:rPr lang="en-US" altLang="en-US" sz="1000" b="1">
                <a:solidFill>
                  <a:srgbClr val="02303A"/>
                </a:solidFill>
                <a:latin typeface="+mn-lt"/>
                <a:cs typeface="Lato" panose="020B0604020202020204" charset="0"/>
              </a:rPr>
            </a:br>
            <a:r>
              <a:rPr kumimoji="0" lang="en-US" altLang="en-US" sz="1000" b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Depends on: classes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Javadoc</a:t>
            </a:r>
            <a:b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</a:br>
            <a:r>
              <a:rPr kumimoji="0" lang="en-US" altLang="en-US" sz="1000" b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Depends on: classes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test </a:t>
            </a:r>
            <a:b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</a:br>
            <a:r>
              <a:rPr kumimoji="0" lang="en-US" altLang="en-US" sz="1000" b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Depends on: testClasses, and all tasks which produce the test runtime </a:t>
            </a:r>
            <a:r>
              <a:rPr kumimoji="0" lang="en-US" altLang="en-US" sz="1000" b="0" u="none" strike="noStrike" cap="none" normalizeH="0" baseline="0" err="1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classpath</a:t>
            </a:r>
            <a:endParaRPr kumimoji="0" lang="en-US" altLang="en-US" sz="1000" b="0" u="none" strike="noStrike" cap="none" normalizeH="0" baseline="0">
              <a:ln>
                <a:noFill/>
              </a:ln>
              <a:solidFill>
                <a:srgbClr val="02303A"/>
              </a:solidFill>
              <a:effectLst/>
              <a:latin typeface="+mn-lt"/>
              <a:cs typeface="Lat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uploadArchives 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000" b="1">
              <a:solidFill>
                <a:srgbClr val="02303A"/>
              </a:solidFill>
              <a:latin typeface="+mn-lt"/>
              <a:cs typeface="Lato" panose="020B060402020202020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1" i="0" u="none" strike="noStrike" cap="none" normalizeH="0" baseline="0">
              <a:ln>
                <a:noFill/>
              </a:ln>
              <a:solidFill>
                <a:srgbClr val="02303A"/>
              </a:solidFill>
              <a:effectLst/>
              <a:latin typeface="+mn-lt"/>
              <a:cs typeface="Lat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clean 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2303A"/>
                </a:solidFill>
                <a:effectLst/>
                <a:latin typeface="+mn-lt"/>
                <a:cs typeface="Lato" panose="020B0604020202020204" charset="0"/>
              </a:rPr>
              <a:t>Deletes the project build directory.</a:t>
            </a:r>
          </a:p>
        </p:txBody>
      </p:sp>
    </p:spTree>
    <p:extLst>
      <p:ext uri="{BB962C8B-B14F-4D97-AF65-F5344CB8AC3E}">
        <p14:creationId xmlns:p14="http://schemas.microsoft.com/office/powerpoint/2010/main" val="304090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зависимостей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362701"/>
            <a:ext cx="8254800" cy="1147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dependencies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testImplementation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"junit:junit: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$junitVersion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8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//Где junitVersion=4.12 в файле gradle.properties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"com.fasterxml.jackson.core:jackson-databind:2.10.2"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group: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'com.fasterxml.jackson.core'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name: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'jackson-databind'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version: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'2.10.2'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239391"/>
            <a:ext cx="76887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gradle также можно делать профили как и в мавен:</a:t>
            </a:r>
            <a:endParaRPr/>
          </a:p>
          <a:p>
            <a:pPr marL="152400" marR="152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4294967295"/>
          </p:nvPr>
        </p:nvSpPr>
        <p:spPr>
          <a:xfrm>
            <a:off x="311700" y="3061641"/>
            <a:ext cx="7689850" cy="846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потом применять их через системные переменные:</a:t>
            </a:r>
            <a:endParaRPr/>
          </a:p>
          <a:p>
            <a:pPr marL="0" marR="152400" lvl="0" indent="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gradlew -Penv=prod build</a:t>
            </a:r>
            <a:endParaRPr sz="11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52400" marR="152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311700" y="1823604"/>
            <a:ext cx="6102300" cy="106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(project.hasProperty(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project.getProperty(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'gradle/production.gradle'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'gradle/development.gradle'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Таски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428913" y="1209236"/>
            <a:ext cx="7688700" cy="17631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task printProjectName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dependsOn build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group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'custom tasks'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description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'Just print project name'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doLast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'Project module:'</a:t>
            </a: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+ archivesBaseName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33769" y="280879"/>
            <a:ext cx="3175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все хранится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453986" y="756082"/>
            <a:ext cx="4271400" cy="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Настраиваются репозитории здесь: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110851" y="1060282"/>
            <a:ext cx="3843338" cy="6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Локально все скачанные артефакты хранятся тут: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51" y="1802766"/>
            <a:ext cx="4461149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527" y="1269856"/>
            <a:ext cx="4871473" cy="282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11700" y="3071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Порядок поиска артефактов в репозитории</a:t>
            </a:r>
            <a:endParaRPr sz="40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11700" y="1774075"/>
            <a:ext cx="4680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то, что хранится на локальной машине в .m2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organization repos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те, что прописаны в секции repository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mavenCentral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51" y="1193451"/>
            <a:ext cx="2801200" cy="3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Фазы жизненного цикла сборки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333333"/>
              </a:buClr>
              <a:buSzPts val="1400"/>
            </a:pPr>
            <a:r>
              <a:rPr lang="ru-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r>
              <a:rPr lang="ru-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компиляция исходников в папке таргет</a:t>
            </a:r>
          </a:p>
          <a:p>
            <a:pPr indent="-317500">
              <a:buClr>
                <a:srgbClr val="333333"/>
              </a:buClr>
              <a:buSzPts val="1400"/>
            </a:pPr>
            <a:r>
              <a:rPr lang="en-US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запуск </a:t>
            </a:r>
            <a:r>
              <a:rPr lang="en-US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ru-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-тестов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-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ru-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 и сохранение его в local репозитории (.m2)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deploy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jar-файла и пуш его в удаленный репозиторий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endParaRPr lang="ru" sz="1400">
              <a:solidFill>
                <a:srgbClr val="333333"/>
              </a:solidFill>
            </a:endParaRPr>
          </a:p>
          <a:p>
            <a:pPr indent="-317500">
              <a:buClr>
                <a:srgbClr val="333333"/>
              </a:buClr>
              <a:buSzPts val="1400"/>
            </a:pPr>
            <a:r>
              <a:rPr lang="ru-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lean*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очистка директории таргет со скомпилированными файлами</a:t>
            </a:r>
            <a:endParaRPr sz="1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1B5E-3B73-4836-A571-80F538FD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0" y="419448"/>
            <a:ext cx="8520600" cy="572700"/>
          </a:xfrm>
        </p:spPr>
        <p:txBody>
          <a:bodyPr/>
          <a:lstStyle/>
          <a:p>
            <a:r>
              <a:rPr lang="ru-RU"/>
              <a:t>Типовой жизненный цикл для </a:t>
            </a:r>
            <a:r>
              <a:rPr lang="en-US"/>
              <a:t>jar </a:t>
            </a:r>
            <a:r>
              <a:rPr lang="ru-RU"/>
              <a:t>библиотеки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58B7C-CBE7-44DD-B122-E9DA5AF3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" y="1149427"/>
            <a:ext cx="9032500" cy="23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2340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Dependency scopes</a:t>
            </a:r>
            <a:endParaRPr sz="400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700" y="806709"/>
            <a:ext cx="7688700" cy="3816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C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ompile </a:t>
            </a: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- </a:t>
            </a:r>
            <a:r>
              <a:rPr lang="ru-RU" sz="1200">
                <a:latin typeface="+mn-lt"/>
                <a:sym typeface="Arial"/>
              </a:rPr>
              <a:t>О</a:t>
            </a:r>
            <a:r>
              <a:rPr lang="ru-RU" sz="1200">
                <a:latin typeface="+mn-lt"/>
              </a:rPr>
              <a:t>бласть по умолчанию, используется, если scope не определена. Compile зависимости доступны во всех classpath проекта;</a:t>
            </a:r>
            <a:endParaRPr sz="1200">
              <a:latin typeface="+mn-lt"/>
              <a:sym typeface="Arial"/>
            </a:endParaRPr>
          </a:p>
          <a:p>
            <a:pPr lvl="0" indent="-317500">
              <a:lnSpc>
                <a:spcPct val="150000"/>
              </a:lnSpc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P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rovided</a:t>
            </a: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r>
              <a:rPr lang="ru-RU" sz="1200" b="1">
                <a:solidFill>
                  <a:srgbClr val="333333"/>
                </a:solidFill>
                <a:latin typeface="+mn-lt"/>
                <a:sym typeface="Arial"/>
              </a:rPr>
              <a:t>-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r>
              <a:rPr lang="ru-RU" sz="1200">
                <a:latin typeface="+mn-lt"/>
              </a:rPr>
              <a:t>Эта зависимость в сборку не попадает. Предполагается, что зависимость (артефакт) уже присутствует в JDK или в WEB-контейнере. Эта область доступна только на этапах компиляции и тестирования и не является транзитивной; </a:t>
            </a:r>
            <a:r>
              <a:rPr lang="ru-RU" sz="1200" b="1" i="1">
                <a:latin typeface="+mn-lt"/>
              </a:rPr>
              <a:t>Пример: контейнер сервлетов</a:t>
            </a:r>
            <a:endParaRPr sz="1200" b="1" i="1">
              <a:solidFill>
                <a:srgbClr val="333333"/>
              </a:solidFill>
              <a:latin typeface="+mn-lt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R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untime</a:t>
            </a: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r>
              <a:rPr lang="ru-RU" sz="1200" b="1">
                <a:solidFill>
                  <a:srgbClr val="333333"/>
                </a:solidFill>
                <a:latin typeface="+mn-lt"/>
                <a:sym typeface="Arial"/>
              </a:rPr>
              <a:t>-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r>
              <a:rPr lang="ru-RU" sz="1200">
                <a:latin typeface="+mn-lt"/>
              </a:rPr>
              <a:t>зависимость с данной областью видимости не обязательна для compilation и используется в фазе выполнения; </a:t>
            </a:r>
            <a:r>
              <a:rPr lang="ru-RU" sz="1200" b="1" i="1">
                <a:latin typeface="+mn-lt"/>
              </a:rPr>
              <a:t>Пример: JDBC драйвер</a:t>
            </a:r>
            <a:endParaRPr sz="1200" b="1">
              <a:solidFill>
                <a:srgbClr val="333333"/>
              </a:solidFill>
              <a:latin typeface="+mn-lt"/>
              <a:sym typeface="Arial"/>
            </a:endParaRPr>
          </a:p>
          <a:p>
            <a:pPr lvl="0" indent="-317500">
              <a:lnSpc>
                <a:spcPct val="150000"/>
              </a:lnSpc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T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est</a:t>
            </a: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r>
              <a:rPr lang="ru-RU" sz="1200" b="1">
                <a:solidFill>
                  <a:srgbClr val="333333"/>
                </a:solidFill>
                <a:latin typeface="+mn-lt"/>
                <a:sym typeface="Arial"/>
              </a:rPr>
              <a:t>- </a:t>
            </a:r>
            <a:r>
              <a:rPr lang="ru-RU" sz="1200">
                <a:latin typeface="+mn-lt"/>
              </a:rPr>
              <a:t>зависимость используется при тестировании кода приложения;</a:t>
            </a:r>
            <a:endParaRPr sz="1200" b="1">
              <a:solidFill>
                <a:srgbClr val="333333"/>
              </a:solidFill>
              <a:latin typeface="+mn-lt"/>
              <a:sym typeface="Arial"/>
            </a:endParaRPr>
          </a:p>
          <a:p>
            <a:pPr lvl="0" indent="-317500">
              <a:lnSpc>
                <a:spcPct val="150000"/>
              </a:lnSpc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S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ystem</a:t>
            </a:r>
            <a:r>
              <a:rPr lang="en-US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r>
              <a:rPr lang="ru-RU" sz="1200" b="1">
                <a:solidFill>
                  <a:srgbClr val="333333"/>
                </a:solidFill>
                <a:latin typeface="+mn-lt"/>
                <a:sym typeface="Arial"/>
              </a:rPr>
              <a:t>- </a:t>
            </a:r>
            <a:r>
              <a:rPr lang="ru-RU" sz="1200">
                <a:latin typeface="+mn-lt"/>
              </a:rPr>
              <a:t>область похожа на provided за исключением того, что необходимо определить физическое расположение артефакта на диске. Артефакт с этой областью видимости maven не ищет в репозитории;</a:t>
            </a:r>
            <a:r>
              <a:rPr lang="ru" sz="1200" b="1">
                <a:solidFill>
                  <a:srgbClr val="333333"/>
                </a:solidFill>
                <a:latin typeface="+mn-lt"/>
                <a:sym typeface="Arial"/>
              </a:rPr>
              <a:t> </a:t>
            </a:r>
            <a:endParaRPr lang="en-US" sz="1200" b="1">
              <a:solidFill>
                <a:srgbClr val="333333"/>
              </a:solidFill>
              <a:latin typeface="+mn-lt"/>
              <a:sym typeface="Arial"/>
            </a:endParaRPr>
          </a:p>
          <a:p>
            <a:pPr indent="-317500">
              <a:lnSpc>
                <a:spcPct val="150000"/>
              </a:lnSpc>
              <a:buClr>
                <a:srgbClr val="333333"/>
              </a:buClr>
              <a:buSzPts val="1400"/>
            </a:pPr>
            <a:r>
              <a:rPr lang="ru-RU" sz="1200" b="1">
                <a:solidFill>
                  <a:srgbClr val="333333"/>
                </a:solidFill>
                <a:latin typeface="+mn-lt"/>
              </a:rPr>
              <a:t>Import - </a:t>
            </a:r>
            <a:r>
              <a:rPr lang="ru-RU" sz="1200">
                <a:latin typeface="+mn-lt"/>
              </a:rPr>
              <a:t>используется для импорта зависимостей из других артефактов и управлением зависимостями в сложных пакетах, состоящих из нескольких артефактов.</a:t>
            </a:r>
            <a:endParaRPr lang="ru-RU" sz="1200" b="1">
              <a:latin typeface="+mn-lt"/>
            </a:endParaRPr>
          </a:p>
          <a:p>
            <a:pPr marL="139700" lvl="0" indent="0">
              <a:buClr>
                <a:srgbClr val="333333"/>
              </a:buClr>
              <a:buSzPts val="1400"/>
              <a:buNone/>
            </a:pPr>
            <a:endParaRPr sz="1200" b="1">
              <a:solidFill>
                <a:srgbClr val="333333"/>
              </a:solidFill>
              <a:latin typeface="+mn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2915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Смотрим зависимости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27113" y="1241829"/>
            <a:ext cx="39927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dependency:tree //в виде дерева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dependency:list //просто списком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4186200" y="2057115"/>
            <a:ext cx="4646100" cy="2363275"/>
            <a:chOff x="4338150" y="2645400"/>
            <a:chExt cx="4646100" cy="2363275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4338150" y="2940475"/>
              <a:ext cx="4646100" cy="20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&gt;1.0&lt;/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&gt;compile&lt;/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 </a:t>
              </a:r>
              <a:r>
                <a:rPr lang="ru" sz="1000" b="1">
                  <a:solidFill>
                    <a:srgbClr val="808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&lt;!-- declare the exclusion here --&gt;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&gt;sample.ProjectB&lt;/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&gt;Project-B&lt;/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152400" lvl="0" indent="0" algn="l" rtl="0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5238900" y="2645400"/>
              <a:ext cx="31494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Исключаем зависимости: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2659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Dependency Management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35307" y="1030500"/>
            <a:ext cx="8558700" cy="3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&lt;!--Только описывает нужные версии артефактов, но не подкачивает их --&gt;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&lt;!--Версию уже указывать не нужно, т.к. она определена выше --&gt;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Gradle configuration</a:t>
            </a:r>
            <a:endParaRPr/>
          </a:p>
        </p:txBody>
      </p:sp>
      <p:graphicFrame>
        <p:nvGraphicFramePr>
          <p:cNvPr id="136" name="Google Shape;136;p20"/>
          <p:cNvGraphicFramePr/>
          <p:nvPr>
            <p:extLst>
              <p:ext uri="{D42A27DB-BD31-4B8C-83A1-F6EECF244321}">
                <p14:modId xmlns:p14="http://schemas.microsoft.com/office/powerpoint/2010/main" val="2545863968"/>
              </p:ext>
            </p:extLst>
          </p:nvPr>
        </p:nvGraphicFramePr>
        <p:xfrm>
          <a:off x="422519" y="1317371"/>
          <a:ext cx="5448300" cy="1650367"/>
        </p:xfrm>
        <a:graphic>
          <a:graphicData uri="http://schemas.openxmlformats.org/drawingml/2006/table">
            <a:tbl>
              <a:tblPr>
                <a:noFill/>
                <a:tableStyleId>{C581B2C0-2CA6-47D1-A9CB-A2E818ACE926}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 b="1"/>
                        <a:t>Maven Scope</a:t>
                      </a:r>
                      <a:endParaRPr sz="1100" b="1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 b="1"/>
                        <a:t>Equivalent Gradle Configuration</a:t>
                      </a:r>
                      <a:endParaRPr sz="1100" b="1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compile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api</a:t>
                      </a:r>
                      <a:r>
                        <a:rPr lang="ru" sz="1100"/>
                        <a:t> если нужна транзитивность, </a:t>
                      </a:r>
                      <a:r>
                        <a:rPr lang="ru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implementation</a:t>
                      </a:r>
                      <a:r>
                        <a:rPr lang="ru" sz="1100"/>
                        <a:t> если нет</a:t>
                      </a:r>
                      <a:endParaRPr sz="1100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provided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compileOnly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runtime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runtimeOnly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test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testImplementation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792DA4D-047D-4365-B391-4CB62B973BDB}" vid="{B65D9D52-D34E-4510-AE1B-9A317EE556C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397</TotalTime>
  <Words>794</Words>
  <Application>Microsoft Office PowerPoint</Application>
  <PresentationFormat>On-screen Show (16:9)</PresentationFormat>
  <Paragraphs>135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Montserrat</vt:lpstr>
      <vt:lpstr>Lato</vt:lpstr>
      <vt:lpstr>Theme1</vt:lpstr>
      <vt:lpstr>Инструменты сборки</vt:lpstr>
      <vt:lpstr>Где все хранится</vt:lpstr>
      <vt:lpstr>Порядок поиска артефактов в репозитории</vt:lpstr>
      <vt:lpstr>Фазы жизненного цикла сборки</vt:lpstr>
      <vt:lpstr>Типовой жизненный цикл для jar библиотеки</vt:lpstr>
      <vt:lpstr>Dependency scopes</vt:lpstr>
      <vt:lpstr>Смотрим зависимости</vt:lpstr>
      <vt:lpstr>Dependency Management</vt:lpstr>
      <vt:lpstr>Gradle configuration</vt:lpstr>
      <vt:lpstr>Различия между api и implementation</vt:lpstr>
      <vt:lpstr>Gradle Java build lifecycle</vt:lpstr>
      <vt:lpstr>Gradle Java build lifecycle</vt:lpstr>
      <vt:lpstr>Описание зависимостей</vt:lpstr>
      <vt:lpstr>Профили</vt:lpstr>
      <vt:lpstr>Таски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сборки</dc:title>
  <cp:lastModifiedBy>Mikhail Krasilnikov1</cp:lastModifiedBy>
  <cp:revision>15</cp:revision>
  <dcterms:modified xsi:type="dcterms:W3CDTF">2020-12-01T18:15:43Z</dcterms:modified>
</cp:coreProperties>
</file>