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Raleway" panose="020B0604020202020204" charset="-52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81B2C0-2CA6-47D1-A9CB-A2E818ACE926}">
  <a:tblStyle styleId="{C581B2C0-2CA6-47D1-A9CB-A2E818ACE9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34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aebc4d095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aebc4d095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9cc4b5b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9cc4b5b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9cc4b5be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9cc4b5be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aebc4d09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aebc4d09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aebc4d09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aebc4d09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aebc4d09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aebc4d09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aebc4d09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aebc4d09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aebc4d095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aebc4d095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aebc4d09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aebc4d095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aebc4d09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aebc4d09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aebc4d09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aebc4d09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Инструменты сборки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96302" y="212067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Maven / Gradle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зависимостей</a:t>
            </a:r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1"/>
          </p:nvPr>
        </p:nvSpPr>
        <p:spPr>
          <a:xfrm>
            <a:off x="829925" y="2078875"/>
            <a:ext cx="8254800" cy="11472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dependencies {</a:t>
            </a: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testImplementation </a:t>
            </a:r>
            <a:r>
              <a:rPr lang="ru" sz="1000" dirty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"junit:junit:</a:t>
            </a:r>
            <a:r>
              <a:rPr lang="ru" sz="1000" dirty="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$junitVersion</a:t>
            </a:r>
            <a:r>
              <a:rPr lang="ru" sz="1000" dirty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000" dirty="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00" dirty="0">
                <a:solidFill>
                  <a:srgbClr val="808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//Где junitVersion=4.12 в файле gradle.properties</a:t>
            </a: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api </a:t>
            </a:r>
            <a:r>
              <a:rPr lang="ru" sz="1000" dirty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"com.fasterxml.jackson.core:jackson-databind:2.10.2"</a:t>
            </a: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00" dirty="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compile</a:t>
            </a:r>
            <a:r>
              <a:rPr lang="ru" sz="1000" dirty="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group: </a:t>
            </a:r>
            <a:r>
              <a:rPr lang="ru" sz="1000" dirty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'com.fasterxml.jackson.core'</a:t>
            </a:r>
            <a:r>
              <a:rPr lang="ru" sz="1000" dirty="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name: </a:t>
            </a:r>
            <a:r>
              <a:rPr lang="ru" sz="1000" dirty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'jackson-databind'</a:t>
            </a:r>
            <a:r>
              <a:rPr lang="ru" sz="1000" dirty="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version: </a:t>
            </a:r>
            <a:r>
              <a:rPr lang="ru" sz="1000" dirty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'2.10.2'</a:t>
            </a: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Профили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body" idx="1"/>
          </p:nvPr>
        </p:nvSpPr>
        <p:spPr>
          <a:xfrm>
            <a:off x="729450" y="3800375"/>
            <a:ext cx="76887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потом применять их через системные переменные:</a:t>
            </a:r>
            <a:endParaRPr/>
          </a:p>
          <a:p>
            <a:pPr marL="0" marR="152400" lvl="0" indent="0" algn="l" rtl="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gradlew -Penv=prod build</a:t>
            </a:r>
            <a:endParaRPr sz="11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152400" marR="152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729450" y="2571750"/>
            <a:ext cx="6102300" cy="106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004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(project.hasProperty(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'env'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 &amp;&amp; project.getProperty(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'env'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 == 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'prod'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apply from: 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'gradle/production.gradle'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000">
                <a:solidFill>
                  <a:srgbClr val="00004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apply from: 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'gradle/development.gradle'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729450" y="2057875"/>
            <a:ext cx="76887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gradle также можно делать профили как и в мавен:</a:t>
            </a:r>
            <a:endParaRPr/>
          </a:p>
          <a:p>
            <a:pPr marL="152400" marR="152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Таски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17631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task printProjectName {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dependsOn build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group </a:t>
            </a:r>
            <a:r>
              <a:rPr lang="ru" sz="12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'custom tasks'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description </a:t>
            </a:r>
            <a:r>
              <a:rPr lang="ru" sz="12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'Just print project name'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doLast {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 </a:t>
            </a:r>
            <a:r>
              <a:rPr lang="ru" sz="12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'Project module:'</a:t>
            </a: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+ archivesBaseName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3175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Где все хранится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151475" y="2240250"/>
            <a:ext cx="3842700" cy="6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Локально все скачанные артефакты хранятся тут: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75" y="2812950"/>
            <a:ext cx="4461149" cy="12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3950" y="2256827"/>
            <a:ext cx="4871473" cy="282647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4153950" y="1853850"/>
            <a:ext cx="4271400" cy="3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Настраиваются репозитории здесь: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Порядок поиска артефактов в репозитории</a:t>
            </a:r>
            <a:endParaRPr sz="4000"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680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●"/>
            </a:pPr>
            <a:r>
              <a:rPr lang="ru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local </a:t>
            </a:r>
            <a:r>
              <a:rPr lang="r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то, что хранится на локальной машине в .m2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●"/>
            </a:pPr>
            <a:r>
              <a:rPr lang="ru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organization repos</a:t>
            </a:r>
            <a:r>
              <a:rPr lang="r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- те, что прописаны в секции repository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●"/>
            </a:pPr>
            <a:r>
              <a:rPr lang="ru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r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mavenCentral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451" y="1853851"/>
            <a:ext cx="2801200" cy="30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Фазы жизненного цикла сборки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ru" sz="1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clean </a:t>
            </a:r>
            <a:r>
              <a:rPr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очистка директории таргет со скомпилированными файлами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ru" sz="1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package </a:t>
            </a:r>
            <a:r>
              <a:rPr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создание jar файла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ru" sz="1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compile </a:t>
            </a:r>
            <a:r>
              <a:rPr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компиляция исходников в папке таргет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ru" sz="1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install </a:t>
            </a:r>
            <a:r>
              <a:rPr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создание jar файла и сохранение его в local репозитории (.m2)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ru" sz="1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deploy </a:t>
            </a:r>
            <a:r>
              <a:rPr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создание jar-файла и пуш его в удаленный репозиторий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Dependency scopes</a:t>
            </a:r>
            <a:endParaRPr sz="4000"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3095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buClr>
                <a:srgbClr val="333333"/>
              </a:buClr>
              <a:buSzPts val="1400"/>
              <a:buFont typeface="Arial"/>
              <a:buChar char="●"/>
            </a:pPr>
            <a:r>
              <a:rPr lang="en-US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ru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ompile </a:t>
            </a:r>
            <a:r>
              <a:rPr lang="en-US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200" dirty="0">
                <a:latin typeface="+mn-lt"/>
                <a:ea typeface="Arial"/>
                <a:cs typeface="Arial"/>
                <a:sym typeface="Arial"/>
              </a:rPr>
              <a:t>О</a:t>
            </a:r>
            <a:r>
              <a:rPr lang="ru-RU" sz="1200" dirty="0">
                <a:latin typeface="+mn-lt"/>
              </a:rPr>
              <a:t>бласть по умолчанию, используется, если scope не определена. Compile зависимости доступны во всех classpath проекта;</a:t>
            </a:r>
            <a:endParaRPr sz="1200" dirty="0">
              <a:latin typeface="Lato" panose="020B0604020202020204" charset="0"/>
              <a:ea typeface="Arial"/>
              <a:cs typeface="Arial"/>
              <a:sym typeface="Arial"/>
            </a:endParaRPr>
          </a:p>
          <a:p>
            <a:pPr lvl="0" indent="-317500">
              <a:buClr>
                <a:srgbClr val="333333"/>
              </a:buClr>
              <a:buSzPts val="1400"/>
              <a:buFont typeface="Arial"/>
              <a:buChar char="●"/>
            </a:pPr>
            <a:r>
              <a:rPr lang="en-US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ru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rovided</a:t>
            </a:r>
            <a:r>
              <a:rPr lang="en-US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ru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200" dirty="0"/>
              <a:t>Эта зависимость в сборку не попадает. Предполагается, что зависимость (артефакт) уже присутствует в JDK или в WEB-контейнере. Эта область доступна только на этапах компиляции и тестирования и не является транзитивной; </a:t>
            </a:r>
            <a:r>
              <a:rPr lang="ru-RU" sz="1200" b="1" i="1" dirty="0"/>
              <a:t>Пример: контейнер сервлетов</a:t>
            </a:r>
            <a:endParaRPr sz="1200" b="1" i="1" dirty="0">
              <a:solidFill>
                <a:srgbClr val="333333"/>
              </a:solidFill>
              <a:latin typeface="Lato" panose="020B0604020202020204" charset="0"/>
              <a:ea typeface="Arial"/>
              <a:cs typeface="Arial"/>
              <a:sym typeface="Arial"/>
            </a:endParaRPr>
          </a:p>
          <a:p>
            <a:r>
              <a:rPr lang="en-US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ru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untime</a:t>
            </a:r>
            <a:r>
              <a:rPr lang="en-US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ru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200" dirty="0"/>
              <a:t>зависимость с данной областью видимости не обязательна для compilation и используется в фазе выполнения; </a:t>
            </a:r>
            <a:r>
              <a:rPr lang="ru-RU" sz="1200" b="1" i="1" dirty="0"/>
              <a:t>Пример: JDBC драйвер</a:t>
            </a:r>
            <a:endParaRPr sz="1400" b="1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317500">
              <a:buClr>
                <a:srgbClr val="333333"/>
              </a:buClr>
              <a:buSzPts val="1400"/>
              <a:buFont typeface="Arial"/>
              <a:buChar char="●"/>
            </a:pPr>
            <a:r>
              <a:rPr lang="en-US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ru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est</a:t>
            </a:r>
            <a:r>
              <a:rPr lang="en-US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dirty="0"/>
              <a:t>зависимость используется при тестировании кода приложения;</a:t>
            </a:r>
            <a:endParaRPr sz="1400" b="1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317500">
              <a:buClr>
                <a:srgbClr val="333333"/>
              </a:buClr>
              <a:buSzPts val="1400"/>
              <a:buFont typeface="Arial"/>
              <a:buChar char="●"/>
            </a:pPr>
            <a:r>
              <a:rPr lang="en-US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ystem</a:t>
            </a:r>
            <a:r>
              <a:rPr lang="en-US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200" dirty="0"/>
              <a:t>область похожа на provided за исключением того, что необходимо определить физическое расположение артефакта на диске. Артефакт с этой областью видимости maven не ищет в репозитории;</a:t>
            </a:r>
            <a:r>
              <a:rPr lang="ru" sz="12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1" dirty="0">
              <a:solidFill>
                <a:srgbClr val="333333"/>
              </a:solidFill>
              <a:latin typeface="Lato" panose="020B0604020202020204" charset="0"/>
              <a:ea typeface="Arial"/>
              <a:cs typeface="Arial"/>
              <a:sym typeface="Arial"/>
            </a:endParaRPr>
          </a:p>
          <a:p>
            <a:pPr lvl="0" indent="-317500">
              <a:buClr>
                <a:srgbClr val="333333"/>
              </a:buClr>
              <a:buSzPts val="1400"/>
              <a:buFont typeface="Arial"/>
              <a:buChar char="●"/>
            </a:pPr>
            <a:r>
              <a:rPr lang="en-US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" sz="1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mport - </a:t>
            </a:r>
            <a:r>
              <a:rPr lang="ru-RU" dirty="0"/>
              <a:t>используется для импорта зависимостей из других артефактов и управлением зависимостями в сложных пакетах, состоящих из нескольких артефактов.</a:t>
            </a:r>
            <a:endParaRPr sz="14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Смотрим зависимости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727650" y="1914475"/>
            <a:ext cx="39927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mvn dependency:tree //в виде дерева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mvn dependency:list //просто списком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122" name="Google Shape;122;p18"/>
          <p:cNvGrpSpPr/>
          <p:nvPr/>
        </p:nvGrpSpPr>
        <p:grpSpPr>
          <a:xfrm>
            <a:off x="4338150" y="2645400"/>
            <a:ext cx="4646100" cy="2363275"/>
            <a:chOff x="4338150" y="2645400"/>
            <a:chExt cx="4646100" cy="2363275"/>
          </a:xfrm>
        </p:grpSpPr>
        <p:sp>
          <p:nvSpPr>
            <p:cNvPr id="123" name="Google Shape;123;p18"/>
            <p:cNvSpPr txBox="1"/>
            <p:nvPr/>
          </p:nvSpPr>
          <p:spPr>
            <a:xfrm>
              <a:off x="4338150" y="2940475"/>
              <a:ext cx="4646100" cy="206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dependency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&lt;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groupId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&gt;sample.ProjectA&lt;/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groupId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&lt;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artifactId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&gt;Project-A&lt;/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artifactId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&lt;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version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&gt;1.0&lt;/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version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&lt;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scope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&gt;compile&lt;/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scope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&lt;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exclusions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 </a:t>
              </a:r>
              <a:r>
                <a:rPr lang="ru" sz="1000" b="1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ru" sz="1000" b="1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exclusion</a:t>
              </a:r>
              <a:r>
                <a:rPr lang="ru" sz="1000" b="1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  </a:t>
              </a:r>
              <a:r>
                <a:rPr lang="ru" sz="1000" b="1">
                  <a:solidFill>
                    <a:srgbClr val="808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&lt;!-- declare the exclusion here --&gt;</a:t>
              </a:r>
              <a:endParaRPr sz="1000" b="1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 b="1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   &lt;</a:t>
              </a:r>
              <a:r>
                <a:rPr lang="ru" sz="1000" b="1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groupId</a:t>
              </a:r>
              <a:r>
                <a:rPr lang="ru" sz="1000" b="1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&gt;sample.ProjectB&lt;/</a:t>
              </a:r>
              <a:r>
                <a:rPr lang="ru" sz="1000" b="1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groupId</a:t>
              </a:r>
              <a:r>
                <a:rPr lang="ru" sz="1000" b="1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 b="1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 b="1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   &lt;</a:t>
              </a:r>
              <a:r>
                <a:rPr lang="ru" sz="1000" b="1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artifactId</a:t>
              </a:r>
              <a:r>
                <a:rPr lang="ru" sz="1000" b="1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&gt;Project-B&lt;/</a:t>
              </a:r>
              <a:r>
                <a:rPr lang="ru" sz="1000" b="1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artifactId</a:t>
              </a:r>
              <a:r>
                <a:rPr lang="ru" sz="1000" b="1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 b="1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 b="1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 &lt;/</a:t>
              </a:r>
              <a:r>
                <a:rPr lang="ru" sz="1000" b="1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exclusion</a:t>
              </a:r>
              <a:r>
                <a:rPr lang="ru" sz="1000" b="1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 b="1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&lt;/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exclusions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 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152400" lvl="0" indent="0" algn="l" rtl="0">
                <a:lnSpc>
                  <a:spcPct val="14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&lt;/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dependency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4" name="Google Shape;124;p18"/>
            <p:cNvSpPr txBox="1"/>
            <p:nvPr/>
          </p:nvSpPr>
          <p:spPr>
            <a:xfrm>
              <a:off x="5238900" y="2645400"/>
              <a:ext cx="31494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/>
                <a:t>Исключаем зависимости: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</a:rPr>
              <a:t>Dependency Management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729450" y="1963675"/>
            <a:ext cx="8558700" cy="30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i="1" dirty="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&lt;!--Только описывает нужные версии артефактов, но не подкачивает их --&gt;</a:t>
            </a:r>
            <a:endParaRPr sz="1050" dirty="0">
              <a:solidFill>
                <a:srgbClr val="003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dependencyManagement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junit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junit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1050" dirty="0">
              <a:solidFill>
                <a:srgbClr val="003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3.8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dependencyManagement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i="1" dirty="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&lt;!--Версию уже указывать не нужно, т.к. она определена выше --&gt;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junit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junit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 b="1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rPr lang="ru" sz="1050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003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Gradle configuration</a:t>
            </a:r>
            <a:endParaRPr/>
          </a:p>
        </p:txBody>
      </p:sp>
      <p:graphicFrame>
        <p:nvGraphicFramePr>
          <p:cNvPr id="136" name="Google Shape;136;p20"/>
          <p:cNvGraphicFramePr/>
          <p:nvPr/>
        </p:nvGraphicFramePr>
        <p:xfrm>
          <a:off x="729450" y="2027150"/>
          <a:ext cx="5448300" cy="1650367"/>
        </p:xfrm>
        <a:graphic>
          <a:graphicData uri="http://schemas.openxmlformats.org/drawingml/2006/table">
            <a:tbl>
              <a:tblPr>
                <a:noFill/>
                <a:tableStyleId>{C581B2C0-2CA6-47D1-A9CB-A2E818ACE926}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100" b="1"/>
                        <a:t>Maven Scope</a:t>
                      </a:r>
                      <a:endParaRPr sz="1100" b="1"/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100" b="1"/>
                        <a:t>Equivalent Gradle Configuration</a:t>
                      </a:r>
                      <a:endParaRPr sz="1100" b="1"/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/>
                        <a:t>compile</a:t>
                      </a:r>
                      <a:endParaRPr/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api</a:t>
                      </a:r>
                      <a:r>
                        <a:rPr lang="ru" sz="1100"/>
                        <a:t> если нужна транзитивность, </a:t>
                      </a:r>
                      <a:r>
                        <a:rPr lang="ru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implementation</a:t>
                      </a:r>
                      <a:r>
                        <a:rPr lang="ru" sz="1100"/>
                        <a:t> если нет</a:t>
                      </a:r>
                      <a:endParaRPr sz="1100"/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/>
                        <a:t>provided</a:t>
                      </a:r>
                      <a:endParaRPr/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compileOnly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/>
                        <a:t>runtime</a:t>
                      </a:r>
                      <a:endParaRPr/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runtimeOnly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/>
                        <a:t>test</a:t>
                      </a:r>
                      <a:endParaRPr/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testImplementation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Различия между api и implementation</a:t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600225" y="2067400"/>
            <a:ext cx="1496700" cy="59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APP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6354625" y="2067400"/>
            <a:ext cx="1496700" cy="59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api-lib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431875" y="2067400"/>
            <a:ext cx="1496700" cy="59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client</a:t>
            </a:r>
            <a:endParaRPr/>
          </a:p>
        </p:txBody>
      </p:sp>
      <p:cxnSp>
        <p:nvCxnSpPr>
          <p:cNvPr id="145" name="Google Shape;145;p21"/>
          <p:cNvCxnSpPr>
            <a:stCxn id="142" idx="6"/>
            <a:endCxn id="144" idx="2"/>
          </p:cNvCxnSpPr>
          <p:nvPr/>
        </p:nvCxnSpPr>
        <p:spPr>
          <a:xfrm>
            <a:off x="2096925" y="2363800"/>
            <a:ext cx="133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1"/>
          <p:cNvCxnSpPr>
            <a:stCxn id="144" idx="6"/>
            <a:endCxn id="143" idx="2"/>
          </p:cNvCxnSpPr>
          <p:nvPr/>
        </p:nvCxnSpPr>
        <p:spPr>
          <a:xfrm>
            <a:off x="4928575" y="2363800"/>
            <a:ext cx="142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21"/>
          <p:cNvSpPr txBox="1"/>
          <p:nvPr/>
        </p:nvSpPr>
        <p:spPr>
          <a:xfrm>
            <a:off x="2028025" y="1986575"/>
            <a:ext cx="17289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implementation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6132775" y="2921475"/>
            <a:ext cx="1940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urier New"/>
                <a:ea typeface="Courier New"/>
                <a:cs typeface="Courier New"/>
                <a:sym typeface="Courier New"/>
              </a:rPr>
              <a:t>interface PublicCreds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urier New"/>
                <a:ea typeface="Courier New"/>
                <a:cs typeface="Courier New"/>
                <a:sym typeface="Courier New"/>
              </a:rPr>
              <a:t>  getCredentials();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5220875" y="1986575"/>
            <a:ext cx="696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api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0" name="Google Shape;150;p21"/>
          <p:cNvCxnSpPr>
            <a:stCxn id="148" idx="1"/>
            <a:endCxn id="142" idx="5"/>
          </p:cNvCxnSpPr>
          <p:nvPr/>
        </p:nvCxnSpPr>
        <p:spPr>
          <a:xfrm rot="10800000">
            <a:off x="1877875" y="2573475"/>
            <a:ext cx="4254900" cy="58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21"/>
          <p:cNvCxnSpPr>
            <a:stCxn id="148" idx="1"/>
            <a:endCxn id="144" idx="5"/>
          </p:cNvCxnSpPr>
          <p:nvPr/>
        </p:nvCxnSpPr>
        <p:spPr>
          <a:xfrm rot="10800000">
            <a:off x="4709275" y="2573475"/>
            <a:ext cx="1423500" cy="58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1"/>
          <p:cNvCxnSpPr>
            <a:stCxn id="148" idx="0"/>
            <a:endCxn id="143" idx="4"/>
          </p:cNvCxnSpPr>
          <p:nvPr/>
        </p:nvCxnSpPr>
        <p:spPr>
          <a:xfrm rot="10800000">
            <a:off x="7102975" y="2660175"/>
            <a:ext cx="0" cy="2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21"/>
          <p:cNvSpPr/>
          <p:nvPr/>
        </p:nvSpPr>
        <p:spPr>
          <a:xfrm>
            <a:off x="600225" y="3523975"/>
            <a:ext cx="1496700" cy="59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APP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6354625" y="3523975"/>
            <a:ext cx="1496700" cy="59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api-lib</a:t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3431875" y="3523975"/>
            <a:ext cx="1496700" cy="59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client</a:t>
            </a:r>
            <a:endParaRPr/>
          </a:p>
        </p:txBody>
      </p:sp>
      <p:cxnSp>
        <p:nvCxnSpPr>
          <p:cNvPr id="156" name="Google Shape;156;p21"/>
          <p:cNvCxnSpPr>
            <a:stCxn id="153" idx="6"/>
            <a:endCxn id="155" idx="2"/>
          </p:cNvCxnSpPr>
          <p:nvPr/>
        </p:nvCxnSpPr>
        <p:spPr>
          <a:xfrm>
            <a:off x="2096925" y="3820375"/>
            <a:ext cx="133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21"/>
          <p:cNvCxnSpPr>
            <a:stCxn id="155" idx="6"/>
            <a:endCxn id="154" idx="2"/>
          </p:cNvCxnSpPr>
          <p:nvPr/>
        </p:nvCxnSpPr>
        <p:spPr>
          <a:xfrm>
            <a:off x="4928575" y="3820375"/>
            <a:ext cx="142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21"/>
          <p:cNvSpPr txBox="1"/>
          <p:nvPr/>
        </p:nvSpPr>
        <p:spPr>
          <a:xfrm>
            <a:off x="2028025" y="3443150"/>
            <a:ext cx="17289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implementation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5973475" y="4481975"/>
            <a:ext cx="2259000" cy="5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urier New"/>
                <a:ea typeface="Courier New"/>
                <a:cs typeface="Courier New"/>
                <a:sym typeface="Courier New"/>
              </a:rPr>
              <a:t>interface PrivateCreds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urier New"/>
                <a:ea typeface="Courier New"/>
                <a:cs typeface="Courier New"/>
                <a:sym typeface="Courier New"/>
              </a:rPr>
              <a:t>  getCredentials();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0" name="Google Shape;160;p21"/>
          <p:cNvCxnSpPr>
            <a:stCxn id="159" idx="1"/>
            <a:endCxn id="153" idx="5"/>
          </p:cNvCxnSpPr>
          <p:nvPr/>
        </p:nvCxnSpPr>
        <p:spPr>
          <a:xfrm rot="10800000">
            <a:off x="1877875" y="4029875"/>
            <a:ext cx="4095600" cy="74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21"/>
          <p:cNvCxnSpPr>
            <a:stCxn id="159" idx="1"/>
            <a:endCxn id="155" idx="5"/>
          </p:cNvCxnSpPr>
          <p:nvPr/>
        </p:nvCxnSpPr>
        <p:spPr>
          <a:xfrm rot="10800000">
            <a:off x="4709275" y="4029875"/>
            <a:ext cx="1264200" cy="74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21"/>
          <p:cNvCxnSpPr>
            <a:stCxn id="159" idx="0"/>
            <a:endCxn id="154" idx="4"/>
          </p:cNvCxnSpPr>
          <p:nvPr/>
        </p:nvCxnSpPr>
        <p:spPr>
          <a:xfrm rot="10800000">
            <a:off x="7102975" y="4116875"/>
            <a:ext cx="0" cy="36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21"/>
          <p:cNvSpPr/>
          <p:nvPr/>
        </p:nvSpPr>
        <p:spPr>
          <a:xfrm>
            <a:off x="3349350" y="4116875"/>
            <a:ext cx="311100" cy="4149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4928575" y="3448925"/>
            <a:ext cx="17289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implementation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666</Words>
  <Application>Microsoft Office PowerPoint</Application>
  <PresentationFormat>On-screen Show (16:9)</PresentationFormat>
  <Paragraphs>112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Raleway</vt:lpstr>
      <vt:lpstr>Arial</vt:lpstr>
      <vt:lpstr>Courier New</vt:lpstr>
      <vt:lpstr>Lato</vt:lpstr>
      <vt:lpstr>Streamline</vt:lpstr>
      <vt:lpstr>Инструменты сборки</vt:lpstr>
      <vt:lpstr>Где все хранится</vt:lpstr>
      <vt:lpstr>Порядок поиска артефактов в репозитории</vt:lpstr>
      <vt:lpstr>Фазы жизненного цикла сборки</vt:lpstr>
      <vt:lpstr>Dependency scopes</vt:lpstr>
      <vt:lpstr>Смотрим зависимости</vt:lpstr>
      <vt:lpstr>Dependency Management</vt:lpstr>
      <vt:lpstr>Gradle configuration</vt:lpstr>
      <vt:lpstr>Различия между api и implementation</vt:lpstr>
      <vt:lpstr>Описание зависимостей</vt:lpstr>
      <vt:lpstr>Профили</vt:lpstr>
      <vt:lpstr>Таски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Инструменты сборки</dc:title>
  <cp:lastModifiedBy>Mikhail Krasilnikov1</cp:lastModifiedBy>
  <cp:revision>2</cp:revision>
  <dcterms:modified xsi:type="dcterms:W3CDTF">2020-09-29T12:39:39Z</dcterms:modified>
</cp:coreProperties>
</file>