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81B2C0-2CA6-47D1-A9CB-A2E818ACE926}">
  <a:tblStyle styleId="{C581B2C0-2CA6-47D1-A9CB-A2E818ACE9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ebc4d09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ebc4d09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cc4b5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cc4b5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cc4b5b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cc4b5b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ebc4d09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ebc4d09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ebc4d0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ebc4d0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ebc4d0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ebc4d0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ebc4d0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ebc4d0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ebc4d09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ebc4d09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ebc4d09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ebc4d09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ebc4d09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ebc4d09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ebc4d09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ebc4d09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сборки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6302" y="21206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Maven / Gradle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зависимостей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29925" y="2078875"/>
            <a:ext cx="8254800" cy="11472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dependencies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testImplementation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"junit:junit: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$junitVersion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00">
                <a:solidFill>
                  <a:srgbClr val="808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//Где junitVersion=4.12 в файле gradle.properties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"com.fasterxml.jackson.core:jackson-databind:2.10.2"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api group: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'com.fasterxml.jackson.core'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name: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'jackson-databind'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version: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'2.10.2'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3800375"/>
            <a:ext cx="76887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потом применять их через системные переменные:</a:t>
            </a:r>
            <a:endParaRPr/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gradlew -Penv=prod build</a:t>
            </a:r>
            <a:endParaRPr sz="11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52400" marR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29450" y="2571750"/>
            <a:ext cx="6102300" cy="106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(project.hasProperty(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project.getProperty(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'env'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'prod'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'gradle/production.gradle'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000">
                <a:solidFill>
                  <a:srgbClr val="00004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apply from: </a:t>
            </a:r>
            <a:r>
              <a:rPr lang="ru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'gradle/development.gradle'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29450" y="2057875"/>
            <a:ext cx="76887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gradle также можно делать профили как и в мавен:</a:t>
            </a:r>
            <a:endParaRPr/>
          </a:p>
          <a:p>
            <a:pPr indent="0" lvl="0" marL="152400" marR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Таски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29450" y="2078875"/>
            <a:ext cx="7688700" cy="1763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task printProjectName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dependsOn build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group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'custom tasks'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description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'Just print project name'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doLast {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ru" sz="12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'Project module:'</a:t>
            </a: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+ archivesBaseName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17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все хранится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1475" y="2240250"/>
            <a:ext cx="38427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Локально все скачанные артефакты хранятся тут: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5" y="2812950"/>
            <a:ext cx="4461149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950" y="2256827"/>
            <a:ext cx="4871473" cy="28264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153950" y="1853850"/>
            <a:ext cx="4271400" cy="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Настраиваются репозитории здесь: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Порядок поиска артефактов в репозитории</a:t>
            </a:r>
            <a:endParaRPr sz="40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468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b="1"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то, что хранится на локальной машине в .m2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b="1"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organization repos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те, что прописаны в секции repository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●"/>
            </a:pPr>
            <a:r>
              <a:rPr b="1"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mavenCentral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51" y="1853851"/>
            <a:ext cx="2801200" cy="3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Фазы жизненного цикла сборки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clean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очистка директории таргет со скомпилированными файлами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компиляция исходников в папке таргет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 файла и сохранение его в local репозитории (.m2)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deploy </a:t>
            </a:r>
            <a:r>
              <a:rPr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 создание jar-файла и пуш его в удаленный репозиторий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</a:rPr>
              <a:t>Dependency scopes</a:t>
            </a:r>
            <a:endParaRPr sz="40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compile 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provided 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runtime 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Смотрим зависимости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7650" y="1914475"/>
            <a:ext cx="3992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dependency:tree //в виде дерева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mvn dependency:list //просто списком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4338150" y="2645400"/>
            <a:ext cx="4646100" cy="2363275"/>
            <a:chOff x="4338150" y="2645400"/>
            <a:chExt cx="4646100" cy="2363275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4338150" y="2940475"/>
              <a:ext cx="4646100" cy="20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&gt;Project-A&lt;/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&gt;1.0&lt;/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version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&gt;compile&lt;/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scope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 </a:t>
              </a:r>
              <a:r>
                <a:rPr b="1" lang="ru" sz="1000">
                  <a:solidFill>
                    <a:srgbClr val="808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&lt;!-- declare the exclusion here --&gt;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&gt;sample.ProjectB&lt;/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groupId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  &lt;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&gt;Project-B&lt;/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artifactId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b="1"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</a:t>
              </a:r>
              <a:r>
                <a:rPr b="1"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exclusions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15240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lang="ru" sz="1000">
                  <a:solidFill>
                    <a:srgbClr val="000080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dependency</a:t>
              </a:r>
              <a:r>
                <a:rPr lang="ru" sz="1000">
                  <a:solidFill>
                    <a:srgbClr val="333333"/>
                  </a:solidFill>
                  <a:highlight>
                    <a:srgbClr val="F7F7F7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0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5238900" y="2645400"/>
              <a:ext cx="31494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Исключаем зависимости: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Dependency Management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29450" y="1963675"/>
            <a:ext cx="8558700" cy="30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&lt;!--Только описывает нужные версии артефактов, но не подкачивает их --&gt;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3.8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dependencyManagement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5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&lt;!--Версию уже указывать не нужно, т.к. она определена выше --&gt;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junit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ru" sz="105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3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Gradle configuration</a:t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729450" y="20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{C581B2C0-2CA6-47D1-A9CB-A2E818ACE926}</a:tableStyleId>
              </a:tblPr>
              <a:tblGrid>
                <a:gridCol w="1238250"/>
                <a:gridCol w="4210050"/>
              </a:tblGrid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 sz="1100"/>
                        <a:t>Maven Scope</a:t>
                      </a:r>
                      <a:endParaRPr b="1" sz="1100"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 sz="1100"/>
                        <a:t>Equivalent Gradle Configuration</a:t>
                      </a:r>
                      <a:endParaRPr b="1" sz="1100"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compile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api</a:t>
                      </a:r>
                      <a:r>
                        <a:rPr lang="ru" sz="1100"/>
                        <a:t> если нужна транзитивность, </a:t>
                      </a: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implementation</a:t>
                      </a:r>
                      <a:r>
                        <a:rPr lang="ru" sz="1100"/>
                        <a:t> если нет</a:t>
                      </a:r>
                      <a:endParaRPr sz="1100"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provided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compileOnly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runtime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runtimeOnly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/>
                        <a:t>test</a:t>
                      </a:r>
                      <a:endParaRPr/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testImplementation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Различия между api и implementation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00225" y="2067400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354625" y="2067400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431875" y="2067400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45" name="Google Shape;145;p21"/>
          <p:cNvCxnSpPr>
            <a:stCxn id="142" idx="6"/>
            <a:endCxn id="144" idx="2"/>
          </p:cNvCxnSpPr>
          <p:nvPr/>
        </p:nvCxnSpPr>
        <p:spPr>
          <a:xfrm>
            <a:off x="2096925" y="2363800"/>
            <a:ext cx="13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44" idx="6"/>
            <a:endCxn id="143" idx="2"/>
          </p:cNvCxnSpPr>
          <p:nvPr/>
        </p:nvCxnSpPr>
        <p:spPr>
          <a:xfrm>
            <a:off x="4928575" y="2363800"/>
            <a:ext cx="14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2028025" y="198657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132775" y="2921475"/>
            <a:ext cx="1940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PublicCreds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220875" y="1986575"/>
            <a:ext cx="696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21"/>
          <p:cNvCxnSpPr>
            <a:stCxn id="148" idx="1"/>
            <a:endCxn id="142" idx="5"/>
          </p:cNvCxnSpPr>
          <p:nvPr/>
        </p:nvCxnSpPr>
        <p:spPr>
          <a:xfrm rot="10800000">
            <a:off x="1877875" y="2573475"/>
            <a:ext cx="42549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>
            <a:stCxn id="148" idx="1"/>
            <a:endCxn id="144" idx="5"/>
          </p:cNvCxnSpPr>
          <p:nvPr/>
        </p:nvCxnSpPr>
        <p:spPr>
          <a:xfrm rot="10800000">
            <a:off x="4709275" y="2573475"/>
            <a:ext cx="14235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8" idx="0"/>
            <a:endCxn id="143" idx="4"/>
          </p:cNvCxnSpPr>
          <p:nvPr/>
        </p:nvCxnSpPr>
        <p:spPr>
          <a:xfrm rot="10800000">
            <a:off x="7102975" y="2660175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/>
          <p:nvPr/>
        </p:nvSpPr>
        <p:spPr>
          <a:xfrm>
            <a:off x="600225" y="3523975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354625" y="3523975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api-lib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431875" y="3523975"/>
            <a:ext cx="1496700" cy="5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</a:t>
            </a:r>
            <a:endParaRPr/>
          </a:p>
        </p:txBody>
      </p:sp>
      <p:cxnSp>
        <p:nvCxnSpPr>
          <p:cNvPr id="156" name="Google Shape;156;p21"/>
          <p:cNvCxnSpPr>
            <a:stCxn id="153" idx="6"/>
            <a:endCxn id="155" idx="2"/>
          </p:cNvCxnSpPr>
          <p:nvPr/>
        </p:nvCxnSpPr>
        <p:spPr>
          <a:xfrm>
            <a:off x="2096925" y="3820375"/>
            <a:ext cx="133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55" idx="6"/>
            <a:endCxn id="154" idx="2"/>
          </p:cNvCxnSpPr>
          <p:nvPr/>
        </p:nvCxnSpPr>
        <p:spPr>
          <a:xfrm>
            <a:off x="4928575" y="3820375"/>
            <a:ext cx="14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2028025" y="3443150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973475" y="4481975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interface PrivateCreds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  getCredentials();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1"/>
          <p:cNvCxnSpPr>
            <a:stCxn id="159" idx="1"/>
            <a:endCxn id="153" idx="5"/>
          </p:cNvCxnSpPr>
          <p:nvPr/>
        </p:nvCxnSpPr>
        <p:spPr>
          <a:xfrm rot="10800000">
            <a:off x="1877875" y="4029875"/>
            <a:ext cx="4095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59" idx="1"/>
            <a:endCxn id="155" idx="5"/>
          </p:cNvCxnSpPr>
          <p:nvPr/>
        </p:nvCxnSpPr>
        <p:spPr>
          <a:xfrm rot="10800000">
            <a:off x="4709275" y="4029875"/>
            <a:ext cx="12642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59" idx="0"/>
            <a:endCxn id="154" idx="4"/>
          </p:cNvCxnSpPr>
          <p:nvPr/>
        </p:nvCxnSpPr>
        <p:spPr>
          <a:xfrm rot="10800000">
            <a:off x="7102975" y="4116875"/>
            <a:ext cx="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3349350" y="4116875"/>
            <a:ext cx="311100" cy="414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928575" y="3448925"/>
            <a:ext cx="17289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