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TT Hoves Bold" charset="1" panose="02000003020000060003"/>
      <p:regular r:id="rId16"/>
    </p:embeddedFont>
    <p:embeddedFont>
      <p:font typeface="Canva Sans Bold" charset="1" panose="020B0803030501040103"/>
      <p:regular r:id="rId17"/>
    </p:embeddedFont>
    <p:embeddedFont>
      <p:font typeface="TT Hoves" charset="1" panose="020000030200000600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1648371" y="0"/>
            <a:ext cx="11221859" cy="11221859"/>
          </a:xfrm>
          <a:custGeom>
            <a:avLst/>
            <a:gdLst/>
            <a:ahLst/>
            <a:cxnLst/>
            <a:rect r="r" b="b" t="t" l="l"/>
            <a:pathLst>
              <a:path h="11221859" w="11221859">
                <a:moveTo>
                  <a:pt x="0" y="0"/>
                </a:moveTo>
                <a:lnTo>
                  <a:pt x="11221858" y="0"/>
                </a:lnTo>
                <a:lnTo>
                  <a:pt x="11221858" y="11221859"/>
                </a:lnTo>
                <a:lnTo>
                  <a:pt x="0" y="11221859"/>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44913" y="-194153"/>
            <a:ext cx="19680517" cy="1704491"/>
            <a:chOff x="0" y="0"/>
            <a:chExt cx="5183346" cy="448919"/>
          </a:xfrm>
        </p:grpSpPr>
        <p:sp>
          <p:nvSpPr>
            <p:cNvPr name="Freeform 4" id="4"/>
            <p:cNvSpPr/>
            <p:nvPr/>
          </p:nvSpPr>
          <p:spPr>
            <a:xfrm flipH="false" flipV="false" rot="0">
              <a:off x="0" y="0"/>
              <a:ext cx="5183346" cy="448919"/>
            </a:xfrm>
            <a:custGeom>
              <a:avLst/>
              <a:gdLst/>
              <a:ahLst/>
              <a:cxnLst/>
              <a:rect r="r" b="b" t="t" l="l"/>
              <a:pathLst>
                <a:path h="448919" w="5183346">
                  <a:moveTo>
                    <a:pt x="0" y="0"/>
                  </a:moveTo>
                  <a:lnTo>
                    <a:pt x="5183346" y="0"/>
                  </a:lnTo>
                  <a:lnTo>
                    <a:pt x="5183346" y="448919"/>
                  </a:lnTo>
                  <a:lnTo>
                    <a:pt x="0" y="448919"/>
                  </a:lnTo>
                  <a:close/>
                </a:path>
              </a:pathLst>
            </a:custGeom>
            <a:solidFill>
              <a:srgbClr val="0003FF"/>
            </a:solidFill>
          </p:spPr>
        </p:sp>
        <p:sp>
          <p:nvSpPr>
            <p:cNvPr name="TextBox 5" id="5"/>
            <p:cNvSpPr txBox="true"/>
            <p:nvPr/>
          </p:nvSpPr>
          <p:spPr>
            <a:xfrm>
              <a:off x="0" y="-57150"/>
              <a:ext cx="5183346" cy="506069"/>
            </a:xfrm>
            <a:prstGeom prst="rect">
              <a:avLst/>
            </a:prstGeom>
          </p:spPr>
          <p:txBody>
            <a:bodyPr anchor="ctr" rtlCol="false" tIns="50800" lIns="50800" bIns="50800" rIns="50800"/>
            <a:lstStyle/>
            <a:p>
              <a:pPr algn="ctr">
                <a:lnSpc>
                  <a:spcPts val="3639"/>
                </a:lnSpc>
              </a:pPr>
            </a:p>
          </p:txBody>
        </p:sp>
      </p:grpSp>
      <p:sp>
        <p:nvSpPr>
          <p:cNvPr name="TextBox 6" id="6"/>
          <p:cNvSpPr txBox="true"/>
          <p:nvPr/>
        </p:nvSpPr>
        <p:spPr>
          <a:xfrm rot="0">
            <a:off x="3974694" y="2368303"/>
            <a:ext cx="10910396" cy="1657920"/>
          </a:xfrm>
          <a:prstGeom prst="rect">
            <a:avLst/>
          </a:prstGeom>
        </p:spPr>
        <p:txBody>
          <a:bodyPr anchor="t" rtlCol="false" tIns="0" lIns="0" bIns="0" rIns="0">
            <a:spAutoFit/>
          </a:bodyPr>
          <a:lstStyle/>
          <a:p>
            <a:pPr algn="l">
              <a:lnSpc>
                <a:spcPts val="12218"/>
              </a:lnSpc>
            </a:pPr>
            <a:r>
              <a:rPr lang="en-US" b="true" sz="12998" spc="-636">
                <a:solidFill>
                  <a:srgbClr val="343434"/>
                </a:solidFill>
                <a:latin typeface="TT Hoves Bold"/>
                <a:ea typeface="TT Hoves Bold"/>
                <a:cs typeface="TT Hoves Bold"/>
                <a:sym typeface="TT Hoves Bold"/>
              </a:rPr>
              <a:t>DSA Project</a:t>
            </a:r>
          </a:p>
        </p:txBody>
      </p:sp>
      <p:sp>
        <p:nvSpPr>
          <p:cNvPr name="TextBox 7" id="7"/>
          <p:cNvSpPr txBox="true"/>
          <p:nvPr/>
        </p:nvSpPr>
        <p:spPr>
          <a:xfrm rot="0">
            <a:off x="737975" y="4484139"/>
            <a:ext cx="13663736" cy="4203806"/>
          </a:xfrm>
          <a:prstGeom prst="rect">
            <a:avLst/>
          </a:prstGeom>
        </p:spPr>
        <p:txBody>
          <a:bodyPr anchor="t" rtlCol="false" tIns="0" lIns="0" bIns="0" rIns="0">
            <a:spAutoFit/>
          </a:bodyPr>
          <a:lstStyle/>
          <a:p>
            <a:pPr algn="l" marL="0" indent="0" lvl="0">
              <a:lnSpc>
                <a:spcPts val="5700"/>
              </a:lnSpc>
              <a:spcBef>
                <a:spcPct val="0"/>
              </a:spcBef>
            </a:pPr>
            <a:r>
              <a:rPr lang="en-US" b="true" sz="4071">
                <a:solidFill>
                  <a:srgbClr val="000000"/>
                </a:solidFill>
                <a:latin typeface="Canva Sans Bold"/>
                <a:ea typeface="Canva Sans Bold"/>
                <a:cs typeface="Canva Sans Bold"/>
                <a:sym typeface="Canva Sans Bold"/>
              </a:rPr>
              <a:t>Title: </a:t>
            </a:r>
            <a:r>
              <a:rPr lang="en-US" b="true" sz="4071">
                <a:solidFill>
                  <a:srgbClr val="343434"/>
                </a:solidFill>
                <a:latin typeface="Canva Sans Bold"/>
                <a:ea typeface="Canva Sans Bold"/>
                <a:cs typeface="Canva Sans Bold"/>
                <a:sym typeface="Canva Sans Bold"/>
              </a:rPr>
              <a:t>Shopping</a:t>
            </a:r>
            <a:r>
              <a:rPr lang="en-US" b="true" sz="4071" strike="noStrike" u="none">
                <a:solidFill>
                  <a:srgbClr val="343434"/>
                </a:solidFill>
                <a:latin typeface="Canva Sans Bold"/>
                <a:ea typeface="Canva Sans Bold"/>
                <a:cs typeface="Canva Sans Bold"/>
                <a:sym typeface="Canva Sans Bold"/>
              </a:rPr>
              <a:t> Cart System</a:t>
            </a:r>
          </a:p>
          <a:p>
            <a:pPr algn="l">
              <a:lnSpc>
                <a:spcPts val="5700"/>
              </a:lnSpc>
              <a:spcBef>
                <a:spcPct val="0"/>
              </a:spcBef>
            </a:pPr>
          </a:p>
          <a:p>
            <a:pPr algn="l" marL="0" indent="0" lvl="0">
              <a:lnSpc>
                <a:spcPts val="5262"/>
              </a:lnSpc>
              <a:spcBef>
                <a:spcPct val="0"/>
              </a:spcBef>
            </a:pPr>
            <a:r>
              <a:rPr lang="en-US" b="true" sz="3758" strike="noStrike" u="none">
                <a:solidFill>
                  <a:srgbClr val="000000"/>
                </a:solidFill>
                <a:latin typeface="Canva Sans Bold"/>
                <a:ea typeface="Canva Sans Bold"/>
                <a:cs typeface="Canva Sans Bold"/>
                <a:sym typeface="Canva Sans Bold"/>
              </a:rPr>
              <a:t>Subtitle:</a:t>
            </a:r>
            <a:r>
              <a:rPr lang="en-US" b="true" sz="3758" strike="noStrike" u="none">
                <a:solidFill>
                  <a:srgbClr val="343434"/>
                </a:solidFill>
                <a:latin typeface="Canva Sans Bold"/>
                <a:ea typeface="Canva Sans Bold"/>
                <a:cs typeface="Canva Sans Bold"/>
                <a:sym typeface="Canva Sans Bold"/>
              </a:rPr>
              <a:t> Implementing a Shopping Cart System with Java</a:t>
            </a:r>
          </a:p>
          <a:p>
            <a:pPr algn="l">
              <a:lnSpc>
                <a:spcPts val="5262"/>
              </a:lnSpc>
              <a:spcBef>
                <a:spcPct val="0"/>
              </a:spcBef>
            </a:pPr>
          </a:p>
          <a:p>
            <a:pPr algn="l" marL="0" indent="0" lvl="0">
              <a:lnSpc>
                <a:spcPts val="5700"/>
              </a:lnSpc>
              <a:spcBef>
                <a:spcPct val="0"/>
              </a:spcBef>
            </a:pPr>
            <a:r>
              <a:rPr lang="en-US" b="true" sz="4071" strike="noStrike" u="none">
                <a:solidFill>
                  <a:srgbClr val="000000"/>
                </a:solidFill>
                <a:latin typeface="Canva Sans Bold"/>
                <a:ea typeface="Canva Sans Bold"/>
                <a:cs typeface="Canva Sans Bold"/>
                <a:sym typeface="Canva Sans Bold"/>
              </a:rPr>
              <a:t>Team</a:t>
            </a:r>
            <a:r>
              <a:rPr lang="en-US" b="true" sz="4071" strike="noStrike" u="none">
                <a:solidFill>
                  <a:srgbClr val="000000"/>
                </a:solidFill>
                <a:latin typeface="Canva Sans Bold"/>
                <a:ea typeface="Canva Sans Bold"/>
                <a:cs typeface="Canva Sans Bold"/>
                <a:sym typeface="Canva Sans Bold"/>
              </a:rPr>
              <a:t> Members: </a:t>
            </a:r>
            <a:r>
              <a:rPr lang="en-US" b="true" sz="4071" strike="noStrike" u="none">
                <a:solidFill>
                  <a:srgbClr val="343434"/>
                </a:solidFill>
                <a:latin typeface="Canva Sans Bold"/>
                <a:ea typeface="Canva Sans Bold"/>
                <a:cs typeface="Canva Sans Bold"/>
                <a:sym typeface="Canva Sans Bold"/>
              </a:rPr>
              <a:t>Keerthana, Karthikeya, Sameer</a:t>
            </a:r>
          </a:p>
          <a:p>
            <a:pPr algn="l" marL="0" indent="0" lvl="0">
              <a:lnSpc>
                <a:spcPts val="5700"/>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4101119" y="6016952"/>
            <a:ext cx="11221859" cy="11221859"/>
          </a:xfrm>
          <a:custGeom>
            <a:avLst/>
            <a:gdLst/>
            <a:ahLst/>
            <a:cxnLst/>
            <a:rect r="r" b="b" t="t" l="l"/>
            <a:pathLst>
              <a:path h="11221859" w="11221859">
                <a:moveTo>
                  <a:pt x="0" y="0"/>
                </a:moveTo>
                <a:lnTo>
                  <a:pt x="11221858" y="0"/>
                </a:lnTo>
                <a:lnTo>
                  <a:pt x="11221858" y="11221858"/>
                </a:lnTo>
                <a:lnTo>
                  <a:pt x="0" y="11221858"/>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392517" y="0"/>
            <a:ext cx="19680517" cy="1704491"/>
            <a:chOff x="0" y="0"/>
            <a:chExt cx="5183346" cy="448919"/>
          </a:xfrm>
        </p:grpSpPr>
        <p:sp>
          <p:nvSpPr>
            <p:cNvPr name="Freeform 4" id="4"/>
            <p:cNvSpPr/>
            <p:nvPr/>
          </p:nvSpPr>
          <p:spPr>
            <a:xfrm flipH="false" flipV="false" rot="0">
              <a:off x="0" y="0"/>
              <a:ext cx="5183346" cy="448919"/>
            </a:xfrm>
            <a:custGeom>
              <a:avLst/>
              <a:gdLst/>
              <a:ahLst/>
              <a:cxnLst/>
              <a:rect r="r" b="b" t="t" l="l"/>
              <a:pathLst>
                <a:path h="448919" w="5183346">
                  <a:moveTo>
                    <a:pt x="0" y="0"/>
                  </a:moveTo>
                  <a:lnTo>
                    <a:pt x="5183346" y="0"/>
                  </a:lnTo>
                  <a:lnTo>
                    <a:pt x="5183346" y="448919"/>
                  </a:lnTo>
                  <a:lnTo>
                    <a:pt x="0" y="448919"/>
                  </a:lnTo>
                  <a:close/>
                </a:path>
              </a:pathLst>
            </a:custGeom>
            <a:solidFill>
              <a:srgbClr val="0003FF"/>
            </a:solidFill>
          </p:spPr>
        </p:sp>
        <p:sp>
          <p:nvSpPr>
            <p:cNvPr name="TextBox 5" id="5"/>
            <p:cNvSpPr txBox="true"/>
            <p:nvPr/>
          </p:nvSpPr>
          <p:spPr>
            <a:xfrm>
              <a:off x="0" y="-57150"/>
              <a:ext cx="5183346" cy="506069"/>
            </a:xfrm>
            <a:prstGeom prst="rect">
              <a:avLst/>
            </a:prstGeom>
          </p:spPr>
          <p:txBody>
            <a:bodyPr anchor="ctr" rtlCol="false" tIns="50800" lIns="50800" bIns="50800" rIns="50800"/>
            <a:lstStyle/>
            <a:p>
              <a:pPr algn="ctr">
                <a:lnSpc>
                  <a:spcPts val="3639"/>
                </a:lnSpc>
              </a:pPr>
            </a:p>
          </p:txBody>
        </p:sp>
      </p:grpSp>
      <p:sp>
        <p:nvSpPr>
          <p:cNvPr name="TextBox 6" id="6"/>
          <p:cNvSpPr txBox="true"/>
          <p:nvPr/>
        </p:nvSpPr>
        <p:spPr>
          <a:xfrm rot="0">
            <a:off x="3844745" y="4305951"/>
            <a:ext cx="10598510" cy="2084673"/>
          </a:xfrm>
          <a:prstGeom prst="rect">
            <a:avLst/>
          </a:prstGeom>
        </p:spPr>
        <p:txBody>
          <a:bodyPr anchor="t" rtlCol="false" tIns="0" lIns="0" bIns="0" rIns="0">
            <a:spAutoFit/>
          </a:bodyPr>
          <a:lstStyle/>
          <a:p>
            <a:pPr algn="r">
              <a:lnSpc>
                <a:spcPts val="15418"/>
              </a:lnSpc>
            </a:pPr>
            <a:r>
              <a:rPr lang="en-US" b="true" sz="16402" spc="-803">
                <a:solidFill>
                  <a:srgbClr val="343434"/>
                </a:solidFill>
                <a:latin typeface="TT Hoves Bold"/>
                <a:ea typeface="TT Hoves Bold"/>
                <a:cs typeface="TT Hoves Bold"/>
                <a:sym typeface="TT Hoves Bold"/>
              </a:rPr>
              <a:t>Thank You</a:t>
            </a:r>
          </a:p>
        </p:txBody>
      </p:sp>
      <p:sp>
        <p:nvSpPr>
          <p:cNvPr name="Freeform 7" id="7"/>
          <p:cNvSpPr/>
          <p:nvPr/>
        </p:nvSpPr>
        <p:spPr>
          <a:xfrm flipH="false" flipV="false" rot="0">
            <a:off x="-6257808" y="406022"/>
            <a:ext cx="11221859" cy="11221859"/>
          </a:xfrm>
          <a:custGeom>
            <a:avLst/>
            <a:gdLst/>
            <a:ahLst/>
            <a:cxnLst/>
            <a:rect r="r" b="b" t="t" l="l"/>
            <a:pathLst>
              <a:path h="11221859" w="11221859">
                <a:moveTo>
                  <a:pt x="0" y="0"/>
                </a:moveTo>
                <a:lnTo>
                  <a:pt x="11221859" y="0"/>
                </a:lnTo>
                <a:lnTo>
                  <a:pt x="11221859" y="11221859"/>
                </a:lnTo>
                <a:lnTo>
                  <a:pt x="0" y="11221859"/>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3218660" y="852245"/>
            <a:ext cx="11221859" cy="11221859"/>
          </a:xfrm>
          <a:custGeom>
            <a:avLst/>
            <a:gdLst/>
            <a:ahLst/>
            <a:cxnLst/>
            <a:rect r="r" b="b" t="t" l="l"/>
            <a:pathLst>
              <a:path h="11221859" w="11221859">
                <a:moveTo>
                  <a:pt x="0" y="0"/>
                </a:moveTo>
                <a:lnTo>
                  <a:pt x="11221859" y="0"/>
                </a:lnTo>
                <a:lnTo>
                  <a:pt x="11221859" y="11221859"/>
                </a:lnTo>
                <a:lnTo>
                  <a:pt x="0" y="11221859"/>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6523111" y="3770177"/>
            <a:ext cx="11203497" cy="5778371"/>
          </a:xfrm>
          <a:prstGeom prst="rect">
            <a:avLst/>
          </a:prstGeom>
        </p:spPr>
        <p:txBody>
          <a:bodyPr anchor="t" rtlCol="false" tIns="0" lIns="0" bIns="0" rIns="0">
            <a:spAutoFit/>
          </a:bodyPr>
          <a:lstStyle/>
          <a:p>
            <a:pPr algn="just">
              <a:lnSpc>
                <a:spcPts val="4642"/>
              </a:lnSpc>
              <a:spcBef>
                <a:spcPct val="0"/>
              </a:spcBef>
            </a:pPr>
          </a:p>
          <a:p>
            <a:pPr algn="just" marL="742441" indent="-371221" lvl="1">
              <a:lnSpc>
                <a:spcPts val="4642"/>
              </a:lnSpc>
              <a:spcBef>
                <a:spcPct val="0"/>
              </a:spcBef>
              <a:buFont typeface="Arial"/>
              <a:buChar char="•"/>
            </a:pPr>
            <a:r>
              <a:rPr lang="en-US" b="true" sz="3438" spc="206" u="none">
                <a:solidFill>
                  <a:srgbClr val="343434"/>
                </a:solidFill>
                <a:latin typeface="TT Hoves Bold"/>
                <a:ea typeface="TT Hoves Bold"/>
                <a:cs typeface="TT Hoves Bold"/>
                <a:sym typeface="TT Hoves Bold"/>
              </a:rPr>
              <a:t>Brief overview of the Shopping Cart System project.</a:t>
            </a:r>
          </a:p>
          <a:p>
            <a:pPr algn="just">
              <a:lnSpc>
                <a:spcPts val="4642"/>
              </a:lnSpc>
              <a:spcBef>
                <a:spcPct val="0"/>
              </a:spcBef>
            </a:pPr>
          </a:p>
          <a:p>
            <a:pPr algn="just" marL="742441" indent="-371221" lvl="1">
              <a:lnSpc>
                <a:spcPts val="4642"/>
              </a:lnSpc>
              <a:spcBef>
                <a:spcPct val="0"/>
              </a:spcBef>
              <a:buFont typeface="Arial"/>
              <a:buChar char="•"/>
            </a:pPr>
            <a:r>
              <a:rPr lang="en-US" b="true" sz="3438" spc="206" u="none">
                <a:solidFill>
                  <a:srgbClr val="343434"/>
                </a:solidFill>
                <a:latin typeface="TT Hoves Bold"/>
                <a:ea typeface="TT Hoves Bold"/>
                <a:cs typeface="TT Hoves Bold"/>
                <a:sym typeface="TT Hoves Bold"/>
              </a:rPr>
              <a:t>Explain the problem it solves (managing items, restocking, and checkout).</a:t>
            </a:r>
          </a:p>
          <a:p>
            <a:pPr algn="just">
              <a:lnSpc>
                <a:spcPts val="4642"/>
              </a:lnSpc>
              <a:spcBef>
                <a:spcPct val="0"/>
              </a:spcBef>
            </a:pPr>
          </a:p>
          <a:p>
            <a:pPr algn="just" marL="742441" indent="-371221" lvl="1">
              <a:lnSpc>
                <a:spcPts val="4642"/>
              </a:lnSpc>
              <a:spcBef>
                <a:spcPct val="0"/>
              </a:spcBef>
              <a:buFont typeface="Arial"/>
              <a:buChar char="•"/>
            </a:pPr>
            <a:r>
              <a:rPr lang="en-US" b="true" sz="3438" spc="206" u="none">
                <a:solidFill>
                  <a:srgbClr val="343434"/>
                </a:solidFill>
                <a:latin typeface="TT Hoves Bold"/>
                <a:ea typeface="TT Hoves Bold"/>
                <a:cs typeface="TT Hoves Bold"/>
                <a:sym typeface="TT Hoves Bold"/>
              </a:rPr>
              <a:t>Mention key technologies used: Java, Data Structures (Binary Trees, Queue, Stack).</a:t>
            </a:r>
          </a:p>
          <a:p>
            <a:pPr algn="just" marL="0" indent="0" lvl="0">
              <a:lnSpc>
                <a:spcPts val="4642"/>
              </a:lnSpc>
              <a:spcBef>
                <a:spcPct val="0"/>
              </a:spcBef>
            </a:pPr>
          </a:p>
        </p:txBody>
      </p:sp>
      <p:grpSp>
        <p:nvGrpSpPr>
          <p:cNvPr name="Group 3" id="3"/>
          <p:cNvGrpSpPr/>
          <p:nvPr/>
        </p:nvGrpSpPr>
        <p:grpSpPr>
          <a:xfrm rot="0">
            <a:off x="-837442" y="-1008189"/>
            <a:ext cx="7178388" cy="11878896"/>
            <a:chOff x="0" y="0"/>
            <a:chExt cx="1890604" cy="3128598"/>
          </a:xfrm>
        </p:grpSpPr>
        <p:sp>
          <p:nvSpPr>
            <p:cNvPr name="Freeform 4" id="4"/>
            <p:cNvSpPr/>
            <p:nvPr/>
          </p:nvSpPr>
          <p:spPr>
            <a:xfrm flipH="false" flipV="false" rot="0">
              <a:off x="0" y="0"/>
              <a:ext cx="1890604" cy="3128598"/>
            </a:xfrm>
            <a:custGeom>
              <a:avLst/>
              <a:gdLst/>
              <a:ahLst/>
              <a:cxnLst/>
              <a:rect r="r" b="b" t="t" l="l"/>
              <a:pathLst>
                <a:path h="3128598" w="1890604">
                  <a:moveTo>
                    <a:pt x="0" y="0"/>
                  </a:moveTo>
                  <a:lnTo>
                    <a:pt x="1890604" y="0"/>
                  </a:lnTo>
                  <a:lnTo>
                    <a:pt x="1890604" y="3128598"/>
                  </a:lnTo>
                  <a:lnTo>
                    <a:pt x="0" y="3128598"/>
                  </a:lnTo>
                  <a:close/>
                </a:path>
              </a:pathLst>
            </a:custGeom>
            <a:solidFill>
              <a:srgbClr val="0003FF"/>
            </a:solidFill>
          </p:spPr>
        </p:sp>
        <p:sp>
          <p:nvSpPr>
            <p:cNvPr name="TextBox 5" id="5"/>
            <p:cNvSpPr txBox="true"/>
            <p:nvPr/>
          </p:nvSpPr>
          <p:spPr>
            <a:xfrm>
              <a:off x="0" y="-57150"/>
              <a:ext cx="1890604" cy="3185748"/>
            </a:xfrm>
            <a:prstGeom prst="rect">
              <a:avLst/>
            </a:prstGeom>
          </p:spPr>
          <p:txBody>
            <a:bodyPr anchor="ctr" rtlCol="false" tIns="50800" lIns="50800" bIns="50800" rIns="50800"/>
            <a:lstStyle/>
            <a:p>
              <a:pPr algn="ctr">
                <a:lnSpc>
                  <a:spcPts val="3639"/>
                </a:lnSpc>
              </a:pPr>
            </a:p>
          </p:txBody>
        </p:sp>
      </p:grpSp>
      <p:sp>
        <p:nvSpPr>
          <p:cNvPr name="Freeform 6" id="6"/>
          <p:cNvSpPr/>
          <p:nvPr/>
        </p:nvSpPr>
        <p:spPr>
          <a:xfrm flipH="false" flipV="false" rot="0">
            <a:off x="13103565" y="-4163676"/>
            <a:ext cx="7991003" cy="7991003"/>
          </a:xfrm>
          <a:custGeom>
            <a:avLst/>
            <a:gdLst/>
            <a:ahLst/>
            <a:cxnLst/>
            <a:rect r="r" b="b" t="t" l="l"/>
            <a:pathLst>
              <a:path h="7991003" w="7991003">
                <a:moveTo>
                  <a:pt x="0" y="0"/>
                </a:moveTo>
                <a:lnTo>
                  <a:pt x="7991003" y="0"/>
                </a:lnTo>
                <a:lnTo>
                  <a:pt x="7991003" y="7991003"/>
                </a:lnTo>
                <a:lnTo>
                  <a:pt x="0" y="7991003"/>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7966033" y="2110781"/>
            <a:ext cx="9760574" cy="1574959"/>
          </a:xfrm>
          <a:prstGeom prst="rect">
            <a:avLst/>
          </a:prstGeom>
        </p:spPr>
        <p:txBody>
          <a:bodyPr anchor="t" rtlCol="false" tIns="0" lIns="0" bIns="0" rIns="0">
            <a:spAutoFit/>
          </a:bodyPr>
          <a:lstStyle/>
          <a:p>
            <a:pPr algn="l">
              <a:lnSpc>
                <a:spcPts val="11645"/>
              </a:lnSpc>
            </a:pPr>
            <a:r>
              <a:rPr lang="en-US" b="true" sz="12388" spc="-607">
                <a:solidFill>
                  <a:srgbClr val="343434"/>
                </a:solidFill>
                <a:latin typeface="TT Hoves Bold"/>
                <a:ea typeface="TT Hoves Bold"/>
                <a:cs typeface="TT Hoves Bold"/>
                <a:sym typeface="TT Hoves Bold"/>
              </a:rPr>
              <a:t>Introduction</a:t>
            </a:r>
          </a:p>
        </p:txBody>
      </p:sp>
      <p:sp>
        <p:nvSpPr>
          <p:cNvPr name="TextBox 8" id="8"/>
          <p:cNvSpPr txBox="true"/>
          <p:nvPr/>
        </p:nvSpPr>
        <p:spPr>
          <a:xfrm rot="0">
            <a:off x="-1885968" y="6789161"/>
            <a:ext cx="5508869" cy="4832876"/>
          </a:xfrm>
          <a:prstGeom prst="rect">
            <a:avLst/>
          </a:prstGeom>
        </p:spPr>
        <p:txBody>
          <a:bodyPr anchor="t" rtlCol="false" tIns="0" lIns="0" bIns="0" rIns="0">
            <a:spAutoFit/>
          </a:bodyPr>
          <a:lstStyle/>
          <a:p>
            <a:pPr algn="ctr">
              <a:lnSpc>
                <a:spcPts val="35614"/>
              </a:lnSpc>
            </a:pPr>
            <a:r>
              <a:rPr lang="en-US" b="true" sz="37888" spc="-1856">
                <a:solidFill>
                  <a:srgbClr val="EFEFEF"/>
                </a:solidFill>
                <a:latin typeface="TT Hoves Bold"/>
                <a:ea typeface="TT Hoves Bold"/>
                <a:cs typeface="TT Hoves Bold"/>
                <a:sym typeface="TT Hoves Bold"/>
              </a:rPr>
              <a:t>01</a:t>
            </a:r>
          </a:p>
        </p:txBody>
      </p:sp>
      <p:sp>
        <p:nvSpPr>
          <p:cNvPr name="Freeform 9" id="9"/>
          <p:cNvSpPr/>
          <p:nvPr/>
        </p:nvSpPr>
        <p:spPr>
          <a:xfrm flipH="false" flipV="false" rot="0">
            <a:off x="-6931318" y="3290860"/>
            <a:ext cx="16075318" cy="16075318"/>
          </a:xfrm>
          <a:custGeom>
            <a:avLst/>
            <a:gdLst/>
            <a:ahLst/>
            <a:cxnLst/>
            <a:rect r="r" b="b" t="t" l="l"/>
            <a:pathLst>
              <a:path h="16075318" w="16075318">
                <a:moveTo>
                  <a:pt x="0" y="0"/>
                </a:moveTo>
                <a:lnTo>
                  <a:pt x="16075318" y="0"/>
                </a:lnTo>
                <a:lnTo>
                  <a:pt x="16075318" y="16075317"/>
                </a:lnTo>
                <a:lnTo>
                  <a:pt x="0" y="16075317"/>
                </a:lnTo>
                <a:lnTo>
                  <a:pt x="0" y="0"/>
                </a:lnTo>
                <a:close/>
              </a:path>
            </a:pathLst>
          </a:custGeom>
          <a:blipFill>
            <a:blip r:embed="rId4">
              <a:alphaModFix amt="52000"/>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3805628" y="-3991568"/>
            <a:ext cx="9598990" cy="9598990"/>
          </a:xfrm>
          <a:custGeom>
            <a:avLst/>
            <a:gdLst/>
            <a:ahLst/>
            <a:cxnLst/>
            <a:rect r="r" b="b" t="t" l="l"/>
            <a:pathLst>
              <a:path h="9598990" w="9598990">
                <a:moveTo>
                  <a:pt x="0" y="0"/>
                </a:moveTo>
                <a:lnTo>
                  <a:pt x="9598990" y="0"/>
                </a:lnTo>
                <a:lnTo>
                  <a:pt x="9598990" y="9598990"/>
                </a:lnTo>
                <a:lnTo>
                  <a:pt x="0" y="9598990"/>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9975489" y="1749985"/>
            <a:ext cx="6998061" cy="1485900"/>
            <a:chOff x="0" y="0"/>
            <a:chExt cx="2342659" cy="497417"/>
          </a:xfrm>
        </p:grpSpPr>
        <p:sp>
          <p:nvSpPr>
            <p:cNvPr name="Freeform 4" id="4"/>
            <p:cNvSpPr/>
            <p:nvPr/>
          </p:nvSpPr>
          <p:spPr>
            <a:xfrm flipH="false" flipV="false" rot="0">
              <a:off x="0" y="0"/>
              <a:ext cx="2342659" cy="497417"/>
            </a:xfrm>
            <a:custGeom>
              <a:avLst/>
              <a:gdLst/>
              <a:ahLst/>
              <a:cxnLst/>
              <a:rect r="r" b="b" t="t" l="l"/>
              <a:pathLst>
                <a:path h="497417" w="2342659">
                  <a:moveTo>
                    <a:pt x="0" y="0"/>
                  </a:moveTo>
                  <a:lnTo>
                    <a:pt x="2342659" y="0"/>
                  </a:lnTo>
                  <a:lnTo>
                    <a:pt x="2342659" y="497417"/>
                  </a:lnTo>
                  <a:lnTo>
                    <a:pt x="0" y="497417"/>
                  </a:lnTo>
                  <a:close/>
                </a:path>
              </a:pathLst>
            </a:custGeom>
            <a:solidFill>
              <a:srgbClr val="0003FF"/>
            </a:solidFill>
          </p:spPr>
        </p:sp>
        <p:sp>
          <p:nvSpPr>
            <p:cNvPr name="TextBox 5" id="5"/>
            <p:cNvSpPr txBox="true"/>
            <p:nvPr/>
          </p:nvSpPr>
          <p:spPr>
            <a:xfrm>
              <a:off x="0" y="104775"/>
              <a:ext cx="2342659" cy="392642"/>
            </a:xfrm>
            <a:prstGeom prst="rect">
              <a:avLst/>
            </a:prstGeom>
          </p:spPr>
          <p:txBody>
            <a:bodyPr anchor="ctr" rtlCol="false" tIns="50800" lIns="50800" bIns="50800" rIns="50800"/>
            <a:lstStyle/>
            <a:p>
              <a:pPr algn="ctr">
                <a:lnSpc>
                  <a:spcPts val="1925"/>
                </a:lnSpc>
              </a:pPr>
            </a:p>
          </p:txBody>
        </p:sp>
      </p:grpSp>
      <p:sp>
        <p:nvSpPr>
          <p:cNvPr name="TextBox 6" id="6"/>
          <p:cNvSpPr txBox="true"/>
          <p:nvPr/>
        </p:nvSpPr>
        <p:spPr>
          <a:xfrm rot="0">
            <a:off x="10491672" y="2024301"/>
            <a:ext cx="1578952" cy="1034423"/>
          </a:xfrm>
          <a:prstGeom prst="rect">
            <a:avLst/>
          </a:prstGeom>
        </p:spPr>
        <p:txBody>
          <a:bodyPr anchor="t" rtlCol="false" tIns="0" lIns="0" bIns="0" rIns="0">
            <a:spAutoFit/>
          </a:bodyPr>
          <a:lstStyle/>
          <a:p>
            <a:pPr algn="l">
              <a:lnSpc>
                <a:spcPts val="7680"/>
              </a:lnSpc>
            </a:pPr>
            <a:r>
              <a:rPr lang="en-US" sz="8000" spc="-656">
                <a:solidFill>
                  <a:srgbClr val="EFEFEF"/>
                </a:solidFill>
                <a:latin typeface="TT Hoves"/>
                <a:ea typeface="TT Hoves"/>
                <a:cs typeface="TT Hoves"/>
                <a:sym typeface="TT Hoves"/>
              </a:rPr>
              <a:t>01.</a:t>
            </a:r>
          </a:p>
        </p:txBody>
      </p:sp>
      <p:sp>
        <p:nvSpPr>
          <p:cNvPr name="TextBox 7" id="7"/>
          <p:cNvSpPr txBox="true"/>
          <p:nvPr/>
        </p:nvSpPr>
        <p:spPr>
          <a:xfrm rot="0">
            <a:off x="12601687" y="6540872"/>
            <a:ext cx="7498697" cy="4832876"/>
          </a:xfrm>
          <a:prstGeom prst="rect">
            <a:avLst/>
          </a:prstGeom>
        </p:spPr>
        <p:txBody>
          <a:bodyPr anchor="t" rtlCol="false" tIns="0" lIns="0" bIns="0" rIns="0">
            <a:spAutoFit/>
          </a:bodyPr>
          <a:lstStyle/>
          <a:p>
            <a:pPr algn="ctr">
              <a:lnSpc>
                <a:spcPts val="35614"/>
              </a:lnSpc>
            </a:pPr>
            <a:r>
              <a:rPr lang="en-US" b="true" sz="37888" spc="-1856">
                <a:solidFill>
                  <a:srgbClr val="343434"/>
                </a:solidFill>
                <a:latin typeface="TT Hoves Bold"/>
                <a:ea typeface="TT Hoves Bold"/>
                <a:cs typeface="TT Hoves Bold"/>
                <a:sym typeface="TT Hoves Bold"/>
              </a:rPr>
              <a:t>02</a:t>
            </a:r>
          </a:p>
        </p:txBody>
      </p:sp>
      <p:grpSp>
        <p:nvGrpSpPr>
          <p:cNvPr name="Group 8" id="8"/>
          <p:cNvGrpSpPr/>
          <p:nvPr/>
        </p:nvGrpSpPr>
        <p:grpSpPr>
          <a:xfrm rot="0">
            <a:off x="9975489" y="3678704"/>
            <a:ext cx="6998061" cy="1485900"/>
            <a:chOff x="0" y="0"/>
            <a:chExt cx="2342659" cy="497417"/>
          </a:xfrm>
        </p:grpSpPr>
        <p:sp>
          <p:nvSpPr>
            <p:cNvPr name="Freeform 9" id="9"/>
            <p:cNvSpPr/>
            <p:nvPr/>
          </p:nvSpPr>
          <p:spPr>
            <a:xfrm flipH="false" flipV="false" rot="0">
              <a:off x="0" y="0"/>
              <a:ext cx="2342659" cy="497417"/>
            </a:xfrm>
            <a:custGeom>
              <a:avLst/>
              <a:gdLst/>
              <a:ahLst/>
              <a:cxnLst/>
              <a:rect r="r" b="b" t="t" l="l"/>
              <a:pathLst>
                <a:path h="497417" w="2342659">
                  <a:moveTo>
                    <a:pt x="0" y="0"/>
                  </a:moveTo>
                  <a:lnTo>
                    <a:pt x="2342659" y="0"/>
                  </a:lnTo>
                  <a:lnTo>
                    <a:pt x="2342659" y="497417"/>
                  </a:lnTo>
                  <a:lnTo>
                    <a:pt x="0" y="497417"/>
                  </a:lnTo>
                  <a:close/>
                </a:path>
              </a:pathLst>
            </a:custGeom>
            <a:solidFill>
              <a:srgbClr val="0003FF"/>
            </a:solidFill>
          </p:spPr>
        </p:sp>
        <p:sp>
          <p:nvSpPr>
            <p:cNvPr name="TextBox 10" id="10"/>
            <p:cNvSpPr txBox="true"/>
            <p:nvPr/>
          </p:nvSpPr>
          <p:spPr>
            <a:xfrm>
              <a:off x="0" y="104775"/>
              <a:ext cx="2342659" cy="392642"/>
            </a:xfrm>
            <a:prstGeom prst="rect">
              <a:avLst/>
            </a:prstGeom>
          </p:spPr>
          <p:txBody>
            <a:bodyPr anchor="ctr" rtlCol="false" tIns="50800" lIns="50800" bIns="50800" rIns="50800"/>
            <a:lstStyle/>
            <a:p>
              <a:pPr algn="ctr">
                <a:lnSpc>
                  <a:spcPts val="1925"/>
                </a:lnSpc>
              </a:pPr>
            </a:p>
          </p:txBody>
        </p:sp>
      </p:grpSp>
      <p:grpSp>
        <p:nvGrpSpPr>
          <p:cNvPr name="Group 11" id="11"/>
          <p:cNvGrpSpPr/>
          <p:nvPr/>
        </p:nvGrpSpPr>
        <p:grpSpPr>
          <a:xfrm rot="0">
            <a:off x="9975489" y="5783729"/>
            <a:ext cx="6998061" cy="1485900"/>
            <a:chOff x="0" y="0"/>
            <a:chExt cx="2342659" cy="497417"/>
          </a:xfrm>
        </p:grpSpPr>
        <p:sp>
          <p:nvSpPr>
            <p:cNvPr name="Freeform 12" id="12"/>
            <p:cNvSpPr/>
            <p:nvPr/>
          </p:nvSpPr>
          <p:spPr>
            <a:xfrm flipH="false" flipV="false" rot="0">
              <a:off x="0" y="0"/>
              <a:ext cx="2342659" cy="497417"/>
            </a:xfrm>
            <a:custGeom>
              <a:avLst/>
              <a:gdLst/>
              <a:ahLst/>
              <a:cxnLst/>
              <a:rect r="r" b="b" t="t" l="l"/>
              <a:pathLst>
                <a:path h="497417" w="2342659">
                  <a:moveTo>
                    <a:pt x="0" y="0"/>
                  </a:moveTo>
                  <a:lnTo>
                    <a:pt x="2342659" y="0"/>
                  </a:lnTo>
                  <a:lnTo>
                    <a:pt x="2342659" y="497417"/>
                  </a:lnTo>
                  <a:lnTo>
                    <a:pt x="0" y="497417"/>
                  </a:lnTo>
                  <a:close/>
                </a:path>
              </a:pathLst>
            </a:custGeom>
            <a:solidFill>
              <a:srgbClr val="0003FF"/>
            </a:solidFill>
          </p:spPr>
        </p:sp>
        <p:sp>
          <p:nvSpPr>
            <p:cNvPr name="TextBox 13" id="13"/>
            <p:cNvSpPr txBox="true"/>
            <p:nvPr/>
          </p:nvSpPr>
          <p:spPr>
            <a:xfrm>
              <a:off x="0" y="104775"/>
              <a:ext cx="2342659" cy="392642"/>
            </a:xfrm>
            <a:prstGeom prst="rect">
              <a:avLst/>
            </a:prstGeom>
          </p:spPr>
          <p:txBody>
            <a:bodyPr anchor="ctr" rtlCol="false" tIns="50800" lIns="50800" bIns="50800" rIns="50800"/>
            <a:lstStyle/>
            <a:p>
              <a:pPr algn="ctr">
                <a:lnSpc>
                  <a:spcPts val="1925"/>
                </a:lnSpc>
              </a:pPr>
            </a:p>
          </p:txBody>
        </p:sp>
      </p:grpSp>
      <p:sp>
        <p:nvSpPr>
          <p:cNvPr name="TextBox 14" id="14"/>
          <p:cNvSpPr txBox="true"/>
          <p:nvPr/>
        </p:nvSpPr>
        <p:spPr>
          <a:xfrm rot="0">
            <a:off x="10491672" y="3953020"/>
            <a:ext cx="1578952" cy="1034423"/>
          </a:xfrm>
          <a:prstGeom prst="rect">
            <a:avLst/>
          </a:prstGeom>
        </p:spPr>
        <p:txBody>
          <a:bodyPr anchor="t" rtlCol="false" tIns="0" lIns="0" bIns="0" rIns="0">
            <a:spAutoFit/>
          </a:bodyPr>
          <a:lstStyle/>
          <a:p>
            <a:pPr algn="l">
              <a:lnSpc>
                <a:spcPts val="7680"/>
              </a:lnSpc>
            </a:pPr>
            <a:r>
              <a:rPr lang="en-US" sz="8000" spc="-656">
                <a:solidFill>
                  <a:srgbClr val="EFEFEF"/>
                </a:solidFill>
                <a:latin typeface="TT Hoves"/>
                <a:ea typeface="TT Hoves"/>
                <a:cs typeface="TT Hoves"/>
                <a:sym typeface="TT Hoves"/>
              </a:rPr>
              <a:t>02.</a:t>
            </a:r>
          </a:p>
        </p:txBody>
      </p:sp>
      <p:sp>
        <p:nvSpPr>
          <p:cNvPr name="TextBox 15" id="15"/>
          <p:cNvSpPr txBox="true"/>
          <p:nvPr/>
        </p:nvSpPr>
        <p:spPr>
          <a:xfrm rot="0">
            <a:off x="10491672" y="6058045"/>
            <a:ext cx="1578952" cy="1034423"/>
          </a:xfrm>
          <a:prstGeom prst="rect">
            <a:avLst/>
          </a:prstGeom>
        </p:spPr>
        <p:txBody>
          <a:bodyPr anchor="t" rtlCol="false" tIns="0" lIns="0" bIns="0" rIns="0">
            <a:spAutoFit/>
          </a:bodyPr>
          <a:lstStyle/>
          <a:p>
            <a:pPr algn="l">
              <a:lnSpc>
                <a:spcPts val="7680"/>
              </a:lnSpc>
            </a:pPr>
            <a:r>
              <a:rPr lang="en-US" sz="8000" spc="-656">
                <a:solidFill>
                  <a:srgbClr val="EFEFEF"/>
                </a:solidFill>
                <a:latin typeface="TT Hoves"/>
                <a:ea typeface="TT Hoves"/>
                <a:cs typeface="TT Hoves"/>
                <a:sym typeface="TT Hoves"/>
              </a:rPr>
              <a:t>03.</a:t>
            </a:r>
          </a:p>
        </p:txBody>
      </p:sp>
      <p:sp>
        <p:nvSpPr>
          <p:cNvPr name="TextBox 16" id="16"/>
          <p:cNvSpPr txBox="true"/>
          <p:nvPr/>
        </p:nvSpPr>
        <p:spPr>
          <a:xfrm rot="0">
            <a:off x="12218908" y="1711885"/>
            <a:ext cx="4132127" cy="1358265"/>
          </a:xfrm>
          <a:prstGeom prst="rect">
            <a:avLst/>
          </a:prstGeom>
        </p:spPr>
        <p:txBody>
          <a:bodyPr anchor="t" rtlCol="false" tIns="0" lIns="0" bIns="0" rIns="0">
            <a:spAutoFit/>
          </a:bodyPr>
          <a:lstStyle/>
          <a:p>
            <a:pPr algn="just" marL="0" indent="0" lvl="0">
              <a:lnSpc>
                <a:spcPts val="3645"/>
              </a:lnSpc>
              <a:spcBef>
                <a:spcPct val="0"/>
              </a:spcBef>
            </a:pPr>
            <a:r>
              <a:rPr lang="en-US" sz="2700" spc="43">
                <a:solidFill>
                  <a:srgbClr val="EFEFEF"/>
                </a:solidFill>
                <a:latin typeface="TT Hoves"/>
                <a:ea typeface="TT Hoves"/>
                <a:cs typeface="TT Hoves"/>
                <a:sym typeface="TT Hoves"/>
              </a:rPr>
              <a:t>Create a system for managing items in a shopping cart.</a:t>
            </a:r>
          </a:p>
        </p:txBody>
      </p:sp>
      <p:sp>
        <p:nvSpPr>
          <p:cNvPr name="TextBox 17" id="17"/>
          <p:cNvSpPr txBox="true"/>
          <p:nvPr/>
        </p:nvSpPr>
        <p:spPr>
          <a:xfrm rot="0">
            <a:off x="12070625" y="3739515"/>
            <a:ext cx="4132127" cy="1403985"/>
          </a:xfrm>
          <a:prstGeom prst="rect">
            <a:avLst/>
          </a:prstGeom>
        </p:spPr>
        <p:txBody>
          <a:bodyPr anchor="t" rtlCol="false" tIns="0" lIns="0" bIns="0" rIns="0">
            <a:spAutoFit/>
          </a:bodyPr>
          <a:lstStyle/>
          <a:p>
            <a:pPr algn="just" marL="0" indent="0" lvl="0">
              <a:lnSpc>
                <a:spcPts val="3780"/>
              </a:lnSpc>
              <a:spcBef>
                <a:spcPct val="0"/>
              </a:spcBef>
            </a:pPr>
            <a:r>
              <a:rPr lang="en-US" sz="2800" spc="44">
                <a:solidFill>
                  <a:srgbClr val="EFEFEF"/>
                </a:solidFill>
                <a:latin typeface="TT Hoves"/>
                <a:ea typeface="TT Hoves"/>
                <a:cs typeface="TT Hoves"/>
                <a:sym typeface="TT Hoves"/>
              </a:rPr>
              <a:t>Efficient item search using a binary search tree.</a:t>
            </a:r>
          </a:p>
        </p:txBody>
      </p:sp>
      <p:sp>
        <p:nvSpPr>
          <p:cNvPr name="TextBox 18" id="18"/>
          <p:cNvSpPr txBox="true"/>
          <p:nvPr/>
        </p:nvSpPr>
        <p:spPr>
          <a:xfrm rot="0">
            <a:off x="12218908" y="5745629"/>
            <a:ext cx="4132127" cy="1358265"/>
          </a:xfrm>
          <a:prstGeom prst="rect">
            <a:avLst/>
          </a:prstGeom>
        </p:spPr>
        <p:txBody>
          <a:bodyPr anchor="t" rtlCol="false" tIns="0" lIns="0" bIns="0" rIns="0">
            <a:spAutoFit/>
          </a:bodyPr>
          <a:lstStyle/>
          <a:p>
            <a:pPr algn="just" marL="0" indent="0" lvl="0">
              <a:lnSpc>
                <a:spcPts val="3645"/>
              </a:lnSpc>
              <a:spcBef>
                <a:spcPct val="0"/>
              </a:spcBef>
            </a:pPr>
            <a:r>
              <a:rPr lang="en-US" sz="2700" spc="43">
                <a:solidFill>
                  <a:srgbClr val="EFEFEF"/>
                </a:solidFill>
                <a:latin typeface="TT Hoves"/>
                <a:ea typeface="TT Hoves"/>
                <a:cs typeface="TT Hoves"/>
                <a:sym typeface="TT Hoves"/>
              </a:rPr>
              <a:t>Handle inventory restocking through a queue system.</a:t>
            </a:r>
          </a:p>
        </p:txBody>
      </p:sp>
      <p:sp>
        <p:nvSpPr>
          <p:cNvPr name="TextBox 19" id="19"/>
          <p:cNvSpPr txBox="true"/>
          <p:nvPr/>
        </p:nvSpPr>
        <p:spPr>
          <a:xfrm rot="0">
            <a:off x="1504950" y="3752090"/>
            <a:ext cx="7639050" cy="2613580"/>
          </a:xfrm>
          <a:prstGeom prst="rect">
            <a:avLst/>
          </a:prstGeom>
        </p:spPr>
        <p:txBody>
          <a:bodyPr anchor="t" rtlCol="false" tIns="0" lIns="0" bIns="0" rIns="0">
            <a:spAutoFit/>
          </a:bodyPr>
          <a:lstStyle/>
          <a:p>
            <a:pPr algn="l">
              <a:lnSpc>
                <a:spcPts val="10180"/>
              </a:lnSpc>
            </a:pPr>
            <a:r>
              <a:rPr lang="en-US" b="true" sz="9695" spc="-475">
                <a:solidFill>
                  <a:srgbClr val="343434"/>
                </a:solidFill>
                <a:latin typeface="TT Hoves Bold"/>
                <a:ea typeface="TT Hoves Bold"/>
                <a:cs typeface="TT Hoves Bold"/>
                <a:sym typeface="TT Hoves Bold"/>
              </a:rPr>
              <a:t>Project Objectives</a:t>
            </a:r>
          </a:p>
        </p:txBody>
      </p:sp>
      <p:grpSp>
        <p:nvGrpSpPr>
          <p:cNvPr name="Group 20" id="20"/>
          <p:cNvGrpSpPr/>
          <p:nvPr/>
        </p:nvGrpSpPr>
        <p:grpSpPr>
          <a:xfrm rot="0">
            <a:off x="9975489" y="7707779"/>
            <a:ext cx="6998061" cy="1485900"/>
            <a:chOff x="0" y="0"/>
            <a:chExt cx="2342659" cy="497417"/>
          </a:xfrm>
        </p:grpSpPr>
        <p:sp>
          <p:nvSpPr>
            <p:cNvPr name="Freeform 21" id="21"/>
            <p:cNvSpPr/>
            <p:nvPr/>
          </p:nvSpPr>
          <p:spPr>
            <a:xfrm flipH="false" flipV="false" rot="0">
              <a:off x="0" y="0"/>
              <a:ext cx="2342659" cy="497417"/>
            </a:xfrm>
            <a:custGeom>
              <a:avLst/>
              <a:gdLst/>
              <a:ahLst/>
              <a:cxnLst/>
              <a:rect r="r" b="b" t="t" l="l"/>
              <a:pathLst>
                <a:path h="497417" w="2342659">
                  <a:moveTo>
                    <a:pt x="0" y="0"/>
                  </a:moveTo>
                  <a:lnTo>
                    <a:pt x="2342659" y="0"/>
                  </a:lnTo>
                  <a:lnTo>
                    <a:pt x="2342659" y="497417"/>
                  </a:lnTo>
                  <a:lnTo>
                    <a:pt x="0" y="497417"/>
                  </a:lnTo>
                  <a:close/>
                </a:path>
              </a:pathLst>
            </a:custGeom>
            <a:solidFill>
              <a:srgbClr val="0003FF"/>
            </a:solidFill>
          </p:spPr>
        </p:sp>
        <p:sp>
          <p:nvSpPr>
            <p:cNvPr name="TextBox 22" id="22"/>
            <p:cNvSpPr txBox="true"/>
            <p:nvPr/>
          </p:nvSpPr>
          <p:spPr>
            <a:xfrm>
              <a:off x="0" y="114300"/>
              <a:ext cx="2342659" cy="383117"/>
            </a:xfrm>
            <a:prstGeom prst="rect">
              <a:avLst/>
            </a:prstGeom>
          </p:spPr>
          <p:txBody>
            <a:bodyPr anchor="ctr" rtlCol="false" tIns="50800" lIns="50800" bIns="50800" rIns="50800"/>
            <a:lstStyle/>
            <a:p>
              <a:pPr algn="ctr">
                <a:lnSpc>
                  <a:spcPts val="2079"/>
                </a:lnSpc>
              </a:pPr>
            </a:p>
          </p:txBody>
        </p:sp>
      </p:grpSp>
      <p:sp>
        <p:nvSpPr>
          <p:cNvPr name="TextBox 23" id="23"/>
          <p:cNvSpPr txBox="true"/>
          <p:nvPr/>
        </p:nvSpPr>
        <p:spPr>
          <a:xfrm rot="0">
            <a:off x="10491672" y="7982095"/>
            <a:ext cx="1578952" cy="1034423"/>
          </a:xfrm>
          <a:prstGeom prst="rect">
            <a:avLst/>
          </a:prstGeom>
        </p:spPr>
        <p:txBody>
          <a:bodyPr anchor="t" rtlCol="false" tIns="0" lIns="0" bIns="0" rIns="0">
            <a:spAutoFit/>
          </a:bodyPr>
          <a:lstStyle/>
          <a:p>
            <a:pPr algn="l">
              <a:lnSpc>
                <a:spcPts val="7680"/>
              </a:lnSpc>
            </a:pPr>
            <a:r>
              <a:rPr lang="en-US" sz="8000" spc="-656">
                <a:solidFill>
                  <a:srgbClr val="EFEFEF"/>
                </a:solidFill>
                <a:latin typeface="TT Hoves"/>
                <a:ea typeface="TT Hoves"/>
                <a:cs typeface="TT Hoves"/>
                <a:sym typeface="TT Hoves"/>
              </a:rPr>
              <a:t>04</a:t>
            </a:r>
          </a:p>
        </p:txBody>
      </p:sp>
      <p:sp>
        <p:nvSpPr>
          <p:cNvPr name="TextBox 24" id="24"/>
          <p:cNvSpPr txBox="true"/>
          <p:nvPr/>
        </p:nvSpPr>
        <p:spPr>
          <a:xfrm rot="0">
            <a:off x="12070625" y="7869704"/>
            <a:ext cx="4280411" cy="901065"/>
          </a:xfrm>
          <a:prstGeom prst="rect">
            <a:avLst/>
          </a:prstGeom>
        </p:spPr>
        <p:txBody>
          <a:bodyPr anchor="t" rtlCol="false" tIns="0" lIns="0" bIns="0" rIns="0">
            <a:spAutoFit/>
          </a:bodyPr>
          <a:lstStyle/>
          <a:p>
            <a:pPr algn="just" marL="0" indent="0" lvl="0">
              <a:lnSpc>
                <a:spcPts val="3645"/>
              </a:lnSpc>
              <a:spcBef>
                <a:spcPct val="0"/>
              </a:spcBef>
            </a:pPr>
            <a:r>
              <a:rPr lang="en-US" sz="2700" spc="43">
                <a:solidFill>
                  <a:srgbClr val="EFEFEF"/>
                </a:solidFill>
                <a:latin typeface="TT Hoves"/>
                <a:ea typeface="TT Hoves"/>
                <a:cs typeface="TT Hoves"/>
                <a:sym typeface="TT Hoves"/>
              </a:rPr>
              <a:t>Calculate the total bill and allow checkout.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2292156" y="3513005"/>
            <a:ext cx="8948151" cy="4747260"/>
          </a:xfrm>
          <a:prstGeom prst="rect">
            <a:avLst/>
          </a:prstGeom>
        </p:spPr>
        <p:txBody>
          <a:bodyPr anchor="t" rtlCol="false" tIns="0" lIns="0" bIns="0" rIns="0">
            <a:spAutoFit/>
          </a:bodyPr>
          <a:lstStyle/>
          <a:p>
            <a:pPr algn="just" marL="604515" indent="-302257" lvl="1">
              <a:lnSpc>
                <a:spcPts val="3779"/>
              </a:lnSpc>
              <a:spcBef>
                <a:spcPct val="0"/>
              </a:spcBef>
              <a:buFont typeface="Arial"/>
              <a:buChar char="•"/>
            </a:pPr>
            <a:r>
              <a:rPr lang="en-US" b="true" sz="2799" spc="167">
                <a:solidFill>
                  <a:srgbClr val="343434"/>
                </a:solidFill>
                <a:latin typeface="TT Hoves Bold"/>
                <a:ea typeface="TT Hoves Bold"/>
                <a:cs typeface="TT Hoves Bold"/>
                <a:sym typeface="TT Hoves Bold"/>
              </a:rPr>
              <a:t>Us</a:t>
            </a:r>
            <a:r>
              <a:rPr lang="en-US" b="true" sz="2799" spc="167" u="none">
                <a:solidFill>
                  <a:srgbClr val="343434"/>
                </a:solidFill>
                <a:latin typeface="TT Hoves Bold"/>
                <a:ea typeface="TT Hoves Bold"/>
                <a:cs typeface="TT Hoves Bold"/>
                <a:sym typeface="TT Hoves Bold"/>
              </a:rPr>
              <a:t>e an ArrayList to store items in the cart.</a:t>
            </a:r>
          </a:p>
          <a:p>
            <a:pPr algn="just">
              <a:lnSpc>
                <a:spcPts val="3779"/>
              </a:lnSpc>
              <a:spcBef>
                <a:spcPct val="0"/>
              </a:spcBef>
            </a:pPr>
          </a:p>
          <a:p>
            <a:pPr algn="just" marL="604515" indent="-302257" lvl="1">
              <a:lnSpc>
                <a:spcPts val="3779"/>
              </a:lnSpc>
              <a:spcBef>
                <a:spcPct val="0"/>
              </a:spcBef>
              <a:buFont typeface="Arial"/>
              <a:buChar char="•"/>
            </a:pPr>
            <a:r>
              <a:rPr lang="en-US" b="true" sz="2799" spc="167" u="none">
                <a:solidFill>
                  <a:srgbClr val="343434"/>
                </a:solidFill>
                <a:latin typeface="TT Hoves Bold"/>
                <a:ea typeface="TT Hoves Bold"/>
                <a:cs typeface="TT Hoves Bold"/>
                <a:sym typeface="TT Hoves Bold"/>
              </a:rPr>
              <a:t>Use a Stack to store recently added items for undo functionality (if needed).</a:t>
            </a:r>
          </a:p>
          <a:p>
            <a:pPr algn="just">
              <a:lnSpc>
                <a:spcPts val="3779"/>
              </a:lnSpc>
              <a:spcBef>
                <a:spcPct val="0"/>
              </a:spcBef>
            </a:pPr>
          </a:p>
          <a:p>
            <a:pPr algn="just" marL="604515" indent="-302257" lvl="1">
              <a:lnSpc>
                <a:spcPts val="3779"/>
              </a:lnSpc>
              <a:spcBef>
                <a:spcPct val="0"/>
              </a:spcBef>
              <a:buFont typeface="Arial"/>
              <a:buChar char="•"/>
            </a:pPr>
            <a:r>
              <a:rPr lang="en-US" b="true" sz="2799" spc="167" u="none">
                <a:solidFill>
                  <a:srgbClr val="343434"/>
                </a:solidFill>
                <a:latin typeface="TT Hoves Bold"/>
                <a:ea typeface="TT Hoves Bold"/>
                <a:cs typeface="TT Hoves Bold"/>
                <a:sym typeface="TT Hoves Bold"/>
              </a:rPr>
              <a:t>Use a Queue to handle restock requests.</a:t>
            </a:r>
          </a:p>
          <a:p>
            <a:pPr algn="just">
              <a:lnSpc>
                <a:spcPts val="3779"/>
              </a:lnSpc>
              <a:spcBef>
                <a:spcPct val="0"/>
              </a:spcBef>
            </a:pPr>
          </a:p>
          <a:p>
            <a:pPr algn="just" marL="604515" indent="-302257" lvl="1">
              <a:lnSpc>
                <a:spcPts val="3779"/>
              </a:lnSpc>
              <a:spcBef>
                <a:spcPct val="0"/>
              </a:spcBef>
              <a:buFont typeface="Arial"/>
              <a:buChar char="•"/>
            </a:pPr>
            <a:r>
              <a:rPr lang="en-US" b="true" sz="2799" spc="167" u="none">
                <a:solidFill>
                  <a:srgbClr val="343434"/>
                </a:solidFill>
                <a:latin typeface="TT Hoves Bold"/>
                <a:ea typeface="TT Hoves Bold"/>
                <a:cs typeface="TT Hoves Bold"/>
                <a:sym typeface="TT Hoves Bold"/>
              </a:rPr>
              <a:t>Store items in a Binary Search Tree (BST) for fast search.</a:t>
            </a:r>
          </a:p>
          <a:p>
            <a:pPr algn="just" marL="0" indent="0" lvl="0">
              <a:lnSpc>
                <a:spcPts val="3779"/>
              </a:lnSpc>
              <a:spcBef>
                <a:spcPct val="0"/>
              </a:spcBef>
            </a:pPr>
          </a:p>
        </p:txBody>
      </p:sp>
      <p:sp>
        <p:nvSpPr>
          <p:cNvPr name="TextBox 3" id="3"/>
          <p:cNvSpPr txBox="true"/>
          <p:nvPr/>
        </p:nvSpPr>
        <p:spPr>
          <a:xfrm rot="0">
            <a:off x="2706356" y="1667172"/>
            <a:ext cx="8119751" cy="1327705"/>
          </a:xfrm>
          <a:prstGeom prst="rect">
            <a:avLst/>
          </a:prstGeom>
        </p:spPr>
        <p:txBody>
          <a:bodyPr anchor="t" rtlCol="false" tIns="0" lIns="0" bIns="0" rIns="0">
            <a:spAutoFit/>
          </a:bodyPr>
          <a:lstStyle/>
          <a:p>
            <a:pPr algn="just">
              <a:lnSpc>
                <a:spcPts val="10180"/>
              </a:lnSpc>
            </a:pPr>
            <a:r>
              <a:rPr lang="en-US" b="true" sz="9695" spc="-475">
                <a:solidFill>
                  <a:srgbClr val="343434"/>
                </a:solidFill>
                <a:latin typeface="TT Hoves Bold"/>
                <a:ea typeface="TT Hoves Bold"/>
                <a:cs typeface="TT Hoves Bold"/>
                <a:sym typeface="TT Hoves Bold"/>
              </a:rPr>
              <a:t>System Design</a:t>
            </a:r>
          </a:p>
        </p:txBody>
      </p:sp>
      <p:sp>
        <p:nvSpPr>
          <p:cNvPr name="Freeform 4" id="4"/>
          <p:cNvSpPr/>
          <p:nvPr/>
        </p:nvSpPr>
        <p:spPr>
          <a:xfrm flipH="false" flipV="false" rot="0">
            <a:off x="8313377" y="-2894159"/>
            <a:ext cx="16075318" cy="16075318"/>
          </a:xfrm>
          <a:custGeom>
            <a:avLst/>
            <a:gdLst/>
            <a:ahLst/>
            <a:cxnLst/>
            <a:rect r="r" b="b" t="t" l="l"/>
            <a:pathLst>
              <a:path h="16075318" w="16075318">
                <a:moveTo>
                  <a:pt x="0" y="0"/>
                </a:moveTo>
                <a:lnTo>
                  <a:pt x="16075317" y="0"/>
                </a:lnTo>
                <a:lnTo>
                  <a:pt x="16075317" y="16075318"/>
                </a:lnTo>
                <a:lnTo>
                  <a:pt x="0" y="16075318"/>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696258" y="-976142"/>
            <a:ext cx="2222590" cy="11878896"/>
            <a:chOff x="0" y="0"/>
            <a:chExt cx="585373" cy="3128598"/>
          </a:xfrm>
        </p:grpSpPr>
        <p:sp>
          <p:nvSpPr>
            <p:cNvPr name="Freeform 6" id="6"/>
            <p:cNvSpPr/>
            <p:nvPr/>
          </p:nvSpPr>
          <p:spPr>
            <a:xfrm flipH="false" flipV="false" rot="0">
              <a:off x="0" y="0"/>
              <a:ext cx="585373" cy="3128598"/>
            </a:xfrm>
            <a:custGeom>
              <a:avLst/>
              <a:gdLst/>
              <a:ahLst/>
              <a:cxnLst/>
              <a:rect r="r" b="b" t="t" l="l"/>
              <a:pathLst>
                <a:path h="3128598" w="585373">
                  <a:moveTo>
                    <a:pt x="0" y="0"/>
                  </a:moveTo>
                  <a:lnTo>
                    <a:pt x="585373" y="0"/>
                  </a:lnTo>
                  <a:lnTo>
                    <a:pt x="585373" y="3128598"/>
                  </a:lnTo>
                  <a:lnTo>
                    <a:pt x="0" y="3128598"/>
                  </a:lnTo>
                  <a:close/>
                </a:path>
              </a:pathLst>
            </a:custGeom>
            <a:solidFill>
              <a:srgbClr val="0003FF"/>
            </a:solidFill>
          </p:spPr>
        </p:sp>
        <p:sp>
          <p:nvSpPr>
            <p:cNvPr name="TextBox 7" id="7"/>
            <p:cNvSpPr txBox="true"/>
            <p:nvPr/>
          </p:nvSpPr>
          <p:spPr>
            <a:xfrm>
              <a:off x="0" y="-57150"/>
              <a:ext cx="585373" cy="3185748"/>
            </a:xfrm>
            <a:prstGeom prst="rect">
              <a:avLst/>
            </a:prstGeom>
          </p:spPr>
          <p:txBody>
            <a:bodyPr anchor="ctr" rtlCol="false" tIns="50800" lIns="50800" bIns="50800" rIns="50800"/>
            <a:lstStyle/>
            <a:p>
              <a:pPr algn="ctr">
                <a:lnSpc>
                  <a:spcPts val="3639"/>
                </a:lnSpc>
              </a:pPr>
            </a:p>
          </p:txBody>
        </p:sp>
      </p:grpSp>
      <p:sp>
        <p:nvSpPr>
          <p:cNvPr name="TextBox 8" id="8"/>
          <p:cNvSpPr txBox="true"/>
          <p:nvPr/>
        </p:nvSpPr>
        <p:spPr>
          <a:xfrm rot="0">
            <a:off x="12601687" y="6540872"/>
            <a:ext cx="7498697" cy="4832876"/>
          </a:xfrm>
          <a:prstGeom prst="rect">
            <a:avLst/>
          </a:prstGeom>
        </p:spPr>
        <p:txBody>
          <a:bodyPr anchor="t" rtlCol="false" tIns="0" lIns="0" bIns="0" rIns="0">
            <a:spAutoFit/>
          </a:bodyPr>
          <a:lstStyle/>
          <a:p>
            <a:pPr algn="ctr">
              <a:lnSpc>
                <a:spcPts val="35614"/>
              </a:lnSpc>
            </a:pPr>
            <a:r>
              <a:rPr lang="en-US" b="true" sz="37888" spc="-1856">
                <a:solidFill>
                  <a:srgbClr val="343434"/>
                </a:solidFill>
                <a:latin typeface="TT Hoves Bold"/>
                <a:ea typeface="TT Hoves Bold"/>
                <a:cs typeface="TT Hoves Bold"/>
                <a:sym typeface="TT Hoves Bold"/>
              </a:rPr>
              <a:t>03</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2007223" y="1698999"/>
            <a:ext cx="2197323" cy="679451"/>
          </a:xfrm>
          <a:prstGeom prst="rect">
            <a:avLst/>
          </a:prstGeom>
        </p:spPr>
        <p:txBody>
          <a:bodyPr anchor="t" rtlCol="false" tIns="0" lIns="0" bIns="0" rIns="0">
            <a:spAutoFit/>
          </a:bodyPr>
          <a:lstStyle/>
          <a:p>
            <a:pPr algn="just">
              <a:lnSpc>
                <a:spcPts val="5150"/>
              </a:lnSpc>
            </a:pPr>
            <a:r>
              <a:rPr lang="en-US" b="true" sz="5000">
                <a:solidFill>
                  <a:srgbClr val="343434"/>
                </a:solidFill>
                <a:latin typeface="TT Hoves Bold"/>
                <a:ea typeface="TT Hoves Bold"/>
                <a:cs typeface="TT Hoves Bold"/>
                <a:sym typeface="TT Hoves Bold"/>
              </a:rPr>
              <a:t>01</a:t>
            </a:r>
          </a:p>
        </p:txBody>
      </p:sp>
      <p:sp>
        <p:nvSpPr>
          <p:cNvPr name="TextBox 3" id="3"/>
          <p:cNvSpPr txBox="true"/>
          <p:nvPr/>
        </p:nvSpPr>
        <p:spPr>
          <a:xfrm rot="0">
            <a:off x="2007223" y="5274145"/>
            <a:ext cx="2197323" cy="679451"/>
          </a:xfrm>
          <a:prstGeom prst="rect">
            <a:avLst/>
          </a:prstGeom>
        </p:spPr>
        <p:txBody>
          <a:bodyPr anchor="t" rtlCol="false" tIns="0" lIns="0" bIns="0" rIns="0">
            <a:spAutoFit/>
          </a:bodyPr>
          <a:lstStyle/>
          <a:p>
            <a:pPr algn="just">
              <a:lnSpc>
                <a:spcPts val="5150"/>
              </a:lnSpc>
            </a:pPr>
            <a:r>
              <a:rPr lang="en-US" b="true" sz="5000">
                <a:solidFill>
                  <a:srgbClr val="343434"/>
                </a:solidFill>
                <a:latin typeface="TT Hoves Bold"/>
                <a:ea typeface="TT Hoves Bold"/>
                <a:cs typeface="TT Hoves Bold"/>
                <a:sym typeface="TT Hoves Bold"/>
              </a:rPr>
              <a:t>03</a:t>
            </a:r>
          </a:p>
        </p:txBody>
      </p:sp>
      <p:sp>
        <p:nvSpPr>
          <p:cNvPr name="TextBox 4" id="4"/>
          <p:cNvSpPr txBox="true"/>
          <p:nvPr/>
        </p:nvSpPr>
        <p:spPr>
          <a:xfrm rot="0">
            <a:off x="2007223" y="2407025"/>
            <a:ext cx="2646492" cy="1933575"/>
          </a:xfrm>
          <a:prstGeom prst="rect">
            <a:avLst/>
          </a:prstGeom>
        </p:spPr>
        <p:txBody>
          <a:bodyPr anchor="t" rtlCol="false" tIns="0" lIns="0" bIns="0" rIns="0">
            <a:spAutoFit/>
          </a:bodyPr>
          <a:lstStyle/>
          <a:p>
            <a:pPr algn="just">
              <a:lnSpc>
                <a:spcPts val="7800"/>
              </a:lnSpc>
            </a:pPr>
            <a:r>
              <a:rPr lang="en-US" b="true" sz="5000">
                <a:solidFill>
                  <a:srgbClr val="000000"/>
                </a:solidFill>
                <a:latin typeface="TT Hoves Bold"/>
                <a:ea typeface="TT Hoves Bold"/>
                <a:cs typeface="TT Hoves Bold"/>
                <a:sym typeface="TT Hoves Bold"/>
              </a:rPr>
              <a:t>Item Class</a:t>
            </a:r>
          </a:p>
        </p:txBody>
      </p:sp>
      <p:sp>
        <p:nvSpPr>
          <p:cNvPr name="TextBox 5" id="5"/>
          <p:cNvSpPr txBox="true"/>
          <p:nvPr/>
        </p:nvSpPr>
        <p:spPr>
          <a:xfrm rot="0">
            <a:off x="6616921" y="1698999"/>
            <a:ext cx="2197323" cy="679451"/>
          </a:xfrm>
          <a:prstGeom prst="rect">
            <a:avLst/>
          </a:prstGeom>
        </p:spPr>
        <p:txBody>
          <a:bodyPr anchor="t" rtlCol="false" tIns="0" lIns="0" bIns="0" rIns="0">
            <a:spAutoFit/>
          </a:bodyPr>
          <a:lstStyle/>
          <a:p>
            <a:pPr algn="just">
              <a:lnSpc>
                <a:spcPts val="5150"/>
              </a:lnSpc>
            </a:pPr>
            <a:r>
              <a:rPr lang="en-US" b="true" sz="5000">
                <a:solidFill>
                  <a:srgbClr val="343434"/>
                </a:solidFill>
                <a:latin typeface="TT Hoves Bold"/>
                <a:ea typeface="TT Hoves Bold"/>
                <a:cs typeface="TT Hoves Bold"/>
                <a:sym typeface="TT Hoves Bold"/>
              </a:rPr>
              <a:t>02</a:t>
            </a:r>
          </a:p>
        </p:txBody>
      </p:sp>
      <p:grpSp>
        <p:nvGrpSpPr>
          <p:cNvPr name="Group 6" id="6"/>
          <p:cNvGrpSpPr/>
          <p:nvPr/>
        </p:nvGrpSpPr>
        <p:grpSpPr>
          <a:xfrm rot="0">
            <a:off x="1547478" y="1755600"/>
            <a:ext cx="273982" cy="245024"/>
            <a:chOff x="0" y="0"/>
            <a:chExt cx="91718" cy="82024"/>
          </a:xfrm>
        </p:grpSpPr>
        <p:sp>
          <p:nvSpPr>
            <p:cNvPr name="Freeform 7" id="7"/>
            <p:cNvSpPr/>
            <p:nvPr/>
          </p:nvSpPr>
          <p:spPr>
            <a:xfrm flipH="false" flipV="false" rot="0">
              <a:off x="0" y="0"/>
              <a:ext cx="91718" cy="82024"/>
            </a:xfrm>
            <a:custGeom>
              <a:avLst/>
              <a:gdLst/>
              <a:ahLst/>
              <a:cxnLst/>
              <a:rect r="r" b="b" t="t" l="l"/>
              <a:pathLst>
                <a:path h="82024" w="91718">
                  <a:moveTo>
                    <a:pt x="0" y="0"/>
                  </a:moveTo>
                  <a:lnTo>
                    <a:pt x="91718" y="0"/>
                  </a:lnTo>
                  <a:lnTo>
                    <a:pt x="91718" y="82024"/>
                  </a:lnTo>
                  <a:lnTo>
                    <a:pt x="0" y="82024"/>
                  </a:lnTo>
                  <a:close/>
                </a:path>
              </a:pathLst>
            </a:custGeom>
            <a:solidFill>
              <a:srgbClr val="0003FF"/>
            </a:solidFill>
          </p:spPr>
        </p:sp>
        <p:sp>
          <p:nvSpPr>
            <p:cNvPr name="TextBox 8" id="8"/>
            <p:cNvSpPr txBox="true"/>
            <p:nvPr/>
          </p:nvSpPr>
          <p:spPr>
            <a:xfrm>
              <a:off x="0" y="85725"/>
              <a:ext cx="91718" cy="82024"/>
            </a:xfrm>
            <a:prstGeom prst="rect">
              <a:avLst/>
            </a:prstGeom>
          </p:spPr>
          <p:txBody>
            <a:bodyPr anchor="ctr" rtlCol="false" tIns="50800" lIns="50800" bIns="50800" rIns="50800"/>
            <a:lstStyle/>
            <a:p>
              <a:pPr algn="ctr">
                <a:lnSpc>
                  <a:spcPts val="1925"/>
                </a:lnSpc>
              </a:pPr>
            </a:p>
          </p:txBody>
        </p:sp>
      </p:grpSp>
      <p:grpSp>
        <p:nvGrpSpPr>
          <p:cNvPr name="Group 9" id="9"/>
          <p:cNvGrpSpPr/>
          <p:nvPr/>
        </p:nvGrpSpPr>
        <p:grpSpPr>
          <a:xfrm rot="0">
            <a:off x="1547478" y="5330746"/>
            <a:ext cx="273982" cy="245024"/>
            <a:chOff x="0" y="0"/>
            <a:chExt cx="91718" cy="82024"/>
          </a:xfrm>
        </p:grpSpPr>
        <p:sp>
          <p:nvSpPr>
            <p:cNvPr name="Freeform 10" id="10"/>
            <p:cNvSpPr/>
            <p:nvPr/>
          </p:nvSpPr>
          <p:spPr>
            <a:xfrm flipH="false" flipV="false" rot="0">
              <a:off x="0" y="0"/>
              <a:ext cx="91718" cy="82024"/>
            </a:xfrm>
            <a:custGeom>
              <a:avLst/>
              <a:gdLst/>
              <a:ahLst/>
              <a:cxnLst/>
              <a:rect r="r" b="b" t="t" l="l"/>
              <a:pathLst>
                <a:path h="82024" w="91718">
                  <a:moveTo>
                    <a:pt x="0" y="0"/>
                  </a:moveTo>
                  <a:lnTo>
                    <a:pt x="91718" y="0"/>
                  </a:lnTo>
                  <a:lnTo>
                    <a:pt x="91718" y="82024"/>
                  </a:lnTo>
                  <a:lnTo>
                    <a:pt x="0" y="82024"/>
                  </a:lnTo>
                  <a:close/>
                </a:path>
              </a:pathLst>
            </a:custGeom>
            <a:solidFill>
              <a:srgbClr val="0003FF"/>
            </a:solidFill>
          </p:spPr>
        </p:sp>
        <p:sp>
          <p:nvSpPr>
            <p:cNvPr name="TextBox 11" id="11"/>
            <p:cNvSpPr txBox="true"/>
            <p:nvPr/>
          </p:nvSpPr>
          <p:spPr>
            <a:xfrm>
              <a:off x="0" y="85725"/>
              <a:ext cx="91718" cy="82024"/>
            </a:xfrm>
            <a:prstGeom prst="rect">
              <a:avLst/>
            </a:prstGeom>
          </p:spPr>
          <p:txBody>
            <a:bodyPr anchor="ctr" rtlCol="false" tIns="50800" lIns="50800" bIns="50800" rIns="50800"/>
            <a:lstStyle/>
            <a:p>
              <a:pPr algn="ctr">
                <a:lnSpc>
                  <a:spcPts val="1925"/>
                </a:lnSpc>
              </a:pPr>
            </a:p>
          </p:txBody>
        </p:sp>
      </p:grpSp>
      <p:grpSp>
        <p:nvGrpSpPr>
          <p:cNvPr name="Group 12" id="12"/>
          <p:cNvGrpSpPr/>
          <p:nvPr/>
        </p:nvGrpSpPr>
        <p:grpSpPr>
          <a:xfrm rot="0">
            <a:off x="6200012" y="1755600"/>
            <a:ext cx="273982" cy="245024"/>
            <a:chOff x="0" y="0"/>
            <a:chExt cx="91718" cy="82024"/>
          </a:xfrm>
        </p:grpSpPr>
        <p:sp>
          <p:nvSpPr>
            <p:cNvPr name="Freeform 13" id="13"/>
            <p:cNvSpPr/>
            <p:nvPr/>
          </p:nvSpPr>
          <p:spPr>
            <a:xfrm flipH="false" flipV="false" rot="0">
              <a:off x="0" y="0"/>
              <a:ext cx="91718" cy="82024"/>
            </a:xfrm>
            <a:custGeom>
              <a:avLst/>
              <a:gdLst/>
              <a:ahLst/>
              <a:cxnLst/>
              <a:rect r="r" b="b" t="t" l="l"/>
              <a:pathLst>
                <a:path h="82024" w="91718">
                  <a:moveTo>
                    <a:pt x="0" y="0"/>
                  </a:moveTo>
                  <a:lnTo>
                    <a:pt x="91718" y="0"/>
                  </a:lnTo>
                  <a:lnTo>
                    <a:pt x="91718" y="82024"/>
                  </a:lnTo>
                  <a:lnTo>
                    <a:pt x="0" y="82024"/>
                  </a:lnTo>
                  <a:close/>
                </a:path>
              </a:pathLst>
            </a:custGeom>
            <a:solidFill>
              <a:srgbClr val="0003FF"/>
            </a:solidFill>
          </p:spPr>
        </p:sp>
        <p:sp>
          <p:nvSpPr>
            <p:cNvPr name="TextBox 14" id="14"/>
            <p:cNvSpPr txBox="true"/>
            <p:nvPr/>
          </p:nvSpPr>
          <p:spPr>
            <a:xfrm>
              <a:off x="0" y="85725"/>
              <a:ext cx="91718" cy="82024"/>
            </a:xfrm>
            <a:prstGeom prst="rect">
              <a:avLst/>
            </a:prstGeom>
          </p:spPr>
          <p:txBody>
            <a:bodyPr anchor="ctr" rtlCol="false" tIns="50800" lIns="50800" bIns="50800" rIns="50800"/>
            <a:lstStyle/>
            <a:p>
              <a:pPr algn="ctr">
                <a:lnSpc>
                  <a:spcPts val="1925"/>
                </a:lnSpc>
              </a:pPr>
            </a:p>
          </p:txBody>
        </p:sp>
      </p:grpSp>
      <p:sp>
        <p:nvSpPr>
          <p:cNvPr name="TextBox 15" id="15"/>
          <p:cNvSpPr txBox="true"/>
          <p:nvPr/>
        </p:nvSpPr>
        <p:spPr>
          <a:xfrm rot="0">
            <a:off x="10324016" y="6164262"/>
            <a:ext cx="6935284" cy="2498014"/>
          </a:xfrm>
          <a:prstGeom prst="rect">
            <a:avLst/>
          </a:prstGeom>
        </p:spPr>
        <p:txBody>
          <a:bodyPr anchor="t" rtlCol="false" tIns="0" lIns="0" bIns="0" rIns="0">
            <a:spAutoFit/>
          </a:bodyPr>
          <a:lstStyle/>
          <a:p>
            <a:pPr algn="ctr">
              <a:lnSpc>
                <a:spcPts val="9141"/>
              </a:lnSpc>
            </a:pPr>
            <a:r>
              <a:rPr lang="en-US" b="true" sz="12696" spc="-622">
                <a:solidFill>
                  <a:srgbClr val="343434"/>
                </a:solidFill>
                <a:latin typeface="TT Hoves Bold"/>
                <a:ea typeface="TT Hoves Bold"/>
                <a:cs typeface="TT Hoves Bold"/>
                <a:sym typeface="TT Hoves Bold"/>
              </a:rPr>
              <a:t>Class Structure</a:t>
            </a:r>
          </a:p>
        </p:txBody>
      </p:sp>
      <p:sp>
        <p:nvSpPr>
          <p:cNvPr name="Freeform 16" id="16"/>
          <p:cNvSpPr/>
          <p:nvPr/>
        </p:nvSpPr>
        <p:spPr>
          <a:xfrm flipH="false" flipV="false" rot="0">
            <a:off x="9555412" y="-7939543"/>
            <a:ext cx="14102688" cy="14102688"/>
          </a:xfrm>
          <a:custGeom>
            <a:avLst/>
            <a:gdLst/>
            <a:ahLst/>
            <a:cxnLst/>
            <a:rect r="r" b="b" t="t" l="l"/>
            <a:pathLst>
              <a:path h="14102688" w="14102688">
                <a:moveTo>
                  <a:pt x="0" y="0"/>
                </a:moveTo>
                <a:lnTo>
                  <a:pt x="14102688" y="0"/>
                </a:lnTo>
                <a:lnTo>
                  <a:pt x="14102688" y="14102689"/>
                </a:lnTo>
                <a:lnTo>
                  <a:pt x="0" y="14102689"/>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sp>
        <p:nvSpPr>
          <p:cNvPr name="TextBox 17" id="17"/>
          <p:cNvSpPr txBox="true"/>
          <p:nvPr/>
        </p:nvSpPr>
        <p:spPr>
          <a:xfrm rot="0">
            <a:off x="12880286" y="-327462"/>
            <a:ext cx="6393149" cy="4116084"/>
          </a:xfrm>
          <a:prstGeom prst="rect">
            <a:avLst/>
          </a:prstGeom>
        </p:spPr>
        <p:txBody>
          <a:bodyPr anchor="t" rtlCol="false" tIns="0" lIns="0" bIns="0" rIns="0">
            <a:spAutoFit/>
          </a:bodyPr>
          <a:lstStyle/>
          <a:p>
            <a:pPr algn="ctr">
              <a:lnSpc>
                <a:spcPts val="30364"/>
              </a:lnSpc>
            </a:pPr>
            <a:r>
              <a:rPr lang="en-US" b="true" sz="32302" spc="-1582">
                <a:solidFill>
                  <a:srgbClr val="343434"/>
                </a:solidFill>
                <a:latin typeface="TT Hoves Bold"/>
                <a:ea typeface="TT Hoves Bold"/>
                <a:cs typeface="TT Hoves Bold"/>
                <a:sym typeface="TT Hoves Bold"/>
              </a:rPr>
              <a:t>04</a:t>
            </a:r>
          </a:p>
        </p:txBody>
      </p:sp>
      <p:grpSp>
        <p:nvGrpSpPr>
          <p:cNvPr name="Group 18" id="18"/>
          <p:cNvGrpSpPr/>
          <p:nvPr/>
        </p:nvGrpSpPr>
        <p:grpSpPr>
          <a:xfrm rot="0">
            <a:off x="-696258" y="9258300"/>
            <a:ext cx="19680517" cy="1115933"/>
            <a:chOff x="0" y="0"/>
            <a:chExt cx="5183346" cy="293908"/>
          </a:xfrm>
        </p:grpSpPr>
        <p:sp>
          <p:nvSpPr>
            <p:cNvPr name="Freeform 19" id="19"/>
            <p:cNvSpPr/>
            <p:nvPr/>
          </p:nvSpPr>
          <p:spPr>
            <a:xfrm flipH="false" flipV="false" rot="0">
              <a:off x="0" y="0"/>
              <a:ext cx="5183346" cy="293908"/>
            </a:xfrm>
            <a:custGeom>
              <a:avLst/>
              <a:gdLst/>
              <a:ahLst/>
              <a:cxnLst/>
              <a:rect r="r" b="b" t="t" l="l"/>
              <a:pathLst>
                <a:path h="293908" w="5183346">
                  <a:moveTo>
                    <a:pt x="0" y="0"/>
                  </a:moveTo>
                  <a:lnTo>
                    <a:pt x="5183346" y="0"/>
                  </a:lnTo>
                  <a:lnTo>
                    <a:pt x="5183346" y="293908"/>
                  </a:lnTo>
                  <a:lnTo>
                    <a:pt x="0" y="293908"/>
                  </a:lnTo>
                  <a:close/>
                </a:path>
              </a:pathLst>
            </a:custGeom>
            <a:solidFill>
              <a:srgbClr val="0003FF"/>
            </a:solidFill>
          </p:spPr>
        </p:sp>
        <p:sp>
          <p:nvSpPr>
            <p:cNvPr name="TextBox 20" id="20"/>
            <p:cNvSpPr txBox="true"/>
            <p:nvPr/>
          </p:nvSpPr>
          <p:spPr>
            <a:xfrm>
              <a:off x="0" y="-57150"/>
              <a:ext cx="5183346" cy="351058"/>
            </a:xfrm>
            <a:prstGeom prst="rect">
              <a:avLst/>
            </a:prstGeom>
          </p:spPr>
          <p:txBody>
            <a:bodyPr anchor="ctr" rtlCol="false" tIns="50800" lIns="50800" bIns="50800" rIns="50800"/>
            <a:lstStyle/>
            <a:p>
              <a:pPr algn="ctr">
                <a:lnSpc>
                  <a:spcPts val="3639"/>
                </a:lnSpc>
              </a:pPr>
            </a:p>
          </p:txBody>
        </p:sp>
      </p:grpSp>
      <p:sp>
        <p:nvSpPr>
          <p:cNvPr name="TextBox 21" id="21"/>
          <p:cNvSpPr txBox="true"/>
          <p:nvPr/>
        </p:nvSpPr>
        <p:spPr>
          <a:xfrm rot="0">
            <a:off x="6337003" y="2407025"/>
            <a:ext cx="3419449" cy="1933575"/>
          </a:xfrm>
          <a:prstGeom prst="rect">
            <a:avLst/>
          </a:prstGeom>
        </p:spPr>
        <p:txBody>
          <a:bodyPr anchor="t" rtlCol="false" tIns="0" lIns="0" bIns="0" rIns="0">
            <a:spAutoFit/>
          </a:bodyPr>
          <a:lstStyle/>
          <a:p>
            <a:pPr algn="just">
              <a:lnSpc>
                <a:spcPts val="7800"/>
              </a:lnSpc>
            </a:pPr>
            <a:r>
              <a:rPr lang="en-US" sz="5000" b="true">
                <a:solidFill>
                  <a:srgbClr val="000000"/>
                </a:solidFill>
                <a:latin typeface="TT Hoves Bold"/>
                <a:ea typeface="TT Hoves Bold"/>
                <a:cs typeface="TT Hoves Bold"/>
                <a:sym typeface="TT Hoves Bold"/>
              </a:rPr>
              <a:t>Shopping</a:t>
            </a:r>
          </a:p>
          <a:p>
            <a:pPr algn="just">
              <a:lnSpc>
                <a:spcPts val="7800"/>
              </a:lnSpc>
            </a:pPr>
            <a:r>
              <a:rPr lang="en-US" b="true" sz="5000">
                <a:solidFill>
                  <a:srgbClr val="000000"/>
                </a:solidFill>
                <a:latin typeface="TT Hoves Bold"/>
                <a:ea typeface="TT Hoves Bold"/>
                <a:cs typeface="TT Hoves Bold"/>
                <a:sym typeface="TT Hoves Bold"/>
              </a:rPr>
              <a:t>Cart Class</a:t>
            </a:r>
          </a:p>
        </p:txBody>
      </p:sp>
      <p:sp>
        <p:nvSpPr>
          <p:cNvPr name="TextBox 22" id="22"/>
          <p:cNvSpPr txBox="true"/>
          <p:nvPr/>
        </p:nvSpPr>
        <p:spPr>
          <a:xfrm rot="0">
            <a:off x="2007223" y="6065481"/>
            <a:ext cx="3785556" cy="1933575"/>
          </a:xfrm>
          <a:prstGeom prst="rect">
            <a:avLst/>
          </a:prstGeom>
        </p:spPr>
        <p:txBody>
          <a:bodyPr anchor="t" rtlCol="false" tIns="0" lIns="0" bIns="0" rIns="0">
            <a:spAutoFit/>
          </a:bodyPr>
          <a:lstStyle/>
          <a:p>
            <a:pPr algn="just">
              <a:lnSpc>
                <a:spcPts val="7800"/>
              </a:lnSpc>
            </a:pPr>
            <a:r>
              <a:rPr lang="en-US" sz="5000" b="true">
                <a:solidFill>
                  <a:srgbClr val="000000"/>
                </a:solidFill>
                <a:latin typeface="TT Hoves Bold"/>
                <a:ea typeface="TT Hoves Bold"/>
                <a:cs typeface="TT Hoves Bold"/>
                <a:sym typeface="TT Hoves Bold"/>
              </a:rPr>
              <a:t>BinaryTree</a:t>
            </a:r>
          </a:p>
          <a:p>
            <a:pPr algn="just">
              <a:lnSpc>
                <a:spcPts val="7800"/>
              </a:lnSpc>
            </a:pPr>
            <a:r>
              <a:rPr lang="en-US" b="true" sz="5000">
                <a:solidFill>
                  <a:srgbClr val="000000"/>
                </a:solidFill>
                <a:latin typeface="TT Hoves Bold"/>
                <a:ea typeface="TT Hoves Bold"/>
                <a:cs typeface="TT Hoves Bold"/>
                <a:sym typeface="TT Hoves Bold"/>
              </a:rPr>
              <a:t>Node Class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11672061" y="917109"/>
            <a:ext cx="5587239" cy="2662922"/>
            <a:chOff x="0" y="0"/>
            <a:chExt cx="2065940" cy="984643"/>
          </a:xfrm>
        </p:grpSpPr>
        <p:sp>
          <p:nvSpPr>
            <p:cNvPr name="Freeform 3" id="3"/>
            <p:cNvSpPr/>
            <p:nvPr/>
          </p:nvSpPr>
          <p:spPr>
            <a:xfrm flipH="false" flipV="false" rot="0">
              <a:off x="0" y="0"/>
              <a:ext cx="2065940" cy="984643"/>
            </a:xfrm>
            <a:custGeom>
              <a:avLst/>
              <a:gdLst/>
              <a:ahLst/>
              <a:cxnLst/>
              <a:rect r="r" b="b" t="t" l="l"/>
              <a:pathLst>
                <a:path h="984643" w="2065940">
                  <a:moveTo>
                    <a:pt x="0" y="0"/>
                  </a:moveTo>
                  <a:lnTo>
                    <a:pt x="2065940" y="0"/>
                  </a:lnTo>
                  <a:lnTo>
                    <a:pt x="2065940" y="984643"/>
                  </a:lnTo>
                  <a:lnTo>
                    <a:pt x="0" y="984643"/>
                  </a:lnTo>
                  <a:close/>
                </a:path>
              </a:pathLst>
            </a:custGeom>
            <a:solidFill>
              <a:srgbClr val="0003FF"/>
            </a:solidFill>
            <a:ln cap="sq">
              <a:noFill/>
              <a:prstDash val="solid"/>
              <a:miter/>
            </a:ln>
          </p:spPr>
        </p:sp>
        <p:sp>
          <p:nvSpPr>
            <p:cNvPr name="TextBox 4" id="4"/>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5" id="5"/>
          <p:cNvSpPr txBox="true"/>
          <p:nvPr/>
        </p:nvSpPr>
        <p:spPr>
          <a:xfrm rot="0">
            <a:off x="13416809" y="7139097"/>
            <a:ext cx="6393149" cy="4116084"/>
          </a:xfrm>
          <a:prstGeom prst="rect">
            <a:avLst/>
          </a:prstGeom>
        </p:spPr>
        <p:txBody>
          <a:bodyPr anchor="t" rtlCol="false" tIns="0" lIns="0" bIns="0" rIns="0">
            <a:spAutoFit/>
          </a:bodyPr>
          <a:lstStyle/>
          <a:p>
            <a:pPr algn="ctr">
              <a:lnSpc>
                <a:spcPts val="30364"/>
              </a:lnSpc>
            </a:pPr>
            <a:r>
              <a:rPr lang="en-US" b="true" sz="32302" spc="-1582">
                <a:solidFill>
                  <a:srgbClr val="343434"/>
                </a:solidFill>
                <a:latin typeface="TT Hoves Bold"/>
                <a:ea typeface="TT Hoves Bold"/>
                <a:cs typeface="TT Hoves Bold"/>
                <a:sym typeface="TT Hoves Bold"/>
              </a:rPr>
              <a:t>06</a:t>
            </a:r>
          </a:p>
        </p:txBody>
      </p:sp>
      <p:grpSp>
        <p:nvGrpSpPr>
          <p:cNvPr name="Group 6" id="6"/>
          <p:cNvGrpSpPr/>
          <p:nvPr/>
        </p:nvGrpSpPr>
        <p:grpSpPr>
          <a:xfrm rot="0">
            <a:off x="11672061" y="3808631"/>
            <a:ext cx="5587239" cy="2662922"/>
            <a:chOff x="0" y="0"/>
            <a:chExt cx="2065940" cy="984643"/>
          </a:xfrm>
        </p:grpSpPr>
        <p:sp>
          <p:nvSpPr>
            <p:cNvPr name="Freeform 7" id="7"/>
            <p:cNvSpPr/>
            <p:nvPr/>
          </p:nvSpPr>
          <p:spPr>
            <a:xfrm flipH="false" flipV="false" rot="0">
              <a:off x="0" y="0"/>
              <a:ext cx="2065940" cy="984643"/>
            </a:xfrm>
            <a:custGeom>
              <a:avLst/>
              <a:gdLst/>
              <a:ahLst/>
              <a:cxnLst/>
              <a:rect r="r" b="b" t="t" l="l"/>
              <a:pathLst>
                <a:path h="984643" w="2065940">
                  <a:moveTo>
                    <a:pt x="0" y="0"/>
                  </a:moveTo>
                  <a:lnTo>
                    <a:pt x="2065940" y="0"/>
                  </a:lnTo>
                  <a:lnTo>
                    <a:pt x="2065940" y="984643"/>
                  </a:lnTo>
                  <a:lnTo>
                    <a:pt x="0" y="984643"/>
                  </a:lnTo>
                  <a:close/>
                </a:path>
              </a:pathLst>
            </a:custGeom>
            <a:solidFill>
              <a:srgbClr val="0003FF"/>
            </a:solidFill>
            <a:ln cap="sq">
              <a:noFill/>
              <a:prstDash val="solid"/>
              <a:miter/>
            </a:ln>
          </p:spPr>
        </p:sp>
        <p:sp>
          <p:nvSpPr>
            <p:cNvPr name="TextBox 8" id="8"/>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9" id="9"/>
          <p:cNvGrpSpPr/>
          <p:nvPr/>
        </p:nvGrpSpPr>
        <p:grpSpPr>
          <a:xfrm rot="0">
            <a:off x="11672061" y="6595378"/>
            <a:ext cx="5587239" cy="2662922"/>
            <a:chOff x="0" y="0"/>
            <a:chExt cx="2065940" cy="984643"/>
          </a:xfrm>
        </p:grpSpPr>
        <p:sp>
          <p:nvSpPr>
            <p:cNvPr name="Freeform 10" id="10"/>
            <p:cNvSpPr/>
            <p:nvPr/>
          </p:nvSpPr>
          <p:spPr>
            <a:xfrm flipH="false" flipV="false" rot="0">
              <a:off x="0" y="0"/>
              <a:ext cx="2065940" cy="984643"/>
            </a:xfrm>
            <a:custGeom>
              <a:avLst/>
              <a:gdLst/>
              <a:ahLst/>
              <a:cxnLst/>
              <a:rect r="r" b="b" t="t" l="l"/>
              <a:pathLst>
                <a:path h="984643" w="2065940">
                  <a:moveTo>
                    <a:pt x="0" y="0"/>
                  </a:moveTo>
                  <a:lnTo>
                    <a:pt x="2065940" y="0"/>
                  </a:lnTo>
                  <a:lnTo>
                    <a:pt x="2065940" y="984643"/>
                  </a:lnTo>
                  <a:lnTo>
                    <a:pt x="0" y="984643"/>
                  </a:lnTo>
                  <a:close/>
                </a:path>
              </a:pathLst>
            </a:custGeom>
            <a:solidFill>
              <a:srgbClr val="0003FF"/>
            </a:solidFill>
            <a:ln cap="sq">
              <a:noFill/>
              <a:prstDash val="solid"/>
              <a:miter/>
            </a:ln>
          </p:spPr>
        </p:sp>
        <p:sp>
          <p:nvSpPr>
            <p:cNvPr name="TextBox 11" id="11"/>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12" id="12"/>
          <p:cNvSpPr/>
          <p:nvPr/>
        </p:nvSpPr>
        <p:spPr>
          <a:xfrm flipH="false" flipV="false" rot="0">
            <a:off x="-3126789" y="-2986203"/>
            <a:ext cx="9584989" cy="9584989"/>
          </a:xfrm>
          <a:custGeom>
            <a:avLst/>
            <a:gdLst/>
            <a:ahLst/>
            <a:cxnLst/>
            <a:rect r="r" b="b" t="t" l="l"/>
            <a:pathLst>
              <a:path h="9584989" w="9584989">
                <a:moveTo>
                  <a:pt x="0" y="0"/>
                </a:moveTo>
                <a:lnTo>
                  <a:pt x="9584989" y="0"/>
                </a:lnTo>
                <a:lnTo>
                  <a:pt x="9584989" y="9584989"/>
                </a:lnTo>
                <a:lnTo>
                  <a:pt x="0" y="9584989"/>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1028700" y="1028700"/>
            <a:ext cx="5587239" cy="2662922"/>
            <a:chOff x="0" y="0"/>
            <a:chExt cx="2065940" cy="984643"/>
          </a:xfrm>
        </p:grpSpPr>
        <p:sp>
          <p:nvSpPr>
            <p:cNvPr name="Freeform 14" id="14"/>
            <p:cNvSpPr/>
            <p:nvPr/>
          </p:nvSpPr>
          <p:spPr>
            <a:xfrm flipH="false" flipV="false" rot="0">
              <a:off x="0" y="0"/>
              <a:ext cx="2065940" cy="984643"/>
            </a:xfrm>
            <a:custGeom>
              <a:avLst/>
              <a:gdLst/>
              <a:ahLst/>
              <a:cxnLst/>
              <a:rect r="r" b="b" t="t" l="l"/>
              <a:pathLst>
                <a:path h="984643" w="2065940">
                  <a:moveTo>
                    <a:pt x="0" y="0"/>
                  </a:moveTo>
                  <a:lnTo>
                    <a:pt x="2065940" y="0"/>
                  </a:lnTo>
                  <a:lnTo>
                    <a:pt x="2065940" y="984643"/>
                  </a:lnTo>
                  <a:lnTo>
                    <a:pt x="0" y="984643"/>
                  </a:lnTo>
                  <a:close/>
                </a:path>
              </a:pathLst>
            </a:custGeom>
            <a:solidFill>
              <a:srgbClr val="0003FF"/>
            </a:solidFill>
            <a:ln cap="sq">
              <a:noFill/>
              <a:prstDash val="solid"/>
              <a:miter/>
            </a:ln>
          </p:spPr>
        </p:sp>
        <p:sp>
          <p:nvSpPr>
            <p:cNvPr name="TextBox 15" id="15"/>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6" id="16"/>
          <p:cNvGrpSpPr/>
          <p:nvPr/>
        </p:nvGrpSpPr>
        <p:grpSpPr>
          <a:xfrm rot="0">
            <a:off x="1028700" y="3812039"/>
            <a:ext cx="5587239" cy="2662922"/>
            <a:chOff x="0" y="0"/>
            <a:chExt cx="2065940" cy="984643"/>
          </a:xfrm>
        </p:grpSpPr>
        <p:sp>
          <p:nvSpPr>
            <p:cNvPr name="Freeform 17" id="17"/>
            <p:cNvSpPr/>
            <p:nvPr/>
          </p:nvSpPr>
          <p:spPr>
            <a:xfrm flipH="false" flipV="false" rot="0">
              <a:off x="0" y="0"/>
              <a:ext cx="2065940" cy="984643"/>
            </a:xfrm>
            <a:custGeom>
              <a:avLst/>
              <a:gdLst/>
              <a:ahLst/>
              <a:cxnLst/>
              <a:rect r="r" b="b" t="t" l="l"/>
              <a:pathLst>
                <a:path h="984643" w="2065940">
                  <a:moveTo>
                    <a:pt x="0" y="0"/>
                  </a:moveTo>
                  <a:lnTo>
                    <a:pt x="2065940" y="0"/>
                  </a:lnTo>
                  <a:lnTo>
                    <a:pt x="2065940" y="984643"/>
                  </a:lnTo>
                  <a:lnTo>
                    <a:pt x="0" y="984643"/>
                  </a:lnTo>
                  <a:close/>
                </a:path>
              </a:pathLst>
            </a:custGeom>
            <a:solidFill>
              <a:srgbClr val="0003FF"/>
            </a:solidFill>
            <a:ln cap="sq">
              <a:noFill/>
              <a:prstDash val="solid"/>
              <a:miter/>
            </a:ln>
          </p:spPr>
        </p:sp>
        <p:sp>
          <p:nvSpPr>
            <p:cNvPr name="TextBox 18" id="18"/>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9" id="19"/>
          <p:cNvGrpSpPr/>
          <p:nvPr/>
        </p:nvGrpSpPr>
        <p:grpSpPr>
          <a:xfrm rot="0">
            <a:off x="1028700" y="6598786"/>
            <a:ext cx="5587239" cy="2662922"/>
            <a:chOff x="0" y="0"/>
            <a:chExt cx="2065940" cy="984643"/>
          </a:xfrm>
        </p:grpSpPr>
        <p:sp>
          <p:nvSpPr>
            <p:cNvPr name="Freeform 20" id="20"/>
            <p:cNvSpPr/>
            <p:nvPr/>
          </p:nvSpPr>
          <p:spPr>
            <a:xfrm flipH="false" flipV="false" rot="0">
              <a:off x="0" y="0"/>
              <a:ext cx="2065940" cy="984643"/>
            </a:xfrm>
            <a:custGeom>
              <a:avLst/>
              <a:gdLst/>
              <a:ahLst/>
              <a:cxnLst/>
              <a:rect r="r" b="b" t="t" l="l"/>
              <a:pathLst>
                <a:path h="984643" w="2065940">
                  <a:moveTo>
                    <a:pt x="0" y="0"/>
                  </a:moveTo>
                  <a:lnTo>
                    <a:pt x="2065940" y="0"/>
                  </a:lnTo>
                  <a:lnTo>
                    <a:pt x="2065940" y="984643"/>
                  </a:lnTo>
                  <a:lnTo>
                    <a:pt x="0" y="984643"/>
                  </a:lnTo>
                  <a:close/>
                </a:path>
              </a:pathLst>
            </a:custGeom>
            <a:solidFill>
              <a:srgbClr val="0003FF"/>
            </a:solidFill>
            <a:ln cap="sq">
              <a:noFill/>
              <a:prstDash val="solid"/>
              <a:miter/>
            </a:ln>
          </p:spPr>
        </p:sp>
        <p:sp>
          <p:nvSpPr>
            <p:cNvPr name="TextBox 21" id="21"/>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2" id="22"/>
          <p:cNvSpPr/>
          <p:nvPr/>
        </p:nvSpPr>
        <p:spPr>
          <a:xfrm flipH="false" flipV="false" rot="-7900054">
            <a:off x="7348622" y="2133028"/>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false" flipV="false" rot="-2700000">
            <a:off x="10017119" y="2144497"/>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false" flipV="false" rot="3209977">
            <a:off x="9982257" y="7689589"/>
            <a:ext cx="1012981" cy="454921"/>
          </a:xfrm>
          <a:custGeom>
            <a:avLst/>
            <a:gdLst/>
            <a:ahLst/>
            <a:cxnLst/>
            <a:rect r="r" b="b" t="t" l="l"/>
            <a:pathLst>
              <a:path h="454921" w="1012981">
                <a:moveTo>
                  <a:pt x="0" y="0"/>
                </a:moveTo>
                <a:lnTo>
                  <a:pt x="1012981" y="0"/>
                </a:lnTo>
                <a:lnTo>
                  <a:pt x="1012981" y="454921"/>
                </a:lnTo>
                <a:lnTo>
                  <a:pt x="0" y="4549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7866361">
            <a:off x="7243302" y="7665457"/>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6" id="26"/>
          <p:cNvSpPr txBox="true"/>
          <p:nvPr/>
        </p:nvSpPr>
        <p:spPr>
          <a:xfrm rot="0">
            <a:off x="13925398" y="1422047"/>
            <a:ext cx="3169503" cy="1491234"/>
          </a:xfrm>
          <a:prstGeom prst="rect">
            <a:avLst/>
          </a:prstGeom>
        </p:spPr>
        <p:txBody>
          <a:bodyPr anchor="t" rtlCol="false" tIns="0" lIns="0" bIns="0" rIns="0">
            <a:spAutoFit/>
          </a:bodyPr>
          <a:lstStyle/>
          <a:p>
            <a:pPr algn="just" marL="0" indent="0" lvl="0">
              <a:lnSpc>
                <a:spcPts val="4022"/>
              </a:lnSpc>
              <a:spcBef>
                <a:spcPct val="0"/>
              </a:spcBef>
            </a:pPr>
            <a:r>
              <a:rPr lang="en-US" sz="2700">
                <a:solidFill>
                  <a:srgbClr val="EFEFEF"/>
                </a:solidFill>
                <a:latin typeface="TT Hoves"/>
                <a:ea typeface="TT Hoves"/>
                <a:cs typeface="TT Hoves"/>
                <a:sym typeface="TT Hoves"/>
              </a:rPr>
              <a:t>Calculate the total bill and clear the cart after purchase.</a:t>
            </a:r>
          </a:p>
        </p:txBody>
      </p:sp>
      <p:sp>
        <p:nvSpPr>
          <p:cNvPr name="TextBox 27" id="27"/>
          <p:cNvSpPr txBox="true"/>
          <p:nvPr/>
        </p:nvSpPr>
        <p:spPr>
          <a:xfrm rot="0">
            <a:off x="14278274" y="4132247"/>
            <a:ext cx="2816627" cy="1661160"/>
          </a:xfrm>
          <a:prstGeom prst="rect">
            <a:avLst/>
          </a:prstGeom>
        </p:spPr>
        <p:txBody>
          <a:bodyPr anchor="t" rtlCol="false" tIns="0" lIns="0" bIns="0" rIns="0">
            <a:spAutoFit/>
          </a:bodyPr>
          <a:lstStyle/>
          <a:p>
            <a:pPr algn="just" marL="0" indent="0" lvl="0">
              <a:lnSpc>
                <a:spcPts val="4470"/>
              </a:lnSpc>
              <a:spcBef>
                <a:spcPct val="0"/>
              </a:spcBef>
            </a:pPr>
            <a:r>
              <a:rPr lang="en-US" sz="3000">
                <a:solidFill>
                  <a:srgbClr val="EFEFEF"/>
                </a:solidFill>
                <a:latin typeface="TT Hoves"/>
                <a:ea typeface="TT Hoves"/>
                <a:cs typeface="TT Hoves"/>
                <a:sym typeface="TT Hoves"/>
              </a:rPr>
              <a:t>Fast search for items using a binary tree.</a:t>
            </a:r>
          </a:p>
        </p:txBody>
      </p:sp>
      <p:sp>
        <p:nvSpPr>
          <p:cNvPr name="TextBox 28" id="28"/>
          <p:cNvSpPr txBox="true"/>
          <p:nvPr/>
        </p:nvSpPr>
        <p:spPr>
          <a:xfrm rot="0">
            <a:off x="14278274" y="6772409"/>
            <a:ext cx="2816627" cy="2223135"/>
          </a:xfrm>
          <a:prstGeom prst="rect">
            <a:avLst/>
          </a:prstGeom>
        </p:spPr>
        <p:txBody>
          <a:bodyPr anchor="t" rtlCol="false" tIns="0" lIns="0" bIns="0" rIns="0">
            <a:spAutoFit/>
          </a:bodyPr>
          <a:lstStyle/>
          <a:p>
            <a:pPr algn="just" marL="0" indent="0" lvl="0">
              <a:lnSpc>
                <a:spcPts val="4470"/>
              </a:lnSpc>
              <a:spcBef>
                <a:spcPct val="0"/>
              </a:spcBef>
            </a:pPr>
            <a:r>
              <a:rPr lang="en-US" sz="3000">
                <a:solidFill>
                  <a:srgbClr val="EFEFEF"/>
                </a:solidFill>
                <a:latin typeface="TT Hoves"/>
                <a:ea typeface="TT Hoves"/>
                <a:cs typeface="TT Hoves"/>
                <a:sym typeface="TT Hoves"/>
              </a:rPr>
              <a:t>Handle items needing restock with a queue system.</a:t>
            </a:r>
          </a:p>
        </p:txBody>
      </p:sp>
      <p:sp>
        <p:nvSpPr>
          <p:cNvPr name="TextBox 29" id="29"/>
          <p:cNvSpPr txBox="true"/>
          <p:nvPr/>
        </p:nvSpPr>
        <p:spPr>
          <a:xfrm rot="0">
            <a:off x="3458475" y="1596820"/>
            <a:ext cx="2816627" cy="1428242"/>
          </a:xfrm>
          <a:prstGeom prst="rect">
            <a:avLst/>
          </a:prstGeom>
        </p:spPr>
        <p:txBody>
          <a:bodyPr anchor="t" rtlCol="false" tIns="0" lIns="0" bIns="0" rIns="0">
            <a:spAutoFit/>
          </a:bodyPr>
          <a:lstStyle/>
          <a:p>
            <a:pPr algn="just" marL="0" indent="0" lvl="0">
              <a:lnSpc>
                <a:spcPts val="3874"/>
              </a:lnSpc>
            </a:pPr>
            <a:r>
              <a:rPr lang="en-US" sz="2600">
                <a:solidFill>
                  <a:srgbClr val="EFEFEF"/>
                </a:solidFill>
                <a:latin typeface="TT Hoves"/>
                <a:ea typeface="TT Hoves"/>
                <a:cs typeface="TT Hoves"/>
                <a:sym typeface="TT Hoves"/>
              </a:rPr>
              <a:t>Add a new item or update quantity if it already exists.</a:t>
            </a:r>
          </a:p>
        </p:txBody>
      </p:sp>
      <p:sp>
        <p:nvSpPr>
          <p:cNvPr name="TextBox 30" id="30"/>
          <p:cNvSpPr txBox="true"/>
          <p:nvPr/>
        </p:nvSpPr>
        <p:spPr>
          <a:xfrm rot="0">
            <a:off x="3641573" y="4413234"/>
            <a:ext cx="2816627" cy="1099185"/>
          </a:xfrm>
          <a:prstGeom prst="rect">
            <a:avLst/>
          </a:prstGeom>
        </p:spPr>
        <p:txBody>
          <a:bodyPr anchor="t" rtlCol="false" tIns="0" lIns="0" bIns="0" rIns="0">
            <a:spAutoFit/>
          </a:bodyPr>
          <a:lstStyle/>
          <a:p>
            <a:pPr algn="just" marL="0" indent="0" lvl="0">
              <a:lnSpc>
                <a:spcPts val="4470"/>
              </a:lnSpc>
            </a:pPr>
            <a:r>
              <a:rPr lang="en-US" sz="3000">
                <a:solidFill>
                  <a:srgbClr val="EFEFEF"/>
                </a:solidFill>
                <a:latin typeface="TT Hoves"/>
                <a:ea typeface="TT Hoves"/>
                <a:cs typeface="TT Hoves"/>
                <a:sym typeface="TT Hoves"/>
              </a:rPr>
              <a:t>Remove an item from the cart.</a:t>
            </a:r>
          </a:p>
        </p:txBody>
      </p:sp>
      <p:sp>
        <p:nvSpPr>
          <p:cNvPr name="TextBox 31" id="31"/>
          <p:cNvSpPr txBox="true"/>
          <p:nvPr/>
        </p:nvSpPr>
        <p:spPr>
          <a:xfrm rot="0">
            <a:off x="3458475" y="7069451"/>
            <a:ext cx="2816627" cy="1657096"/>
          </a:xfrm>
          <a:prstGeom prst="rect">
            <a:avLst/>
          </a:prstGeom>
        </p:spPr>
        <p:txBody>
          <a:bodyPr anchor="t" rtlCol="false" tIns="0" lIns="0" bIns="0" rIns="0">
            <a:spAutoFit/>
          </a:bodyPr>
          <a:lstStyle/>
          <a:p>
            <a:pPr algn="just" marL="0" indent="0" lvl="0">
              <a:lnSpc>
                <a:spcPts val="1936"/>
              </a:lnSpc>
            </a:pPr>
            <a:r>
              <a:rPr lang="en-US" sz="1299" strike="noStrike" u="none">
                <a:solidFill>
                  <a:srgbClr val="EFEFEF"/>
                </a:solidFill>
                <a:latin typeface="TT Hoves"/>
                <a:ea typeface="TT Hoves"/>
                <a:cs typeface="TT Hoves"/>
                <a:sym typeface="TT Hove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32" id="32"/>
          <p:cNvSpPr txBox="true"/>
          <p:nvPr/>
        </p:nvSpPr>
        <p:spPr>
          <a:xfrm rot="0">
            <a:off x="6645754" y="4270994"/>
            <a:ext cx="5026307" cy="1372638"/>
          </a:xfrm>
          <a:prstGeom prst="rect">
            <a:avLst/>
          </a:prstGeom>
        </p:spPr>
        <p:txBody>
          <a:bodyPr anchor="t" rtlCol="false" tIns="0" lIns="0" bIns="0" rIns="0">
            <a:spAutoFit/>
          </a:bodyPr>
          <a:lstStyle/>
          <a:p>
            <a:pPr algn="ctr" marL="0" indent="0" lvl="1">
              <a:lnSpc>
                <a:spcPts val="5221"/>
              </a:lnSpc>
              <a:spcBef>
                <a:spcPct val="0"/>
              </a:spcBef>
            </a:pPr>
            <a:r>
              <a:rPr lang="en-US" b="true" sz="5382">
                <a:solidFill>
                  <a:srgbClr val="000000"/>
                </a:solidFill>
                <a:latin typeface="TT Hoves Bold"/>
                <a:ea typeface="TT Hoves Bold"/>
                <a:cs typeface="TT Hoves Bold"/>
                <a:sym typeface="TT Hoves Bold"/>
              </a:rPr>
              <a:t>Key Functionalities</a:t>
            </a:r>
          </a:p>
        </p:txBody>
      </p:sp>
      <p:sp>
        <p:nvSpPr>
          <p:cNvPr name="TextBox 33" id="33"/>
          <p:cNvSpPr txBox="true"/>
          <p:nvPr/>
        </p:nvSpPr>
        <p:spPr>
          <a:xfrm rot="0">
            <a:off x="1509697" y="1813157"/>
            <a:ext cx="1786853" cy="1231900"/>
          </a:xfrm>
          <a:prstGeom prst="rect">
            <a:avLst/>
          </a:prstGeom>
        </p:spPr>
        <p:txBody>
          <a:bodyPr anchor="t" rtlCol="false" tIns="0" lIns="0" bIns="0" rIns="0">
            <a:spAutoFit/>
          </a:bodyPr>
          <a:lstStyle/>
          <a:p>
            <a:pPr algn="l">
              <a:lnSpc>
                <a:spcPts val="4700"/>
              </a:lnSpc>
            </a:pPr>
            <a:r>
              <a:rPr lang="en-US" b="true" sz="5000" spc="-245">
                <a:solidFill>
                  <a:srgbClr val="EFEFEF"/>
                </a:solidFill>
                <a:latin typeface="TT Hoves Bold"/>
                <a:ea typeface="TT Hoves Bold"/>
                <a:cs typeface="TT Hoves Bold"/>
                <a:sym typeface="TT Hoves Bold"/>
              </a:rPr>
              <a:t>Add Item:</a:t>
            </a:r>
          </a:p>
        </p:txBody>
      </p:sp>
      <p:sp>
        <p:nvSpPr>
          <p:cNvPr name="TextBox 34" id="34"/>
          <p:cNvSpPr txBox="true"/>
          <p:nvPr/>
        </p:nvSpPr>
        <p:spPr>
          <a:xfrm rot="0">
            <a:off x="1197077" y="4280519"/>
            <a:ext cx="2628856" cy="1231900"/>
          </a:xfrm>
          <a:prstGeom prst="rect">
            <a:avLst/>
          </a:prstGeom>
        </p:spPr>
        <p:txBody>
          <a:bodyPr anchor="t" rtlCol="false" tIns="0" lIns="0" bIns="0" rIns="0">
            <a:spAutoFit/>
          </a:bodyPr>
          <a:lstStyle/>
          <a:p>
            <a:pPr algn="l">
              <a:lnSpc>
                <a:spcPts val="4700"/>
              </a:lnSpc>
            </a:pPr>
            <a:r>
              <a:rPr lang="en-US" b="true" sz="5000" spc="-245">
                <a:solidFill>
                  <a:srgbClr val="EFEFEF"/>
                </a:solidFill>
                <a:latin typeface="TT Hoves Bold"/>
                <a:ea typeface="TT Hoves Bold"/>
                <a:cs typeface="TT Hoves Bold"/>
                <a:sym typeface="TT Hoves Bold"/>
              </a:rPr>
              <a:t>Remove Item:</a:t>
            </a:r>
          </a:p>
        </p:txBody>
      </p:sp>
      <p:sp>
        <p:nvSpPr>
          <p:cNvPr name="TextBox 35" id="35"/>
          <p:cNvSpPr txBox="true"/>
          <p:nvPr/>
        </p:nvSpPr>
        <p:spPr>
          <a:xfrm rot="0">
            <a:off x="1197077" y="7227593"/>
            <a:ext cx="2628856" cy="1231900"/>
          </a:xfrm>
          <a:prstGeom prst="rect">
            <a:avLst/>
          </a:prstGeom>
        </p:spPr>
        <p:txBody>
          <a:bodyPr anchor="t" rtlCol="false" tIns="0" lIns="0" bIns="0" rIns="0">
            <a:spAutoFit/>
          </a:bodyPr>
          <a:lstStyle/>
          <a:p>
            <a:pPr algn="l">
              <a:lnSpc>
                <a:spcPts val="4700"/>
              </a:lnSpc>
            </a:pPr>
            <a:r>
              <a:rPr lang="en-US" b="true" sz="5000" spc="-245">
                <a:solidFill>
                  <a:srgbClr val="EFEFEF"/>
                </a:solidFill>
                <a:latin typeface="TT Hoves Bold"/>
                <a:ea typeface="TT Hoves Bold"/>
                <a:cs typeface="TT Hoves Bold"/>
                <a:sym typeface="TT Hoves Bold"/>
              </a:rPr>
              <a:t>View Cart: </a:t>
            </a:r>
          </a:p>
        </p:txBody>
      </p:sp>
      <p:sp>
        <p:nvSpPr>
          <p:cNvPr name="TextBox 36" id="36"/>
          <p:cNvSpPr txBox="true"/>
          <p:nvPr/>
        </p:nvSpPr>
        <p:spPr>
          <a:xfrm rot="0">
            <a:off x="11928417" y="1813157"/>
            <a:ext cx="1999455" cy="1231900"/>
          </a:xfrm>
          <a:prstGeom prst="rect">
            <a:avLst/>
          </a:prstGeom>
        </p:spPr>
        <p:txBody>
          <a:bodyPr anchor="t" rtlCol="false" tIns="0" lIns="0" bIns="0" rIns="0">
            <a:spAutoFit/>
          </a:bodyPr>
          <a:lstStyle/>
          <a:p>
            <a:pPr algn="l">
              <a:lnSpc>
                <a:spcPts val="4700"/>
              </a:lnSpc>
            </a:pPr>
            <a:r>
              <a:rPr lang="en-US" b="true" sz="5000" spc="-245">
                <a:solidFill>
                  <a:srgbClr val="EFEFEF"/>
                </a:solidFill>
                <a:latin typeface="TT Hoves Bold"/>
                <a:ea typeface="TT Hoves Bold"/>
                <a:cs typeface="TT Hoves Bold"/>
                <a:sym typeface="TT Hoves Bold"/>
              </a:rPr>
              <a:t>Checkout:</a:t>
            </a:r>
          </a:p>
        </p:txBody>
      </p:sp>
      <p:sp>
        <p:nvSpPr>
          <p:cNvPr name="TextBox 37" id="37"/>
          <p:cNvSpPr txBox="true"/>
          <p:nvPr/>
        </p:nvSpPr>
        <p:spPr>
          <a:xfrm rot="0">
            <a:off x="11901508" y="3953746"/>
            <a:ext cx="2401200" cy="2413000"/>
          </a:xfrm>
          <a:prstGeom prst="rect">
            <a:avLst/>
          </a:prstGeom>
        </p:spPr>
        <p:txBody>
          <a:bodyPr anchor="t" rtlCol="false" tIns="0" lIns="0" bIns="0" rIns="0">
            <a:spAutoFit/>
          </a:bodyPr>
          <a:lstStyle/>
          <a:p>
            <a:pPr algn="l">
              <a:lnSpc>
                <a:spcPts val="4700"/>
              </a:lnSpc>
            </a:pPr>
            <a:r>
              <a:rPr lang="en-US" b="true" sz="5000" spc="-245">
                <a:solidFill>
                  <a:srgbClr val="EFEFEF"/>
                </a:solidFill>
                <a:latin typeface="TT Hoves Bold"/>
                <a:ea typeface="TT Hoves Bold"/>
                <a:cs typeface="TT Hoves Bold"/>
                <a:sym typeface="TT Hoves Bold"/>
              </a:rPr>
              <a:t>Binary Search Tree (BST):</a:t>
            </a:r>
          </a:p>
        </p:txBody>
      </p:sp>
      <p:sp>
        <p:nvSpPr>
          <p:cNvPr name="TextBox 38" id="38"/>
          <p:cNvSpPr txBox="true"/>
          <p:nvPr/>
        </p:nvSpPr>
        <p:spPr>
          <a:xfrm rot="0">
            <a:off x="11787680" y="7376428"/>
            <a:ext cx="2628856" cy="1231900"/>
          </a:xfrm>
          <a:prstGeom prst="rect">
            <a:avLst/>
          </a:prstGeom>
        </p:spPr>
        <p:txBody>
          <a:bodyPr anchor="t" rtlCol="false" tIns="0" lIns="0" bIns="0" rIns="0">
            <a:spAutoFit/>
          </a:bodyPr>
          <a:lstStyle/>
          <a:p>
            <a:pPr algn="l">
              <a:lnSpc>
                <a:spcPts val="4700"/>
              </a:lnSpc>
            </a:pPr>
            <a:r>
              <a:rPr lang="en-US" b="true" sz="5000" spc="-245">
                <a:solidFill>
                  <a:srgbClr val="EFEFEF"/>
                </a:solidFill>
                <a:latin typeface="TT Hoves Bold"/>
                <a:ea typeface="TT Hoves Bold"/>
                <a:cs typeface="TT Hoves Bold"/>
                <a:sym typeface="TT Hoves Bold"/>
              </a:rPr>
              <a:t>Restock Queue: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804373" y="1513910"/>
            <a:ext cx="11352020" cy="3352879"/>
          </a:xfrm>
          <a:prstGeom prst="rect">
            <a:avLst/>
          </a:prstGeom>
        </p:spPr>
        <p:txBody>
          <a:bodyPr anchor="t" rtlCol="false" tIns="0" lIns="0" bIns="0" rIns="0">
            <a:spAutoFit/>
          </a:bodyPr>
          <a:lstStyle/>
          <a:p>
            <a:pPr algn="l">
              <a:lnSpc>
                <a:spcPts val="12880"/>
              </a:lnSpc>
            </a:pPr>
            <a:r>
              <a:rPr lang="en-US" b="true" sz="13278" spc="-624">
                <a:solidFill>
                  <a:srgbClr val="000000"/>
                </a:solidFill>
                <a:latin typeface="TT Hoves Bold"/>
                <a:ea typeface="TT Hoves Bold"/>
                <a:cs typeface="TT Hoves Bold"/>
                <a:sym typeface="TT Hoves Bold"/>
              </a:rPr>
              <a:t>Binary Search Tree (BST)</a:t>
            </a:r>
          </a:p>
        </p:txBody>
      </p:sp>
      <p:sp>
        <p:nvSpPr>
          <p:cNvPr name="TextBox 3" id="3"/>
          <p:cNvSpPr txBox="true"/>
          <p:nvPr/>
        </p:nvSpPr>
        <p:spPr>
          <a:xfrm rot="0">
            <a:off x="804373" y="5690234"/>
            <a:ext cx="9181721" cy="3568066"/>
          </a:xfrm>
          <a:prstGeom prst="rect">
            <a:avLst/>
          </a:prstGeom>
        </p:spPr>
        <p:txBody>
          <a:bodyPr anchor="t" rtlCol="false" tIns="0" lIns="0" bIns="0" rIns="0">
            <a:spAutoFit/>
          </a:bodyPr>
          <a:lstStyle/>
          <a:p>
            <a:pPr algn="just" marL="690872" indent="-345436" lvl="1">
              <a:lnSpc>
                <a:spcPts val="4319"/>
              </a:lnSpc>
              <a:spcBef>
                <a:spcPct val="0"/>
              </a:spcBef>
              <a:buFont typeface="Arial"/>
              <a:buChar char="•"/>
            </a:pPr>
            <a:r>
              <a:rPr lang="en-US" sz="3199" spc="191">
                <a:solidFill>
                  <a:srgbClr val="000000"/>
                </a:solidFill>
                <a:latin typeface="TT Hoves"/>
                <a:ea typeface="TT Hoves"/>
                <a:cs typeface="TT Hoves"/>
                <a:sym typeface="TT Hoves"/>
              </a:rPr>
              <a:t>Ex</a:t>
            </a:r>
            <a:r>
              <a:rPr lang="en-US" sz="3199" spc="191" u="none">
                <a:solidFill>
                  <a:srgbClr val="000000"/>
                </a:solidFill>
                <a:latin typeface="TT Hoves"/>
                <a:ea typeface="TT Hoves"/>
                <a:cs typeface="TT Hoves"/>
                <a:sym typeface="TT Hoves"/>
              </a:rPr>
              <a:t>plain the benefits of using a BST for efficient item search.</a:t>
            </a:r>
          </a:p>
          <a:p>
            <a:pPr algn="just">
              <a:lnSpc>
                <a:spcPts val="4319"/>
              </a:lnSpc>
              <a:spcBef>
                <a:spcPct val="0"/>
              </a:spcBef>
            </a:pPr>
          </a:p>
          <a:p>
            <a:pPr algn="just" marL="690872" indent="-345436" lvl="1">
              <a:lnSpc>
                <a:spcPts val="4319"/>
              </a:lnSpc>
              <a:spcBef>
                <a:spcPct val="0"/>
              </a:spcBef>
              <a:buFont typeface="Arial"/>
              <a:buChar char="•"/>
            </a:pPr>
            <a:r>
              <a:rPr lang="en-US" sz="3199" spc="191" u="none">
                <a:solidFill>
                  <a:srgbClr val="000000"/>
                </a:solidFill>
                <a:latin typeface="TT Hoves"/>
                <a:ea typeface="TT Hoves"/>
                <a:cs typeface="TT Hoves"/>
                <a:sym typeface="TT Hoves"/>
              </a:rPr>
              <a:t>Demonstrate how items are inserted and searched in the tree.</a:t>
            </a:r>
          </a:p>
          <a:p>
            <a:pPr algn="just" marL="0" indent="0" lvl="0">
              <a:lnSpc>
                <a:spcPts val="7019"/>
              </a:lnSpc>
              <a:spcBef>
                <a:spcPct val="0"/>
              </a:spcBef>
            </a:pPr>
          </a:p>
        </p:txBody>
      </p:sp>
      <p:sp>
        <p:nvSpPr>
          <p:cNvPr name="Freeform 4" id="4"/>
          <p:cNvSpPr/>
          <p:nvPr/>
        </p:nvSpPr>
        <p:spPr>
          <a:xfrm flipH="false" flipV="false" rot="0">
            <a:off x="8480781" y="-7939543"/>
            <a:ext cx="15177319" cy="15177319"/>
          </a:xfrm>
          <a:custGeom>
            <a:avLst/>
            <a:gdLst/>
            <a:ahLst/>
            <a:cxnLst/>
            <a:rect r="r" b="b" t="t" l="l"/>
            <a:pathLst>
              <a:path h="15177319" w="15177319">
                <a:moveTo>
                  <a:pt x="0" y="0"/>
                </a:moveTo>
                <a:lnTo>
                  <a:pt x="15177319" y="0"/>
                </a:lnTo>
                <a:lnTo>
                  <a:pt x="15177319" y="15177319"/>
                </a:lnTo>
                <a:lnTo>
                  <a:pt x="0" y="15177319"/>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0766469" y="6041762"/>
            <a:ext cx="8217790" cy="4817439"/>
            <a:chOff x="0" y="0"/>
            <a:chExt cx="2164356" cy="1268790"/>
          </a:xfrm>
        </p:grpSpPr>
        <p:sp>
          <p:nvSpPr>
            <p:cNvPr name="Freeform 6" id="6"/>
            <p:cNvSpPr/>
            <p:nvPr/>
          </p:nvSpPr>
          <p:spPr>
            <a:xfrm flipH="false" flipV="false" rot="0">
              <a:off x="0" y="0"/>
              <a:ext cx="2164356" cy="1268790"/>
            </a:xfrm>
            <a:custGeom>
              <a:avLst/>
              <a:gdLst/>
              <a:ahLst/>
              <a:cxnLst/>
              <a:rect r="r" b="b" t="t" l="l"/>
              <a:pathLst>
                <a:path h="1268790" w="2164356">
                  <a:moveTo>
                    <a:pt x="0" y="0"/>
                  </a:moveTo>
                  <a:lnTo>
                    <a:pt x="2164356" y="0"/>
                  </a:lnTo>
                  <a:lnTo>
                    <a:pt x="2164356" y="1268790"/>
                  </a:lnTo>
                  <a:lnTo>
                    <a:pt x="0" y="1268790"/>
                  </a:lnTo>
                  <a:close/>
                </a:path>
              </a:pathLst>
            </a:custGeom>
            <a:solidFill>
              <a:srgbClr val="0003FF"/>
            </a:solidFill>
          </p:spPr>
        </p:sp>
        <p:sp>
          <p:nvSpPr>
            <p:cNvPr name="TextBox 7" id="7"/>
            <p:cNvSpPr txBox="true"/>
            <p:nvPr/>
          </p:nvSpPr>
          <p:spPr>
            <a:xfrm>
              <a:off x="0" y="-57150"/>
              <a:ext cx="2164356" cy="1325940"/>
            </a:xfrm>
            <a:prstGeom prst="rect">
              <a:avLst/>
            </a:prstGeom>
          </p:spPr>
          <p:txBody>
            <a:bodyPr anchor="ctr" rtlCol="false" tIns="50800" lIns="50800" bIns="50800" rIns="50800"/>
            <a:lstStyle/>
            <a:p>
              <a:pPr algn="ctr">
                <a:lnSpc>
                  <a:spcPts val="3639"/>
                </a:lnSpc>
              </a:pPr>
            </a:p>
          </p:txBody>
        </p:sp>
      </p:grpSp>
      <p:sp>
        <p:nvSpPr>
          <p:cNvPr name="Freeform 8" id="8"/>
          <p:cNvSpPr/>
          <p:nvPr/>
        </p:nvSpPr>
        <p:spPr>
          <a:xfrm flipH="false" flipV="false" rot="0">
            <a:off x="12848655" y="0"/>
            <a:ext cx="5439345" cy="5998101"/>
          </a:xfrm>
          <a:custGeom>
            <a:avLst/>
            <a:gdLst/>
            <a:ahLst/>
            <a:cxnLst/>
            <a:rect r="r" b="b" t="t" l="l"/>
            <a:pathLst>
              <a:path h="5998101" w="5439345">
                <a:moveTo>
                  <a:pt x="0" y="0"/>
                </a:moveTo>
                <a:lnTo>
                  <a:pt x="5439345" y="0"/>
                </a:lnTo>
                <a:lnTo>
                  <a:pt x="5439345" y="5998101"/>
                </a:lnTo>
                <a:lnTo>
                  <a:pt x="0" y="5998101"/>
                </a:lnTo>
                <a:lnTo>
                  <a:pt x="0" y="0"/>
                </a:lnTo>
                <a:close/>
              </a:path>
            </a:pathLst>
          </a:custGeom>
          <a:blipFill>
            <a:blip r:embed="rId4"/>
            <a:stretch>
              <a:fillRect l="-48311" t="0" r="-54792" b="0"/>
            </a:stretch>
          </a:blipFill>
        </p:spPr>
      </p:sp>
      <p:sp>
        <p:nvSpPr>
          <p:cNvPr name="TextBox 9" id="9"/>
          <p:cNvSpPr txBox="true"/>
          <p:nvPr/>
        </p:nvSpPr>
        <p:spPr>
          <a:xfrm rot="0">
            <a:off x="12719168" y="6975212"/>
            <a:ext cx="6265091" cy="4832876"/>
          </a:xfrm>
          <a:prstGeom prst="rect">
            <a:avLst/>
          </a:prstGeom>
        </p:spPr>
        <p:txBody>
          <a:bodyPr anchor="t" rtlCol="false" tIns="0" lIns="0" bIns="0" rIns="0">
            <a:spAutoFit/>
          </a:bodyPr>
          <a:lstStyle/>
          <a:p>
            <a:pPr algn="ctr">
              <a:lnSpc>
                <a:spcPts val="35614"/>
              </a:lnSpc>
            </a:pPr>
            <a:r>
              <a:rPr lang="en-US" b="true" sz="37888" spc="-1856">
                <a:solidFill>
                  <a:srgbClr val="EFEFEF"/>
                </a:solidFill>
                <a:latin typeface="TT Hoves Bold"/>
                <a:ea typeface="TT Hoves Bold"/>
                <a:cs typeface="TT Hoves Bold"/>
                <a:sym typeface="TT Hoves Bold"/>
              </a:rPr>
              <a:t>07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804373" y="5690234"/>
            <a:ext cx="9181721" cy="4110991"/>
          </a:xfrm>
          <a:prstGeom prst="rect">
            <a:avLst/>
          </a:prstGeom>
        </p:spPr>
        <p:txBody>
          <a:bodyPr anchor="t" rtlCol="false" tIns="0" lIns="0" bIns="0" rIns="0">
            <a:spAutoFit/>
          </a:bodyPr>
          <a:lstStyle/>
          <a:p>
            <a:pPr algn="just" marL="690872" indent="-345436" lvl="1">
              <a:lnSpc>
                <a:spcPts val="4319"/>
              </a:lnSpc>
              <a:buFont typeface="Arial"/>
              <a:buChar char="•"/>
            </a:pPr>
            <a:r>
              <a:rPr lang="en-US" sz="3199" spc="191">
                <a:solidFill>
                  <a:srgbClr val="000000"/>
                </a:solidFill>
                <a:latin typeface="TT Hoves"/>
                <a:ea typeface="TT Hoves"/>
                <a:cs typeface="TT Hoves"/>
                <a:sym typeface="TT Hoves"/>
              </a:rPr>
              <a:t>Items that need restocking are added to a queue.</a:t>
            </a:r>
          </a:p>
          <a:p>
            <a:pPr algn="just">
              <a:lnSpc>
                <a:spcPts val="4319"/>
              </a:lnSpc>
            </a:pPr>
          </a:p>
          <a:p>
            <a:pPr algn="just" marL="690872" indent="-345436" lvl="1">
              <a:lnSpc>
                <a:spcPts val="4319"/>
              </a:lnSpc>
              <a:buFont typeface="Arial"/>
              <a:buChar char="•"/>
            </a:pPr>
            <a:r>
              <a:rPr lang="en-US" sz="3199" spc="191">
                <a:solidFill>
                  <a:srgbClr val="000000"/>
                </a:solidFill>
                <a:latin typeface="TT Hoves"/>
                <a:ea typeface="TT Hoves"/>
                <a:cs typeface="TT Hoves"/>
                <a:sym typeface="TT Hoves"/>
              </a:rPr>
              <a:t>The restock process is handled by dequeuing items and adding them back to the cart.</a:t>
            </a:r>
          </a:p>
          <a:p>
            <a:pPr algn="just" marL="0" indent="0" lvl="0">
              <a:lnSpc>
                <a:spcPts val="7019"/>
              </a:lnSpc>
              <a:spcBef>
                <a:spcPct val="0"/>
              </a:spcBef>
            </a:pPr>
          </a:p>
        </p:txBody>
      </p:sp>
      <p:sp>
        <p:nvSpPr>
          <p:cNvPr name="Freeform 3" id="3"/>
          <p:cNvSpPr/>
          <p:nvPr/>
        </p:nvSpPr>
        <p:spPr>
          <a:xfrm flipH="false" flipV="false" rot="0">
            <a:off x="8480781" y="-7939543"/>
            <a:ext cx="15177319" cy="15177319"/>
          </a:xfrm>
          <a:custGeom>
            <a:avLst/>
            <a:gdLst/>
            <a:ahLst/>
            <a:cxnLst/>
            <a:rect r="r" b="b" t="t" l="l"/>
            <a:pathLst>
              <a:path h="15177319" w="15177319">
                <a:moveTo>
                  <a:pt x="0" y="0"/>
                </a:moveTo>
                <a:lnTo>
                  <a:pt x="15177319" y="0"/>
                </a:lnTo>
                <a:lnTo>
                  <a:pt x="15177319" y="15177319"/>
                </a:lnTo>
                <a:lnTo>
                  <a:pt x="0" y="15177319"/>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766469" y="6041762"/>
            <a:ext cx="8217790" cy="4817439"/>
            <a:chOff x="0" y="0"/>
            <a:chExt cx="2164356" cy="1268790"/>
          </a:xfrm>
        </p:grpSpPr>
        <p:sp>
          <p:nvSpPr>
            <p:cNvPr name="Freeform 5" id="5"/>
            <p:cNvSpPr/>
            <p:nvPr/>
          </p:nvSpPr>
          <p:spPr>
            <a:xfrm flipH="false" flipV="false" rot="0">
              <a:off x="0" y="0"/>
              <a:ext cx="2164356" cy="1268790"/>
            </a:xfrm>
            <a:custGeom>
              <a:avLst/>
              <a:gdLst/>
              <a:ahLst/>
              <a:cxnLst/>
              <a:rect r="r" b="b" t="t" l="l"/>
              <a:pathLst>
                <a:path h="1268790" w="2164356">
                  <a:moveTo>
                    <a:pt x="0" y="0"/>
                  </a:moveTo>
                  <a:lnTo>
                    <a:pt x="2164356" y="0"/>
                  </a:lnTo>
                  <a:lnTo>
                    <a:pt x="2164356" y="1268790"/>
                  </a:lnTo>
                  <a:lnTo>
                    <a:pt x="0" y="1268790"/>
                  </a:lnTo>
                  <a:close/>
                </a:path>
              </a:pathLst>
            </a:custGeom>
            <a:solidFill>
              <a:srgbClr val="0003FF"/>
            </a:solidFill>
          </p:spPr>
        </p:sp>
        <p:sp>
          <p:nvSpPr>
            <p:cNvPr name="TextBox 6" id="6"/>
            <p:cNvSpPr txBox="true"/>
            <p:nvPr/>
          </p:nvSpPr>
          <p:spPr>
            <a:xfrm>
              <a:off x="0" y="-57150"/>
              <a:ext cx="2164356" cy="1325940"/>
            </a:xfrm>
            <a:prstGeom prst="rect">
              <a:avLst/>
            </a:prstGeom>
          </p:spPr>
          <p:txBody>
            <a:bodyPr anchor="ctr" rtlCol="false" tIns="50800" lIns="50800" bIns="50800" rIns="50800"/>
            <a:lstStyle/>
            <a:p>
              <a:pPr algn="ctr">
                <a:lnSpc>
                  <a:spcPts val="3639"/>
                </a:lnSpc>
              </a:pPr>
            </a:p>
          </p:txBody>
        </p:sp>
      </p:grpSp>
      <p:sp>
        <p:nvSpPr>
          <p:cNvPr name="Freeform 7" id="7"/>
          <p:cNvSpPr/>
          <p:nvPr/>
        </p:nvSpPr>
        <p:spPr>
          <a:xfrm flipH="false" flipV="false" rot="0">
            <a:off x="9986978" y="0"/>
            <a:ext cx="8301022" cy="2999050"/>
          </a:xfrm>
          <a:custGeom>
            <a:avLst/>
            <a:gdLst/>
            <a:ahLst/>
            <a:cxnLst/>
            <a:rect r="r" b="b" t="t" l="l"/>
            <a:pathLst>
              <a:path h="2999050" w="8301022">
                <a:moveTo>
                  <a:pt x="0" y="0"/>
                </a:moveTo>
                <a:lnTo>
                  <a:pt x="8301022" y="0"/>
                </a:lnTo>
                <a:lnTo>
                  <a:pt x="8301022" y="2999050"/>
                </a:lnTo>
                <a:lnTo>
                  <a:pt x="0" y="2999050"/>
                </a:lnTo>
                <a:lnTo>
                  <a:pt x="0" y="0"/>
                </a:lnTo>
                <a:close/>
              </a:path>
            </a:pathLst>
          </a:custGeom>
          <a:blipFill>
            <a:blip r:embed="rId4"/>
            <a:stretch>
              <a:fillRect l="-17998" t="0" r="-18144" b="-53557"/>
            </a:stretch>
          </a:blipFill>
        </p:spPr>
      </p:sp>
      <p:sp>
        <p:nvSpPr>
          <p:cNvPr name="TextBox 8" id="8"/>
          <p:cNvSpPr txBox="true"/>
          <p:nvPr/>
        </p:nvSpPr>
        <p:spPr>
          <a:xfrm rot="0">
            <a:off x="804373" y="1470248"/>
            <a:ext cx="6723225" cy="3352879"/>
          </a:xfrm>
          <a:prstGeom prst="rect">
            <a:avLst/>
          </a:prstGeom>
        </p:spPr>
        <p:txBody>
          <a:bodyPr anchor="t" rtlCol="false" tIns="0" lIns="0" bIns="0" rIns="0">
            <a:spAutoFit/>
          </a:bodyPr>
          <a:lstStyle/>
          <a:p>
            <a:pPr algn="l">
              <a:lnSpc>
                <a:spcPts val="12880"/>
              </a:lnSpc>
            </a:pPr>
            <a:r>
              <a:rPr lang="en-US" sz="13278" spc="-624" b="true">
                <a:solidFill>
                  <a:srgbClr val="000000"/>
                </a:solidFill>
                <a:latin typeface="TT Hoves Bold"/>
                <a:ea typeface="TT Hoves Bold"/>
                <a:cs typeface="TT Hoves Bold"/>
                <a:sym typeface="TT Hoves Bold"/>
              </a:rPr>
              <a:t>Restock </a:t>
            </a:r>
          </a:p>
          <a:p>
            <a:pPr algn="l">
              <a:lnSpc>
                <a:spcPts val="12880"/>
              </a:lnSpc>
            </a:pPr>
            <a:r>
              <a:rPr lang="en-US" b="true" sz="13278" spc="-624">
                <a:solidFill>
                  <a:srgbClr val="000000"/>
                </a:solidFill>
                <a:latin typeface="TT Hoves Bold"/>
                <a:ea typeface="TT Hoves Bold"/>
                <a:cs typeface="TT Hoves Bold"/>
                <a:sym typeface="TT Hoves Bold"/>
              </a:rPr>
              <a:t>Queue</a:t>
            </a:r>
          </a:p>
        </p:txBody>
      </p:sp>
      <p:sp>
        <p:nvSpPr>
          <p:cNvPr name="TextBox 9" id="9"/>
          <p:cNvSpPr txBox="true"/>
          <p:nvPr/>
        </p:nvSpPr>
        <p:spPr>
          <a:xfrm rot="0">
            <a:off x="12719168" y="6975212"/>
            <a:ext cx="6265091" cy="4832876"/>
          </a:xfrm>
          <a:prstGeom prst="rect">
            <a:avLst/>
          </a:prstGeom>
        </p:spPr>
        <p:txBody>
          <a:bodyPr anchor="t" rtlCol="false" tIns="0" lIns="0" bIns="0" rIns="0">
            <a:spAutoFit/>
          </a:bodyPr>
          <a:lstStyle/>
          <a:p>
            <a:pPr algn="ctr">
              <a:lnSpc>
                <a:spcPts val="35614"/>
              </a:lnSpc>
            </a:pPr>
            <a:r>
              <a:rPr lang="en-US" b="true" sz="37888" spc="-1856">
                <a:solidFill>
                  <a:srgbClr val="EFEFEF"/>
                </a:solidFill>
                <a:latin typeface="TT Hoves Bold"/>
                <a:ea typeface="TT Hoves Bold"/>
                <a:cs typeface="TT Hoves Bold"/>
                <a:sym typeface="TT Hoves Bold"/>
              </a:rPr>
              <a:t>07</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7444889" y="2059343"/>
            <a:ext cx="4062585" cy="2045550"/>
          </a:xfrm>
          <a:prstGeom prst="rect">
            <a:avLst/>
          </a:prstGeom>
        </p:spPr>
        <p:txBody>
          <a:bodyPr anchor="t" rtlCol="false" tIns="0" lIns="0" bIns="0" rIns="0">
            <a:spAutoFit/>
          </a:bodyPr>
          <a:lstStyle/>
          <a:p>
            <a:pPr algn="just">
              <a:lnSpc>
                <a:spcPts val="4102"/>
              </a:lnSpc>
            </a:pPr>
            <a:r>
              <a:rPr lang="en-US" sz="2629">
                <a:solidFill>
                  <a:srgbClr val="343434"/>
                </a:solidFill>
                <a:latin typeface="TT Hoves"/>
                <a:ea typeface="TT Hoves"/>
                <a:cs typeface="TT Hoves"/>
                <a:sym typeface="TT Hoves"/>
              </a:rPr>
              <a:t>The Shopping Cart System efficiently manages items, handles restocks, and processes checkout.</a:t>
            </a:r>
          </a:p>
        </p:txBody>
      </p:sp>
      <p:sp>
        <p:nvSpPr>
          <p:cNvPr name="Freeform 3" id="3"/>
          <p:cNvSpPr/>
          <p:nvPr/>
        </p:nvSpPr>
        <p:spPr>
          <a:xfrm flipH="false" flipV="false" rot="0">
            <a:off x="13237021" y="5852251"/>
            <a:ext cx="7624730" cy="7624730"/>
          </a:xfrm>
          <a:custGeom>
            <a:avLst/>
            <a:gdLst/>
            <a:ahLst/>
            <a:cxnLst/>
            <a:rect r="r" b="b" t="t" l="l"/>
            <a:pathLst>
              <a:path h="7624730" w="7624730">
                <a:moveTo>
                  <a:pt x="0" y="0"/>
                </a:moveTo>
                <a:lnTo>
                  <a:pt x="7624731" y="0"/>
                </a:lnTo>
                <a:lnTo>
                  <a:pt x="7624731" y="7624731"/>
                </a:lnTo>
                <a:lnTo>
                  <a:pt x="0" y="7624731"/>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6898774" y="2154593"/>
            <a:ext cx="273982" cy="245024"/>
            <a:chOff x="0" y="0"/>
            <a:chExt cx="91718" cy="82024"/>
          </a:xfrm>
        </p:grpSpPr>
        <p:sp>
          <p:nvSpPr>
            <p:cNvPr name="Freeform 5" id="5"/>
            <p:cNvSpPr/>
            <p:nvPr/>
          </p:nvSpPr>
          <p:spPr>
            <a:xfrm flipH="false" flipV="false" rot="0">
              <a:off x="0" y="0"/>
              <a:ext cx="91718" cy="82024"/>
            </a:xfrm>
            <a:custGeom>
              <a:avLst/>
              <a:gdLst/>
              <a:ahLst/>
              <a:cxnLst/>
              <a:rect r="r" b="b" t="t" l="l"/>
              <a:pathLst>
                <a:path h="82024" w="91718">
                  <a:moveTo>
                    <a:pt x="0" y="0"/>
                  </a:moveTo>
                  <a:lnTo>
                    <a:pt x="91718" y="0"/>
                  </a:lnTo>
                  <a:lnTo>
                    <a:pt x="91718" y="82024"/>
                  </a:lnTo>
                  <a:lnTo>
                    <a:pt x="0" y="82024"/>
                  </a:lnTo>
                  <a:close/>
                </a:path>
              </a:pathLst>
            </a:custGeom>
            <a:solidFill>
              <a:srgbClr val="0003FF"/>
            </a:solidFill>
          </p:spPr>
        </p:sp>
        <p:sp>
          <p:nvSpPr>
            <p:cNvPr name="TextBox 6" id="6"/>
            <p:cNvSpPr txBox="true"/>
            <p:nvPr/>
          </p:nvSpPr>
          <p:spPr>
            <a:xfrm>
              <a:off x="0" y="85725"/>
              <a:ext cx="91718" cy="82024"/>
            </a:xfrm>
            <a:prstGeom prst="rect">
              <a:avLst/>
            </a:prstGeom>
          </p:spPr>
          <p:txBody>
            <a:bodyPr anchor="ctr" rtlCol="false" tIns="50800" lIns="50800" bIns="50800" rIns="50800"/>
            <a:lstStyle/>
            <a:p>
              <a:pPr algn="ctr">
                <a:lnSpc>
                  <a:spcPts val="1925"/>
                </a:lnSpc>
              </a:pPr>
            </a:p>
          </p:txBody>
        </p:sp>
      </p:grpSp>
      <p:grpSp>
        <p:nvGrpSpPr>
          <p:cNvPr name="Group 7" id="7"/>
          <p:cNvGrpSpPr/>
          <p:nvPr/>
        </p:nvGrpSpPr>
        <p:grpSpPr>
          <a:xfrm rot="0">
            <a:off x="6898774" y="5729739"/>
            <a:ext cx="273982" cy="245024"/>
            <a:chOff x="0" y="0"/>
            <a:chExt cx="91718" cy="82024"/>
          </a:xfrm>
        </p:grpSpPr>
        <p:sp>
          <p:nvSpPr>
            <p:cNvPr name="Freeform 8" id="8"/>
            <p:cNvSpPr/>
            <p:nvPr/>
          </p:nvSpPr>
          <p:spPr>
            <a:xfrm flipH="false" flipV="false" rot="0">
              <a:off x="0" y="0"/>
              <a:ext cx="91718" cy="82024"/>
            </a:xfrm>
            <a:custGeom>
              <a:avLst/>
              <a:gdLst/>
              <a:ahLst/>
              <a:cxnLst/>
              <a:rect r="r" b="b" t="t" l="l"/>
              <a:pathLst>
                <a:path h="82024" w="91718">
                  <a:moveTo>
                    <a:pt x="0" y="0"/>
                  </a:moveTo>
                  <a:lnTo>
                    <a:pt x="91718" y="0"/>
                  </a:lnTo>
                  <a:lnTo>
                    <a:pt x="91718" y="82024"/>
                  </a:lnTo>
                  <a:lnTo>
                    <a:pt x="0" y="82024"/>
                  </a:lnTo>
                  <a:close/>
                </a:path>
              </a:pathLst>
            </a:custGeom>
            <a:solidFill>
              <a:srgbClr val="0003FF"/>
            </a:solidFill>
          </p:spPr>
        </p:sp>
        <p:sp>
          <p:nvSpPr>
            <p:cNvPr name="TextBox 9" id="9"/>
            <p:cNvSpPr txBox="true"/>
            <p:nvPr/>
          </p:nvSpPr>
          <p:spPr>
            <a:xfrm>
              <a:off x="0" y="85725"/>
              <a:ext cx="91718" cy="82024"/>
            </a:xfrm>
            <a:prstGeom prst="rect">
              <a:avLst/>
            </a:prstGeom>
          </p:spPr>
          <p:txBody>
            <a:bodyPr anchor="ctr" rtlCol="false" tIns="50800" lIns="50800" bIns="50800" rIns="50800"/>
            <a:lstStyle/>
            <a:p>
              <a:pPr algn="ctr">
                <a:lnSpc>
                  <a:spcPts val="1925"/>
                </a:lnSpc>
              </a:pPr>
            </a:p>
          </p:txBody>
        </p:sp>
      </p:grpSp>
      <p:grpSp>
        <p:nvGrpSpPr>
          <p:cNvPr name="Group 10" id="10"/>
          <p:cNvGrpSpPr/>
          <p:nvPr/>
        </p:nvGrpSpPr>
        <p:grpSpPr>
          <a:xfrm rot="0">
            <a:off x="12686814" y="2154593"/>
            <a:ext cx="273982" cy="245024"/>
            <a:chOff x="0" y="0"/>
            <a:chExt cx="91718" cy="82024"/>
          </a:xfrm>
        </p:grpSpPr>
        <p:sp>
          <p:nvSpPr>
            <p:cNvPr name="Freeform 11" id="11"/>
            <p:cNvSpPr/>
            <p:nvPr/>
          </p:nvSpPr>
          <p:spPr>
            <a:xfrm flipH="false" flipV="false" rot="0">
              <a:off x="0" y="0"/>
              <a:ext cx="91718" cy="82024"/>
            </a:xfrm>
            <a:custGeom>
              <a:avLst/>
              <a:gdLst/>
              <a:ahLst/>
              <a:cxnLst/>
              <a:rect r="r" b="b" t="t" l="l"/>
              <a:pathLst>
                <a:path h="82024" w="91718">
                  <a:moveTo>
                    <a:pt x="0" y="0"/>
                  </a:moveTo>
                  <a:lnTo>
                    <a:pt x="91718" y="0"/>
                  </a:lnTo>
                  <a:lnTo>
                    <a:pt x="91718" y="82024"/>
                  </a:lnTo>
                  <a:lnTo>
                    <a:pt x="0" y="82024"/>
                  </a:lnTo>
                  <a:close/>
                </a:path>
              </a:pathLst>
            </a:custGeom>
            <a:solidFill>
              <a:srgbClr val="0003FF"/>
            </a:solidFill>
          </p:spPr>
        </p:sp>
        <p:sp>
          <p:nvSpPr>
            <p:cNvPr name="TextBox 12" id="12"/>
            <p:cNvSpPr txBox="true"/>
            <p:nvPr/>
          </p:nvSpPr>
          <p:spPr>
            <a:xfrm>
              <a:off x="0" y="85725"/>
              <a:ext cx="91718" cy="82024"/>
            </a:xfrm>
            <a:prstGeom prst="rect">
              <a:avLst/>
            </a:prstGeom>
          </p:spPr>
          <p:txBody>
            <a:bodyPr anchor="ctr" rtlCol="false" tIns="50800" lIns="50800" bIns="50800" rIns="50800"/>
            <a:lstStyle/>
            <a:p>
              <a:pPr algn="ctr">
                <a:lnSpc>
                  <a:spcPts val="1925"/>
                </a:lnSpc>
              </a:pPr>
            </a:p>
          </p:txBody>
        </p:sp>
      </p:grpSp>
      <p:grpSp>
        <p:nvGrpSpPr>
          <p:cNvPr name="Group 13" id="13"/>
          <p:cNvGrpSpPr/>
          <p:nvPr/>
        </p:nvGrpSpPr>
        <p:grpSpPr>
          <a:xfrm rot="0">
            <a:off x="-1822665" y="-795948"/>
            <a:ext cx="7178388" cy="11878896"/>
            <a:chOff x="0" y="0"/>
            <a:chExt cx="1890604" cy="3128598"/>
          </a:xfrm>
        </p:grpSpPr>
        <p:sp>
          <p:nvSpPr>
            <p:cNvPr name="Freeform 14" id="14"/>
            <p:cNvSpPr/>
            <p:nvPr/>
          </p:nvSpPr>
          <p:spPr>
            <a:xfrm flipH="false" flipV="false" rot="0">
              <a:off x="0" y="0"/>
              <a:ext cx="1890604" cy="3128598"/>
            </a:xfrm>
            <a:custGeom>
              <a:avLst/>
              <a:gdLst/>
              <a:ahLst/>
              <a:cxnLst/>
              <a:rect r="r" b="b" t="t" l="l"/>
              <a:pathLst>
                <a:path h="3128598" w="1890604">
                  <a:moveTo>
                    <a:pt x="0" y="0"/>
                  </a:moveTo>
                  <a:lnTo>
                    <a:pt x="1890604" y="0"/>
                  </a:lnTo>
                  <a:lnTo>
                    <a:pt x="1890604" y="3128598"/>
                  </a:lnTo>
                  <a:lnTo>
                    <a:pt x="0" y="3128598"/>
                  </a:lnTo>
                  <a:close/>
                </a:path>
              </a:pathLst>
            </a:custGeom>
            <a:solidFill>
              <a:srgbClr val="0003FF"/>
            </a:solidFill>
          </p:spPr>
        </p:sp>
        <p:sp>
          <p:nvSpPr>
            <p:cNvPr name="TextBox 15" id="15"/>
            <p:cNvSpPr txBox="true"/>
            <p:nvPr/>
          </p:nvSpPr>
          <p:spPr>
            <a:xfrm>
              <a:off x="0" y="-57150"/>
              <a:ext cx="1890604" cy="3185748"/>
            </a:xfrm>
            <a:prstGeom prst="rect">
              <a:avLst/>
            </a:prstGeom>
          </p:spPr>
          <p:txBody>
            <a:bodyPr anchor="ctr" rtlCol="false" tIns="50800" lIns="50800" bIns="50800" rIns="50800"/>
            <a:lstStyle/>
            <a:p>
              <a:pPr algn="ctr">
                <a:lnSpc>
                  <a:spcPts val="3639"/>
                </a:lnSpc>
              </a:pPr>
            </a:p>
          </p:txBody>
        </p:sp>
      </p:grpSp>
      <p:sp>
        <p:nvSpPr>
          <p:cNvPr name="TextBox 16" id="16"/>
          <p:cNvSpPr txBox="true"/>
          <p:nvPr/>
        </p:nvSpPr>
        <p:spPr>
          <a:xfrm rot="-5400000">
            <a:off x="-422562" y="1868468"/>
            <a:ext cx="10287000" cy="6550063"/>
          </a:xfrm>
          <a:prstGeom prst="rect">
            <a:avLst/>
          </a:prstGeom>
        </p:spPr>
        <p:txBody>
          <a:bodyPr anchor="t" rtlCol="false" tIns="0" lIns="0" bIns="0" rIns="0">
            <a:spAutoFit/>
          </a:bodyPr>
          <a:lstStyle/>
          <a:p>
            <a:pPr algn="l">
              <a:lnSpc>
                <a:spcPts val="16913"/>
              </a:lnSpc>
            </a:pPr>
            <a:r>
              <a:rPr lang="en-US" sz="16913" spc="-811" b="true">
                <a:solidFill>
                  <a:srgbClr val="EFEFEF"/>
                </a:solidFill>
                <a:latin typeface="TT Hoves Bold"/>
                <a:ea typeface="TT Hoves Bold"/>
                <a:cs typeface="TT Hoves Bold"/>
                <a:sym typeface="TT Hoves Bold"/>
              </a:rPr>
              <a:t> Conclusion</a:t>
            </a:r>
          </a:p>
        </p:txBody>
      </p:sp>
      <p:sp>
        <p:nvSpPr>
          <p:cNvPr name="TextBox 17" id="17"/>
          <p:cNvSpPr txBox="true"/>
          <p:nvPr/>
        </p:nvSpPr>
        <p:spPr>
          <a:xfrm rot="0">
            <a:off x="-707284" y="-253023"/>
            <a:ext cx="3677731" cy="2845012"/>
          </a:xfrm>
          <a:prstGeom prst="rect">
            <a:avLst/>
          </a:prstGeom>
        </p:spPr>
        <p:txBody>
          <a:bodyPr anchor="t" rtlCol="false" tIns="0" lIns="0" bIns="0" rIns="0">
            <a:spAutoFit/>
          </a:bodyPr>
          <a:lstStyle/>
          <a:p>
            <a:pPr algn="l">
              <a:lnSpc>
                <a:spcPts val="20906"/>
              </a:lnSpc>
            </a:pPr>
            <a:r>
              <a:rPr lang="en-US" b="true" sz="22241" spc="-1089">
                <a:solidFill>
                  <a:srgbClr val="EFEFEF"/>
                </a:solidFill>
                <a:latin typeface="TT Hoves Bold"/>
                <a:ea typeface="TT Hoves Bold"/>
                <a:cs typeface="TT Hoves Bold"/>
                <a:sym typeface="TT Hoves Bold"/>
              </a:rPr>
              <a:t>09</a:t>
            </a:r>
          </a:p>
        </p:txBody>
      </p:sp>
      <p:sp>
        <p:nvSpPr>
          <p:cNvPr name="TextBox 18" id="18"/>
          <p:cNvSpPr txBox="true"/>
          <p:nvPr/>
        </p:nvSpPr>
        <p:spPr>
          <a:xfrm rot="0">
            <a:off x="13237021" y="2059343"/>
            <a:ext cx="4062585" cy="1527919"/>
          </a:xfrm>
          <a:prstGeom prst="rect">
            <a:avLst/>
          </a:prstGeom>
        </p:spPr>
        <p:txBody>
          <a:bodyPr anchor="t" rtlCol="false" tIns="0" lIns="0" bIns="0" rIns="0">
            <a:spAutoFit/>
          </a:bodyPr>
          <a:lstStyle/>
          <a:p>
            <a:pPr algn="just">
              <a:lnSpc>
                <a:spcPts val="4102"/>
              </a:lnSpc>
            </a:pPr>
            <a:r>
              <a:rPr lang="en-US" sz="2629">
                <a:solidFill>
                  <a:srgbClr val="343434"/>
                </a:solidFill>
                <a:latin typeface="TT Hoves"/>
                <a:ea typeface="TT Hoves"/>
                <a:cs typeface="TT Hoves"/>
                <a:sym typeface="TT Hoves"/>
              </a:rPr>
              <a:t>Fast item search using binary trees improves performance.</a:t>
            </a:r>
          </a:p>
        </p:txBody>
      </p:sp>
      <p:sp>
        <p:nvSpPr>
          <p:cNvPr name="TextBox 19" id="19"/>
          <p:cNvSpPr txBox="true"/>
          <p:nvPr/>
        </p:nvSpPr>
        <p:spPr>
          <a:xfrm rot="0">
            <a:off x="7444889" y="5634489"/>
            <a:ext cx="4062585" cy="1518076"/>
          </a:xfrm>
          <a:prstGeom prst="rect">
            <a:avLst/>
          </a:prstGeom>
        </p:spPr>
        <p:txBody>
          <a:bodyPr anchor="t" rtlCol="false" tIns="0" lIns="0" bIns="0" rIns="0">
            <a:spAutoFit/>
          </a:bodyPr>
          <a:lstStyle/>
          <a:p>
            <a:pPr algn="just">
              <a:lnSpc>
                <a:spcPts val="4102"/>
              </a:lnSpc>
            </a:pPr>
            <a:r>
              <a:rPr lang="en-US" b="true" sz="2629">
                <a:solidFill>
                  <a:srgbClr val="343434"/>
                </a:solidFill>
                <a:latin typeface="TT Hoves Bold"/>
                <a:ea typeface="TT Hoves Bold"/>
                <a:cs typeface="TT Hoves Bold"/>
                <a:sym typeface="TT Hoves Bold"/>
              </a:rPr>
              <a:t>Future scope: </a:t>
            </a:r>
            <a:r>
              <a:rPr lang="en-US" sz="2629">
                <a:solidFill>
                  <a:srgbClr val="343434"/>
                </a:solidFill>
                <a:latin typeface="TT Hoves"/>
                <a:ea typeface="TT Hoves"/>
                <a:cs typeface="TT Hoves"/>
                <a:sym typeface="TT Hoves"/>
              </a:rPr>
              <a:t>database integration, discounts, enhanced UI.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DAGO2N0TRX8</dc:identifier>
  <dcterms:modified xsi:type="dcterms:W3CDTF">2011-08-01T06:04:30Z</dcterms:modified>
  <cp:revision>1</cp:revision>
  <dc:title>Thynk Unlimited</dc:title>
</cp:coreProperties>
</file>