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Bold" panose="020B0604020202020204" charset="0"/>
      <p:regular r:id="rId12"/>
    </p:embeddedFont>
    <p:embeddedFont>
      <p:font typeface="TT Hoves" panose="020B0604020202020204" charset="0"/>
      <p:regular r:id="rId13"/>
    </p:embeddedFont>
    <p:embeddedFont>
      <p:font typeface="TT Hove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33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1648371" y="0"/>
            <a:ext cx="11221859" cy="11221859"/>
          </a:xfrm>
          <a:custGeom>
            <a:avLst/>
            <a:gdLst/>
            <a:ahLst/>
            <a:cxnLst/>
            <a:rect l="l" t="t" r="r" b="b"/>
            <a:pathLst>
              <a:path w="11221859" h="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144913" y="-194153"/>
            <a:ext cx="19680517" cy="1704491"/>
            <a:chOff x="0" y="0"/>
            <a:chExt cx="5183346" cy="448919"/>
          </a:xfrm>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solidFill>
              <a:srgbClr val="0003FF"/>
            </a:solidFill>
          </p:spPr>
        </p:sp>
        <p:sp>
          <p:nvSpPr>
            <p:cNvPr id="5" name="TextBox 5"/>
            <p:cNvSpPr txBox="1"/>
            <p:nvPr/>
          </p:nvSpPr>
          <p:spPr>
            <a:xfrm>
              <a:off x="0" y="-57150"/>
              <a:ext cx="5183346" cy="506069"/>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3974694" y="2368303"/>
            <a:ext cx="10910396" cy="1657920"/>
          </a:xfrm>
          <a:prstGeom prst="rect">
            <a:avLst/>
          </a:prstGeom>
        </p:spPr>
        <p:txBody>
          <a:bodyPr lIns="0" tIns="0" rIns="0" bIns="0" rtlCol="0" anchor="t">
            <a:spAutoFit/>
          </a:bodyPr>
          <a:lstStyle/>
          <a:p>
            <a:pPr algn="l">
              <a:lnSpc>
                <a:spcPts val="12218"/>
              </a:lnSpc>
            </a:pPr>
            <a:r>
              <a:rPr lang="en-US" sz="12998" b="1" spc="-636">
                <a:solidFill>
                  <a:srgbClr val="343434"/>
                </a:solidFill>
                <a:latin typeface="TT Hoves Bold"/>
                <a:ea typeface="TT Hoves Bold"/>
                <a:cs typeface="TT Hoves Bold"/>
                <a:sym typeface="TT Hoves Bold"/>
              </a:rPr>
              <a:t>DSA Project</a:t>
            </a:r>
          </a:p>
        </p:txBody>
      </p:sp>
      <p:sp>
        <p:nvSpPr>
          <p:cNvPr id="7" name="TextBox 7"/>
          <p:cNvSpPr txBox="1"/>
          <p:nvPr/>
        </p:nvSpPr>
        <p:spPr>
          <a:xfrm>
            <a:off x="737975" y="4484139"/>
            <a:ext cx="13663736" cy="3504293"/>
          </a:xfrm>
          <a:prstGeom prst="rect">
            <a:avLst/>
          </a:prstGeom>
        </p:spPr>
        <p:txBody>
          <a:bodyPr lIns="0" tIns="0" rIns="0" bIns="0" rtlCol="0" anchor="t">
            <a:spAutoFit/>
          </a:bodyPr>
          <a:lstStyle/>
          <a:p>
            <a:pPr marL="0" lvl="0" indent="0" algn="l">
              <a:lnSpc>
                <a:spcPts val="5700"/>
              </a:lnSpc>
              <a:spcBef>
                <a:spcPct val="0"/>
              </a:spcBef>
            </a:pPr>
            <a:r>
              <a:rPr lang="en-US" sz="4071" b="1" dirty="0">
                <a:solidFill>
                  <a:srgbClr val="000000"/>
                </a:solidFill>
                <a:latin typeface="Canva Sans Bold"/>
                <a:ea typeface="Canva Sans Bold"/>
                <a:cs typeface="Canva Sans Bold"/>
                <a:sym typeface="Canva Sans Bold"/>
              </a:rPr>
              <a:t>Title: </a:t>
            </a:r>
            <a:r>
              <a:rPr lang="en-US" sz="4071" b="1" dirty="0">
                <a:solidFill>
                  <a:srgbClr val="343434"/>
                </a:solidFill>
                <a:latin typeface="Canva Sans Bold"/>
                <a:ea typeface="Canva Sans Bold"/>
                <a:cs typeface="Canva Sans Bold"/>
                <a:sym typeface="Canva Sans Bold"/>
              </a:rPr>
              <a:t>Shopping</a:t>
            </a:r>
            <a:r>
              <a:rPr lang="en-US" sz="4071" b="1" u="none" strike="noStrike" dirty="0">
                <a:solidFill>
                  <a:srgbClr val="343434"/>
                </a:solidFill>
                <a:latin typeface="Canva Sans Bold"/>
                <a:ea typeface="Canva Sans Bold"/>
                <a:cs typeface="Canva Sans Bold"/>
                <a:sym typeface="Canva Sans Bold"/>
              </a:rPr>
              <a:t> Cart System</a:t>
            </a:r>
          </a:p>
          <a:p>
            <a:pPr algn="l">
              <a:lnSpc>
                <a:spcPts val="5700"/>
              </a:lnSpc>
              <a:spcBef>
                <a:spcPct val="0"/>
              </a:spcBef>
            </a:pPr>
            <a:endParaRPr lang="en-US" sz="4071" b="1" u="none" strike="noStrike" dirty="0">
              <a:solidFill>
                <a:srgbClr val="343434"/>
              </a:solidFill>
              <a:latin typeface="Canva Sans Bold"/>
              <a:ea typeface="Canva Sans Bold"/>
              <a:cs typeface="Canva Sans Bold"/>
              <a:sym typeface="Canva Sans Bold"/>
            </a:endParaRPr>
          </a:p>
          <a:p>
            <a:pPr marL="0" lvl="0" indent="0" algn="l">
              <a:lnSpc>
                <a:spcPts val="5262"/>
              </a:lnSpc>
              <a:spcBef>
                <a:spcPct val="0"/>
              </a:spcBef>
            </a:pPr>
            <a:r>
              <a:rPr lang="en-US" sz="3758" b="1" u="none" strike="noStrike" dirty="0">
                <a:solidFill>
                  <a:srgbClr val="000000"/>
                </a:solidFill>
                <a:latin typeface="Canva Sans Bold"/>
                <a:ea typeface="Canva Sans Bold"/>
                <a:cs typeface="Canva Sans Bold"/>
                <a:sym typeface="Canva Sans Bold"/>
              </a:rPr>
              <a:t>Subtitle:</a:t>
            </a:r>
            <a:r>
              <a:rPr lang="en-US" sz="3758" b="1" u="none" strike="noStrike" dirty="0">
                <a:solidFill>
                  <a:srgbClr val="343434"/>
                </a:solidFill>
                <a:latin typeface="Canva Sans Bold"/>
                <a:ea typeface="Canva Sans Bold"/>
                <a:cs typeface="Canva Sans Bold"/>
                <a:sym typeface="Canva Sans Bold"/>
              </a:rPr>
              <a:t> Implementing a Shopping Cart System with Java</a:t>
            </a:r>
          </a:p>
          <a:p>
            <a:pPr algn="l">
              <a:lnSpc>
                <a:spcPts val="5262"/>
              </a:lnSpc>
              <a:spcBef>
                <a:spcPct val="0"/>
              </a:spcBef>
            </a:pPr>
            <a:endParaRPr lang="en-US" sz="3758" b="1" u="none" strike="noStrike" dirty="0">
              <a:solidFill>
                <a:srgbClr val="343434"/>
              </a:solidFill>
              <a:latin typeface="Canva Sans Bold"/>
              <a:ea typeface="Canva Sans Bold"/>
              <a:cs typeface="Canva Sans Bold"/>
              <a:sym typeface="Canva Sans Bold"/>
            </a:endParaRPr>
          </a:p>
          <a:p>
            <a:pPr marL="0" lvl="0" indent="0" algn="l">
              <a:lnSpc>
                <a:spcPts val="5700"/>
              </a:lnSpc>
              <a:spcBef>
                <a:spcPct val="0"/>
              </a:spcBef>
            </a:pPr>
            <a:r>
              <a:rPr lang="en-US" sz="4071" b="1" u="none" strike="noStrike">
                <a:solidFill>
                  <a:srgbClr val="000000"/>
                </a:solidFill>
                <a:latin typeface="Canva Sans Bold"/>
                <a:ea typeface="Canva Sans Bold"/>
                <a:cs typeface="Canva Sans Bold"/>
                <a:sym typeface="Canva Sans Bold"/>
              </a:rPr>
              <a:t>Team Members: </a:t>
            </a:r>
            <a:r>
              <a:rPr lang="en-US" sz="4071" b="1" u="none" strike="noStrike">
                <a:solidFill>
                  <a:srgbClr val="343434"/>
                </a:solidFill>
                <a:latin typeface="Canva Sans Bold"/>
                <a:ea typeface="Canva Sans Bold"/>
                <a:cs typeface="Canva Sans Bold"/>
                <a:sym typeface="Canva Sans Bold"/>
              </a:rPr>
              <a:t>Keerthana, Karthikeya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4101119" y="6016952"/>
            <a:ext cx="11221859" cy="11221859"/>
          </a:xfrm>
          <a:custGeom>
            <a:avLst/>
            <a:gdLst/>
            <a:ahLst/>
            <a:cxnLst/>
            <a:rect l="l" t="t" r="r" b="b"/>
            <a:pathLst>
              <a:path w="11221859" h="11221859">
                <a:moveTo>
                  <a:pt x="0" y="0"/>
                </a:moveTo>
                <a:lnTo>
                  <a:pt x="11221858" y="0"/>
                </a:lnTo>
                <a:lnTo>
                  <a:pt x="11221858" y="11221858"/>
                </a:lnTo>
                <a:lnTo>
                  <a:pt x="0" y="11221858"/>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392517" y="0"/>
            <a:ext cx="19680517" cy="1704491"/>
            <a:chOff x="0" y="0"/>
            <a:chExt cx="5183346" cy="448919"/>
          </a:xfrm>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solidFill>
              <a:srgbClr val="0003FF"/>
            </a:solidFill>
          </p:spPr>
        </p:sp>
        <p:sp>
          <p:nvSpPr>
            <p:cNvPr id="5" name="TextBox 5"/>
            <p:cNvSpPr txBox="1"/>
            <p:nvPr/>
          </p:nvSpPr>
          <p:spPr>
            <a:xfrm>
              <a:off x="0" y="-57150"/>
              <a:ext cx="5183346" cy="506069"/>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3844745" y="4305951"/>
            <a:ext cx="10598510" cy="2084673"/>
          </a:xfrm>
          <a:prstGeom prst="rect">
            <a:avLst/>
          </a:prstGeom>
        </p:spPr>
        <p:txBody>
          <a:bodyPr lIns="0" tIns="0" rIns="0" bIns="0" rtlCol="0" anchor="t">
            <a:spAutoFit/>
          </a:bodyPr>
          <a:lstStyle/>
          <a:p>
            <a:pPr algn="r">
              <a:lnSpc>
                <a:spcPts val="15418"/>
              </a:lnSpc>
            </a:pPr>
            <a:r>
              <a:rPr lang="en-US" sz="16402" b="1" spc="-803">
                <a:solidFill>
                  <a:srgbClr val="343434"/>
                </a:solidFill>
                <a:latin typeface="TT Hoves Bold"/>
                <a:ea typeface="TT Hoves Bold"/>
                <a:cs typeface="TT Hoves Bold"/>
                <a:sym typeface="TT Hoves Bold"/>
              </a:rPr>
              <a:t>Thank You</a:t>
            </a:r>
          </a:p>
        </p:txBody>
      </p:sp>
      <p:sp>
        <p:nvSpPr>
          <p:cNvPr id="7" name="Freeform 7"/>
          <p:cNvSpPr/>
          <p:nvPr/>
        </p:nvSpPr>
        <p:spPr>
          <a:xfrm>
            <a:off x="-6257808" y="406022"/>
            <a:ext cx="11221859" cy="11221859"/>
          </a:xfrm>
          <a:custGeom>
            <a:avLst/>
            <a:gdLst/>
            <a:ahLst/>
            <a:cxnLst/>
            <a:rect l="l" t="t" r="r" b="b"/>
            <a:pathLst>
              <a:path w="11221859" h="11221859">
                <a:moveTo>
                  <a:pt x="0" y="0"/>
                </a:moveTo>
                <a:lnTo>
                  <a:pt x="11221859" y="0"/>
                </a:lnTo>
                <a:lnTo>
                  <a:pt x="11221859"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8" name="Freeform 8"/>
          <p:cNvSpPr/>
          <p:nvPr/>
        </p:nvSpPr>
        <p:spPr>
          <a:xfrm>
            <a:off x="13218660" y="852245"/>
            <a:ext cx="11221859" cy="11221859"/>
          </a:xfrm>
          <a:custGeom>
            <a:avLst/>
            <a:gdLst/>
            <a:ahLst/>
            <a:cxnLst/>
            <a:rect l="l" t="t" r="r" b="b"/>
            <a:pathLst>
              <a:path w="11221859" h="11221859">
                <a:moveTo>
                  <a:pt x="0" y="0"/>
                </a:moveTo>
                <a:lnTo>
                  <a:pt x="11221859" y="0"/>
                </a:lnTo>
                <a:lnTo>
                  <a:pt x="11221859"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523111" y="3770177"/>
            <a:ext cx="11203497" cy="5778371"/>
          </a:xfrm>
          <a:prstGeom prst="rect">
            <a:avLst/>
          </a:prstGeom>
        </p:spPr>
        <p:txBody>
          <a:bodyPr lIns="0" tIns="0" rIns="0" bIns="0" rtlCol="0" anchor="t">
            <a:spAutoFit/>
          </a:bodyPr>
          <a:lstStyle/>
          <a:p>
            <a:pPr algn="just">
              <a:lnSpc>
                <a:spcPts val="4642"/>
              </a:lnSpc>
              <a:spcBef>
                <a:spcPct val="0"/>
              </a:spcBef>
            </a:pPr>
            <a:endParaRPr/>
          </a:p>
          <a:p>
            <a:pPr marL="742441" lvl="1" indent="-371221" algn="just">
              <a:lnSpc>
                <a:spcPts val="4642"/>
              </a:lnSpc>
              <a:spcBef>
                <a:spcPct val="0"/>
              </a:spcBef>
              <a:buFont typeface="Arial"/>
              <a:buChar char="•"/>
            </a:pPr>
            <a:r>
              <a:rPr lang="en-US" sz="3438" b="1" u="none" spc="206">
                <a:solidFill>
                  <a:srgbClr val="343434"/>
                </a:solidFill>
                <a:latin typeface="TT Hoves Bold"/>
                <a:ea typeface="TT Hoves Bold"/>
                <a:cs typeface="TT Hoves Bold"/>
                <a:sym typeface="TT Hoves Bold"/>
              </a:rPr>
              <a:t>Brief overview of the Shopping Cart System project.</a:t>
            </a:r>
          </a:p>
          <a:p>
            <a:pPr algn="just">
              <a:lnSpc>
                <a:spcPts val="4642"/>
              </a:lnSpc>
              <a:spcBef>
                <a:spcPct val="0"/>
              </a:spcBef>
            </a:pPr>
            <a:endParaRPr lang="en-US" sz="3438" b="1" u="none" spc="206">
              <a:solidFill>
                <a:srgbClr val="343434"/>
              </a:solidFill>
              <a:latin typeface="TT Hoves Bold"/>
              <a:ea typeface="TT Hoves Bold"/>
              <a:cs typeface="TT Hoves Bold"/>
              <a:sym typeface="TT Hoves Bold"/>
            </a:endParaRPr>
          </a:p>
          <a:p>
            <a:pPr marL="742441" lvl="1" indent="-371221" algn="just">
              <a:lnSpc>
                <a:spcPts val="4642"/>
              </a:lnSpc>
              <a:spcBef>
                <a:spcPct val="0"/>
              </a:spcBef>
              <a:buFont typeface="Arial"/>
              <a:buChar char="•"/>
            </a:pPr>
            <a:r>
              <a:rPr lang="en-US" sz="3438" b="1" u="none" spc="206">
                <a:solidFill>
                  <a:srgbClr val="343434"/>
                </a:solidFill>
                <a:latin typeface="TT Hoves Bold"/>
                <a:ea typeface="TT Hoves Bold"/>
                <a:cs typeface="TT Hoves Bold"/>
                <a:sym typeface="TT Hoves Bold"/>
              </a:rPr>
              <a:t>Explain the problem it solves (managing items, restocking, and checkout).</a:t>
            </a:r>
          </a:p>
          <a:p>
            <a:pPr algn="just">
              <a:lnSpc>
                <a:spcPts val="4642"/>
              </a:lnSpc>
              <a:spcBef>
                <a:spcPct val="0"/>
              </a:spcBef>
            </a:pPr>
            <a:endParaRPr lang="en-US" sz="3438" b="1" u="none" spc="206">
              <a:solidFill>
                <a:srgbClr val="343434"/>
              </a:solidFill>
              <a:latin typeface="TT Hoves Bold"/>
              <a:ea typeface="TT Hoves Bold"/>
              <a:cs typeface="TT Hoves Bold"/>
              <a:sym typeface="TT Hoves Bold"/>
            </a:endParaRPr>
          </a:p>
          <a:p>
            <a:pPr marL="742441" lvl="1" indent="-371221" algn="just">
              <a:lnSpc>
                <a:spcPts val="4642"/>
              </a:lnSpc>
              <a:spcBef>
                <a:spcPct val="0"/>
              </a:spcBef>
              <a:buFont typeface="Arial"/>
              <a:buChar char="•"/>
            </a:pPr>
            <a:r>
              <a:rPr lang="en-US" sz="3438" b="1" u="none" spc="206">
                <a:solidFill>
                  <a:srgbClr val="343434"/>
                </a:solidFill>
                <a:latin typeface="TT Hoves Bold"/>
                <a:ea typeface="TT Hoves Bold"/>
                <a:cs typeface="TT Hoves Bold"/>
                <a:sym typeface="TT Hoves Bold"/>
              </a:rPr>
              <a:t>Mention key technologies used: Java, Data Structures (Binary Trees, Queue, Stack).</a:t>
            </a:r>
          </a:p>
          <a:p>
            <a:pPr marL="0" lvl="0" indent="0" algn="just">
              <a:lnSpc>
                <a:spcPts val="4642"/>
              </a:lnSpc>
              <a:spcBef>
                <a:spcPct val="0"/>
              </a:spcBef>
            </a:pPr>
            <a:endParaRPr lang="en-US" sz="3438" b="1" u="none" spc="206">
              <a:solidFill>
                <a:srgbClr val="343434"/>
              </a:solidFill>
              <a:latin typeface="TT Hoves Bold"/>
              <a:ea typeface="TT Hoves Bold"/>
              <a:cs typeface="TT Hoves Bold"/>
              <a:sym typeface="TT Hoves Bold"/>
            </a:endParaRPr>
          </a:p>
        </p:txBody>
      </p:sp>
      <p:grpSp>
        <p:nvGrpSpPr>
          <p:cNvPr id="3" name="Group 3"/>
          <p:cNvGrpSpPr/>
          <p:nvPr/>
        </p:nvGrpSpPr>
        <p:grpSpPr>
          <a:xfrm>
            <a:off x="-837442" y="-1008189"/>
            <a:ext cx="7178388" cy="11878896"/>
            <a:chOff x="0" y="0"/>
            <a:chExt cx="1890604" cy="3128598"/>
          </a:xfrm>
        </p:grpSpPr>
        <p:sp>
          <p:nvSpPr>
            <p:cNvPr id="4" name="Freeform 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solidFill>
              <a:srgbClr val="0003FF"/>
            </a:solidFill>
          </p:spPr>
        </p:sp>
        <p:sp>
          <p:nvSpPr>
            <p:cNvPr id="5" name="TextBox 5"/>
            <p:cNvSpPr txBox="1"/>
            <p:nvPr/>
          </p:nvSpPr>
          <p:spPr>
            <a:xfrm>
              <a:off x="0" y="-57150"/>
              <a:ext cx="1890604" cy="3185748"/>
            </a:xfrm>
            <a:prstGeom prst="rect">
              <a:avLst/>
            </a:prstGeom>
          </p:spPr>
          <p:txBody>
            <a:bodyPr lIns="50800" tIns="50800" rIns="50800" bIns="50800" rtlCol="0" anchor="ctr"/>
            <a:lstStyle/>
            <a:p>
              <a:pPr algn="ctr">
                <a:lnSpc>
                  <a:spcPts val="3639"/>
                </a:lnSpc>
              </a:pPr>
              <a:endParaRPr/>
            </a:p>
          </p:txBody>
        </p:sp>
      </p:grpSp>
      <p:sp>
        <p:nvSpPr>
          <p:cNvPr id="6" name="Freeform 6"/>
          <p:cNvSpPr/>
          <p:nvPr/>
        </p:nvSpPr>
        <p:spPr>
          <a:xfrm>
            <a:off x="13103565" y="-4163676"/>
            <a:ext cx="7991003" cy="7991003"/>
          </a:xfrm>
          <a:custGeom>
            <a:avLst/>
            <a:gdLst/>
            <a:ahLst/>
            <a:cxnLst/>
            <a:rect l="l" t="t" r="r" b="b"/>
            <a:pathLst>
              <a:path w="7991003" h="7991003">
                <a:moveTo>
                  <a:pt x="0" y="0"/>
                </a:moveTo>
                <a:lnTo>
                  <a:pt x="7991003" y="0"/>
                </a:lnTo>
                <a:lnTo>
                  <a:pt x="7991003"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7966033" y="2110781"/>
            <a:ext cx="9760574" cy="1574959"/>
          </a:xfrm>
          <a:prstGeom prst="rect">
            <a:avLst/>
          </a:prstGeom>
        </p:spPr>
        <p:txBody>
          <a:bodyPr lIns="0" tIns="0" rIns="0" bIns="0" rtlCol="0" anchor="t">
            <a:spAutoFit/>
          </a:bodyPr>
          <a:lstStyle/>
          <a:p>
            <a:pPr algn="l">
              <a:lnSpc>
                <a:spcPts val="11645"/>
              </a:lnSpc>
            </a:pPr>
            <a:r>
              <a:rPr lang="en-US" sz="12388" b="1" spc="-607">
                <a:solidFill>
                  <a:srgbClr val="343434"/>
                </a:solidFill>
                <a:latin typeface="TT Hoves Bold"/>
                <a:ea typeface="TT Hoves Bold"/>
                <a:cs typeface="TT Hoves Bold"/>
                <a:sym typeface="TT Hoves Bold"/>
              </a:rPr>
              <a:t>Introduction</a:t>
            </a:r>
          </a:p>
        </p:txBody>
      </p:sp>
      <p:sp>
        <p:nvSpPr>
          <p:cNvPr id="8" name="TextBox 8"/>
          <p:cNvSpPr txBox="1"/>
          <p:nvPr/>
        </p:nvSpPr>
        <p:spPr>
          <a:xfrm>
            <a:off x="-1885968" y="6789161"/>
            <a:ext cx="5508869"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01</a:t>
            </a:r>
          </a:p>
        </p:txBody>
      </p:sp>
      <p:sp>
        <p:nvSpPr>
          <p:cNvPr id="9" name="Freeform 9"/>
          <p:cNvSpPr/>
          <p:nvPr/>
        </p:nvSpPr>
        <p:spPr>
          <a:xfrm>
            <a:off x="-6931318" y="3290860"/>
            <a:ext cx="16075318" cy="16075318"/>
          </a:xfrm>
          <a:custGeom>
            <a:avLst/>
            <a:gdLst/>
            <a:ahLst/>
            <a:cxnLst/>
            <a:rect l="l" t="t" r="r" b="b"/>
            <a:pathLst>
              <a:path w="16075318" h="16075318">
                <a:moveTo>
                  <a:pt x="0" y="0"/>
                </a:moveTo>
                <a:lnTo>
                  <a:pt x="16075318" y="0"/>
                </a:lnTo>
                <a:lnTo>
                  <a:pt x="16075318" y="16075317"/>
                </a:lnTo>
                <a:lnTo>
                  <a:pt x="0" y="16075317"/>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805628" y="-3991568"/>
            <a:ext cx="9598990" cy="9598990"/>
          </a:xfrm>
          <a:custGeom>
            <a:avLst/>
            <a:gdLst/>
            <a:ahLst/>
            <a:cxnLst/>
            <a:rect l="l" t="t" r="r" b="b"/>
            <a:pathLst>
              <a:path w="9598990" h="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975489" y="1749985"/>
            <a:ext cx="6998061" cy="1485900"/>
            <a:chOff x="0" y="0"/>
            <a:chExt cx="2342659" cy="497417"/>
          </a:xfrm>
        </p:grpSpPr>
        <p:sp>
          <p:nvSpPr>
            <p:cNvPr id="4" name="Freeform 4"/>
            <p:cNvSpPr/>
            <p:nvPr/>
          </p:nvSpPr>
          <p:spPr>
            <a:xfrm>
              <a:off x="0" y="0"/>
              <a:ext cx="2342659" cy="497417"/>
            </a:xfrm>
            <a:custGeom>
              <a:avLst/>
              <a:gdLst/>
              <a:ahLst/>
              <a:cxnLst/>
              <a:rect l="l" t="t" r="r" b="b"/>
              <a:pathLst>
                <a:path w="2342659" h="497417">
                  <a:moveTo>
                    <a:pt x="0" y="0"/>
                  </a:moveTo>
                  <a:lnTo>
                    <a:pt x="2342659" y="0"/>
                  </a:lnTo>
                  <a:lnTo>
                    <a:pt x="2342659" y="497417"/>
                  </a:lnTo>
                  <a:lnTo>
                    <a:pt x="0" y="497417"/>
                  </a:lnTo>
                  <a:close/>
                </a:path>
              </a:pathLst>
            </a:custGeom>
            <a:solidFill>
              <a:srgbClr val="0003FF"/>
            </a:solidFill>
          </p:spPr>
        </p:sp>
        <p:sp>
          <p:nvSpPr>
            <p:cNvPr id="5" name="TextBox 5"/>
            <p:cNvSpPr txBox="1"/>
            <p:nvPr/>
          </p:nvSpPr>
          <p:spPr>
            <a:xfrm>
              <a:off x="0" y="104775"/>
              <a:ext cx="2342659" cy="392642"/>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id="7" name="TextBox 7"/>
          <p:cNvSpPr txBox="1"/>
          <p:nvPr/>
        </p:nvSpPr>
        <p:spPr>
          <a:xfrm>
            <a:off x="12601687" y="6540872"/>
            <a:ext cx="7498697" cy="4832876"/>
          </a:xfrm>
          <a:prstGeom prst="rect">
            <a:avLst/>
          </a:prstGeom>
        </p:spPr>
        <p:txBody>
          <a:bodyPr lIns="0" tIns="0" rIns="0" bIns="0" rtlCol="0" anchor="t">
            <a:spAutoFit/>
          </a:bodyPr>
          <a:lstStyle/>
          <a:p>
            <a:pPr algn="ctr">
              <a:lnSpc>
                <a:spcPts val="35614"/>
              </a:lnSpc>
            </a:pPr>
            <a:r>
              <a:rPr lang="en-US" sz="37888" b="1" spc="-1856">
                <a:solidFill>
                  <a:srgbClr val="343434"/>
                </a:solidFill>
                <a:latin typeface="TT Hoves Bold"/>
                <a:ea typeface="TT Hoves Bold"/>
                <a:cs typeface="TT Hoves Bold"/>
                <a:sym typeface="TT Hoves Bold"/>
              </a:rPr>
              <a:t>02</a:t>
            </a:r>
          </a:p>
        </p:txBody>
      </p:sp>
      <p:grpSp>
        <p:nvGrpSpPr>
          <p:cNvPr id="8" name="Group 8"/>
          <p:cNvGrpSpPr/>
          <p:nvPr/>
        </p:nvGrpSpPr>
        <p:grpSpPr>
          <a:xfrm>
            <a:off x="9975489" y="3678704"/>
            <a:ext cx="6998061" cy="1485900"/>
            <a:chOff x="0" y="0"/>
            <a:chExt cx="2342659" cy="497417"/>
          </a:xfrm>
        </p:grpSpPr>
        <p:sp>
          <p:nvSpPr>
            <p:cNvPr id="9" name="Freeform 9"/>
            <p:cNvSpPr/>
            <p:nvPr/>
          </p:nvSpPr>
          <p:spPr>
            <a:xfrm>
              <a:off x="0" y="0"/>
              <a:ext cx="2342659" cy="497417"/>
            </a:xfrm>
            <a:custGeom>
              <a:avLst/>
              <a:gdLst/>
              <a:ahLst/>
              <a:cxnLst/>
              <a:rect l="l" t="t" r="r" b="b"/>
              <a:pathLst>
                <a:path w="2342659" h="497417">
                  <a:moveTo>
                    <a:pt x="0" y="0"/>
                  </a:moveTo>
                  <a:lnTo>
                    <a:pt x="2342659" y="0"/>
                  </a:lnTo>
                  <a:lnTo>
                    <a:pt x="2342659" y="497417"/>
                  </a:lnTo>
                  <a:lnTo>
                    <a:pt x="0" y="497417"/>
                  </a:lnTo>
                  <a:close/>
                </a:path>
              </a:pathLst>
            </a:custGeom>
            <a:solidFill>
              <a:srgbClr val="0003FF"/>
            </a:solidFill>
          </p:spPr>
        </p:sp>
        <p:sp>
          <p:nvSpPr>
            <p:cNvPr id="10" name="TextBox 10"/>
            <p:cNvSpPr txBox="1"/>
            <p:nvPr/>
          </p:nvSpPr>
          <p:spPr>
            <a:xfrm>
              <a:off x="0" y="104775"/>
              <a:ext cx="2342659" cy="392642"/>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9975489" y="5783729"/>
            <a:ext cx="6998061" cy="1485900"/>
            <a:chOff x="0" y="0"/>
            <a:chExt cx="2342659" cy="497417"/>
          </a:xfrm>
        </p:grpSpPr>
        <p:sp>
          <p:nvSpPr>
            <p:cNvPr id="12" name="Freeform 12"/>
            <p:cNvSpPr/>
            <p:nvPr/>
          </p:nvSpPr>
          <p:spPr>
            <a:xfrm>
              <a:off x="0" y="0"/>
              <a:ext cx="2342659" cy="497417"/>
            </a:xfrm>
            <a:custGeom>
              <a:avLst/>
              <a:gdLst/>
              <a:ahLst/>
              <a:cxnLst/>
              <a:rect l="l" t="t" r="r" b="b"/>
              <a:pathLst>
                <a:path w="2342659" h="497417">
                  <a:moveTo>
                    <a:pt x="0" y="0"/>
                  </a:moveTo>
                  <a:lnTo>
                    <a:pt x="2342659" y="0"/>
                  </a:lnTo>
                  <a:lnTo>
                    <a:pt x="2342659" y="497417"/>
                  </a:lnTo>
                  <a:lnTo>
                    <a:pt x="0" y="497417"/>
                  </a:lnTo>
                  <a:close/>
                </a:path>
              </a:pathLst>
            </a:custGeom>
            <a:solidFill>
              <a:srgbClr val="0003FF"/>
            </a:solidFill>
          </p:spPr>
        </p:sp>
        <p:sp>
          <p:nvSpPr>
            <p:cNvPr id="13" name="TextBox 13"/>
            <p:cNvSpPr txBox="1"/>
            <p:nvPr/>
          </p:nvSpPr>
          <p:spPr>
            <a:xfrm>
              <a:off x="0" y="104775"/>
              <a:ext cx="2342659" cy="392642"/>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0491672" y="3953020"/>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02.</a:t>
            </a:r>
          </a:p>
        </p:txBody>
      </p:sp>
      <p:sp>
        <p:nvSpPr>
          <p:cNvPr id="15" name="TextBox 15"/>
          <p:cNvSpPr txBox="1"/>
          <p:nvPr/>
        </p:nvSpPr>
        <p:spPr>
          <a:xfrm>
            <a:off x="10491672" y="6058045"/>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03.</a:t>
            </a:r>
          </a:p>
        </p:txBody>
      </p:sp>
      <p:sp>
        <p:nvSpPr>
          <p:cNvPr id="16" name="TextBox 16"/>
          <p:cNvSpPr txBox="1"/>
          <p:nvPr/>
        </p:nvSpPr>
        <p:spPr>
          <a:xfrm>
            <a:off x="12218908" y="1711885"/>
            <a:ext cx="4132127" cy="1358265"/>
          </a:xfrm>
          <a:prstGeom prst="rect">
            <a:avLst/>
          </a:prstGeom>
        </p:spPr>
        <p:txBody>
          <a:bodyPr lIns="0" tIns="0" rIns="0" bIns="0" rtlCol="0" anchor="t">
            <a:spAutoFit/>
          </a:bodyPr>
          <a:lstStyle/>
          <a:p>
            <a:pPr marL="0" lvl="0" indent="0" algn="just">
              <a:lnSpc>
                <a:spcPts val="3645"/>
              </a:lnSpc>
              <a:spcBef>
                <a:spcPct val="0"/>
              </a:spcBef>
            </a:pPr>
            <a:r>
              <a:rPr lang="en-US" sz="2700" spc="43">
                <a:solidFill>
                  <a:srgbClr val="EFEFEF"/>
                </a:solidFill>
                <a:latin typeface="TT Hoves"/>
                <a:ea typeface="TT Hoves"/>
                <a:cs typeface="TT Hoves"/>
                <a:sym typeface="TT Hoves"/>
              </a:rPr>
              <a:t>Create a system for managing items in a shopping cart.</a:t>
            </a:r>
          </a:p>
        </p:txBody>
      </p:sp>
      <p:sp>
        <p:nvSpPr>
          <p:cNvPr id="17" name="TextBox 17"/>
          <p:cNvSpPr txBox="1"/>
          <p:nvPr/>
        </p:nvSpPr>
        <p:spPr>
          <a:xfrm>
            <a:off x="12070625" y="3739515"/>
            <a:ext cx="4132127" cy="1403985"/>
          </a:xfrm>
          <a:prstGeom prst="rect">
            <a:avLst/>
          </a:prstGeom>
        </p:spPr>
        <p:txBody>
          <a:bodyPr lIns="0" tIns="0" rIns="0" bIns="0" rtlCol="0" anchor="t">
            <a:spAutoFit/>
          </a:bodyPr>
          <a:lstStyle/>
          <a:p>
            <a:pPr marL="0" lvl="0" indent="0" algn="just">
              <a:lnSpc>
                <a:spcPts val="3780"/>
              </a:lnSpc>
              <a:spcBef>
                <a:spcPct val="0"/>
              </a:spcBef>
            </a:pPr>
            <a:r>
              <a:rPr lang="en-US" sz="2800" spc="44">
                <a:solidFill>
                  <a:srgbClr val="EFEFEF"/>
                </a:solidFill>
                <a:latin typeface="TT Hoves"/>
                <a:ea typeface="TT Hoves"/>
                <a:cs typeface="TT Hoves"/>
                <a:sym typeface="TT Hoves"/>
              </a:rPr>
              <a:t>Efficient item search using a binary search tree.</a:t>
            </a:r>
          </a:p>
        </p:txBody>
      </p:sp>
      <p:sp>
        <p:nvSpPr>
          <p:cNvPr id="18" name="TextBox 18"/>
          <p:cNvSpPr txBox="1"/>
          <p:nvPr/>
        </p:nvSpPr>
        <p:spPr>
          <a:xfrm>
            <a:off x="12218908" y="5745629"/>
            <a:ext cx="4132127" cy="1358265"/>
          </a:xfrm>
          <a:prstGeom prst="rect">
            <a:avLst/>
          </a:prstGeom>
        </p:spPr>
        <p:txBody>
          <a:bodyPr lIns="0" tIns="0" rIns="0" bIns="0" rtlCol="0" anchor="t">
            <a:spAutoFit/>
          </a:bodyPr>
          <a:lstStyle/>
          <a:p>
            <a:pPr marL="0" lvl="0" indent="0" algn="just">
              <a:lnSpc>
                <a:spcPts val="3645"/>
              </a:lnSpc>
              <a:spcBef>
                <a:spcPct val="0"/>
              </a:spcBef>
            </a:pPr>
            <a:r>
              <a:rPr lang="en-US" sz="2700" spc="43">
                <a:solidFill>
                  <a:srgbClr val="EFEFEF"/>
                </a:solidFill>
                <a:latin typeface="TT Hoves"/>
                <a:ea typeface="TT Hoves"/>
                <a:cs typeface="TT Hoves"/>
                <a:sym typeface="TT Hoves"/>
              </a:rPr>
              <a:t>Handle inventory restocking through a queue system.</a:t>
            </a:r>
          </a:p>
        </p:txBody>
      </p:sp>
      <p:sp>
        <p:nvSpPr>
          <p:cNvPr id="19" name="TextBox 19"/>
          <p:cNvSpPr txBox="1"/>
          <p:nvPr/>
        </p:nvSpPr>
        <p:spPr>
          <a:xfrm>
            <a:off x="1504950" y="3752090"/>
            <a:ext cx="7639050" cy="2613580"/>
          </a:xfrm>
          <a:prstGeom prst="rect">
            <a:avLst/>
          </a:prstGeom>
        </p:spPr>
        <p:txBody>
          <a:bodyPr lIns="0" tIns="0" rIns="0" bIns="0" rtlCol="0" anchor="t">
            <a:spAutoFit/>
          </a:bodyPr>
          <a:lstStyle/>
          <a:p>
            <a:pPr algn="l">
              <a:lnSpc>
                <a:spcPts val="10180"/>
              </a:lnSpc>
            </a:pPr>
            <a:r>
              <a:rPr lang="en-US" sz="9695" b="1" spc="-475">
                <a:solidFill>
                  <a:srgbClr val="343434"/>
                </a:solidFill>
                <a:latin typeface="TT Hoves Bold"/>
                <a:ea typeface="TT Hoves Bold"/>
                <a:cs typeface="TT Hoves Bold"/>
                <a:sym typeface="TT Hoves Bold"/>
              </a:rPr>
              <a:t>Project Objectives</a:t>
            </a:r>
          </a:p>
        </p:txBody>
      </p:sp>
      <p:grpSp>
        <p:nvGrpSpPr>
          <p:cNvPr id="20" name="Group 20"/>
          <p:cNvGrpSpPr/>
          <p:nvPr/>
        </p:nvGrpSpPr>
        <p:grpSpPr>
          <a:xfrm>
            <a:off x="9975489" y="7707779"/>
            <a:ext cx="6998061" cy="1485900"/>
            <a:chOff x="0" y="0"/>
            <a:chExt cx="2342659" cy="497417"/>
          </a:xfrm>
        </p:grpSpPr>
        <p:sp>
          <p:nvSpPr>
            <p:cNvPr id="21" name="Freeform 21"/>
            <p:cNvSpPr/>
            <p:nvPr/>
          </p:nvSpPr>
          <p:spPr>
            <a:xfrm>
              <a:off x="0" y="0"/>
              <a:ext cx="2342659" cy="497417"/>
            </a:xfrm>
            <a:custGeom>
              <a:avLst/>
              <a:gdLst/>
              <a:ahLst/>
              <a:cxnLst/>
              <a:rect l="l" t="t" r="r" b="b"/>
              <a:pathLst>
                <a:path w="2342659" h="497417">
                  <a:moveTo>
                    <a:pt x="0" y="0"/>
                  </a:moveTo>
                  <a:lnTo>
                    <a:pt x="2342659" y="0"/>
                  </a:lnTo>
                  <a:lnTo>
                    <a:pt x="2342659" y="497417"/>
                  </a:lnTo>
                  <a:lnTo>
                    <a:pt x="0" y="497417"/>
                  </a:lnTo>
                  <a:close/>
                </a:path>
              </a:pathLst>
            </a:custGeom>
            <a:solidFill>
              <a:srgbClr val="0003FF"/>
            </a:solidFill>
          </p:spPr>
        </p:sp>
        <p:sp>
          <p:nvSpPr>
            <p:cNvPr id="22" name="TextBox 22"/>
            <p:cNvSpPr txBox="1"/>
            <p:nvPr/>
          </p:nvSpPr>
          <p:spPr>
            <a:xfrm>
              <a:off x="0" y="114300"/>
              <a:ext cx="2342659" cy="383117"/>
            </a:xfrm>
            <a:prstGeom prst="rect">
              <a:avLst/>
            </a:prstGeom>
          </p:spPr>
          <p:txBody>
            <a:bodyPr lIns="50800" tIns="50800" rIns="50800" bIns="50800" rtlCol="0" anchor="ctr"/>
            <a:lstStyle/>
            <a:p>
              <a:pPr algn="ctr">
                <a:lnSpc>
                  <a:spcPts val="2079"/>
                </a:lnSpc>
              </a:pPr>
              <a:endParaRPr/>
            </a:p>
          </p:txBody>
        </p:sp>
      </p:grpSp>
      <p:sp>
        <p:nvSpPr>
          <p:cNvPr id="23" name="TextBox 23"/>
          <p:cNvSpPr txBox="1"/>
          <p:nvPr/>
        </p:nvSpPr>
        <p:spPr>
          <a:xfrm>
            <a:off x="10491672" y="7982095"/>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04</a:t>
            </a:r>
          </a:p>
        </p:txBody>
      </p:sp>
      <p:sp>
        <p:nvSpPr>
          <p:cNvPr id="24" name="TextBox 24"/>
          <p:cNvSpPr txBox="1"/>
          <p:nvPr/>
        </p:nvSpPr>
        <p:spPr>
          <a:xfrm>
            <a:off x="12070625" y="7869704"/>
            <a:ext cx="4280411" cy="901065"/>
          </a:xfrm>
          <a:prstGeom prst="rect">
            <a:avLst/>
          </a:prstGeom>
        </p:spPr>
        <p:txBody>
          <a:bodyPr lIns="0" tIns="0" rIns="0" bIns="0" rtlCol="0" anchor="t">
            <a:spAutoFit/>
          </a:bodyPr>
          <a:lstStyle/>
          <a:p>
            <a:pPr marL="0" lvl="0" indent="0" algn="just">
              <a:lnSpc>
                <a:spcPts val="3645"/>
              </a:lnSpc>
              <a:spcBef>
                <a:spcPct val="0"/>
              </a:spcBef>
            </a:pPr>
            <a:r>
              <a:rPr lang="en-US" sz="2700" spc="43">
                <a:solidFill>
                  <a:srgbClr val="EFEFEF"/>
                </a:solidFill>
                <a:latin typeface="TT Hoves"/>
                <a:ea typeface="TT Hoves"/>
                <a:cs typeface="TT Hoves"/>
                <a:sym typeface="TT Hoves"/>
              </a:rPr>
              <a:t>Calculate the total bill and allow checkout.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292156" y="3513005"/>
            <a:ext cx="8948151" cy="4747260"/>
          </a:xfrm>
          <a:prstGeom prst="rect">
            <a:avLst/>
          </a:prstGeom>
        </p:spPr>
        <p:txBody>
          <a:bodyPr lIns="0" tIns="0" rIns="0" bIns="0" rtlCol="0" anchor="t">
            <a:spAutoFit/>
          </a:bodyPr>
          <a:lstStyle/>
          <a:p>
            <a:pPr marL="604515" lvl="1" indent="-302257" algn="just">
              <a:lnSpc>
                <a:spcPts val="3779"/>
              </a:lnSpc>
              <a:spcBef>
                <a:spcPct val="0"/>
              </a:spcBef>
              <a:buFont typeface="Arial"/>
              <a:buChar char="•"/>
            </a:pPr>
            <a:r>
              <a:rPr lang="en-US" sz="2799" b="1" spc="167">
                <a:solidFill>
                  <a:srgbClr val="343434"/>
                </a:solidFill>
                <a:latin typeface="TT Hoves Bold"/>
                <a:ea typeface="TT Hoves Bold"/>
                <a:cs typeface="TT Hoves Bold"/>
                <a:sym typeface="TT Hoves Bold"/>
              </a:rPr>
              <a:t>Us</a:t>
            </a:r>
            <a:r>
              <a:rPr lang="en-US" sz="2799" b="1" u="none" spc="167">
                <a:solidFill>
                  <a:srgbClr val="343434"/>
                </a:solidFill>
                <a:latin typeface="TT Hoves Bold"/>
                <a:ea typeface="TT Hoves Bold"/>
                <a:cs typeface="TT Hoves Bold"/>
                <a:sym typeface="TT Hoves Bold"/>
              </a:rPr>
              <a:t>e an ArrayList to store items in the cart.</a:t>
            </a:r>
          </a:p>
          <a:p>
            <a:pPr algn="just">
              <a:lnSpc>
                <a:spcPts val="3779"/>
              </a:lnSpc>
              <a:spcBef>
                <a:spcPct val="0"/>
              </a:spcBef>
            </a:pPr>
            <a:endParaRPr lang="en-US" sz="2799" b="1" u="none" spc="167">
              <a:solidFill>
                <a:srgbClr val="343434"/>
              </a:solidFill>
              <a:latin typeface="TT Hoves Bold"/>
              <a:ea typeface="TT Hoves Bold"/>
              <a:cs typeface="TT Hoves Bold"/>
              <a:sym typeface="TT Hoves Bold"/>
            </a:endParaRPr>
          </a:p>
          <a:p>
            <a:pPr marL="604515" lvl="1" indent="-302257" algn="just">
              <a:lnSpc>
                <a:spcPts val="3779"/>
              </a:lnSpc>
              <a:spcBef>
                <a:spcPct val="0"/>
              </a:spcBef>
              <a:buFont typeface="Arial"/>
              <a:buChar char="•"/>
            </a:pPr>
            <a:r>
              <a:rPr lang="en-US" sz="2799" b="1" u="none" spc="167">
                <a:solidFill>
                  <a:srgbClr val="343434"/>
                </a:solidFill>
                <a:latin typeface="TT Hoves Bold"/>
                <a:ea typeface="TT Hoves Bold"/>
                <a:cs typeface="TT Hoves Bold"/>
                <a:sym typeface="TT Hoves Bold"/>
              </a:rPr>
              <a:t>Use a Stack to store recently added items for undo functionality (if needed).</a:t>
            </a:r>
          </a:p>
          <a:p>
            <a:pPr algn="just">
              <a:lnSpc>
                <a:spcPts val="3779"/>
              </a:lnSpc>
              <a:spcBef>
                <a:spcPct val="0"/>
              </a:spcBef>
            </a:pPr>
            <a:endParaRPr lang="en-US" sz="2799" b="1" u="none" spc="167">
              <a:solidFill>
                <a:srgbClr val="343434"/>
              </a:solidFill>
              <a:latin typeface="TT Hoves Bold"/>
              <a:ea typeface="TT Hoves Bold"/>
              <a:cs typeface="TT Hoves Bold"/>
              <a:sym typeface="TT Hoves Bold"/>
            </a:endParaRPr>
          </a:p>
          <a:p>
            <a:pPr marL="604515" lvl="1" indent="-302257" algn="just">
              <a:lnSpc>
                <a:spcPts val="3779"/>
              </a:lnSpc>
              <a:spcBef>
                <a:spcPct val="0"/>
              </a:spcBef>
              <a:buFont typeface="Arial"/>
              <a:buChar char="•"/>
            </a:pPr>
            <a:r>
              <a:rPr lang="en-US" sz="2799" b="1" u="none" spc="167">
                <a:solidFill>
                  <a:srgbClr val="343434"/>
                </a:solidFill>
                <a:latin typeface="TT Hoves Bold"/>
                <a:ea typeface="TT Hoves Bold"/>
                <a:cs typeface="TT Hoves Bold"/>
                <a:sym typeface="TT Hoves Bold"/>
              </a:rPr>
              <a:t>Use a Queue to handle restock requests.</a:t>
            </a:r>
          </a:p>
          <a:p>
            <a:pPr algn="just">
              <a:lnSpc>
                <a:spcPts val="3779"/>
              </a:lnSpc>
              <a:spcBef>
                <a:spcPct val="0"/>
              </a:spcBef>
            </a:pPr>
            <a:endParaRPr lang="en-US" sz="2799" b="1" u="none" spc="167">
              <a:solidFill>
                <a:srgbClr val="343434"/>
              </a:solidFill>
              <a:latin typeface="TT Hoves Bold"/>
              <a:ea typeface="TT Hoves Bold"/>
              <a:cs typeface="TT Hoves Bold"/>
              <a:sym typeface="TT Hoves Bold"/>
            </a:endParaRPr>
          </a:p>
          <a:p>
            <a:pPr marL="604515" lvl="1" indent="-302257" algn="just">
              <a:lnSpc>
                <a:spcPts val="3779"/>
              </a:lnSpc>
              <a:spcBef>
                <a:spcPct val="0"/>
              </a:spcBef>
              <a:buFont typeface="Arial"/>
              <a:buChar char="•"/>
            </a:pPr>
            <a:r>
              <a:rPr lang="en-US" sz="2799" b="1" u="none" spc="167">
                <a:solidFill>
                  <a:srgbClr val="343434"/>
                </a:solidFill>
                <a:latin typeface="TT Hoves Bold"/>
                <a:ea typeface="TT Hoves Bold"/>
                <a:cs typeface="TT Hoves Bold"/>
                <a:sym typeface="TT Hoves Bold"/>
              </a:rPr>
              <a:t>Store items in a Binary Search Tree (BST) for fast search.</a:t>
            </a:r>
          </a:p>
          <a:p>
            <a:pPr marL="0" lvl="0" indent="0" algn="just">
              <a:lnSpc>
                <a:spcPts val="3779"/>
              </a:lnSpc>
              <a:spcBef>
                <a:spcPct val="0"/>
              </a:spcBef>
            </a:pPr>
            <a:endParaRPr lang="en-US" sz="2799" b="1" u="none" spc="167">
              <a:solidFill>
                <a:srgbClr val="343434"/>
              </a:solidFill>
              <a:latin typeface="TT Hoves Bold"/>
              <a:ea typeface="TT Hoves Bold"/>
              <a:cs typeface="TT Hoves Bold"/>
              <a:sym typeface="TT Hoves Bold"/>
            </a:endParaRPr>
          </a:p>
        </p:txBody>
      </p:sp>
      <p:sp>
        <p:nvSpPr>
          <p:cNvPr id="3" name="TextBox 3"/>
          <p:cNvSpPr txBox="1"/>
          <p:nvPr/>
        </p:nvSpPr>
        <p:spPr>
          <a:xfrm>
            <a:off x="2706356" y="1667172"/>
            <a:ext cx="8119751" cy="1327705"/>
          </a:xfrm>
          <a:prstGeom prst="rect">
            <a:avLst/>
          </a:prstGeom>
        </p:spPr>
        <p:txBody>
          <a:bodyPr lIns="0" tIns="0" rIns="0" bIns="0" rtlCol="0" anchor="t">
            <a:spAutoFit/>
          </a:bodyPr>
          <a:lstStyle/>
          <a:p>
            <a:pPr algn="just">
              <a:lnSpc>
                <a:spcPts val="10180"/>
              </a:lnSpc>
            </a:pPr>
            <a:r>
              <a:rPr lang="en-US" sz="9695" b="1" spc="-475">
                <a:solidFill>
                  <a:srgbClr val="343434"/>
                </a:solidFill>
                <a:latin typeface="TT Hoves Bold"/>
                <a:ea typeface="TT Hoves Bold"/>
                <a:cs typeface="TT Hoves Bold"/>
                <a:sym typeface="TT Hoves Bold"/>
              </a:rPr>
              <a:t>System Design</a:t>
            </a:r>
          </a:p>
        </p:txBody>
      </p:sp>
      <p:sp>
        <p:nvSpPr>
          <p:cNvPr id="4" name="Freeform 4"/>
          <p:cNvSpPr/>
          <p:nvPr/>
        </p:nvSpPr>
        <p:spPr>
          <a:xfrm>
            <a:off x="8313377" y="-2894159"/>
            <a:ext cx="16075318" cy="16075318"/>
          </a:xfrm>
          <a:custGeom>
            <a:avLst/>
            <a:gdLst/>
            <a:ahLst/>
            <a:cxnLst/>
            <a:rect l="l" t="t" r="r" b="b"/>
            <a:pathLst>
              <a:path w="16075318" h="16075318">
                <a:moveTo>
                  <a:pt x="0" y="0"/>
                </a:moveTo>
                <a:lnTo>
                  <a:pt x="16075317" y="0"/>
                </a:lnTo>
                <a:lnTo>
                  <a:pt x="16075317"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96258" y="-976142"/>
            <a:ext cx="2222590" cy="11878896"/>
            <a:chOff x="0" y="0"/>
            <a:chExt cx="585373" cy="3128598"/>
          </a:xfrm>
        </p:grpSpPr>
        <p:sp>
          <p:nvSpPr>
            <p:cNvPr id="6" name="Freeform 6"/>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solidFill>
              <a:srgbClr val="0003FF"/>
            </a:solidFill>
          </p:spPr>
        </p:sp>
        <p:sp>
          <p:nvSpPr>
            <p:cNvPr id="7" name="TextBox 7"/>
            <p:cNvSpPr txBox="1"/>
            <p:nvPr/>
          </p:nvSpPr>
          <p:spPr>
            <a:xfrm>
              <a:off x="0" y="-57150"/>
              <a:ext cx="585373" cy="3185748"/>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12601687" y="6540872"/>
            <a:ext cx="7498697" cy="4832876"/>
          </a:xfrm>
          <a:prstGeom prst="rect">
            <a:avLst/>
          </a:prstGeom>
        </p:spPr>
        <p:txBody>
          <a:bodyPr lIns="0" tIns="0" rIns="0" bIns="0" rtlCol="0" anchor="t">
            <a:spAutoFit/>
          </a:bodyPr>
          <a:lstStyle/>
          <a:p>
            <a:pPr algn="ctr">
              <a:lnSpc>
                <a:spcPts val="35614"/>
              </a:lnSpc>
            </a:pPr>
            <a:r>
              <a:rPr lang="en-US" sz="37888" b="1" spc="-1856">
                <a:solidFill>
                  <a:srgbClr val="343434"/>
                </a:solidFill>
                <a:latin typeface="TT Hoves Bold"/>
                <a:ea typeface="TT Hoves Bold"/>
                <a:cs typeface="TT Hoves Bold"/>
                <a:sym typeface="TT Hoves Bold"/>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007223" y="1698999"/>
            <a:ext cx="2197323"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01</a:t>
            </a:r>
          </a:p>
        </p:txBody>
      </p:sp>
      <p:sp>
        <p:nvSpPr>
          <p:cNvPr id="3" name="TextBox 3"/>
          <p:cNvSpPr txBox="1"/>
          <p:nvPr/>
        </p:nvSpPr>
        <p:spPr>
          <a:xfrm>
            <a:off x="2007223" y="5274145"/>
            <a:ext cx="2197323"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03</a:t>
            </a:r>
          </a:p>
        </p:txBody>
      </p:sp>
      <p:sp>
        <p:nvSpPr>
          <p:cNvPr id="4" name="TextBox 4"/>
          <p:cNvSpPr txBox="1"/>
          <p:nvPr/>
        </p:nvSpPr>
        <p:spPr>
          <a:xfrm>
            <a:off x="2007223" y="2407025"/>
            <a:ext cx="2646492" cy="1933575"/>
          </a:xfrm>
          <a:prstGeom prst="rect">
            <a:avLst/>
          </a:prstGeom>
        </p:spPr>
        <p:txBody>
          <a:bodyPr lIns="0" tIns="0" rIns="0" bIns="0" rtlCol="0" anchor="t">
            <a:spAutoFit/>
          </a:bodyPr>
          <a:lstStyle/>
          <a:p>
            <a:pPr algn="just">
              <a:lnSpc>
                <a:spcPts val="7800"/>
              </a:lnSpc>
            </a:pPr>
            <a:r>
              <a:rPr lang="en-US" sz="5000" b="1">
                <a:solidFill>
                  <a:srgbClr val="000000"/>
                </a:solidFill>
                <a:latin typeface="TT Hoves Bold"/>
                <a:ea typeface="TT Hoves Bold"/>
                <a:cs typeface="TT Hoves Bold"/>
                <a:sym typeface="TT Hoves Bold"/>
              </a:rPr>
              <a:t>Item Class</a:t>
            </a:r>
          </a:p>
        </p:txBody>
      </p:sp>
      <p:sp>
        <p:nvSpPr>
          <p:cNvPr id="5" name="TextBox 5"/>
          <p:cNvSpPr txBox="1"/>
          <p:nvPr/>
        </p:nvSpPr>
        <p:spPr>
          <a:xfrm>
            <a:off x="6616921" y="1698999"/>
            <a:ext cx="2197323"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02</a:t>
            </a:r>
          </a:p>
        </p:txBody>
      </p:sp>
      <p:grpSp>
        <p:nvGrpSpPr>
          <p:cNvPr id="6" name="Group 6"/>
          <p:cNvGrpSpPr/>
          <p:nvPr/>
        </p:nvGrpSpPr>
        <p:grpSpPr>
          <a:xfrm>
            <a:off x="1547478" y="1755600"/>
            <a:ext cx="273982" cy="245024"/>
            <a:chOff x="0" y="0"/>
            <a:chExt cx="91718" cy="82024"/>
          </a:xfrm>
        </p:grpSpPr>
        <p:sp>
          <p:nvSpPr>
            <p:cNvPr id="7" name="Freeform 7"/>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8" name="TextBox 8"/>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9" name="Group 9"/>
          <p:cNvGrpSpPr/>
          <p:nvPr/>
        </p:nvGrpSpPr>
        <p:grpSpPr>
          <a:xfrm>
            <a:off x="1547478" y="5330746"/>
            <a:ext cx="273982" cy="245024"/>
            <a:chOff x="0" y="0"/>
            <a:chExt cx="91718" cy="82024"/>
          </a:xfrm>
        </p:grpSpPr>
        <p:sp>
          <p:nvSpPr>
            <p:cNvPr id="10" name="Freeform 10"/>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1" name="TextBox 11"/>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6200012" y="1755600"/>
            <a:ext cx="273982" cy="245024"/>
            <a:chOff x="0" y="0"/>
            <a:chExt cx="91718" cy="82024"/>
          </a:xfrm>
        </p:grpSpPr>
        <p:sp>
          <p:nvSpPr>
            <p:cNvPr id="13" name="Freeform 13"/>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4" name="TextBox 14"/>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324016" y="6164262"/>
            <a:ext cx="6935284" cy="2498014"/>
          </a:xfrm>
          <a:prstGeom prst="rect">
            <a:avLst/>
          </a:prstGeom>
        </p:spPr>
        <p:txBody>
          <a:bodyPr lIns="0" tIns="0" rIns="0" bIns="0" rtlCol="0" anchor="t">
            <a:spAutoFit/>
          </a:bodyPr>
          <a:lstStyle/>
          <a:p>
            <a:pPr algn="ctr">
              <a:lnSpc>
                <a:spcPts val="9141"/>
              </a:lnSpc>
            </a:pPr>
            <a:r>
              <a:rPr lang="en-US" sz="12696" b="1" spc="-622">
                <a:solidFill>
                  <a:srgbClr val="343434"/>
                </a:solidFill>
                <a:latin typeface="TT Hoves Bold"/>
                <a:ea typeface="TT Hoves Bold"/>
                <a:cs typeface="TT Hoves Bold"/>
                <a:sym typeface="TT Hoves Bold"/>
              </a:rPr>
              <a:t>Class Structure</a:t>
            </a:r>
          </a:p>
        </p:txBody>
      </p:sp>
      <p:sp>
        <p:nvSpPr>
          <p:cNvPr id="16" name="Freeform 16"/>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04</a:t>
            </a:r>
          </a:p>
        </p:txBody>
      </p:sp>
      <p:grpSp>
        <p:nvGrpSpPr>
          <p:cNvPr id="18" name="Group 18"/>
          <p:cNvGrpSpPr/>
          <p:nvPr/>
        </p:nvGrpSpPr>
        <p:grpSpPr>
          <a:xfrm>
            <a:off x="-696258" y="9258300"/>
            <a:ext cx="19680517" cy="1115933"/>
            <a:chOff x="0" y="0"/>
            <a:chExt cx="5183346" cy="293908"/>
          </a:xfrm>
        </p:grpSpPr>
        <p:sp>
          <p:nvSpPr>
            <p:cNvPr id="19" name="Freeform 19"/>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20" name="TextBox 20"/>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21" name="TextBox 21"/>
          <p:cNvSpPr txBox="1"/>
          <p:nvPr/>
        </p:nvSpPr>
        <p:spPr>
          <a:xfrm>
            <a:off x="6337003" y="2407025"/>
            <a:ext cx="3419449" cy="1933575"/>
          </a:xfrm>
          <a:prstGeom prst="rect">
            <a:avLst/>
          </a:prstGeom>
        </p:spPr>
        <p:txBody>
          <a:bodyPr lIns="0" tIns="0" rIns="0" bIns="0" rtlCol="0" anchor="t">
            <a:spAutoFit/>
          </a:bodyPr>
          <a:lstStyle/>
          <a:p>
            <a:pPr algn="just">
              <a:lnSpc>
                <a:spcPts val="7800"/>
              </a:lnSpc>
            </a:pPr>
            <a:r>
              <a:rPr lang="en-US" sz="5000" b="1">
                <a:solidFill>
                  <a:srgbClr val="000000"/>
                </a:solidFill>
                <a:latin typeface="TT Hoves Bold"/>
                <a:ea typeface="TT Hoves Bold"/>
                <a:cs typeface="TT Hoves Bold"/>
                <a:sym typeface="TT Hoves Bold"/>
              </a:rPr>
              <a:t>Shopping</a:t>
            </a:r>
          </a:p>
          <a:p>
            <a:pPr algn="just">
              <a:lnSpc>
                <a:spcPts val="7800"/>
              </a:lnSpc>
            </a:pPr>
            <a:r>
              <a:rPr lang="en-US" sz="5000" b="1">
                <a:solidFill>
                  <a:srgbClr val="000000"/>
                </a:solidFill>
                <a:latin typeface="TT Hoves Bold"/>
                <a:ea typeface="TT Hoves Bold"/>
                <a:cs typeface="TT Hoves Bold"/>
                <a:sym typeface="TT Hoves Bold"/>
              </a:rPr>
              <a:t>Cart Class</a:t>
            </a:r>
          </a:p>
        </p:txBody>
      </p:sp>
      <p:sp>
        <p:nvSpPr>
          <p:cNvPr id="22" name="TextBox 22"/>
          <p:cNvSpPr txBox="1"/>
          <p:nvPr/>
        </p:nvSpPr>
        <p:spPr>
          <a:xfrm>
            <a:off x="2007223" y="6065481"/>
            <a:ext cx="3785556" cy="1933575"/>
          </a:xfrm>
          <a:prstGeom prst="rect">
            <a:avLst/>
          </a:prstGeom>
        </p:spPr>
        <p:txBody>
          <a:bodyPr lIns="0" tIns="0" rIns="0" bIns="0" rtlCol="0" anchor="t">
            <a:spAutoFit/>
          </a:bodyPr>
          <a:lstStyle/>
          <a:p>
            <a:pPr algn="just">
              <a:lnSpc>
                <a:spcPts val="7800"/>
              </a:lnSpc>
            </a:pPr>
            <a:r>
              <a:rPr lang="en-US" sz="5000" b="1">
                <a:solidFill>
                  <a:srgbClr val="000000"/>
                </a:solidFill>
                <a:latin typeface="TT Hoves Bold"/>
                <a:ea typeface="TT Hoves Bold"/>
                <a:cs typeface="TT Hoves Bold"/>
                <a:sym typeface="TT Hoves Bold"/>
              </a:rPr>
              <a:t>BinaryTree</a:t>
            </a:r>
          </a:p>
          <a:p>
            <a:pPr algn="just">
              <a:lnSpc>
                <a:spcPts val="7800"/>
              </a:lnSpc>
            </a:pPr>
            <a:r>
              <a:rPr lang="en-US" sz="5000" b="1">
                <a:solidFill>
                  <a:srgbClr val="000000"/>
                </a:solidFill>
                <a:latin typeface="TT Hoves Bold"/>
                <a:ea typeface="TT Hoves Bold"/>
                <a:cs typeface="TT Hoves Bold"/>
                <a:sym typeface="TT Hoves Bold"/>
              </a:rPr>
              <a:t>Node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1672061" y="917109"/>
            <a:ext cx="5587239" cy="2662922"/>
            <a:chOff x="0" y="0"/>
            <a:chExt cx="2065940" cy="984643"/>
          </a:xfrm>
        </p:grpSpPr>
        <p:sp>
          <p:nvSpPr>
            <p:cNvPr id="3" name="Freeform 3"/>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4" name="TextBox 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13416809" y="7139097"/>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06</a:t>
            </a:r>
          </a:p>
        </p:txBody>
      </p:sp>
      <p:grpSp>
        <p:nvGrpSpPr>
          <p:cNvPr id="6" name="Group 6"/>
          <p:cNvGrpSpPr/>
          <p:nvPr/>
        </p:nvGrpSpPr>
        <p:grpSpPr>
          <a:xfrm>
            <a:off x="11672061" y="3808631"/>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1672061" y="6595378"/>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2" name="Freeform 12"/>
          <p:cNvSpPr/>
          <p:nvPr/>
        </p:nvSpPr>
        <p:spPr>
          <a:xfrm>
            <a:off x="-3126789" y="-2986203"/>
            <a:ext cx="9584989" cy="9584989"/>
          </a:xfrm>
          <a:custGeom>
            <a:avLst/>
            <a:gdLst/>
            <a:ahLst/>
            <a:cxnLst/>
            <a:rect l="l" t="t" r="r" b="b"/>
            <a:pathLst>
              <a:path w="9584989" h="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1028700" y="1028700"/>
            <a:ext cx="5587239" cy="2662922"/>
            <a:chOff x="0" y="0"/>
            <a:chExt cx="2065940" cy="984643"/>
          </a:xfrm>
        </p:grpSpPr>
        <p:sp>
          <p:nvSpPr>
            <p:cNvPr id="14" name="Freeform 14"/>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5" name="TextBox 1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028700" y="3812039"/>
            <a:ext cx="5587239" cy="2662922"/>
            <a:chOff x="0" y="0"/>
            <a:chExt cx="2065940" cy="984643"/>
          </a:xfrm>
        </p:grpSpPr>
        <p:sp>
          <p:nvSpPr>
            <p:cNvPr id="17" name="Freeform 1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18" name="TextBox 1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028700" y="6598786"/>
            <a:ext cx="5587239" cy="2662922"/>
            <a:chOff x="0" y="0"/>
            <a:chExt cx="2065940" cy="984643"/>
          </a:xfrm>
        </p:grpSpPr>
        <p:sp>
          <p:nvSpPr>
            <p:cNvPr id="20" name="Freeform 20"/>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solidFill>
              <a:srgbClr val="0003FF"/>
            </a:solidFill>
            <a:ln cap="sq">
              <a:noFill/>
              <a:prstDash val="solid"/>
              <a:miter/>
            </a:ln>
          </p:spPr>
        </p:sp>
        <p:sp>
          <p:nvSpPr>
            <p:cNvPr id="21" name="TextBox 2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Freeform 22"/>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13925398" y="1422047"/>
            <a:ext cx="3169503" cy="1491234"/>
          </a:xfrm>
          <a:prstGeom prst="rect">
            <a:avLst/>
          </a:prstGeom>
        </p:spPr>
        <p:txBody>
          <a:bodyPr lIns="0" tIns="0" rIns="0" bIns="0" rtlCol="0" anchor="t">
            <a:spAutoFit/>
          </a:bodyPr>
          <a:lstStyle/>
          <a:p>
            <a:pPr marL="0" lvl="0" indent="0" algn="just">
              <a:lnSpc>
                <a:spcPts val="4022"/>
              </a:lnSpc>
              <a:spcBef>
                <a:spcPct val="0"/>
              </a:spcBef>
            </a:pPr>
            <a:r>
              <a:rPr lang="en-US" sz="2700">
                <a:solidFill>
                  <a:srgbClr val="EFEFEF"/>
                </a:solidFill>
                <a:latin typeface="TT Hoves"/>
                <a:ea typeface="TT Hoves"/>
                <a:cs typeface="TT Hoves"/>
                <a:sym typeface="TT Hoves"/>
              </a:rPr>
              <a:t>Calculate the total bill and clear the cart after purchase.</a:t>
            </a:r>
          </a:p>
        </p:txBody>
      </p:sp>
      <p:sp>
        <p:nvSpPr>
          <p:cNvPr id="27" name="TextBox 27"/>
          <p:cNvSpPr txBox="1"/>
          <p:nvPr/>
        </p:nvSpPr>
        <p:spPr>
          <a:xfrm>
            <a:off x="14278274" y="4132247"/>
            <a:ext cx="2816627" cy="1661160"/>
          </a:xfrm>
          <a:prstGeom prst="rect">
            <a:avLst/>
          </a:prstGeom>
        </p:spPr>
        <p:txBody>
          <a:bodyPr lIns="0" tIns="0" rIns="0" bIns="0" rtlCol="0" anchor="t">
            <a:spAutoFit/>
          </a:bodyPr>
          <a:lstStyle/>
          <a:p>
            <a:pPr marL="0" lvl="0" indent="0" algn="just">
              <a:lnSpc>
                <a:spcPts val="4470"/>
              </a:lnSpc>
              <a:spcBef>
                <a:spcPct val="0"/>
              </a:spcBef>
            </a:pPr>
            <a:r>
              <a:rPr lang="en-US" sz="3000">
                <a:solidFill>
                  <a:srgbClr val="EFEFEF"/>
                </a:solidFill>
                <a:latin typeface="TT Hoves"/>
                <a:ea typeface="TT Hoves"/>
                <a:cs typeface="TT Hoves"/>
                <a:sym typeface="TT Hoves"/>
              </a:rPr>
              <a:t>Fast search for items using a binary tree.</a:t>
            </a:r>
          </a:p>
        </p:txBody>
      </p:sp>
      <p:sp>
        <p:nvSpPr>
          <p:cNvPr id="28" name="TextBox 28"/>
          <p:cNvSpPr txBox="1"/>
          <p:nvPr/>
        </p:nvSpPr>
        <p:spPr>
          <a:xfrm>
            <a:off x="14278274" y="6772409"/>
            <a:ext cx="2816627" cy="2223135"/>
          </a:xfrm>
          <a:prstGeom prst="rect">
            <a:avLst/>
          </a:prstGeom>
        </p:spPr>
        <p:txBody>
          <a:bodyPr lIns="0" tIns="0" rIns="0" bIns="0" rtlCol="0" anchor="t">
            <a:spAutoFit/>
          </a:bodyPr>
          <a:lstStyle/>
          <a:p>
            <a:pPr marL="0" lvl="0" indent="0" algn="just">
              <a:lnSpc>
                <a:spcPts val="4470"/>
              </a:lnSpc>
              <a:spcBef>
                <a:spcPct val="0"/>
              </a:spcBef>
            </a:pPr>
            <a:r>
              <a:rPr lang="en-US" sz="3000">
                <a:solidFill>
                  <a:srgbClr val="EFEFEF"/>
                </a:solidFill>
                <a:latin typeface="TT Hoves"/>
                <a:ea typeface="TT Hoves"/>
                <a:cs typeface="TT Hoves"/>
                <a:sym typeface="TT Hoves"/>
              </a:rPr>
              <a:t>Handle items needing restock with a queue system.</a:t>
            </a:r>
          </a:p>
        </p:txBody>
      </p:sp>
      <p:sp>
        <p:nvSpPr>
          <p:cNvPr id="29" name="TextBox 29"/>
          <p:cNvSpPr txBox="1"/>
          <p:nvPr/>
        </p:nvSpPr>
        <p:spPr>
          <a:xfrm>
            <a:off x="3458475" y="1596820"/>
            <a:ext cx="2816627" cy="1428242"/>
          </a:xfrm>
          <a:prstGeom prst="rect">
            <a:avLst/>
          </a:prstGeom>
        </p:spPr>
        <p:txBody>
          <a:bodyPr lIns="0" tIns="0" rIns="0" bIns="0" rtlCol="0" anchor="t">
            <a:spAutoFit/>
          </a:bodyPr>
          <a:lstStyle/>
          <a:p>
            <a:pPr marL="0" lvl="0" indent="0" algn="just">
              <a:lnSpc>
                <a:spcPts val="3874"/>
              </a:lnSpc>
            </a:pPr>
            <a:r>
              <a:rPr lang="en-US" sz="2600">
                <a:solidFill>
                  <a:srgbClr val="EFEFEF"/>
                </a:solidFill>
                <a:latin typeface="TT Hoves"/>
                <a:ea typeface="TT Hoves"/>
                <a:cs typeface="TT Hoves"/>
                <a:sym typeface="TT Hoves"/>
              </a:rPr>
              <a:t>Add a new item or update quantity if it already exists.</a:t>
            </a:r>
          </a:p>
        </p:txBody>
      </p:sp>
      <p:sp>
        <p:nvSpPr>
          <p:cNvPr id="30" name="TextBox 30"/>
          <p:cNvSpPr txBox="1"/>
          <p:nvPr/>
        </p:nvSpPr>
        <p:spPr>
          <a:xfrm>
            <a:off x="3641573" y="4413234"/>
            <a:ext cx="2816627" cy="1099185"/>
          </a:xfrm>
          <a:prstGeom prst="rect">
            <a:avLst/>
          </a:prstGeom>
        </p:spPr>
        <p:txBody>
          <a:bodyPr lIns="0" tIns="0" rIns="0" bIns="0" rtlCol="0" anchor="t">
            <a:spAutoFit/>
          </a:bodyPr>
          <a:lstStyle/>
          <a:p>
            <a:pPr marL="0" lvl="0" indent="0" algn="just">
              <a:lnSpc>
                <a:spcPts val="4470"/>
              </a:lnSpc>
            </a:pPr>
            <a:r>
              <a:rPr lang="en-US" sz="3000">
                <a:solidFill>
                  <a:srgbClr val="EFEFEF"/>
                </a:solidFill>
                <a:latin typeface="TT Hoves"/>
                <a:ea typeface="TT Hoves"/>
                <a:cs typeface="TT Hoves"/>
                <a:sym typeface="TT Hoves"/>
              </a:rPr>
              <a:t>Remove an item from the cart.</a:t>
            </a:r>
          </a:p>
        </p:txBody>
      </p:sp>
      <p:sp>
        <p:nvSpPr>
          <p:cNvPr id="31" name="TextBox 31"/>
          <p:cNvSpPr txBox="1"/>
          <p:nvPr/>
        </p:nvSpPr>
        <p:spPr>
          <a:xfrm>
            <a:off x="3458475" y="7069451"/>
            <a:ext cx="2816627" cy="1657096"/>
          </a:xfrm>
          <a:prstGeom prst="rect">
            <a:avLst/>
          </a:prstGeom>
        </p:spPr>
        <p:txBody>
          <a:bodyPr lIns="0" tIns="0" rIns="0" bIns="0" rtlCol="0" anchor="t">
            <a:spAutoFit/>
          </a:bodyPr>
          <a:lstStyle/>
          <a:p>
            <a:pPr marL="0" lvl="0" indent="0" algn="just">
              <a:lnSpc>
                <a:spcPts val="1936"/>
              </a:lnSpc>
            </a:pPr>
            <a:r>
              <a:rPr lang="en-US" sz="1299" u="none" strike="noStrik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id="32" name="TextBox 32"/>
          <p:cNvSpPr txBox="1"/>
          <p:nvPr/>
        </p:nvSpPr>
        <p:spPr>
          <a:xfrm>
            <a:off x="6645754" y="4270994"/>
            <a:ext cx="5026307" cy="1372638"/>
          </a:xfrm>
          <a:prstGeom prst="rect">
            <a:avLst/>
          </a:prstGeom>
        </p:spPr>
        <p:txBody>
          <a:bodyPr lIns="0" tIns="0" rIns="0" bIns="0" rtlCol="0" anchor="t">
            <a:spAutoFit/>
          </a:bodyPr>
          <a:lstStyle/>
          <a:p>
            <a:pPr marL="0" lvl="1" indent="0" algn="ctr">
              <a:lnSpc>
                <a:spcPts val="5221"/>
              </a:lnSpc>
              <a:spcBef>
                <a:spcPct val="0"/>
              </a:spcBef>
            </a:pPr>
            <a:r>
              <a:rPr lang="en-US" sz="5382" b="1">
                <a:solidFill>
                  <a:srgbClr val="000000"/>
                </a:solidFill>
                <a:latin typeface="TT Hoves Bold"/>
                <a:ea typeface="TT Hoves Bold"/>
                <a:cs typeface="TT Hoves Bold"/>
                <a:sym typeface="TT Hoves Bold"/>
              </a:rPr>
              <a:t>Key Functionalities</a:t>
            </a:r>
          </a:p>
        </p:txBody>
      </p:sp>
      <p:sp>
        <p:nvSpPr>
          <p:cNvPr id="33" name="TextBox 33"/>
          <p:cNvSpPr txBox="1"/>
          <p:nvPr/>
        </p:nvSpPr>
        <p:spPr>
          <a:xfrm>
            <a:off x="1509697" y="1813157"/>
            <a:ext cx="1786853" cy="1231900"/>
          </a:xfrm>
          <a:prstGeom prst="rect">
            <a:avLst/>
          </a:prstGeom>
        </p:spPr>
        <p:txBody>
          <a:bodyPr lIns="0" tIns="0" rIns="0" bIns="0" rtlCol="0" anchor="t">
            <a:spAutoFit/>
          </a:bodyPr>
          <a:lstStyle/>
          <a:p>
            <a:pPr algn="l">
              <a:lnSpc>
                <a:spcPts val="4700"/>
              </a:lnSpc>
            </a:pPr>
            <a:r>
              <a:rPr lang="en-US" sz="5000" b="1" spc="-245">
                <a:solidFill>
                  <a:srgbClr val="EFEFEF"/>
                </a:solidFill>
                <a:latin typeface="TT Hoves Bold"/>
                <a:ea typeface="TT Hoves Bold"/>
                <a:cs typeface="TT Hoves Bold"/>
                <a:sym typeface="TT Hoves Bold"/>
              </a:rPr>
              <a:t>Add Item:</a:t>
            </a:r>
          </a:p>
        </p:txBody>
      </p:sp>
      <p:sp>
        <p:nvSpPr>
          <p:cNvPr id="34" name="TextBox 34"/>
          <p:cNvSpPr txBox="1"/>
          <p:nvPr/>
        </p:nvSpPr>
        <p:spPr>
          <a:xfrm>
            <a:off x="1197077" y="4280519"/>
            <a:ext cx="2628856" cy="1231900"/>
          </a:xfrm>
          <a:prstGeom prst="rect">
            <a:avLst/>
          </a:prstGeom>
        </p:spPr>
        <p:txBody>
          <a:bodyPr lIns="0" tIns="0" rIns="0" bIns="0" rtlCol="0" anchor="t">
            <a:spAutoFit/>
          </a:bodyPr>
          <a:lstStyle/>
          <a:p>
            <a:pPr algn="l">
              <a:lnSpc>
                <a:spcPts val="4700"/>
              </a:lnSpc>
            </a:pPr>
            <a:r>
              <a:rPr lang="en-US" sz="5000" b="1" spc="-245">
                <a:solidFill>
                  <a:srgbClr val="EFEFEF"/>
                </a:solidFill>
                <a:latin typeface="TT Hoves Bold"/>
                <a:ea typeface="TT Hoves Bold"/>
                <a:cs typeface="TT Hoves Bold"/>
                <a:sym typeface="TT Hoves Bold"/>
              </a:rPr>
              <a:t>Remove Item:</a:t>
            </a:r>
          </a:p>
        </p:txBody>
      </p:sp>
      <p:sp>
        <p:nvSpPr>
          <p:cNvPr id="35" name="TextBox 35"/>
          <p:cNvSpPr txBox="1"/>
          <p:nvPr/>
        </p:nvSpPr>
        <p:spPr>
          <a:xfrm>
            <a:off x="1197077" y="7227593"/>
            <a:ext cx="2628856" cy="1231900"/>
          </a:xfrm>
          <a:prstGeom prst="rect">
            <a:avLst/>
          </a:prstGeom>
        </p:spPr>
        <p:txBody>
          <a:bodyPr lIns="0" tIns="0" rIns="0" bIns="0" rtlCol="0" anchor="t">
            <a:spAutoFit/>
          </a:bodyPr>
          <a:lstStyle/>
          <a:p>
            <a:pPr algn="l">
              <a:lnSpc>
                <a:spcPts val="4700"/>
              </a:lnSpc>
            </a:pPr>
            <a:r>
              <a:rPr lang="en-US" sz="5000" b="1" spc="-245">
                <a:solidFill>
                  <a:srgbClr val="EFEFEF"/>
                </a:solidFill>
                <a:latin typeface="TT Hoves Bold"/>
                <a:ea typeface="TT Hoves Bold"/>
                <a:cs typeface="TT Hoves Bold"/>
                <a:sym typeface="TT Hoves Bold"/>
              </a:rPr>
              <a:t>View Cart: </a:t>
            </a:r>
          </a:p>
        </p:txBody>
      </p:sp>
      <p:sp>
        <p:nvSpPr>
          <p:cNvPr id="36" name="TextBox 36"/>
          <p:cNvSpPr txBox="1"/>
          <p:nvPr/>
        </p:nvSpPr>
        <p:spPr>
          <a:xfrm>
            <a:off x="11928417" y="1813157"/>
            <a:ext cx="1999455" cy="1231900"/>
          </a:xfrm>
          <a:prstGeom prst="rect">
            <a:avLst/>
          </a:prstGeom>
        </p:spPr>
        <p:txBody>
          <a:bodyPr lIns="0" tIns="0" rIns="0" bIns="0" rtlCol="0" anchor="t">
            <a:spAutoFit/>
          </a:bodyPr>
          <a:lstStyle/>
          <a:p>
            <a:pPr algn="l">
              <a:lnSpc>
                <a:spcPts val="4700"/>
              </a:lnSpc>
            </a:pPr>
            <a:r>
              <a:rPr lang="en-US" sz="5000" b="1" spc="-245">
                <a:solidFill>
                  <a:srgbClr val="EFEFEF"/>
                </a:solidFill>
                <a:latin typeface="TT Hoves Bold"/>
                <a:ea typeface="TT Hoves Bold"/>
                <a:cs typeface="TT Hoves Bold"/>
                <a:sym typeface="TT Hoves Bold"/>
              </a:rPr>
              <a:t>Checkout:</a:t>
            </a:r>
          </a:p>
        </p:txBody>
      </p:sp>
      <p:sp>
        <p:nvSpPr>
          <p:cNvPr id="37" name="TextBox 37"/>
          <p:cNvSpPr txBox="1"/>
          <p:nvPr/>
        </p:nvSpPr>
        <p:spPr>
          <a:xfrm>
            <a:off x="11901508" y="3953746"/>
            <a:ext cx="2401200" cy="2413000"/>
          </a:xfrm>
          <a:prstGeom prst="rect">
            <a:avLst/>
          </a:prstGeom>
        </p:spPr>
        <p:txBody>
          <a:bodyPr lIns="0" tIns="0" rIns="0" bIns="0" rtlCol="0" anchor="t">
            <a:spAutoFit/>
          </a:bodyPr>
          <a:lstStyle/>
          <a:p>
            <a:pPr algn="l">
              <a:lnSpc>
                <a:spcPts val="4700"/>
              </a:lnSpc>
            </a:pPr>
            <a:r>
              <a:rPr lang="en-US" sz="5000" b="1" spc="-245">
                <a:solidFill>
                  <a:srgbClr val="EFEFEF"/>
                </a:solidFill>
                <a:latin typeface="TT Hoves Bold"/>
                <a:ea typeface="TT Hoves Bold"/>
                <a:cs typeface="TT Hoves Bold"/>
                <a:sym typeface="TT Hoves Bold"/>
              </a:rPr>
              <a:t>Binary Search Tree (BST):</a:t>
            </a:r>
          </a:p>
        </p:txBody>
      </p:sp>
      <p:sp>
        <p:nvSpPr>
          <p:cNvPr id="38" name="TextBox 38"/>
          <p:cNvSpPr txBox="1"/>
          <p:nvPr/>
        </p:nvSpPr>
        <p:spPr>
          <a:xfrm>
            <a:off x="11787680" y="7376428"/>
            <a:ext cx="2628856" cy="1231900"/>
          </a:xfrm>
          <a:prstGeom prst="rect">
            <a:avLst/>
          </a:prstGeom>
        </p:spPr>
        <p:txBody>
          <a:bodyPr lIns="0" tIns="0" rIns="0" bIns="0" rtlCol="0" anchor="t">
            <a:spAutoFit/>
          </a:bodyPr>
          <a:lstStyle/>
          <a:p>
            <a:pPr algn="l">
              <a:lnSpc>
                <a:spcPts val="4700"/>
              </a:lnSpc>
            </a:pPr>
            <a:r>
              <a:rPr lang="en-US" sz="5000" b="1" spc="-245">
                <a:solidFill>
                  <a:srgbClr val="EFEFEF"/>
                </a:solidFill>
                <a:latin typeface="TT Hoves Bold"/>
                <a:ea typeface="TT Hoves Bold"/>
                <a:cs typeface="TT Hoves Bold"/>
                <a:sym typeface="TT Hoves Bold"/>
              </a:rPr>
              <a:t>Restock Queue: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04373" y="1513910"/>
            <a:ext cx="11352020" cy="3352879"/>
          </a:xfrm>
          <a:prstGeom prst="rect">
            <a:avLst/>
          </a:prstGeom>
        </p:spPr>
        <p:txBody>
          <a:bodyPr lIns="0" tIns="0" rIns="0" bIns="0" rtlCol="0" anchor="t">
            <a:spAutoFit/>
          </a:bodyPr>
          <a:lstStyle/>
          <a:p>
            <a:pPr algn="l">
              <a:lnSpc>
                <a:spcPts val="12880"/>
              </a:lnSpc>
            </a:pPr>
            <a:r>
              <a:rPr lang="en-US" sz="13278" b="1" spc="-624">
                <a:solidFill>
                  <a:srgbClr val="000000"/>
                </a:solidFill>
                <a:latin typeface="TT Hoves Bold"/>
                <a:ea typeface="TT Hoves Bold"/>
                <a:cs typeface="TT Hoves Bold"/>
                <a:sym typeface="TT Hoves Bold"/>
              </a:rPr>
              <a:t>Binary Search Tree (BST)</a:t>
            </a:r>
          </a:p>
        </p:txBody>
      </p:sp>
      <p:sp>
        <p:nvSpPr>
          <p:cNvPr id="3" name="TextBox 3"/>
          <p:cNvSpPr txBox="1"/>
          <p:nvPr/>
        </p:nvSpPr>
        <p:spPr>
          <a:xfrm>
            <a:off x="804373" y="5690234"/>
            <a:ext cx="9181721" cy="3568066"/>
          </a:xfrm>
          <a:prstGeom prst="rect">
            <a:avLst/>
          </a:prstGeom>
        </p:spPr>
        <p:txBody>
          <a:bodyPr lIns="0" tIns="0" rIns="0" bIns="0" rtlCol="0" anchor="t">
            <a:spAutoFit/>
          </a:bodyPr>
          <a:lstStyle/>
          <a:p>
            <a:pPr marL="690872" lvl="1" indent="-345436" algn="just">
              <a:lnSpc>
                <a:spcPts val="4319"/>
              </a:lnSpc>
              <a:spcBef>
                <a:spcPct val="0"/>
              </a:spcBef>
              <a:buFont typeface="Arial"/>
              <a:buChar char="•"/>
            </a:pPr>
            <a:r>
              <a:rPr lang="en-US" sz="3199" spc="191">
                <a:solidFill>
                  <a:srgbClr val="000000"/>
                </a:solidFill>
                <a:latin typeface="TT Hoves"/>
                <a:ea typeface="TT Hoves"/>
                <a:cs typeface="TT Hoves"/>
                <a:sym typeface="TT Hoves"/>
              </a:rPr>
              <a:t>Ex</a:t>
            </a:r>
            <a:r>
              <a:rPr lang="en-US" sz="3199" u="none" spc="191">
                <a:solidFill>
                  <a:srgbClr val="000000"/>
                </a:solidFill>
                <a:latin typeface="TT Hoves"/>
                <a:ea typeface="TT Hoves"/>
                <a:cs typeface="TT Hoves"/>
                <a:sym typeface="TT Hoves"/>
              </a:rPr>
              <a:t>plain the benefits of using a BST for efficient item search.</a:t>
            </a:r>
          </a:p>
          <a:p>
            <a:pPr algn="just">
              <a:lnSpc>
                <a:spcPts val="4319"/>
              </a:lnSpc>
              <a:spcBef>
                <a:spcPct val="0"/>
              </a:spcBef>
            </a:pPr>
            <a:endParaRPr lang="en-US" sz="3199" u="none" spc="191">
              <a:solidFill>
                <a:srgbClr val="000000"/>
              </a:solidFill>
              <a:latin typeface="TT Hoves"/>
              <a:ea typeface="TT Hoves"/>
              <a:cs typeface="TT Hoves"/>
              <a:sym typeface="TT Hoves"/>
            </a:endParaRPr>
          </a:p>
          <a:p>
            <a:pPr marL="690872" lvl="1" indent="-345436" algn="just">
              <a:lnSpc>
                <a:spcPts val="4319"/>
              </a:lnSpc>
              <a:spcBef>
                <a:spcPct val="0"/>
              </a:spcBef>
              <a:buFont typeface="Arial"/>
              <a:buChar char="•"/>
            </a:pPr>
            <a:r>
              <a:rPr lang="en-US" sz="3199" u="none" spc="191">
                <a:solidFill>
                  <a:srgbClr val="000000"/>
                </a:solidFill>
                <a:latin typeface="TT Hoves"/>
                <a:ea typeface="TT Hoves"/>
                <a:cs typeface="TT Hoves"/>
                <a:sym typeface="TT Hoves"/>
              </a:rPr>
              <a:t>Demonstrate how items are inserted and searched in the tree.</a:t>
            </a:r>
          </a:p>
          <a:p>
            <a:pPr marL="0" lvl="0" indent="0" algn="just">
              <a:lnSpc>
                <a:spcPts val="7019"/>
              </a:lnSpc>
              <a:spcBef>
                <a:spcPct val="0"/>
              </a:spcBef>
            </a:pPr>
            <a:endParaRPr lang="en-US" sz="3199" u="none" spc="191">
              <a:solidFill>
                <a:srgbClr val="000000"/>
              </a:solidFill>
              <a:latin typeface="TT Hoves"/>
              <a:ea typeface="TT Hoves"/>
              <a:cs typeface="TT Hoves"/>
              <a:sym typeface="TT Hoves"/>
            </a:endParaRPr>
          </a:p>
        </p:txBody>
      </p:sp>
      <p:sp>
        <p:nvSpPr>
          <p:cNvPr id="4" name="Freeform 4"/>
          <p:cNvSpPr/>
          <p:nvPr/>
        </p:nvSpPr>
        <p:spPr>
          <a:xfrm>
            <a:off x="8480781" y="-7939543"/>
            <a:ext cx="15177319" cy="15177319"/>
          </a:xfrm>
          <a:custGeom>
            <a:avLst/>
            <a:gdLst/>
            <a:ahLst/>
            <a:cxnLst/>
            <a:rect l="l" t="t" r="r" b="b"/>
            <a:pathLst>
              <a:path w="15177319" h="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0766469" y="6041762"/>
            <a:ext cx="8217790" cy="4817439"/>
            <a:chOff x="0" y="0"/>
            <a:chExt cx="2164356" cy="1268790"/>
          </a:xfrm>
        </p:grpSpPr>
        <p:sp>
          <p:nvSpPr>
            <p:cNvPr id="6" name="Freeform 6"/>
            <p:cNvSpPr/>
            <p:nvPr/>
          </p:nvSpPr>
          <p:spPr>
            <a:xfrm>
              <a:off x="0" y="0"/>
              <a:ext cx="2164356" cy="1268790"/>
            </a:xfrm>
            <a:custGeom>
              <a:avLst/>
              <a:gdLst/>
              <a:ahLst/>
              <a:cxnLst/>
              <a:rect l="l" t="t" r="r" b="b"/>
              <a:pathLst>
                <a:path w="2164356" h="1268790">
                  <a:moveTo>
                    <a:pt x="0" y="0"/>
                  </a:moveTo>
                  <a:lnTo>
                    <a:pt x="2164356" y="0"/>
                  </a:lnTo>
                  <a:lnTo>
                    <a:pt x="2164356" y="1268790"/>
                  </a:lnTo>
                  <a:lnTo>
                    <a:pt x="0" y="1268790"/>
                  </a:lnTo>
                  <a:close/>
                </a:path>
              </a:pathLst>
            </a:custGeom>
            <a:solidFill>
              <a:srgbClr val="0003FF"/>
            </a:solidFill>
          </p:spPr>
        </p:sp>
        <p:sp>
          <p:nvSpPr>
            <p:cNvPr id="7" name="TextBox 7"/>
            <p:cNvSpPr txBox="1"/>
            <p:nvPr/>
          </p:nvSpPr>
          <p:spPr>
            <a:xfrm>
              <a:off x="0" y="-57150"/>
              <a:ext cx="2164356" cy="1325940"/>
            </a:xfrm>
            <a:prstGeom prst="rect">
              <a:avLst/>
            </a:prstGeom>
          </p:spPr>
          <p:txBody>
            <a:bodyPr lIns="50800" tIns="50800" rIns="50800" bIns="50800" rtlCol="0" anchor="ctr"/>
            <a:lstStyle/>
            <a:p>
              <a:pPr algn="ctr">
                <a:lnSpc>
                  <a:spcPts val="3639"/>
                </a:lnSpc>
              </a:pPr>
              <a:endParaRPr/>
            </a:p>
          </p:txBody>
        </p:sp>
      </p:grpSp>
      <p:sp>
        <p:nvSpPr>
          <p:cNvPr id="8" name="Freeform 8"/>
          <p:cNvSpPr/>
          <p:nvPr/>
        </p:nvSpPr>
        <p:spPr>
          <a:xfrm>
            <a:off x="12848655" y="0"/>
            <a:ext cx="5439345" cy="5998101"/>
          </a:xfrm>
          <a:custGeom>
            <a:avLst/>
            <a:gdLst/>
            <a:ahLst/>
            <a:cxnLst/>
            <a:rect l="l" t="t" r="r" b="b"/>
            <a:pathLst>
              <a:path w="5439345" h="5998101">
                <a:moveTo>
                  <a:pt x="0" y="0"/>
                </a:moveTo>
                <a:lnTo>
                  <a:pt x="5439345" y="0"/>
                </a:lnTo>
                <a:lnTo>
                  <a:pt x="5439345" y="5998101"/>
                </a:lnTo>
                <a:lnTo>
                  <a:pt x="0" y="5998101"/>
                </a:lnTo>
                <a:lnTo>
                  <a:pt x="0" y="0"/>
                </a:lnTo>
                <a:close/>
              </a:path>
            </a:pathLst>
          </a:custGeom>
          <a:blipFill>
            <a:blip r:embed="rId4"/>
            <a:stretch>
              <a:fillRect l="-48311" r="-54792"/>
            </a:stretch>
          </a:blipFill>
        </p:spPr>
      </p:sp>
      <p:sp>
        <p:nvSpPr>
          <p:cNvPr id="9" name="TextBox 9"/>
          <p:cNvSpPr txBox="1"/>
          <p:nvPr/>
        </p:nvSpPr>
        <p:spPr>
          <a:xfrm>
            <a:off x="12719168" y="6975212"/>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04373" y="5690234"/>
            <a:ext cx="9181721" cy="4110991"/>
          </a:xfrm>
          <a:prstGeom prst="rect">
            <a:avLst/>
          </a:prstGeom>
        </p:spPr>
        <p:txBody>
          <a:bodyPr lIns="0" tIns="0" rIns="0" bIns="0" rtlCol="0" anchor="t">
            <a:spAutoFit/>
          </a:bodyPr>
          <a:lstStyle/>
          <a:p>
            <a:pPr marL="690872" lvl="1" indent="-345436" algn="just">
              <a:lnSpc>
                <a:spcPts val="4319"/>
              </a:lnSpc>
              <a:buFont typeface="Arial"/>
              <a:buChar char="•"/>
            </a:pPr>
            <a:r>
              <a:rPr lang="en-US" sz="3199" spc="191">
                <a:solidFill>
                  <a:srgbClr val="000000"/>
                </a:solidFill>
                <a:latin typeface="TT Hoves"/>
                <a:ea typeface="TT Hoves"/>
                <a:cs typeface="TT Hoves"/>
                <a:sym typeface="TT Hoves"/>
              </a:rPr>
              <a:t>Items that need restocking are added to a queue.</a:t>
            </a:r>
          </a:p>
          <a:p>
            <a:pPr algn="just">
              <a:lnSpc>
                <a:spcPts val="4319"/>
              </a:lnSpc>
            </a:pPr>
            <a:endParaRPr lang="en-US" sz="3199" spc="191">
              <a:solidFill>
                <a:srgbClr val="000000"/>
              </a:solidFill>
              <a:latin typeface="TT Hoves"/>
              <a:ea typeface="TT Hoves"/>
              <a:cs typeface="TT Hoves"/>
              <a:sym typeface="TT Hoves"/>
            </a:endParaRPr>
          </a:p>
          <a:p>
            <a:pPr marL="690872" lvl="1" indent="-345436" algn="just">
              <a:lnSpc>
                <a:spcPts val="4319"/>
              </a:lnSpc>
              <a:buFont typeface="Arial"/>
              <a:buChar char="•"/>
            </a:pPr>
            <a:r>
              <a:rPr lang="en-US" sz="3199" spc="191">
                <a:solidFill>
                  <a:srgbClr val="000000"/>
                </a:solidFill>
                <a:latin typeface="TT Hoves"/>
                <a:ea typeface="TT Hoves"/>
                <a:cs typeface="TT Hoves"/>
                <a:sym typeface="TT Hoves"/>
              </a:rPr>
              <a:t>The restock process is handled by dequeuing items and adding them back to the cart.</a:t>
            </a:r>
          </a:p>
          <a:p>
            <a:pPr marL="0" lvl="0" indent="0" algn="just">
              <a:lnSpc>
                <a:spcPts val="7019"/>
              </a:lnSpc>
              <a:spcBef>
                <a:spcPct val="0"/>
              </a:spcBef>
            </a:pPr>
            <a:endParaRPr lang="en-US" sz="3199" spc="191">
              <a:solidFill>
                <a:srgbClr val="000000"/>
              </a:solidFill>
              <a:latin typeface="TT Hoves"/>
              <a:ea typeface="TT Hoves"/>
              <a:cs typeface="TT Hoves"/>
              <a:sym typeface="TT Hoves"/>
            </a:endParaRPr>
          </a:p>
        </p:txBody>
      </p:sp>
      <p:sp>
        <p:nvSpPr>
          <p:cNvPr id="3" name="Freeform 3"/>
          <p:cNvSpPr/>
          <p:nvPr/>
        </p:nvSpPr>
        <p:spPr>
          <a:xfrm>
            <a:off x="8480781" y="-7939543"/>
            <a:ext cx="15177319" cy="15177319"/>
          </a:xfrm>
          <a:custGeom>
            <a:avLst/>
            <a:gdLst/>
            <a:ahLst/>
            <a:cxnLst/>
            <a:rect l="l" t="t" r="r" b="b"/>
            <a:pathLst>
              <a:path w="15177319" h="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766469" y="6041762"/>
            <a:ext cx="8217790" cy="4817439"/>
            <a:chOff x="0" y="0"/>
            <a:chExt cx="2164356" cy="1268790"/>
          </a:xfrm>
        </p:grpSpPr>
        <p:sp>
          <p:nvSpPr>
            <p:cNvPr id="5" name="Freeform 5"/>
            <p:cNvSpPr/>
            <p:nvPr/>
          </p:nvSpPr>
          <p:spPr>
            <a:xfrm>
              <a:off x="0" y="0"/>
              <a:ext cx="2164356" cy="1268790"/>
            </a:xfrm>
            <a:custGeom>
              <a:avLst/>
              <a:gdLst/>
              <a:ahLst/>
              <a:cxnLst/>
              <a:rect l="l" t="t" r="r" b="b"/>
              <a:pathLst>
                <a:path w="2164356" h="1268790">
                  <a:moveTo>
                    <a:pt x="0" y="0"/>
                  </a:moveTo>
                  <a:lnTo>
                    <a:pt x="2164356" y="0"/>
                  </a:lnTo>
                  <a:lnTo>
                    <a:pt x="2164356" y="1268790"/>
                  </a:lnTo>
                  <a:lnTo>
                    <a:pt x="0" y="1268790"/>
                  </a:lnTo>
                  <a:close/>
                </a:path>
              </a:pathLst>
            </a:custGeom>
            <a:solidFill>
              <a:srgbClr val="0003FF"/>
            </a:solidFill>
          </p:spPr>
        </p:sp>
        <p:sp>
          <p:nvSpPr>
            <p:cNvPr id="6" name="TextBox 6"/>
            <p:cNvSpPr txBox="1"/>
            <p:nvPr/>
          </p:nvSpPr>
          <p:spPr>
            <a:xfrm>
              <a:off x="0" y="-57150"/>
              <a:ext cx="2164356" cy="1325940"/>
            </a:xfrm>
            <a:prstGeom prst="rect">
              <a:avLst/>
            </a:prstGeom>
          </p:spPr>
          <p:txBody>
            <a:bodyPr lIns="50800" tIns="50800" rIns="50800" bIns="50800" rtlCol="0" anchor="ctr"/>
            <a:lstStyle/>
            <a:p>
              <a:pPr algn="ctr">
                <a:lnSpc>
                  <a:spcPts val="3639"/>
                </a:lnSpc>
              </a:pPr>
              <a:endParaRPr/>
            </a:p>
          </p:txBody>
        </p:sp>
      </p:grpSp>
      <p:sp>
        <p:nvSpPr>
          <p:cNvPr id="7" name="Freeform 7"/>
          <p:cNvSpPr/>
          <p:nvPr/>
        </p:nvSpPr>
        <p:spPr>
          <a:xfrm>
            <a:off x="9986978" y="0"/>
            <a:ext cx="8301022" cy="2999050"/>
          </a:xfrm>
          <a:custGeom>
            <a:avLst/>
            <a:gdLst/>
            <a:ahLst/>
            <a:cxnLst/>
            <a:rect l="l" t="t" r="r" b="b"/>
            <a:pathLst>
              <a:path w="8301022" h="2999050">
                <a:moveTo>
                  <a:pt x="0" y="0"/>
                </a:moveTo>
                <a:lnTo>
                  <a:pt x="8301022" y="0"/>
                </a:lnTo>
                <a:lnTo>
                  <a:pt x="8301022" y="2999050"/>
                </a:lnTo>
                <a:lnTo>
                  <a:pt x="0" y="2999050"/>
                </a:lnTo>
                <a:lnTo>
                  <a:pt x="0" y="0"/>
                </a:lnTo>
                <a:close/>
              </a:path>
            </a:pathLst>
          </a:custGeom>
          <a:blipFill>
            <a:blip r:embed="rId4"/>
            <a:stretch>
              <a:fillRect l="-17998" r="-18144" b="-53557"/>
            </a:stretch>
          </a:blipFill>
        </p:spPr>
      </p:sp>
      <p:sp>
        <p:nvSpPr>
          <p:cNvPr id="8" name="TextBox 8"/>
          <p:cNvSpPr txBox="1"/>
          <p:nvPr/>
        </p:nvSpPr>
        <p:spPr>
          <a:xfrm>
            <a:off x="804373" y="1470248"/>
            <a:ext cx="6723225" cy="3352879"/>
          </a:xfrm>
          <a:prstGeom prst="rect">
            <a:avLst/>
          </a:prstGeom>
        </p:spPr>
        <p:txBody>
          <a:bodyPr lIns="0" tIns="0" rIns="0" bIns="0" rtlCol="0" anchor="t">
            <a:spAutoFit/>
          </a:bodyPr>
          <a:lstStyle/>
          <a:p>
            <a:pPr algn="l">
              <a:lnSpc>
                <a:spcPts val="12880"/>
              </a:lnSpc>
            </a:pPr>
            <a:r>
              <a:rPr lang="en-US" sz="13278" b="1" spc="-624">
                <a:solidFill>
                  <a:srgbClr val="000000"/>
                </a:solidFill>
                <a:latin typeface="TT Hoves Bold"/>
                <a:ea typeface="TT Hoves Bold"/>
                <a:cs typeface="TT Hoves Bold"/>
                <a:sym typeface="TT Hoves Bold"/>
              </a:rPr>
              <a:t>Restock </a:t>
            </a:r>
          </a:p>
          <a:p>
            <a:pPr algn="l">
              <a:lnSpc>
                <a:spcPts val="12880"/>
              </a:lnSpc>
            </a:pPr>
            <a:r>
              <a:rPr lang="en-US" sz="13278" b="1" spc="-624">
                <a:solidFill>
                  <a:srgbClr val="000000"/>
                </a:solidFill>
                <a:latin typeface="TT Hoves Bold"/>
                <a:ea typeface="TT Hoves Bold"/>
                <a:cs typeface="TT Hoves Bold"/>
                <a:sym typeface="TT Hoves Bold"/>
              </a:rPr>
              <a:t>Queue</a:t>
            </a:r>
          </a:p>
        </p:txBody>
      </p:sp>
      <p:sp>
        <p:nvSpPr>
          <p:cNvPr id="9" name="TextBox 9"/>
          <p:cNvSpPr txBox="1"/>
          <p:nvPr/>
        </p:nvSpPr>
        <p:spPr>
          <a:xfrm>
            <a:off x="12719168" y="6975212"/>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7444889" y="2059343"/>
            <a:ext cx="4062585" cy="2045550"/>
          </a:xfrm>
          <a:prstGeom prst="rect">
            <a:avLst/>
          </a:prstGeom>
        </p:spPr>
        <p:txBody>
          <a:bodyPr lIns="0" tIns="0" rIns="0" bIns="0" rtlCol="0" anchor="t">
            <a:spAutoFit/>
          </a:bodyPr>
          <a:lstStyle/>
          <a:p>
            <a:pPr algn="just">
              <a:lnSpc>
                <a:spcPts val="4102"/>
              </a:lnSpc>
            </a:pPr>
            <a:r>
              <a:rPr lang="en-US" sz="2629">
                <a:solidFill>
                  <a:srgbClr val="343434"/>
                </a:solidFill>
                <a:latin typeface="TT Hoves"/>
                <a:ea typeface="TT Hoves"/>
                <a:cs typeface="TT Hoves"/>
                <a:sym typeface="TT Hoves"/>
              </a:rPr>
              <a:t>The Shopping Cart System efficiently manages items, handles restocks, and processes checkout.</a:t>
            </a:r>
          </a:p>
        </p:txBody>
      </p:sp>
      <p:sp>
        <p:nvSpPr>
          <p:cNvPr id="3" name="Freeform 3"/>
          <p:cNvSpPr/>
          <p:nvPr/>
        </p:nvSpPr>
        <p:spPr>
          <a:xfrm>
            <a:off x="13237021" y="5852251"/>
            <a:ext cx="7624730" cy="7624730"/>
          </a:xfrm>
          <a:custGeom>
            <a:avLst/>
            <a:gdLst/>
            <a:ahLst/>
            <a:cxnLst/>
            <a:rect l="l" t="t" r="r" b="b"/>
            <a:pathLst>
              <a:path w="7624730" h="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6898774" y="2154593"/>
            <a:ext cx="273982" cy="245024"/>
            <a:chOff x="0" y="0"/>
            <a:chExt cx="91718" cy="82024"/>
          </a:xfrm>
        </p:grpSpPr>
        <p:sp>
          <p:nvSpPr>
            <p:cNvPr id="5" name="Freeform 5"/>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6" name="TextBox 6"/>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7" name="Group 7"/>
          <p:cNvGrpSpPr/>
          <p:nvPr/>
        </p:nvGrpSpPr>
        <p:grpSpPr>
          <a:xfrm>
            <a:off x="6898774" y="5729739"/>
            <a:ext cx="273982" cy="245024"/>
            <a:chOff x="0" y="0"/>
            <a:chExt cx="91718" cy="82024"/>
          </a:xfrm>
        </p:grpSpPr>
        <p:sp>
          <p:nvSpPr>
            <p:cNvPr id="8" name="Freeform 8"/>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9" name="TextBox 9"/>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0" name="Group 10"/>
          <p:cNvGrpSpPr/>
          <p:nvPr/>
        </p:nvGrpSpPr>
        <p:grpSpPr>
          <a:xfrm>
            <a:off x="12686814" y="2154593"/>
            <a:ext cx="273982" cy="245024"/>
            <a:chOff x="0" y="0"/>
            <a:chExt cx="91718" cy="82024"/>
          </a:xfrm>
        </p:grpSpPr>
        <p:sp>
          <p:nvSpPr>
            <p:cNvPr id="11" name="Freeform 11"/>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2" name="TextBox 12"/>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3" name="Group 13"/>
          <p:cNvGrpSpPr/>
          <p:nvPr/>
        </p:nvGrpSpPr>
        <p:grpSpPr>
          <a:xfrm>
            <a:off x="-1822665" y="-795948"/>
            <a:ext cx="7178388" cy="11878896"/>
            <a:chOff x="0" y="0"/>
            <a:chExt cx="1890604" cy="3128598"/>
          </a:xfrm>
        </p:grpSpPr>
        <p:sp>
          <p:nvSpPr>
            <p:cNvPr id="14" name="Freeform 1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solidFill>
              <a:srgbClr val="0003FF"/>
            </a:solidFill>
          </p:spPr>
        </p:sp>
        <p:sp>
          <p:nvSpPr>
            <p:cNvPr id="15" name="TextBox 15"/>
            <p:cNvSpPr txBox="1"/>
            <p:nvPr/>
          </p:nvSpPr>
          <p:spPr>
            <a:xfrm>
              <a:off x="0" y="-57150"/>
              <a:ext cx="1890604" cy="3185748"/>
            </a:xfrm>
            <a:prstGeom prst="rect">
              <a:avLst/>
            </a:prstGeom>
          </p:spPr>
          <p:txBody>
            <a:bodyPr lIns="50800" tIns="50800" rIns="50800" bIns="50800" rtlCol="0" anchor="ctr"/>
            <a:lstStyle/>
            <a:p>
              <a:pPr algn="ctr">
                <a:lnSpc>
                  <a:spcPts val="3639"/>
                </a:lnSpc>
              </a:pPr>
              <a:endParaRPr/>
            </a:p>
          </p:txBody>
        </p:sp>
      </p:grpSp>
      <p:sp>
        <p:nvSpPr>
          <p:cNvPr id="16" name="TextBox 16"/>
          <p:cNvSpPr txBox="1"/>
          <p:nvPr/>
        </p:nvSpPr>
        <p:spPr>
          <a:xfrm rot="-5400000">
            <a:off x="-422562" y="1868468"/>
            <a:ext cx="10287000" cy="6550063"/>
          </a:xfrm>
          <a:prstGeom prst="rect">
            <a:avLst/>
          </a:prstGeom>
        </p:spPr>
        <p:txBody>
          <a:bodyPr lIns="0" tIns="0" rIns="0" bIns="0" rtlCol="0" anchor="t">
            <a:spAutoFit/>
          </a:bodyPr>
          <a:lstStyle/>
          <a:p>
            <a:pPr algn="l">
              <a:lnSpc>
                <a:spcPts val="16913"/>
              </a:lnSpc>
            </a:pPr>
            <a:r>
              <a:rPr lang="en-US" sz="16913" b="1" spc="-811">
                <a:solidFill>
                  <a:srgbClr val="EFEFEF"/>
                </a:solidFill>
                <a:latin typeface="TT Hoves Bold"/>
                <a:ea typeface="TT Hoves Bold"/>
                <a:cs typeface="TT Hoves Bold"/>
                <a:sym typeface="TT Hoves Bold"/>
              </a:rPr>
              <a:t> Conclusion</a:t>
            </a:r>
          </a:p>
        </p:txBody>
      </p:sp>
      <p:sp>
        <p:nvSpPr>
          <p:cNvPr id="17" name="TextBox 17"/>
          <p:cNvSpPr txBox="1"/>
          <p:nvPr/>
        </p:nvSpPr>
        <p:spPr>
          <a:xfrm>
            <a:off x="-707284" y="-253023"/>
            <a:ext cx="3677731" cy="2845012"/>
          </a:xfrm>
          <a:prstGeom prst="rect">
            <a:avLst/>
          </a:prstGeom>
        </p:spPr>
        <p:txBody>
          <a:bodyPr lIns="0" tIns="0" rIns="0" bIns="0" rtlCol="0" anchor="t">
            <a:spAutoFit/>
          </a:bodyPr>
          <a:lstStyle/>
          <a:p>
            <a:pPr algn="l">
              <a:lnSpc>
                <a:spcPts val="20906"/>
              </a:lnSpc>
            </a:pPr>
            <a:r>
              <a:rPr lang="en-US" sz="22241" b="1" spc="-1089">
                <a:solidFill>
                  <a:srgbClr val="EFEFEF"/>
                </a:solidFill>
                <a:latin typeface="TT Hoves Bold"/>
                <a:ea typeface="TT Hoves Bold"/>
                <a:cs typeface="TT Hoves Bold"/>
                <a:sym typeface="TT Hoves Bold"/>
              </a:rPr>
              <a:t>09</a:t>
            </a:r>
          </a:p>
        </p:txBody>
      </p:sp>
      <p:sp>
        <p:nvSpPr>
          <p:cNvPr id="18" name="TextBox 18"/>
          <p:cNvSpPr txBox="1"/>
          <p:nvPr/>
        </p:nvSpPr>
        <p:spPr>
          <a:xfrm>
            <a:off x="13237021" y="2059343"/>
            <a:ext cx="4062585" cy="1527919"/>
          </a:xfrm>
          <a:prstGeom prst="rect">
            <a:avLst/>
          </a:prstGeom>
        </p:spPr>
        <p:txBody>
          <a:bodyPr lIns="0" tIns="0" rIns="0" bIns="0" rtlCol="0" anchor="t">
            <a:spAutoFit/>
          </a:bodyPr>
          <a:lstStyle/>
          <a:p>
            <a:pPr algn="just">
              <a:lnSpc>
                <a:spcPts val="4102"/>
              </a:lnSpc>
            </a:pPr>
            <a:r>
              <a:rPr lang="en-US" sz="2629">
                <a:solidFill>
                  <a:srgbClr val="343434"/>
                </a:solidFill>
                <a:latin typeface="TT Hoves"/>
                <a:ea typeface="TT Hoves"/>
                <a:cs typeface="TT Hoves"/>
                <a:sym typeface="TT Hoves"/>
              </a:rPr>
              <a:t>Fast item search using binary trees improves performance.</a:t>
            </a:r>
          </a:p>
        </p:txBody>
      </p:sp>
      <p:sp>
        <p:nvSpPr>
          <p:cNvPr id="19" name="TextBox 19"/>
          <p:cNvSpPr txBox="1"/>
          <p:nvPr/>
        </p:nvSpPr>
        <p:spPr>
          <a:xfrm>
            <a:off x="7444889" y="5634489"/>
            <a:ext cx="4062585" cy="1518076"/>
          </a:xfrm>
          <a:prstGeom prst="rect">
            <a:avLst/>
          </a:prstGeom>
        </p:spPr>
        <p:txBody>
          <a:bodyPr lIns="0" tIns="0" rIns="0" bIns="0" rtlCol="0" anchor="t">
            <a:spAutoFit/>
          </a:bodyPr>
          <a:lstStyle/>
          <a:p>
            <a:pPr algn="just">
              <a:lnSpc>
                <a:spcPts val="4102"/>
              </a:lnSpc>
            </a:pPr>
            <a:r>
              <a:rPr lang="en-US" sz="2629" b="1">
                <a:solidFill>
                  <a:srgbClr val="343434"/>
                </a:solidFill>
                <a:latin typeface="TT Hoves Bold"/>
                <a:ea typeface="TT Hoves Bold"/>
                <a:cs typeface="TT Hoves Bold"/>
                <a:sym typeface="TT Hoves Bold"/>
              </a:rPr>
              <a:t>Future scope: </a:t>
            </a:r>
            <a:r>
              <a:rPr lang="en-US" sz="2629">
                <a:solidFill>
                  <a:srgbClr val="343434"/>
                </a:solidFill>
                <a:latin typeface="TT Hoves"/>
                <a:ea typeface="TT Hoves"/>
                <a:cs typeface="TT Hoves"/>
                <a:sym typeface="TT Hoves"/>
              </a:rPr>
              <a:t>database integration, discounts, enhanced UI.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Custom</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TT Hoves Bold</vt:lpstr>
      <vt:lpstr>TT Hoves</vt: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Thynk Unlimited</dc:title>
  <cp:lastModifiedBy>B. karthikeya</cp:lastModifiedBy>
  <cp:revision>2</cp:revision>
  <dcterms:created xsi:type="dcterms:W3CDTF">2006-08-16T00:00:00Z</dcterms:created>
  <dcterms:modified xsi:type="dcterms:W3CDTF">2024-09-18T19:13:11Z</dcterms:modified>
  <dc:identifier>DAGO2N0TRX8</dc:identifier>
</cp:coreProperties>
</file>