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2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3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2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62" y="0"/>
                </a:moveTo>
                <a:lnTo>
                  <a:pt x="0" y="317659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7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7" y="0"/>
                </a:moveTo>
                <a:lnTo>
                  <a:pt x="2043002" y="0"/>
                </a:lnTo>
                <a:lnTo>
                  <a:pt x="0" y="6857999"/>
                </a:lnTo>
                <a:lnTo>
                  <a:pt x="3007347" y="6857999"/>
                </a:lnTo>
                <a:lnTo>
                  <a:pt x="3007347" y="0"/>
                </a:lnTo>
                <a:close/>
              </a:path>
            </a:pathLst>
          </a:custGeom>
          <a:solidFill>
            <a:srgbClr val="90C226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9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0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7060" y="6857999"/>
                </a:lnTo>
                <a:lnTo>
                  <a:pt x="2587060" y="0"/>
                </a:lnTo>
                <a:close/>
              </a:path>
            </a:pathLst>
          </a:custGeom>
          <a:solidFill>
            <a:srgbClr val="90C2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29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70" y="0"/>
                </a:moveTo>
                <a:lnTo>
                  <a:pt x="0" y="3809999"/>
                </a:lnTo>
                <a:lnTo>
                  <a:pt x="3259670" y="3809999"/>
                </a:lnTo>
                <a:lnTo>
                  <a:pt x="3259670" y="0"/>
                </a:lnTo>
                <a:close/>
              </a:path>
            </a:pathLst>
          </a:custGeom>
          <a:solidFill>
            <a:srgbClr val="54A021">
              <a:alpha val="721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6" y="0"/>
                </a:moveTo>
                <a:lnTo>
                  <a:pt x="0" y="0"/>
                </a:lnTo>
                <a:lnTo>
                  <a:pt x="2467698" y="6857999"/>
                </a:lnTo>
                <a:lnTo>
                  <a:pt x="2851276" y="6857999"/>
                </a:lnTo>
                <a:lnTo>
                  <a:pt x="2851276" y="0"/>
                </a:lnTo>
                <a:close/>
              </a:path>
            </a:pathLst>
          </a:custGeom>
          <a:solidFill>
            <a:srgbClr val="3F7819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1" y="0"/>
                </a:moveTo>
                <a:lnTo>
                  <a:pt x="1018475" y="0"/>
                </a:lnTo>
                <a:lnTo>
                  <a:pt x="0" y="6857999"/>
                </a:lnTo>
                <a:lnTo>
                  <a:pt x="1290091" y="6857999"/>
                </a:lnTo>
                <a:lnTo>
                  <a:pt x="1290091" y="0"/>
                </a:lnTo>
                <a:close/>
              </a:path>
            </a:pathLst>
          </a:custGeom>
          <a:solidFill>
            <a:srgbClr val="C0E47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63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63" y="6857999"/>
                </a:lnTo>
                <a:lnTo>
                  <a:pt x="1248463" y="0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70" y="3589870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4" y="0"/>
                </a:moveTo>
                <a:lnTo>
                  <a:pt x="0" y="3268128"/>
                </a:lnTo>
                <a:lnTo>
                  <a:pt x="1817154" y="3268128"/>
                </a:lnTo>
                <a:lnTo>
                  <a:pt x="1817154" y="0"/>
                </a:lnTo>
                <a:close/>
              </a:path>
            </a:pathLst>
          </a:custGeom>
          <a:solidFill>
            <a:srgbClr val="90C2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4" y="630428"/>
            <a:ext cx="106798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2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3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2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62" y="0"/>
                </a:moveTo>
                <a:lnTo>
                  <a:pt x="0" y="317659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7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7" y="0"/>
                </a:moveTo>
                <a:lnTo>
                  <a:pt x="2043002" y="0"/>
                </a:lnTo>
                <a:lnTo>
                  <a:pt x="0" y="6857999"/>
                </a:lnTo>
                <a:lnTo>
                  <a:pt x="3007347" y="6857999"/>
                </a:lnTo>
                <a:lnTo>
                  <a:pt x="3007347" y="0"/>
                </a:lnTo>
                <a:close/>
              </a:path>
            </a:pathLst>
          </a:custGeom>
          <a:solidFill>
            <a:srgbClr val="90C226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9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0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7060" y="6857999"/>
                </a:lnTo>
                <a:lnTo>
                  <a:pt x="2587060" y="0"/>
                </a:lnTo>
                <a:close/>
              </a:path>
            </a:pathLst>
          </a:custGeom>
          <a:solidFill>
            <a:srgbClr val="90C2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29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70" y="0"/>
                </a:moveTo>
                <a:lnTo>
                  <a:pt x="0" y="3809999"/>
                </a:lnTo>
                <a:lnTo>
                  <a:pt x="3259670" y="3809999"/>
                </a:lnTo>
                <a:lnTo>
                  <a:pt x="3259670" y="0"/>
                </a:lnTo>
                <a:close/>
              </a:path>
            </a:pathLst>
          </a:custGeom>
          <a:solidFill>
            <a:srgbClr val="54A021">
              <a:alpha val="721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6" y="0"/>
                </a:moveTo>
                <a:lnTo>
                  <a:pt x="0" y="0"/>
                </a:lnTo>
                <a:lnTo>
                  <a:pt x="2467698" y="6857999"/>
                </a:lnTo>
                <a:lnTo>
                  <a:pt x="2851276" y="6857999"/>
                </a:lnTo>
                <a:lnTo>
                  <a:pt x="2851276" y="0"/>
                </a:lnTo>
                <a:close/>
              </a:path>
            </a:pathLst>
          </a:custGeom>
          <a:solidFill>
            <a:srgbClr val="3F7819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1" y="0"/>
                </a:moveTo>
                <a:lnTo>
                  <a:pt x="1018475" y="0"/>
                </a:lnTo>
                <a:lnTo>
                  <a:pt x="0" y="6857999"/>
                </a:lnTo>
                <a:lnTo>
                  <a:pt x="1290091" y="6857999"/>
                </a:lnTo>
                <a:lnTo>
                  <a:pt x="1290091" y="0"/>
                </a:lnTo>
                <a:close/>
              </a:path>
            </a:pathLst>
          </a:custGeom>
          <a:solidFill>
            <a:srgbClr val="C0E47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1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63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63" y="6857999"/>
                </a:lnTo>
                <a:lnTo>
                  <a:pt x="1248463" y="0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70" y="3589870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4" y="0"/>
                </a:moveTo>
                <a:lnTo>
                  <a:pt x="0" y="3268128"/>
                </a:lnTo>
                <a:lnTo>
                  <a:pt x="1817154" y="3268128"/>
                </a:lnTo>
                <a:lnTo>
                  <a:pt x="1817154" y="0"/>
                </a:lnTo>
                <a:close/>
              </a:path>
            </a:pathLst>
          </a:custGeom>
          <a:solidFill>
            <a:srgbClr val="90C2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4" y="630428"/>
            <a:ext cx="106798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4" y="2181859"/>
            <a:ext cx="10679851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3"/>
                </a:lnTo>
                <a:lnTo>
                  <a:pt x="842595" y="0"/>
                </a:lnTo>
                <a:close/>
              </a:path>
            </a:pathLst>
          </a:custGeom>
          <a:solidFill>
            <a:srgbClr val="90C226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40035" y="1499108"/>
            <a:ext cx="5556885" cy="2497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7050" marR="5080" indent="-514350" algn="r">
              <a:lnSpc>
                <a:spcPct val="100000"/>
              </a:lnSpc>
              <a:spcBef>
                <a:spcPts val="75"/>
              </a:spcBef>
            </a:pPr>
            <a:r>
              <a:rPr sz="54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Finding</a:t>
            </a:r>
            <a:r>
              <a:rPr sz="5400" spc="-3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4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5400" spc="-3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40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Safest  </a:t>
            </a:r>
            <a:r>
              <a:rPr sz="54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Neighborhood</a:t>
            </a:r>
            <a:r>
              <a:rPr sz="5400" spc="-5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4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5400">
              <a:latin typeface="Trebuchet MS" panose="020B0603020202020204"/>
              <a:cs typeface="Trebuchet MS" panose="020B0603020202020204"/>
            </a:endParaRPr>
          </a:p>
          <a:p>
            <a:pPr marR="6350" algn="r">
              <a:lnSpc>
                <a:spcPct val="100000"/>
              </a:lnSpc>
            </a:pPr>
            <a:r>
              <a:rPr sz="5400" spc="-42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540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4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540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cou</a:t>
            </a:r>
            <a:r>
              <a:rPr sz="5400" spc="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540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er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8233" y="4071620"/>
            <a:ext cx="11766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>
                <a:solidFill>
                  <a:schemeClr val="bg1">
                    <a:lumMod val="65000"/>
                  </a:schemeClr>
                </a:solidFill>
                <a:latin typeface="Trebuchet MS" panose="020B0603020202020204"/>
                <a:cs typeface="Trebuchet MS" panose="020B0603020202020204"/>
              </a:rPr>
              <a:t>Ankur Roy</a:t>
            </a:r>
            <a:endParaRPr lang="en-US" sz="1800">
              <a:solidFill>
                <a:schemeClr val="bg1">
                  <a:lumMod val="6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514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West </a:t>
            </a:r>
            <a:r>
              <a:rPr spc="-5" dirty="0"/>
              <a:t>Side Neighborhoods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18660" y="2160587"/>
            <a:ext cx="7714710" cy="388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197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dirty="0"/>
              <a:t>o</a:t>
            </a:r>
            <a:r>
              <a:rPr spc="-10" dirty="0"/>
              <a:t>d</a:t>
            </a:r>
            <a:r>
              <a:rPr spc="-5" dirty="0"/>
              <a:t>e</a:t>
            </a:r>
            <a:r>
              <a:rPr dirty="0"/>
              <a:t>ll</a:t>
            </a:r>
            <a:r>
              <a:rPr spc="-5" dirty="0"/>
              <a:t>ing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7334" y="3863543"/>
            <a:ext cx="8596307" cy="221368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0289" y="1861820"/>
            <a:ext cx="8243570" cy="1948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Based on the final dataset of neighbourhood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borough along with latitude 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longitude of neighbourhoods in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West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Side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Vancouver,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we can find all the 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venues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within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 500-meter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radius of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neighbourhood by connecting to the  FourSquare API. This returns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response in json format containing all 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venues 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neighbourhood which we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convert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pandas data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frame. This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data 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frame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contains all 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venues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along with their coordinates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category will  look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follows: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074" y="630428"/>
            <a:ext cx="145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-1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600" spc="-5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lt</a:t>
            </a:r>
            <a:r>
              <a:rPr sz="3600" dirty="0">
                <a:solidFill>
                  <a:srgbClr val="90C226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136" y="2745841"/>
            <a:ext cx="8309058" cy="38814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8772" y="1566164"/>
            <a:ext cx="733361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After running 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K-means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clustering we can access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cluster 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created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see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which neighbourhoods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were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assigned to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of the five  clusters.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Here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is how 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map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looks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like: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862" y="2618574"/>
            <a:ext cx="8596312" cy="29654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36102" y="1992884"/>
            <a:ext cx="601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data of Cluster contains the following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neighbourhoods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209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i</a:t>
            </a:r>
            <a:r>
              <a:rPr spc="5" dirty="0"/>
              <a:t>sc</a:t>
            </a:r>
            <a:r>
              <a:rPr spc="-5" dirty="0"/>
              <a:t>u</a:t>
            </a:r>
            <a:r>
              <a:rPr spc="5" dirty="0"/>
              <a:t>ss</a:t>
            </a:r>
            <a:r>
              <a:rPr spc="-5" dirty="0"/>
              <a:t>i</a:t>
            </a:r>
            <a:r>
              <a:rPr spc="5" dirty="0"/>
              <a:t>on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81859"/>
            <a:ext cx="8423910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objective of the business problem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help stakeholders identify one  of the safest borough in </a:t>
            </a:r>
            <a:r>
              <a:rPr sz="18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an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appropriate neighbourhood within  the borough to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up 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commercial establishment especially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Grocery store.  This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been achieved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first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making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of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crime data to  identify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safe borough with considerable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neighbourhoods for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any 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business to be viable. After selecting the borough it was imperative to choose  the right neighbourhood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where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grocery shops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were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among venues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close proximity to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other. </a:t>
            </a:r>
            <a:r>
              <a:rPr sz="18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achieved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 by grouping the  neighbourhoods into clusters to assist the stakeholders by providing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them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relevant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about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venues and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safety of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given</a:t>
            </a:r>
            <a:r>
              <a:rPr sz="18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neighbourhood.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221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81859"/>
            <a:ext cx="826071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explored the crime data to understand different types of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crimes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 all neighbourhoods of </a:t>
            </a:r>
            <a:r>
              <a:rPr sz="18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later categorized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them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into different  boroughs, this helped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group the neighbourhoods into boroughs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choose  the safest borough first. Once we confirmed the borough the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 neighbourhoods for consideration also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comes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down, we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further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shortlist the  neighbourhoods based on the common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venues,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choose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neighbourhood  which best suits the business problem.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future scope of this project we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take into considerations population of the neighbourhood which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 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additional factor that will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 major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impact on decision</a:t>
            </a:r>
            <a:r>
              <a:rPr sz="18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making.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81859"/>
            <a:ext cx="8431530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Canadian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city of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located in the Lower Mainland region of  British Columbia.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Greater </a:t>
            </a:r>
            <a:r>
              <a:rPr sz="18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area has 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population of about two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half million,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making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the third-largest metropolitan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Canada.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Criminal </a:t>
            </a:r>
            <a:r>
              <a:rPr sz="18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activity,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like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breaking and entering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 theft,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prevalent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throughout  this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area and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greatly impact business owners. It is therefore important for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new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business owner to take crime statistics into account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selecting  which neighbourhood,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they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 like to open their business. By analysing  crime data in </a:t>
            </a:r>
            <a:r>
              <a:rPr sz="18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Vancouver,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aim to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determine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safest neighbourhood that  is also suitable for opening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small business like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grocery</a:t>
            </a:r>
            <a:r>
              <a:rPr sz="18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P</a:t>
            </a:r>
            <a:r>
              <a:rPr dirty="0"/>
              <a:t>r</a:t>
            </a:r>
            <a:r>
              <a:rPr spc="5" dirty="0"/>
              <a:t>o</a:t>
            </a:r>
            <a:r>
              <a:rPr spc="-5" dirty="0"/>
              <a:t>b</a:t>
            </a:r>
            <a:r>
              <a:rPr dirty="0"/>
              <a:t>l</a:t>
            </a:r>
            <a:r>
              <a:rPr spc="-5" dirty="0"/>
              <a:t>e</a:t>
            </a:r>
            <a:r>
              <a:rPr dirty="0"/>
              <a:t>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81859"/>
            <a:ext cx="8269605" cy="1403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1000"/>
              </a:lnSpc>
              <a:spcBef>
                <a:spcPts val="85"/>
              </a:spcBef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will involve first analysing crime data to shortlist safe neighbourhoods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where 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grocery stores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too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common.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various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science tools, we will  pick the safest borough,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then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look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its neighbourhoods, before looking 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most common businesses in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neighbourhood in order to select the  neighbourhood that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both low crime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low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grocery</a:t>
            </a:r>
            <a:r>
              <a:rPr sz="18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333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250" dirty="0"/>
              <a:t> </a:t>
            </a:r>
            <a:r>
              <a:rPr spc="-5" dirty="0"/>
              <a:t>Acquisition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81859"/>
            <a:ext cx="8418195" cy="3576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922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fetch the crime details of </a:t>
            </a:r>
            <a:r>
              <a:rPr sz="18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 used real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world data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published  on Kaggle.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Though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 dataset included type of crime, recorded time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coordinates of the criminal activity along with neighbourhood, the  neighbourhoods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were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properly categorized into boroughs which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fetched  from Wikipedia.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Further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coordinates of the data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been fetched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 the OpenCage Geocoder API. Foursquare API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fetch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venues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the  listed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neighbourhoods.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99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second source of data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based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 data from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Wikipedia, which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 didn’t require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any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scraping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was direct categorizations.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page contains  additional information about the neighbourhood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boroughs.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third data  source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generated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OpenCage</a:t>
            </a:r>
            <a:r>
              <a:rPr sz="18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third data source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generated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OpenCage</a:t>
            </a:r>
            <a:r>
              <a:rPr sz="18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285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10" dirty="0"/>
              <a:t>Cleaning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6074" y="2154936"/>
            <a:ext cx="8382000" cy="357377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5080" indent="-342900">
              <a:lnSpc>
                <a:spcPct val="91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from the kaggle data source was heavy file which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Git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could not  accommodate. The </a:t>
            </a:r>
            <a:r>
              <a:rPr sz="17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Vancouver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Crime report had close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~600,000+ rows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information. Because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sheer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size 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dataset, we choose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take into  consideration recent most crimes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year 2018 which would greatly reduce the  number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row 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dataset.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355600" marR="107950" indent="-342900">
              <a:lnSpc>
                <a:spcPct val="91000"/>
              </a:lnSpc>
              <a:spcBef>
                <a:spcPts val="935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Since the original data source couldn’t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uploaded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processed the dataset 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runtime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filter the records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crimes that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took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place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year 2018,  created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csv out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it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pandas and uploaded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git hub</a:t>
            </a:r>
            <a:r>
              <a:rPr sz="17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repository.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355600" marR="12065" indent="-342900">
              <a:lnSpc>
                <a:spcPct val="90000"/>
              </a:lnSpc>
              <a:spcBef>
                <a:spcPts val="970"/>
              </a:spcBef>
              <a:tabLst>
                <a:tab pos="354965" algn="l"/>
              </a:tabLst>
            </a:pPr>
            <a:r>
              <a:rPr sz="1400" spc="450" dirty="0">
                <a:solidFill>
                  <a:srgbClr val="90C226"/>
                </a:solidFill>
                <a:latin typeface="Arial" panose="020B0604020202090204"/>
                <a:cs typeface="Arial" panose="020B0604020202090204"/>
              </a:rPr>
              <a:t>u	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Due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improper encoding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co-ordinates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crime record, the exact same  coordinates from the data couldn’t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 for plotting because the co-ordinates  seemed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be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corrupted. Along with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X,Y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columns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dataset which represented  the GPS co- ordinates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criminal </a:t>
            </a:r>
            <a:r>
              <a:rPr sz="17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activity,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 fields such as month and hour 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which the crime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took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place has been dropped because they were not </a:t>
            </a:r>
            <a:r>
              <a:rPr sz="17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 scope of the</a:t>
            </a:r>
            <a:r>
              <a:rPr sz="17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problem.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261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7334" y="2016137"/>
            <a:ext cx="8596307" cy="28257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0374" y="5132323"/>
            <a:ext cx="818324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describe function in python is used to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get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statistics of the crime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data,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this 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returns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mean,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standard deviation,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minimum, maximum, 1st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quartile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(25%),  2nd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quartile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(50%), and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3rd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quartile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(75%)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of the crime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categories.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4" y="630428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10" dirty="0"/>
              <a:t>Visualisation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837321" y="2160587"/>
            <a:ext cx="6277381" cy="388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7948" y="2160587"/>
            <a:ext cx="6096139" cy="3881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862" y="2265292"/>
            <a:ext cx="8596312" cy="36720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5425</Words>
  <Application>WPS Presentation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Arial</vt:lpstr>
      <vt:lpstr>Calibri</vt:lpstr>
      <vt:lpstr>Helvetica Neue</vt:lpstr>
      <vt:lpstr>微软雅黑</vt:lpstr>
      <vt:lpstr>PingFang SC</vt:lpstr>
      <vt:lpstr>Arial Unicode MS</vt:lpstr>
      <vt:lpstr>Office Theme</vt:lpstr>
      <vt:lpstr>PowerPoint 演示文稿</vt:lpstr>
      <vt:lpstr>Background</vt:lpstr>
      <vt:lpstr>Problem</vt:lpstr>
      <vt:lpstr>Data Acquisition</vt:lpstr>
      <vt:lpstr>Data Cleaning</vt:lpstr>
      <vt:lpstr>Methodology</vt:lpstr>
      <vt:lpstr>Data Visualisation</vt:lpstr>
      <vt:lpstr>PowerPoint 演示文稿</vt:lpstr>
      <vt:lpstr>PowerPoint 演示文稿</vt:lpstr>
      <vt:lpstr>West Side Neighborhoods</vt:lpstr>
      <vt:lpstr>Modelling</vt:lpstr>
      <vt:lpstr>PowerPoint 演示文稿</vt:lpstr>
      <vt:lpstr>PowerPoint 演示文稿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jhumpi</cp:lastModifiedBy>
  <cp:revision>1</cp:revision>
  <dcterms:created xsi:type="dcterms:W3CDTF">2020-12-20T17:05:00Z</dcterms:created>
  <dcterms:modified xsi:type="dcterms:W3CDTF">2020-12-20T17:05:00Z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LastSaved">
    <vt:filetime>1900-01-00T00:00:00Z</vt:filetime>
  </property>
  <property fmtid="{D5CDD505-2E9C-101B-9397-08002B2CF9AE}" pid="4" name="KSOProductBuildVer">
    <vt:lpwstr>1033-1.9.0.3020</vt:lpwstr>
  </property>
</Properties>
</file>