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1" r:id="rId9"/>
    <p:sldId id="262" r:id="rId10"/>
    <p:sldId id="263" r:id="rId11"/>
  </p:sldIdLst>
  <p:sldSz cx="10080625" cy="567055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246" y="-96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47148C5-449E-4FC2-821F-9BE3011DA6B8}" type="slidenum">
              <a:t>‹#›</a:t>
            </a:fld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4947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Верхний колонтитул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rtl="0" hangingPunct="0">
              <a:buNone/>
              <a:tabLst/>
              <a:defRPr lang="ru-R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Дата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r" rtl="0" hangingPunct="0">
              <a:buNone/>
              <a:tabLst/>
              <a:defRPr lang="ru-R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rtl="0" hangingPunct="0">
              <a:buNone/>
              <a:tabLst/>
              <a:defRPr lang="ru-R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algn="r" rtl="0" hangingPunct="0">
              <a:buNone/>
              <a:tabLst/>
              <a:defRPr lang="ru-R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EA980F33-2D20-4E86-824D-E80CE58D166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15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ru-RU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650" y="1762125"/>
            <a:ext cx="8569325" cy="12144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888" y="3213100"/>
            <a:ext cx="7056437" cy="1449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E4FAF3-5880-4BA8-9D94-8A86F65A24F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700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4064F1-58FC-4D11-97AE-6CE8E92760B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799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478146-BB08-43B7-AB1B-5359E7150001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854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B851D2-7D84-425C-85FB-32557B59E85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171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925" y="3643313"/>
            <a:ext cx="8567738" cy="1127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925" y="2403475"/>
            <a:ext cx="8567738" cy="12398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CF985F-B1D6-40E8-B9B8-1B9F101EF3B0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100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AE89AE-2102-4FFE-B08D-032BFFB7B320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039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227013"/>
            <a:ext cx="9072563" cy="944562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825" y="1270000"/>
            <a:ext cx="4452938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4825" y="1798638"/>
            <a:ext cx="4452938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1275" y="1270000"/>
            <a:ext cx="4456113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21275" y="1798638"/>
            <a:ext cx="4456113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B1A8BE-2B74-4D3F-85D6-7A873385ED28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465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255359-CA36-490F-8E70-3B44C011A0F0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72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2B3BD9-A090-405A-8C54-C0CDCDF48834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075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225425"/>
            <a:ext cx="3316288" cy="9604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1763" y="225425"/>
            <a:ext cx="5635625" cy="48402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825" y="1185863"/>
            <a:ext cx="3316288" cy="3879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1C2CC9-F845-420A-BA20-CDEEB05B5DA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062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6438" y="3968750"/>
            <a:ext cx="6048375" cy="469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6438" y="506413"/>
            <a:ext cx="6048375" cy="34020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6438" y="4438650"/>
            <a:ext cx="60483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9F20D3-52E2-4911-9FD4-85A6BADF80C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095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OpenSymbol"/>
              <a:buNone/>
            </a:defPPr>
            <a:lvl1pPr lvl="0">
              <a:buSzPct val="45000"/>
              <a:buFont typeface="OpenSymbol"/>
              <a:buChar char="●"/>
            </a:lvl1pPr>
            <a:lvl2pPr lvl="1">
              <a:buSzPct val="45000"/>
              <a:buFont typeface="OpenSymbol"/>
              <a:buChar char="●"/>
            </a:lvl2pPr>
            <a:lvl3pPr lvl="2">
              <a:buSzPct val="45000"/>
              <a:buFont typeface="OpenSymbol"/>
              <a:buChar char="●"/>
            </a:lvl3pPr>
            <a:lvl4pPr lvl="3">
              <a:buSzPct val="45000"/>
              <a:buFont typeface="OpenSymbol"/>
              <a:buChar char="●"/>
            </a:lvl4pPr>
            <a:lvl5pPr lvl="4">
              <a:buSzPct val="45000"/>
              <a:buFont typeface="OpenSymbol"/>
              <a:buChar char="●"/>
            </a:lvl5pPr>
            <a:lvl6pPr lvl="5">
              <a:buSzPct val="45000"/>
              <a:buFont typeface="OpenSymbol"/>
              <a:buChar char="●"/>
            </a:lvl6pPr>
            <a:lvl7pPr lvl="6">
              <a:buSzPct val="45000"/>
              <a:buFont typeface="OpenSymbol"/>
              <a:buChar char="●"/>
            </a:lvl7pPr>
            <a:lvl8pPr lvl="7">
              <a:buSzPct val="45000"/>
              <a:buFont typeface="OpenSymbol"/>
              <a:buChar char="●"/>
            </a:lvl8pPr>
            <a:lvl9pPr lvl="8">
              <a:buSzPct val="45000"/>
              <a:buFont typeface="OpenSymbol"/>
              <a:buChar char="●"/>
            </a:lvl9pPr>
          </a:lstStyle>
          <a:p>
            <a:endParaRPr lang="ru-RU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OpenSymbol"/>
              <a:buNone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OpenSymbol"/>
              <a:buChar char="–"/>
              <a:defRPr lang="ru-RU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OpenSymbol"/>
              <a:buChar char="–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rtl="0" hangingPunct="0">
              <a:buNone/>
              <a:tabLst/>
              <a:defRPr lang="ru-R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ctr" rtl="0" hangingPunct="0">
              <a:buNone/>
              <a:tabLst/>
              <a:defRPr lang="ru-R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r" rtl="0" hangingPunct="0">
              <a:buNone/>
              <a:tabLst/>
              <a:defRPr lang="ru-R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ED5C20DA-8124-4C69-9B0E-4F37BBC0F5B3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ru-RU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ru-RU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-180000" y="-180000"/>
            <a:ext cx="7740000" cy="61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76320">
            <a:solidFill>
              <a:srgbClr val="FFFFFF"/>
            </a:solidFill>
            <a:prstDash val="solid"/>
          </a:ln>
        </p:spPr>
        <p:txBody>
          <a:bodyPr vert="horz" wrap="square" lIns="127800" tIns="82800" rIns="127800" bIns="828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Заголовок 2"/>
          <p:cNvSpPr txBox="1">
            <a:spLocks noGrp="1"/>
          </p:cNvSpPr>
          <p:nvPr>
            <p:ph type="title" idx="4294967295"/>
          </p:nvPr>
        </p:nvSpPr>
        <p:spPr>
          <a:xfrm>
            <a:off x="180000" y="210600"/>
            <a:ext cx="9540832" cy="977759"/>
          </a:xfrm>
        </p:spPr>
        <p:txBody>
          <a:bodyPr vert="horz"/>
          <a:lstStyle>
            <a:defPPr lvl="0">
              <a:buSzPct val="45000"/>
              <a:buFont typeface="OpenSymbol"/>
              <a:buNone/>
            </a:defPPr>
            <a:lvl1pPr lvl="0">
              <a:buSzPct val="45000"/>
              <a:buFont typeface="OpenSymbol"/>
              <a:buChar char="●"/>
            </a:lvl1pPr>
            <a:lvl2pPr lvl="1">
              <a:buSzPct val="45000"/>
              <a:buFont typeface="OpenSymbol"/>
              <a:buChar char="●"/>
            </a:lvl2pPr>
            <a:lvl3pPr lvl="2">
              <a:buSzPct val="45000"/>
              <a:buFont typeface="OpenSymbol"/>
              <a:buChar char="●"/>
            </a:lvl3pPr>
            <a:lvl4pPr lvl="3">
              <a:buSzPct val="45000"/>
              <a:buFont typeface="OpenSymbol"/>
              <a:buChar char="●"/>
            </a:lvl4pPr>
            <a:lvl5pPr lvl="4">
              <a:buSzPct val="45000"/>
              <a:buFont typeface="OpenSymbol"/>
              <a:buChar char="●"/>
            </a:lvl5pPr>
            <a:lvl6pPr lvl="5">
              <a:buSzPct val="45000"/>
              <a:buFont typeface="OpenSymbol"/>
              <a:buChar char="●"/>
            </a:lvl6pPr>
            <a:lvl7pPr lvl="6">
              <a:buSzPct val="45000"/>
              <a:buFont typeface="OpenSymbol"/>
              <a:buChar char="●"/>
            </a:lvl7pPr>
            <a:lvl8pPr lvl="7">
              <a:buSzPct val="45000"/>
              <a:buFont typeface="OpenSymbol"/>
              <a:buChar char="●"/>
            </a:lvl8pPr>
            <a:lvl9pPr lvl="8">
              <a:buSzPct val="45000"/>
              <a:buFont typeface="OpenSymbol"/>
              <a:buChar char="●"/>
            </a:lvl9pPr>
          </a:lstStyle>
          <a:p>
            <a:pPr lvl="0">
              <a:lnSpc>
                <a:spcPct val="115000"/>
              </a:lnSpc>
              <a:buNone/>
            </a:pPr>
            <a:r>
              <a:rPr lang="ru-RU" sz="2000" dirty="0">
                <a:solidFill>
                  <a:srgbClr val="000000"/>
                </a:solidFill>
                <a:latin typeface="Liberation Sans" pitchFamily="34"/>
                <a:cs typeface="Times New Roman" pitchFamily="18"/>
              </a:rPr>
              <a:t>бюджетное общеобразовательное </a:t>
            </a:r>
            <a:r>
              <a:rPr lang="ru-RU" sz="2000" dirty="0" smtClean="0">
                <a:solidFill>
                  <a:srgbClr val="000000"/>
                </a:solidFill>
                <a:latin typeface="Liberation Sans" pitchFamily="34"/>
                <a:cs typeface="Times New Roman" pitchFamily="18"/>
              </a:rPr>
              <a:t>учреждение</a:t>
            </a:r>
            <a:r>
              <a:rPr lang="en-US" sz="2000" dirty="0" smtClean="0">
                <a:solidFill>
                  <a:srgbClr val="000000"/>
                </a:solidFill>
                <a:latin typeface="Liberation Sans" pitchFamily="34"/>
                <a:cs typeface="Times New Roman" pitchFamily="18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Liberation Sans" pitchFamily="34"/>
                <a:cs typeface="Times New Roman" pitchFamily="18"/>
              </a:rPr>
              <a:t>города Омска</a:t>
            </a:r>
            <a:r>
              <a:rPr lang="en-US" sz="2000" dirty="0" smtClean="0">
                <a:solidFill>
                  <a:srgbClr val="000000"/>
                </a:solidFill>
                <a:latin typeface="Liberation Sans" pitchFamily="34"/>
                <a:cs typeface="Times New Roman" pitchFamily="18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Liberation Sans" pitchFamily="34"/>
                <a:cs typeface="Times New Roman" pitchFamily="18"/>
              </a:rPr>
              <a:t>"</a:t>
            </a:r>
            <a:r>
              <a:rPr lang="ru-RU" sz="2000" dirty="0">
                <a:solidFill>
                  <a:srgbClr val="000000"/>
                </a:solidFill>
                <a:latin typeface="Liberation Sans" pitchFamily="34"/>
                <a:cs typeface="Times New Roman" pitchFamily="18"/>
              </a:rPr>
              <a:t>Гимназия № 159"</a:t>
            </a:r>
          </a:p>
        </p:txBody>
      </p:sp>
      <p:sp>
        <p:nvSpPr>
          <p:cNvPr id="4" name="Подзаголовок 3"/>
          <p:cNvSpPr txBox="1">
            <a:spLocks noGrp="1"/>
          </p:cNvSpPr>
          <p:nvPr>
            <p:ph type="subTitle" idx="4294967295"/>
          </p:nvPr>
        </p:nvSpPr>
        <p:spPr>
          <a:xfrm>
            <a:off x="540000" y="1440000"/>
            <a:ext cx="6840000" cy="1620000"/>
          </a:xfrm>
        </p:spPr>
        <p:txBody>
          <a:bodyPr vert="horz" anchor="ctr"/>
          <a:lstStyle>
            <a:defPPr lvl="0">
              <a:buSzPct val="45000"/>
              <a:buFont typeface="OpenSymbol"/>
              <a:buNone/>
            </a:defPPr>
            <a:lvl1pPr lvl="0">
              <a:buSzPct val="45000"/>
              <a:buFont typeface="OpenSymbol"/>
              <a:buChar char="●"/>
            </a:lvl1pPr>
            <a:lvl2pPr lvl="1">
              <a:buSzPct val="45000"/>
              <a:buFont typeface="OpenSymbol"/>
              <a:buChar char="●"/>
            </a:lvl2pPr>
            <a:lvl3pPr lvl="2">
              <a:buSzPct val="45000"/>
              <a:buFont typeface="OpenSymbol"/>
              <a:buChar char="●"/>
            </a:lvl3pPr>
            <a:lvl4pPr lvl="3">
              <a:buSzPct val="45000"/>
              <a:buFont typeface="OpenSymbol"/>
              <a:buChar char="●"/>
            </a:lvl4pPr>
            <a:lvl5pPr lvl="4">
              <a:buSzPct val="45000"/>
              <a:buFont typeface="OpenSymbol"/>
              <a:buChar char="●"/>
            </a:lvl5pPr>
            <a:lvl6pPr lvl="5">
              <a:buSzPct val="45000"/>
              <a:buFont typeface="OpenSymbol"/>
              <a:buChar char="●"/>
            </a:lvl6pPr>
            <a:lvl7pPr lvl="6">
              <a:buSzPct val="45000"/>
              <a:buFont typeface="OpenSymbol"/>
              <a:buChar char="●"/>
            </a:lvl7pPr>
            <a:lvl8pPr lvl="7">
              <a:buSzPct val="45000"/>
              <a:buFont typeface="OpenSymbol"/>
              <a:buChar char="●"/>
            </a:lvl8pPr>
            <a:lvl9pPr lvl="8">
              <a:buSzPct val="45000"/>
              <a:buFont typeface="OpenSymbol"/>
              <a:buChar char="●"/>
            </a:lvl9pPr>
          </a:lstStyle>
          <a:p>
            <a:pPr marL="0" lvl="0" indent="0" algn="ctr">
              <a:lnSpc>
                <a:spcPct val="115000"/>
              </a:lnSpc>
              <a:buNone/>
            </a:pPr>
            <a:r>
              <a:rPr lang="ru-RU">
                <a:solidFill>
                  <a:srgbClr val="000000"/>
                </a:solidFill>
                <a:latin typeface="Liberation Sans" pitchFamily="34"/>
                <a:cs typeface="Times New Roman" pitchFamily="18"/>
              </a:rPr>
              <a:t>Разработка виртуальной образовательной лаборатории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000" y="3699719"/>
            <a:ext cx="3600000" cy="165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ru-RU" sz="20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Выполнил: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ru-RU" sz="20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ученик 10Б класса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ru-RU" sz="20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БОУ г.Омска «Гимназия №159»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ru-RU" sz="20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Нурбаев Данияр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0000" y="3747240"/>
            <a:ext cx="4320000" cy="1965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ru-RU" sz="20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Научный руководитель: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ru-RU" sz="20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БОУ г.Омска «Гимназия №159»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ru-RU" sz="20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Самотойлова Ирина Владимировна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ru-RU" sz="20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Учитель информатики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-180000" y="180000"/>
            <a:ext cx="612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Заголовок 2"/>
          <p:cNvSpPr txBox="1">
            <a:spLocks noGrp="1"/>
          </p:cNvSpPr>
          <p:nvPr>
            <p:ph type="title" idx="4294967295"/>
          </p:nvPr>
        </p:nvSpPr>
        <p:spPr>
          <a:xfrm>
            <a:off x="503999" y="226080"/>
            <a:ext cx="5076000" cy="946440"/>
          </a:xfrm>
        </p:spPr>
        <p:txBody>
          <a:bodyPr vert="horz"/>
          <a:lstStyle>
            <a:defPPr lvl="0">
              <a:buSzPct val="45000"/>
              <a:buFont typeface="OpenSymbol"/>
              <a:buNone/>
            </a:defPPr>
            <a:lvl1pPr lvl="0">
              <a:buSzPct val="45000"/>
              <a:buFont typeface="OpenSymbol"/>
              <a:buChar char="●"/>
            </a:lvl1pPr>
            <a:lvl2pPr lvl="1">
              <a:buSzPct val="45000"/>
              <a:buFont typeface="OpenSymbol"/>
              <a:buChar char="●"/>
            </a:lvl2pPr>
            <a:lvl3pPr lvl="2">
              <a:buSzPct val="45000"/>
              <a:buFont typeface="OpenSymbol"/>
              <a:buChar char="●"/>
            </a:lvl3pPr>
            <a:lvl4pPr lvl="3">
              <a:buSzPct val="45000"/>
              <a:buFont typeface="OpenSymbol"/>
              <a:buChar char="●"/>
            </a:lvl4pPr>
            <a:lvl5pPr lvl="4">
              <a:buSzPct val="45000"/>
              <a:buFont typeface="OpenSymbol"/>
              <a:buChar char="●"/>
            </a:lvl5pPr>
            <a:lvl6pPr lvl="5">
              <a:buSzPct val="45000"/>
              <a:buFont typeface="OpenSymbol"/>
              <a:buChar char="●"/>
            </a:lvl6pPr>
            <a:lvl7pPr lvl="6">
              <a:buSzPct val="45000"/>
              <a:buFont typeface="OpenSymbol"/>
              <a:buChar char="●"/>
            </a:lvl7pPr>
            <a:lvl8pPr lvl="7">
              <a:buSzPct val="45000"/>
              <a:buFont typeface="OpenSymbol"/>
              <a:buChar char="●"/>
            </a:lvl8pPr>
            <a:lvl9pPr lvl="8">
              <a:buSzPct val="45000"/>
              <a:buFont typeface="OpenSymbol"/>
              <a:buChar char="●"/>
            </a:lvl9pPr>
          </a:lstStyle>
          <a:p>
            <a:pPr lvl="0" algn="r">
              <a:buNone/>
            </a:pPr>
            <a:r>
              <a:rPr lang="ru-RU" sz="3200"/>
              <a:t>Заключение</a:t>
            </a:r>
          </a:p>
        </p:txBody>
      </p:sp>
      <p:sp>
        <p:nvSpPr>
          <p:cNvPr id="4" name="Заголовок 3"/>
          <p:cNvSpPr txBox="1">
            <a:spLocks noGrp="1"/>
          </p:cNvSpPr>
          <p:nvPr>
            <p:ph type="title" idx="4294967295"/>
          </p:nvPr>
        </p:nvSpPr>
        <p:spPr>
          <a:xfrm>
            <a:off x="503999" y="2040839"/>
            <a:ext cx="5076000" cy="2279160"/>
          </a:xfrm>
        </p:spPr>
        <p:txBody>
          <a:bodyPr vert="horz"/>
          <a:lstStyle>
            <a:defPPr lvl="0">
              <a:buSzPct val="45000"/>
              <a:buFont typeface="OpenSymbol"/>
              <a:buNone/>
            </a:defPPr>
            <a:lvl1pPr lvl="0">
              <a:buSzPct val="45000"/>
              <a:buFont typeface="OpenSymbol"/>
              <a:buChar char="●"/>
            </a:lvl1pPr>
            <a:lvl2pPr lvl="1">
              <a:buSzPct val="45000"/>
              <a:buFont typeface="OpenSymbol"/>
              <a:buChar char="●"/>
            </a:lvl2pPr>
            <a:lvl3pPr lvl="2">
              <a:buSzPct val="45000"/>
              <a:buFont typeface="OpenSymbol"/>
              <a:buChar char="●"/>
            </a:lvl3pPr>
            <a:lvl4pPr lvl="3">
              <a:buSzPct val="45000"/>
              <a:buFont typeface="OpenSymbol"/>
              <a:buChar char="●"/>
            </a:lvl4pPr>
            <a:lvl5pPr lvl="4">
              <a:buSzPct val="45000"/>
              <a:buFont typeface="OpenSymbol"/>
              <a:buChar char="●"/>
            </a:lvl5pPr>
            <a:lvl6pPr lvl="5">
              <a:buSzPct val="45000"/>
              <a:buFont typeface="OpenSymbol"/>
              <a:buChar char="●"/>
            </a:lvl6pPr>
            <a:lvl7pPr lvl="6">
              <a:buSzPct val="45000"/>
              <a:buFont typeface="OpenSymbol"/>
              <a:buChar char="●"/>
            </a:lvl7pPr>
            <a:lvl8pPr lvl="7">
              <a:buSzPct val="45000"/>
              <a:buFont typeface="OpenSymbol"/>
              <a:buChar char="●"/>
            </a:lvl8pPr>
            <a:lvl9pPr lvl="8">
              <a:buSzPct val="45000"/>
              <a:buFont typeface="OpenSymbol"/>
              <a:buChar char="●"/>
            </a:lvl9pPr>
          </a:lstStyle>
          <a:p>
            <a:pPr lvl="0">
              <a:buNone/>
            </a:pPr>
            <a:r>
              <a:rPr lang="ru-RU" sz="3200"/>
              <a:t>Заключение тут</a:t>
            </a:r>
            <a:br>
              <a:rPr lang="ru-RU" sz="3200"/>
            </a:br>
            <a:r>
              <a:rPr lang="ru-RU" sz="3200"/>
              <a:t/>
            </a:r>
            <a:br>
              <a:rPr lang="ru-RU" sz="3200"/>
            </a:br>
            <a:r>
              <a:rPr lang="ru-RU" sz="3200"/>
              <a:t>Цели и задачи выполнены, гипотеза оправдалась и т.д.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 7"/>
          <p:cNvSpPr/>
          <p:nvPr/>
        </p:nvSpPr>
        <p:spPr>
          <a:xfrm>
            <a:off x="-191820" y="2763267"/>
            <a:ext cx="4152012" cy="360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Полилиния 6"/>
          <p:cNvSpPr/>
          <p:nvPr/>
        </p:nvSpPr>
        <p:spPr>
          <a:xfrm>
            <a:off x="-160072" y="3339331"/>
            <a:ext cx="4624320" cy="360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" name="Полилиния 1"/>
          <p:cNvSpPr/>
          <p:nvPr/>
        </p:nvSpPr>
        <p:spPr>
          <a:xfrm>
            <a:off x="-180000" y="387003"/>
            <a:ext cx="3924168" cy="43204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Текст 3"/>
          <p:cNvSpPr txBox="1">
            <a:spLocks noGrp="1"/>
          </p:cNvSpPr>
          <p:nvPr>
            <p:ph type="body" idx="4294967295"/>
          </p:nvPr>
        </p:nvSpPr>
        <p:spPr>
          <a:xfrm>
            <a:off x="359792" y="387003"/>
            <a:ext cx="9071640" cy="4320480"/>
          </a:xfrm>
        </p:spPr>
        <p:txBody>
          <a:bodyPr vert="horz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OpenSymbol"/>
              <a:buNone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OpenSymbol"/>
              <a:buChar char="–"/>
              <a:defRPr lang="ru-RU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OpenSymbol"/>
              <a:buChar char="–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9pPr>
          </a:lstStyle>
          <a:p>
            <a:pPr lvl="0" algn="just">
              <a:buNone/>
            </a:pPr>
            <a:r>
              <a:rPr lang="ru-RU" sz="2400" b="1" dirty="0" smtClean="0"/>
              <a:t>Актуальность </a:t>
            </a:r>
            <a:r>
              <a:rPr lang="ru-RU" sz="2400" b="1" dirty="0"/>
              <a:t>проекта</a:t>
            </a:r>
            <a:r>
              <a:rPr lang="ru-RU" sz="2400" dirty="0"/>
              <a:t> по разработке </a:t>
            </a:r>
            <a:r>
              <a:rPr lang="ru-RU" sz="2400" i="1" dirty="0"/>
              <a:t>программы для </a:t>
            </a:r>
            <a:r>
              <a:rPr lang="ru-RU" sz="2400" i="1" dirty="0" smtClean="0"/>
              <a:t>обучающих</a:t>
            </a:r>
            <a:r>
              <a:rPr lang="en-US" sz="2400" i="1" dirty="0"/>
              <a:t> </a:t>
            </a:r>
            <a:r>
              <a:rPr lang="ru-RU" sz="2400" i="1" dirty="0" smtClean="0"/>
              <a:t>лабораторных </a:t>
            </a:r>
            <a:r>
              <a:rPr lang="ru-RU" sz="2400" i="1" dirty="0"/>
              <a:t>и исследовательских работ</a:t>
            </a:r>
            <a:r>
              <a:rPr lang="ru-RU" sz="2400" dirty="0"/>
              <a:t> заключается в значимости развития сферы цифрового </a:t>
            </a:r>
            <a:r>
              <a:rPr lang="ru-RU" sz="2400" dirty="0" smtClean="0"/>
              <a:t>образования.</a:t>
            </a:r>
            <a:r>
              <a:rPr lang="en-US" sz="2400" dirty="0" smtClean="0"/>
              <a:t> </a:t>
            </a:r>
            <a:r>
              <a:rPr lang="ru-RU" sz="2400" dirty="0" smtClean="0"/>
              <a:t>Одним </a:t>
            </a:r>
            <a:r>
              <a:rPr lang="ru-RU" sz="2400" dirty="0"/>
              <a:t>из компонентов цифрового образования может стать </a:t>
            </a:r>
            <a:r>
              <a:rPr lang="ru-RU" sz="2400" i="1" dirty="0"/>
              <a:t>возможность свободного моделирования в учебных целях,  проведения практических занятий в цифровой среде</a:t>
            </a:r>
            <a:r>
              <a:rPr lang="ru-RU" sz="2400" i="1" dirty="0" smtClean="0"/>
              <a:t>.</a:t>
            </a:r>
            <a:endParaRPr lang="en-US" sz="2400" i="1" dirty="0" smtClean="0"/>
          </a:p>
          <a:p>
            <a:pPr lvl="0" algn="just">
              <a:buNone/>
            </a:pPr>
            <a:r>
              <a:rPr lang="ru-RU" sz="2400" b="1" dirty="0" smtClean="0"/>
              <a:t>Объектом  исследования</a:t>
            </a:r>
            <a:r>
              <a:rPr lang="ru-RU" sz="2400" dirty="0" smtClean="0"/>
              <a:t> является цифровое образование.</a:t>
            </a:r>
          </a:p>
          <a:p>
            <a:pPr lvl="0" algn="just">
              <a:buNone/>
            </a:pPr>
            <a:r>
              <a:rPr lang="ru-RU" sz="2400" b="1" dirty="0" smtClean="0"/>
              <a:t>Предметом исследования</a:t>
            </a:r>
            <a:r>
              <a:rPr lang="ru-RU" sz="2400" dirty="0" smtClean="0"/>
              <a:t> стали возможности цифрового образования в сфере обучающих лабораторных и исследовательских работ.</a:t>
            </a:r>
          </a:p>
          <a:p>
            <a:pPr lvl="0" algn="just">
              <a:buNone/>
            </a:pPr>
            <a:endParaRPr lang="ru-RU" sz="2400" i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лилиния 8"/>
          <p:cNvSpPr/>
          <p:nvPr/>
        </p:nvSpPr>
        <p:spPr>
          <a:xfrm>
            <a:off x="-180000" y="242987"/>
            <a:ext cx="3140464" cy="49503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Полилиния 6"/>
          <p:cNvSpPr/>
          <p:nvPr/>
        </p:nvSpPr>
        <p:spPr>
          <a:xfrm>
            <a:off x="-180000" y="1899171"/>
            <a:ext cx="6372440" cy="49503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Текст 3"/>
          <p:cNvSpPr txBox="1">
            <a:spLocks noGrp="1"/>
          </p:cNvSpPr>
          <p:nvPr>
            <p:ph type="body" idx="4294967295"/>
          </p:nvPr>
        </p:nvSpPr>
        <p:spPr>
          <a:xfrm>
            <a:off x="359792" y="284895"/>
            <a:ext cx="9071640" cy="5214675"/>
          </a:xfrm>
        </p:spPr>
        <p:txBody>
          <a:bodyPr vert="horz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OpenSymbol"/>
              <a:buNone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OpenSymbol"/>
              <a:buChar char="–"/>
              <a:defRPr lang="ru-RU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OpenSymbol"/>
              <a:buChar char="–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9pPr>
          </a:lstStyle>
          <a:p>
            <a:pPr lvl="0" algn="just">
              <a:buNone/>
            </a:pPr>
            <a:r>
              <a:rPr lang="ru-RU" sz="2400" b="1" dirty="0"/>
              <a:t>Целью проекта</a:t>
            </a:r>
            <a:r>
              <a:rPr lang="ru-RU" sz="2400" dirty="0"/>
              <a:t> является разработка свободной и полностью бесплатной кросс-платформенной программы для проведения обучающих лабораторных и исследовательских </a:t>
            </a:r>
            <a:r>
              <a:rPr lang="ru-RU" sz="2400" dirty="0" smtClean="0"/>
              <a:t>работ, </a:t>
            </a:r>
            <a:r>
              <a:rPr lang="ru-RU" sz="2400" dirty="0"/>
              <a:t>экспериментального моделирования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108000" indent="0">
              <a:buNone/>
            </a:pPr>
            <a:r>
              <a:rPr lang="ru-RU" sz="2400" dirty="0"/>
              <a:t>В проекте поставлены следующие </a:t>
            </a:r>
            <a:r>
              <a:rPr lang="ru-RU" sz="2400" b="1" dirty="0"/>
              <a:t>задачи</a:t>
            </a:r>
            <a:r>
              <a:rPr lang="ru-RU" sz="2400" dirty="0"/>
              <a:t>:</a:t>
            </a:r>
          </a:p>
          <a:p>
            <a:pPr marL="565200" lvl="0" indent="-457200">
              <a:buSzPct val="100000"/>
              <a:buFont typeface="+mj-lt"/>
              <a:buAutoNum type="arabicPeriod"/>
            </a:pPr>
            <a:r>
              <a:rPr lang="ru-RU" sz="2400" b="1" dirty="0"/>
              <a:t>изучение</a:t>
            </a:r>
            <a:r>
              <a:rPr lang="ru-RU" sz="2400" dirty="0"/>
              <a:t> возможности использования информационных технологий в сфере образования и разработка стратегию по реализации этих возможностей;</a:t>
            </a:r>
          </a:p>
          <a:p>
            <a:pPr marL="565200" lvl="0" indent="-457200">
              <a:buSzPct val="100000"/>
              <a:buFont typeface="+mj-lt"/>
              <a:buAutoNum type="arabicPeriod"/>
            </a:pPr>
            <a:r>
              <a:rPr lang="ru-RU" sz="2400" b="1" dirty="0"/>
              <a:t>разработка</a:t>
            </a:r>
            <a:r>
              <a:rPr lang="ru-RU" sz="2400" dirty="0"/>
              <a:t> программы и её реализация в виде  виртуальной образовательной лаборатории;</a:t>
            </a:r>
          </a:p>
          <a:p>
            <a:pPr marL="565200" lvl="0" indent="-457200">
              <a:buSzPct val="100000"/>
              <a:buFont typeface="+mj-lt"/>
              <a:buAutoNum type="arabicPeriod"/>
            </a:pPr>
            <a:r>
              <a:rPr lang="ru-RU" sz="2400" b="1" dirty="0"/>
              <a:t>сравнение</a:t>
            </a:r>
            <a:r>
              <a:rPr lang="ru-RU" sz="2400" dirty="0"/>
              <a:t> готового продукта с существующими решениями и оценка возможности его дальнейшего развития.</a:t>
            </a:r>
          </a:p>
          <a:p>
            <a:pPr lvl="0" algn="just">
              <a:buNone/>
            </a:pPr>
            <a:endParaRPr lang="ru-RU" sz="2400" dirty="0"/>
          </a:p>
          <a:p>
            <a:pPr lvl="0" algn="just">
              <a:buNone/>
            </a:pPr>
            <a:endParaRPr lang="ru-RU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-180000" y="180000"/>
            <a:ext cx="8316656" cy="92708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Текст 3"/>
          <p:cNvSpPr txBox="1">
            <a:spLocks noGrp="1"/>
          </p:cNvSpPr>
          <p:nvPr>
            <p:ph type="body" idx="4294967295"/>
          </p:nvPr>
        </p:nvSpPr>
        <p:spPr>
          <a:xfrm>
            <a:off x="359792" y="284895"/>
            <a:ext cx="9071640" cy="5214675"/>
          </a:xfrm>
        </p:spPr>
        <p:txBody>
          <a:bodyPr vert="horz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OpenSymbol"/>
              <a:buNone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OpenSymbol"/>
              <a:buChar char="–"/>
              <a:defRPr lang="ru-RU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OpenSymbol"/>
              <a:buChar char="–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9pPr>
          </a:lstStyle>
          <a:p>
            <a:pPr marL="108000" indent="0">
              <a:buNone/>
            </a:pPr>
            <a:r>
              <a:rPr lang="ru-RU" sz="2400" dirty="0"/>
              <a:t>В проекте планируется использовать следующие </a:t>
            </a:r>
            <a:r>
              <a:rPr lang="ru-RU" sz="2400" b="1" dirty="0"/>
              <a:t>методы исследования</a:t>
            </a:r>
            <a:r>
              <a:rPr lang="ru-RU" sz="2400" dirty="0"/>
              <a:t>: </a:t>
            </a:r>
          </a:p>
          <a:p>
            <a:pPr marL="565200" lvl="0" indent="-457200">
              <a:buSzPct val="100000"/>
              <a:buFont typeface="+mj-lt"/>
              <a:buAutoNum type="arabicPeriod"/>
            </a:pPr>
            <a:r>
              <a:rPr lang="ru-RU" sz="2400" dirty="0"/>
              <a:t>библиографический метод для поиска теоретической информации;</a:t>
            </a:r>
          </a:p>
          <a:p>
            <a:pPr marL="565200" lvl="0" indent="-457200">
              <a:buSzPct val="100000"/>
              <a:buFont typeface="+mj-lt"/>
              <a:buAutoNum type="arabicPeriod"/>
            </a:pPr>
            <a:r>
              <a:rPr lang="ru-RU" sz="2400" dirty="0"/>
              <a:t>аналитический и сравнительный методы;</a:t>
            </a:r>
          </a:p>
          <a:p>
            <a:pPr marL="565200" lvl="0" indent="-457200">
              <a:buSzPct val="100000"/>
              <a:buFont typeface="+mj-lt"/>
              <a:buAutoNum type="arabicPeriod"/>
            </a:pPr>
            <a:r>
              <a:rPr lang="ru-RU" sz="2400" dirty="0"/>
              <a:t>метод программирования.</a:t>
            </a:r>
          </a:p>
          <a:p>
            <a:pPr lvl="0" algn="just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34851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-180000" y="180000"/>
            <a:ext cx="612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Заголовок 2"/>
          <p:cNvSpPr txBox="1">
            <a:spLocks noGrp="1"/>
          </p:cNvSpPr>
          <p:nvPr>
            <p:ph type="title" idx="4294967295"/>
          </p:nvPr>
        </p:nvSpPr>
        <p:spPr>
          <a:xfrm>
            <a:off x="503999" y="226080"/>
            <a:ext cx="5076000" cy="946440"/>
          </a:xfrm>
        </p:spPr>
        <p:txBody>
          <a:bodyPr vert="horz"/>
          <a:lstStyle>
            <a:defPPr lvl="0">
              <a:buSzPct val="45000"/>
              <a:buFont typeface="OpenSymbol"/>
              <a:buNone/>
            </a:defPPr>
            <a:lvl1pPr lvl="0">
              <a:buSzPct val="45000"/>
              <a:buFont typeface="OpenSymbol"/>
              <a:buChar char="●"/>
            </a:lvl1pPr>
            <a:lvl2pPr lvl="1">
              <a:buSzPct val="45000"/>
              <a:buFont typeface="OpenSymbol"/>
              <a:buChar char="●"/>
            </a:lvl2pPr>
            <a:lvl3pPr lvl="2">
              <a:buSzPct val="45000"/>
              <a:buFont typeface="OpenSymbol"/>
              <a:buChar char="●"/>
            </a:lvl3pPr>
            <a:lvl4pPr lvl="3">
              <a:buSzPct val="45000"/>
              <a:buFont typeface="OpenSymbol"/>
              <a:buChar char="●"/>
            </a:lvl4pPr>
            <a:lvl5pPr lvl="4">
              <a:buSzPct val="45000"/>
              <a:buFont typeface="OpenSymbol"/>
              <a:buChar char="●"/>
            </a:lvl5pPr>
            <a:lvl6pPr lvl="5">
              <a:buSzPct val="45000"/>
              <a:buFont typeface="OpenSymbol"/>
              <a:buChar char="●"/>
            </a:lvl6pPr>
            <a:lvl7pPr lvl="6">
              <a:buSzPct val="45000"/>
              <a:buFont typeface="OpenSymbol"/>
              <a:buChar char="●"/>
            </a:lvl7pPr>
            <a:lvl8pPr lvl="7">
              <a:buSzPct val="45000"/>
              <a:buFont typeface="OpenSymbol"/>
              <a:buChar char="●"/>
            </a:lvl8pPr>
            <a:lvl9pPr lvl="8">
              <a:buSzPct val="45000"/>
              <a:buFont typeface="OpenSymbol"/>
              <a:buChar char="●"/>
            </a:lvl9pPr>
          </a:lstStyle>
          <a:p>
            <a:pPr lvl="0" algn="r">
              <a:buNone/>
            </a:pPr>
            <a:r>
              <a:rPr lang="ru-RU" sz="3200" dirty="0"/>
              <a:t>Цифровое образование</a:t>
            </a:r>
          </a:p>
        </p:txBody>
      </p:sp>
      <p:sp>
        <p:nvSpPr>
          <p:cNvPr id="4" name="Текст 3"/>
          <p:cNvSpPr txBox="1">
            <a:spLocks noGrp="1"/>
          </p:cNvSpPr>
          <p:nvPr>
            <p:ph type="body" idx="4294967295"/>
          </p:nvPr>
        </p:nvSpPr>
        <p:spPr>
          <a:xfrm>
            <a:off x="360000" y="1571759"/>
            <a:ext cx="9071640" cy="3288239"/>
          </a:xfrm>
        </p:spPr>
        <p:txBody>
          <a:bodyPr vert="horz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OpenSymbol"/>
              <a:buNone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OpenSymbol"/>
              <a:buChar char="–"/>
              <a:defRPr lang="ru-RU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OpenSymbol"/>
              <a:buChar char="–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9pPr>
          </a:lstStyle>
          <a:p>
            <a:pPr lvl="0" algn="just">
              <a:buNone/>
            </a:pPr>
            <a:r>
              <a:rPr lang="ru-RU" sz="2400" b="1" dirty="0" smtClean="0"/>
              <a:t>Цифровое </a:t>
            </a:r>
            <a:r>
              <a:rPr lang="ru-RU" sz="2400" b="1" dirty="0"/>
              <a:t>образование, электронное </a:t>
            </a:r>
            <a:r>
              <a:rPr lang="ru-RU" sz="2400" b="1" dirty="0" smtClean="0"/>
              <a:t>обучение</a:t>
            </a:r>
            <a:r>
              <a:rPr lang="en-US" sz="2400" b="1" dirty="0" smtClean="0"/>
              <a:t> </a:t>
            </a:r>
            <a:r>
              <a:rPr lang="ru-RU" sz="2400" dirty="0" smtClean="0"/>
              <a:t>— </a:t>
            </a:r>
            <a:r>
              <a:rPr lang="ru-RU" sz="2400" dirty="0"/>
              <a:t>это </a:t>
            </a:r>
            <a:r>
              <a:rPr lang="ru-RU" sz="2400" dirty="0" smtClean="0"/>
              <a:t>система обучения, в которой </a:t>
            </a:r>
            <a:r>
              <a:rPr lang="ru-RU" sz="2400" i="1" dirty="0" smtClean="0"/>
              <a:t>информационные и компьютерные технологии</a:t>
            </a:r>
            <a:r>
              <a:rPr lang="ru-RU" sz="2400" dirty="0" smtClean="0"/>
              <a:t> используются в образовательных целях: для презентации и распространения учебных материалов, для организации учебного процесса, для поддержки межличностного общения наставника и ученика, а также для иных целей.</a:t>
            </a:r>
          </a:p>
          <a:p>
            <a:pPr lvl="0" algn="just">
              <a:buNone/>
            </a:pPr>
            <a:r>
              <a:rPr lang="ru-RU" sz="2400" dirty="0" smtClean="0"/>
              <a:t>Специалисты </a:t>
            </a:r>
            <a:r>
              <a:rPr lang="ru-RU" sz="2400" dirty="0"/>
              <a:t>ЮНЕСКО дали цифровому образованию следующее определение: «E-</a:t>
            </a:r>
            <a:r>
              <a:rPr lang="ru-RU" sz="2400" dirty="0" err="1"/>
              <a:t>Learning</a:t>
            </a:r>
            <a:r>
              <a:rPr lang="ru-RU" sz="2400" dirty="0"/>
              <a:t> — обучение с помощью интернета и мультимедиа».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-180000" y="180000"/>
            <a:ext cx="612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Заголовок 2"/>
          <p:cNvSpPr txBox="1">
            <a:spLocks noGrp="1"/>
          </p:cNvSpPr>
          <p:nvPr>
            <p:ph type="title" idx="4294967295"/>
          </p:nvPr>
        </p:nvSpPr>
        <p:spPr>
          <a:xfrm>
            <a:off x="503999" y="226080"/>
            <a:ext cx="5076000" cy="946440"/>
          </a:xfrm>
        </p:spPr>
        <p:txBody>
          <a:bodyPr vert="horz"/>
          <a:lstStyle>
            <a:defPPr lvl="0">
              <a:buSzPct val="45000"/>
              <a:buFont typeface="OpenSymbol"/>
              <a:buNone/>
            </a:defPPr>
            <a:lvl1pPr lvl="0">
              <a:buSzPct val="45000"/>
              <a:buFont typeface="OpenSymbol"/>
              <a:buChar char="●"/>
            </a:lvl1pPr>
            <a:lvl2pPr lvl="1">
              <a:buSzPct val="45000"/>
              <a:buFont typeface="OpenSymbol"/>
              <a:buChar char="●"/>
            </a:lvl2pPr>
            <a:lvl3pPr lvl="2">
              <a:buSzPct val="45000"/>
              <a:buFont typeface="OpenSymbol"/>
              <a:buChar char="●"/>
            </a:lvl3pPr>
            <a:lvl4pPr lvl="3">
              <a:buSzPct val="45000"/>
              <a:buFont typeface="OpenSymbol"/>
              <a:buChar char="●"/>
            </a:lvl4pPr>
            <a:lvl5pPr lvl="4">
              <a:buSzPct val="45000"/>
              <a:buFont typeface="OpenSymbol"/>
              <a:buChar char="●"/>
            </a:lvl5pPr>
            <a:lvl6pPr lvl="5">
              <a:buSzPct val="45000"/>
              <a:buFont typeface="OpenSymbol"/>
              <a:buChar char="●"/>
            </a:lvl6pPr>
            <a:lvl7pPr lvl="6">
              <a:buSzPct val="45000"/>
              <a:buFont typeface="OpenSymbol"/>
              <a:buChar char="●"/>
            </a:lvl7pPr>
            <a:lvl8pPr lvl="7">
              <a:buSzPct val="45000"/>
              <a:buFont typeface="OpenSymbol"/>
              <a:buChar char="●"/>
            </a:lvl8pPr>
            <a:lvl9pPr lvl="8">
              <a:buSzPct val="45000"/>
              <a:buFont typeface="OpenSymbol"/>
              <a:buChar char="●"/>
            </a:lvl9pPr>
          </a:lstStyle>
          <a:p>
            <a:pPr lvl="0" algn="r">
              <a:buNone/>
            </a:pPr>
            <a:r>
              <a:rPr lang="ru-RU" sz="3200" dirty="0" smtClean="0"/>
              <a:t>Симуляции в образовании</a:t>
            </a:r>
            <a:endParaRPr lang="ru-RU" sz="3200" dirty="0"/>
          </a:p>
        </p:txBody>
      </p:sp>
      <p:sp>
        <p:nvSpPr>
          <p:cNvPr id="4" name="Текст 3"/>
          <p:cNvSpPr txBox="1">
            <a:spLocks noGrp="1"/>
          </p:cNvSpPr>
          <p:nvPr>
            <p:ph type="body" idx="4294967295"/>
          </p:nvPr>
        </p:nvSpPr>
        <p:spPr>
          <a:xfrm>
            <a:off x="360000" y="1571759"/>
            <a:ext cx="9071640" cy="3423756"/>
          </a:xfrm>
        </p:spPr>
        <p:txBody>
          <a:bodyPr vert="horz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OpenSymbol"/>
              <a:buNone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OpenSymbol"/>
              <a:buChar char="–"/>
              <a:defRPr lang="ru-RU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OpenSymbol"/>
              <a:buChar char="–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9pPr>
          </a:lstStyle>
          <a:p>
            <a:pPr marL="108000" lvl="0" indent="0">
              <a:buNone/>
            </a:pPr>
            <a:r>
              <a:rPr lang="ru-RU" sz="2400" b="1" dirty="0" smtClean="0"/>
              <a:t>Симуляции</a:t>
            </a:r>
            <a:r>
              <a:rPr lang="ru-RU" sz="2400" dirty="0" smtClean="0"/>
              <a:t> </a:t>
            </a:r>
            <a:r>
              <a:rPr lang="ru-RU" sz="2400" dirty="0"/>
              <a:t>— модели, которые пытаются изобразить </a:t>
            </a:r>
            <a:r>
              <a:rPr lang="ru-RU" sz="2400" i="1" dirty="0"/>
              <a:t>значимые </a:t>
            </a:r>
            <a:r>
              <a:rPr lang="ru-RU" sz="2400" i="1" dirty="0" smtClean="0"/>
              <a:t>свойства </a:t>
            </a:r>
            <a:r>
              <a:rPr lang="ru-RU" sz="2400" i="1" dirty="0"/>
              <a:t>реального мира</a:t>
            </a:r>
            <a:r>
              <a:rPr lang="ru-RU" sz="2400" dirty="0"/>
              <a:t>, чтобы предоставить учащимся знания о </a:t>
            </a:r>
            <a:r>
              <a:rPr lang="ru-RU" sz="2400" dirty="0" smtClean="0"/>
              <a:t>свойствах </a:t>
            </a:r>
            <a:r>
              <a:rPr lang="ru-RU" sz="2400" dirty="0"/>
              <a:t>оригинала посредством </a:t>
            </a:r>
            <a:r>
              <a:rPr lang="ru-RU" sz="2400" i="1" dirty="0"/>
              <a:t>свободного или целенаправленного эксперимента или наблюдения</a:t>
            </a:r>
            <a:r>
              <a:rPr lang="ru-RU" sz="2400" dirty="0"/>
              <a:t>; сложные процессы могут быть упрощены и сведены к главному, особенно если реальные эксперименты слишком дороги или слишком опасны.</a:t>
            </a:r>
          </a:p>
        </p:txBody>
      </p:sp>
    </p:spTree>
    <p:extLst>
      <p:ext uri="{BB962C8B-B14F-4D97-AF65-F5344CB8AC3E}">
        <p14:creationId xmlns:p14="http://schemas.microsoft.com/office/powerpoint/2010/main" val="971667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-180000" y="180000"/>
            <a:ext cx="612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Заголовок 2"/>
          <p:cNvSpPr txBox="1">
            <a:spLocks noGrp="1"/>
          </p:cNvSpPr>
          <p:nvPr>
            <p:ph type="title" idx="4294967295"/>
          </p:nvPr>
        </p:nvSpPr>
        <p:spPr>
          <a:xfrm>
            <a:off x="503999" y="226080"/>
            <a:ext cx="5076000" cy="946440"/>
          </a:xfrm>
        </p:spPr>
        <p:txBody>
          <a:bodyPr vert="horz"/>
          <a:lstStyle>
            <a:defPPr lvl="0">
              <a:buSzPct val="45000"/>
              <a:buFont typeface="OpenSymbol"/>
              <a:buNone/>
            </a:defPPr>
            <a:lvl1pPr lvl="0">
              <a:buSzPct val="45000"/>
              <a:buFont typeface="OpenSymbol"/>
              <a:buChar char="●"/>
            </a:lvl1pPr>
            <a:lvl2pPr lvl="1">
              <a:buSzPct val="45000"/>
              <a:buFont typeface="OpenSymbol"/>
              <a:buChar char="●"/>
            </a:lvl2pPr>
            <a:lvl3pPr lvl="2">
              <a:buSzPct val="45000"/>
              <a:buFont typeface="OpenSymbol"/>
              <a:buChar char="●"/>
            </a:lvl3pPr>
            <a:lvl4pPr lvl="3">
              <a:buSzPct val="45000"/>
              <a:buFont typeface="OpenSymbol"/>
              <a:buChar char="●"/>
            </a:lvl4pPr>
            <a:lvl5pPr lvl="4">
              <a:buSzPct val="45000"/>
              <a:buFont typeface="OpenSymbol"/>
              <a:buChar char="●"/>
            </a:lvl5pPr>
            <a:lvl6pPr lvl="5">
              <a:buSzPct val="45000"/>
              <a:buFont typeface="OpenSymbol"/>
              <a:buChar char="●"/>
            </a:lvl6pPr>
            <a:lvl7pPr lvl="6">
              <a:buSzPct val="45000"/>
              <a:buFont typeface="OpenSymbol"/>
              <a:buChar char="●"/>
            </a:lvl7pPr>
            <a:lvl8pPr lvl="7">
              <a:buSzPct val="45000"/>
              <a:buFont typeface="OpenSymbol"/>
              <a:buChar char="●"/>
            </a:lvl8pPr>
            <a:lvl9pPr lvl="8">
              <a:buSzPct val="45000"/>
              <a:buFont typeface="OpenSymbol"/>
              <a:buChar char="●"/>
            </a:lvl9pPr>
          </a:lstStyle>
          <a:p>
            <a:pPr lvl="0" algn="r">
              <a:buNone/>
            </a:pPr>
            <a:r>
              <a:rPr lang="ru-RU" sz="3200"/>
              <a:t>Продукт на Godot engine</a:t>
            </a:r>
          </a:p>
        </p:txBody>
      </p:sp>
      <p:sp>
        <p:nvSpPr>
          <p:cNvPr id="4" name="Текст 3"/>
          <p:cNvSpPr txBox="1">
            <a:spLocks noGrp="1"/>
          </p:cNvSpPr>
          <p:nvPr>
            <p:ph type="body" idx="4294967295"/>
          </p:nvPr>
        </p:nvSpPr>
        <p:spPr>
          <a:xfrm>
            <a:off x="360000" y="1440000"/>
            <a:ext cx="3600000" cy="1128240"/>
          </a:xfrm>
        </p:spPr>
        <p:txBody>
          <a:bodyPr vert="horz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OpenSymbol"/>
              <a:buNone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OpenSymbol"/>
              <a:buChar char="–"/>
              <a:defRPr lang="ru-RU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OpenSymbol"/>
              <a:buChar char="–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9pPr>
          </a:lstStyle>
          <a:p>
            <a:pPr lvl="0" algn="ctr">
              <a:buNone/>
            </a:pPr>
            <a:r>
              <a:rPr lang="ru-RU" sz="2000"/>
              <a:t>Для разработки использовался игровой движок Godot Engine: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2759" y="2340000"/>
            <a:ext cx="311724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0000" y="3717000"/>
            <a:ext cx="1323000" cy="13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865240" y="3537000"/>
            <a:ext cx="1634760" cy="16347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Заголовок 7"/>
          <p:cNvSpPr txBox="1">
            <a:spLocks noGrp="1"/>
          </p:cNvSpPr>
          <p:nvPr>
            <p:ph type="title" idx="4294967295"/>
          </p:nvPr>
        </p:nvSpPr>
        <p:spPr>
          <a:xfrm>
            <a:off x="4680000" y="2293560"/>
            <a:ext cx="5076000" cy="946440"/>
          </a:xfrm>
        </p:spPr>
        <p:txBody>
          <a:bodyPr vert="horz"/>
          <a:lstStyle>
            <a:defPPr lvl="0">
              <a:buSzPct val="45000"/>
              <a:buFont typeface="OpenSymbol"/>
              <a:buNone/>
            </a:defPPr>
            <a:lvl1pPr lvl="0">
              <a:buSzPct val="45000"/>
              <a:buFont typeface="OpenSymbol"/>
              <a:buChar char="●"/>
            </a:lvl1pPr>
            <a:lvl2pPr lvl="1">
              <a:buSzPct val="45000"/>
              <a:buFont typeface="OpenSymbol"/>
              <a:buChar char="●"/>
            </a:lvl2pPr>
            <a:lvl3pPr lvl="2">
              <a:buSzPct val="45000"/>
              <a:buFont typeface="OpenSymbol"/>
              <a:buChar char="●"/>
            </a:lvl3pPr>
            <a:lvl4pPr lvl="3">
              <a:buSzPct val="45000"/>
              <a:buFont typeface="OpenSymbol"/>
              <a:buChar char="●"/>
            </a:lvl4pPr>
            <a:lvl5pPr lvl="4">
              <a:buSzPct val="45000"/>
              <a:buFont typeface="OpenSymbol"/>
              <a:buChar char="●"/>
            </a:lvl5pPr>
            <a:lvl6pPr lvl="5">
              <a:buSzPct val="45000"/>
              <a:buFont typeface="OpenSymbol"/>
              <a:buChar char="●"/>
            </a:lvl6pPr>
            <a:lvl7pPr lvl="6">
              <a:buSzPct val="45000"/>
              <a:buFont typeface="OpenSymbol"/>
              <a:buChar char="●"/>
            </a:lvl7pPr>
            <a:lvl8pPr lvl="7">
              <a:buSzPct val="45000"/>
              <a:buFont typeface="OpenSymbol"/>
              <a:buChar char="●"/>
            </a:lvl8pPr>
            <a:lvl9pPr lvl="8">
              <a:buSzPct val="45000"/>
              <a:buFont typeface="OpenSymbol"/>
              <a:buChar char="●"/>
            </a:lvl9pPr>
          </a:lstStyle>
          <a:p>
            <a:pPr lvl="0">
              <a:buNone/>
            </a:pPr>
            <a:r>
              <a:rPr lang="ru-RU" sz="3200"/>
              <a:t>Фотография программы</a:t>
            </a:r>
            <a:br>
              <a:rPr lang="ru-RU" sz="3200"/>
            </a:br>
            <a:r>
              <a:rPr lang="ru-RU" sz="3200"/>
              <a:t>тут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-180000" y="180000"/>
            <a:ext cx="612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Заголовок 2"/>
          <p:cNvSpPr txBox="1">
            <a:spLocks noGrp="1"/>
          </p:cNvSpPr>
          <p:nvPr>
            <p:ph type="title" idx="4294967295"/>
          </p:nvPr>
        </p:nvSpPr>
        <p:spPr>
          <a:xfrm>
            <a:off x="503999" y="226080"/>
            <a:ext cx="5076000" cy="946440"/>
          </a:xfrm>
        </p:spPr>
        <p:txBody>
          <a:bodyPr vert="horz"/>
          <a:lstStyle>
            <a:defPPr lvl="0">
              <a:buSzPct val="45000"/>
              <a:buFont typeface="OpenSymbol"/>
              <a:buNone/>
            </a:defPPr>
            <a:lvl1pPr lvl="0">
              <a:buSzPct val="45000"/>
              <a:buFont typeface="OpenSymbol"/>
              <a:buChar char="●"/>
            </a:lvl1pPr>
            <a:lvl2pPr lvl="1">
              <a:buSzPct val="45000"/>
              <a:buFont typeface="OpenSymbol"/>
              <a:buChar char="●"/>
            </a:lvl2pPr>
            <a:lvl3pPr lvl="2">
              <a:buSzPct val="45000"/>
              <a:buFont typeface="OpenSymbol"/>
              <a:buChar char="●"/>
            </a:lvl3pPr>
            <a:lvl4pPr lvl="3">
              <a:buSzPct val="45000"/>
              <a:buFont typeface="OpenSymbol"/>
              <a:buChar char="●"/>
            </a:lvl4pPr>
            <a:lvl5pPr lvl="4">
              <a:buSzPct val="45000"/>
              <a:buFont typeface="OpenSymbol"/>
              <a:buChar char="●"/>
            </a:lvl5pPr>
            <a:lvl6pPr lvl="5">
              <a:buSzPct val="45000"/>
              <a:buFont typeface="OpenSymbol"/>
              <a:buChar char="●"/>
            </a:lvl6pPr>
            <a:lvl7pPr lvl="6">
              <a:buSzPct val="45000"/>
              <a:buFont typeface="OpenSymbol"/>
              <a:buChar char="●"/>
            </a:lvl7pPr>
            <a:lvl8pPr lvl="7">
              <a:buSzPct val="45000"/>
              <a:buFont typeface="OpenSymbol"/>
              <a:buChar char="●"/>
            </a:lvl8pPr>
            <a:lvl9pPr lvl="8">
              <a:buSzPct val="45000"/>
              <a:buFont typeface="OpenSymbol"/>
              <a:buChar char="●"/>
            </a:lvl9pPr>
          </a:lstStyle>
          <a:p>
            <a:pPr lvl="0" algn="r">
              <a:buNone/>
            </a:pPr>
            <a:r>
              <a:rPr lang="ru-RU" sz="3200"/>
              <a:t>Разработка на</a:t>
            </a:r>
            <a:br>
              <a:rPr lang="ru-RU" sz="3200"/>
            </a:br>
            <a:r>
              <a:rPr lang="ru-RU" sz="3200"/>
              <a:t>Godot engine</a:t>
            </a:r>
          </a:p>
        </p:txBody>
      </p:sp>
      <p:sp>
        <p:nvSpPr>
          <p:cNvPr id="4" name="Текст 3"/>
          <p:cNvSpPr txBox="1">
            <a:spLocks noGrp="1"/>
          </p:cNvSpPr>
          <p:nvPr>
            <p:ph type="body" idx="4294967295"/>
          </p:nvPr>
        </p:nvSpPr>
        <p:spPr>
          <a:xfrm>
            <a:off x="360000" y="1440000"/>
            <a:ext cx="3600000" cy="1128240"/>
          </a:xfrm>
        </p:spPr>
        <p:txBody>
          <a:bodyPr vert="horz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OpenSymbol"/>
              <a:buNone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OpenSymbol"/>
              <a:buChar char="–"/>
              <a:defRPr lang="ru-RU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OpenSymbol"/>
              <a:buChar char="–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Open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9pPr>
          </a:lstStyle>
          <a:p>
            <a:pPr lvl="0" algn="ctr">
              <a:buNone/>
            </a:pPr>
            <a:r>
              <a:rPr lang="ru-RU" sz="2000"/>
              <a:t>Для разработки использовался игровой движок Godot Engine: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2759" y="2340000"/>
            <a:ext cx="311724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0000" y="3717000"/>
            <a:ext cx="1323000" cy="13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865240" y="3537000"/>
            <a:ext cx="1634760" cy="16347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Заголовок 7"/>
          <p:cNvSpPr txBox="1">
            <a:spLocks noGrp="1"/>
          </p:cNvSpPr>
          <p:nvPr>
            <p:ph type="title" idx="4294967295"/>
          </p:nvPr>
        </p:nvSpPr>
        <p:spPr>
          <a:xfrm>
            <a:off x="4680000" y="2293560"/>
            <a:ext cx="5076000" cy="946440"/>
          </a:xfrm>
        </p:spPr>
        <p:txBody>
          <a:bodyPr vert="horz"/>
          <a:lstStyle>
            <a:defPPr lvl="0">
              <a:buSzPct val="45000"/>
              <a:buFont typeface="OpenSymbol"/>
              <a:buNone/>
            </a:defPPr>
            <a:lvl1pPr lvl="0">
              <a:buSzPct val="45000"/>
              <a:buFont typeface="OpenSymbol"/>
              <a:buChar char="●"/>
            </a:lvl1pPr>
            <a:lvl2pPr lvl="1">
              <a:buSzPct val="45000"/>
              <a:buFont typeface="OpenSymbol"/>
              <a:buChar char="●"/>
            </a:lvl2pPr>
            <a:lvl3pPr lvl="2">
              <a:buSzPct val="45000"/>
              <a:buFont typeface="OpenSymbol"/>
              <a:buChar char="●"/>
            </a:lvl3pPr>
            <a:lvl4pPr lvl="3">
              <a:buSzPct val="45000"/>
              <a:buFont typeface="OpenSymbol"/>
              <a:buChar char="●"/>
            </a:lvl4pPr>
            <a:lvl5pPr lvl="4">
              <a:buSzPct val="45000"/>
              <a:buFont typeface="OpenSymbol"/>
              <a:buChar char="●"/>
            </a:lvl5pPr>
            <a:lvl6pPr lvl="5">
              <a:buSzPct val="45000"/>
              <a:buFont typeface="OpenSymbol"/>
              <a:buChar char="●"/>
            </a:lvl6pPr>
            <a:lvl7pPr lvl="6">
              <a:buSzPct val="45000"/>
              <a:buFont typeface="OpenSymbol"/>
              <a:buChar char="●"/>
            </a:lvl7pPr>
            <a:lvl8pPr lvl="7">
              <a:buSzPct val="45000"/>
              <a:buFont typeface="OpenSymbol"/>
              <a:buChar char="●"/>
            </a:lvl8pPr>
            <a:lvl9pPr lvl="8">
              <a:buSzPct val="45000"/>
              <a:buFont typeface="OpenSymbol"/>
              <a:buChar char="●"/>
            </a:lvl9pPr>
          </a:lstStyle>
          <a:p>
            <a:pPr lvl="0">
              <a:buNone/>
            </a:pPr>
            <a:r>
              <a:rPr lang="ru-RU" sz="3200"/>
              <a:t>Фотография процесса тут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-180000" y="180000"/>
            <a:ext cx="612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Заголовок 2"/>
          <p:cNvSpPr txBox="1">
            <a:spLocks noGrp="1"/>
          </p:cNvSpPr>
          <p:nvPr>
            <p:ph type="title" idx="4294967295"/>
          </p:nvPr>
        </p:nvSpPr>
        <p:spPr>
          <a:xfrm>
            <a:off x="503999" y="226080"/>
            <a:ext cx="5076000" cy="946440"/>
          </a:xfrm>
        </p:spPr>
        <p:txBody>
          <a:bodyPr vert="horz"/>
          <a:lstStyle>
            <a:defPPr lvl="0">
              <a:buSzPct val="45000"/>
              <a:buFont typeface="OpenSymbol"/>
              <a:buNone/>
            </a:defPPr>
            <a:lvl1pPr lvl="0">
              <a:buSzPct val="45000"/>
              <a:buFont typeface="OpenSymbol"/>
              <a:buChar char="●"/>
            </a:lvl1pPr>
            <a:lvl2pPr lvl="1">
              <a:buSzPct val="45000"/>
              <a:buFont typeface="OpenSymbol"/>
              <a:buChar char="●"/>
            </a:lvl2pPr>
            <a:lvl3pPr lvl="2">
              <a:buSzPct val="45000"/>
              <a:buFont typeface="OpenSymbol"/>
              <a:buChar char="●"/>
            </a:lvl3pPr>
            <a:lvl4pPr lvl="3">
              <a:buSzPct val="45000"/>
              <a:buFont typeface="OpenSymbol"/>
              <a:buChar char="●"/>
            </a:lvl4pPr>
            <a:lvl5pPr lvl="4">
              <a:buSzPct val="45000"/>
              <a:buFont typeface="OpenSymbol"/>
              <a:buChar char="●"/>
            </a:lvl5pPr>
            <a:lvl6pPr lvl="5">
              <a:buSzPct val="45000"/>
              <a:buFont typeface="OpenSymbol"/>
              <a:buChar char="●"/>
            </a:lvl6pPr>
            <a:lvl7pPr lvl="6">
              <a:buSzPct val="45000"/>
              <a:buFont typeface="OpenSymbol"/>
              <a:buChar char="●"/>
            </a:lvl7pPr>
            <a:lvl8pPr lvl="7">
              <a:buSzPct val="45000"/>
              <a:buFont typeface="OpenSymbol"/>
              <a:buChar char="●"/>
            </a:lvl8pPr>
            <a:lvl9pPr lvl="8">
              <a:buSzPct val="45000"/>
              <a:buFont typeface="OpenSymbol"/>
              <a:buChar char="●"/>
            </a:lvl9pPr>
          </a:lstStyle>
          <a:p>
            <a:pPr lvl="0" algn="r">
              <a:buNone/>
            </a:pPr>
            <a:r>
              <a:rPr lang="ru-RU" sz="3200"/>
              <a:t>Оценка продукта</a:t>
            </a:r>
          </a:p>
        </p:txBody>
      </p:sp>
      <p:sp>
        <p:nvSpPr>
          <p:cNvPr id="4" name="Заголовок 3"/>
          <p:cNvSpPr txBox="1">
            <a:spLocks noGrp="1"/>
          </p:cNvSpPr>
          <p:nvPr>
            <p:ph type="title" idx="4294967295"/>
          </p:nvPr>
        </p:nvSpPr>
        <p:spPr>
          <a:xfrm>
            <a:off x="503999" y="2340000"/>
            <a:ext cx="5076000" cy="946440"/>
          </a:xfrm>
        </p:spPr>
        <p:txBody>
          <a:bodyPr vert="horz"/>
          <a:lstStyle>
            <a:defPPr lvl="0">
              <a:buSzPct val="45000"/>
              <a:buFont typeface="OpenSymbol"/>
              <a:buNone/>
            </a:defPPr>
            <a:lvl1pPr lvl="0">
              <a:buSzPct val="45000"/>
              <a:buFont typeface="OpenSymbol"/>
              <a:buChar char="●"/>
            </a:lvl1pPr>
            <a:lvl2pPr lvl="1">
              <a:buSzPct val="45000"/>
              <a:buFont typeface="OpenSymbol"/>
              <a:buChar char="●"/>
            </a:lvl2pPr>
            <a:lvl3pPr lvl="2">
              <a:buSzPct val="45000"/>
              <a:buFont typeface="OpenSymbol"/>
              <a:buChar char="●"/>
            </a:lvl3pPr>
            <a:lvl4pPr lvl="3">
              <a:buSzPct val="45000"/>
              <a:buFont typeface="OpenSymbol"/>
              <a:buChar char="●"/>
            </a:lvl4pPr>
            <a:lvl5pPr lvl="4">
              <a:buSzPct val="45000"/>
              <a:buFont typeface="OpenSymbol"/>
              <a:buChar char="●"/>
            </a:lvl5pPr>
            <a:lvl6pPr lvl="5">
              <a:buSzPct val="45000"/>
              <a:buFont typeface="OpenSymbol"/>
              <a:buChar char="●"/>
            </a:lvl6pPr>
            <a:lvl7pPr lvl="6">
              <a:buSzPct val="45000"/>
              <a:buFont typeface="OpenSymbol"/>
              <a:buChar char="●"/>
            </a:lvl7pPr>
            <a:lvl8pPr lvl="7">
              <a:buSzPct val="45000"/>
              <a:buFont typeface="OpenSymbol"/>
              <a:buChar char="●"/>
            </a:lvl8pPr>
            <a:lvl9pPr lvl="8">
              <a:buSzPct val="45000"/>
              <a:buFont typeface="OpenSymbol"/>
              <a:buChar char="●"/>
            </a:lvl9pPr>
          </a:lstStyle>
          <a:p>
            <a:pPr lvl="0">
              <a:buNone/>
            </a:pPr>
            <a:r>
              <a:rPr lang="ru-RU" sz="3200"/>
              <a:t>Готовый продукт будет оценён тут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бычный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347</Words>
  <Application>Microsoft Office PowerPoint</Application>
  <PresentationFormat>Экран (4:3)</PresentationFormat>
  <Paragraphs>37</Paragraphs>
  <Slides>10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Обычный</vt:lpstr>
      <vt:lpstr>бюджетное общеобразовательное учреждение города Омска "Гимназия № 159"</vt:lpstr>
      <vt:lpstr>Презентация PowerPoint</vt:lpstr>
      <vt:lpstr>Презентация PowerPoint</vt:lpstr>
      <vt:lpstr>Презентация PowerPoint</vt:lpstr>
      <vt:lpstr>Цифровое образование</vt:lpstr>
      <vt:lpstr>Симуляции в образовании</vt:lpstr>
      <vt:lpstr>Продукт на Godot engine</vt:lpstr>
      <vt:lpstr>Разработка на Godot engine</vt:lpstr>
      <vt:lpstr>Оценка продукта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бюджетное общеобразовательное учреждение города Омска "Гимназия № 159"</dc:title>
  <dc:creator>Ученик</dc:creator>
  <cp:lastModifiedBy>Ученик</cp:lastModifiedBy>
  <cp:revision>5</cp:revision>
  <dcterms:created xsi:type="dcterms:W3CDTF">2024-01-21T23:27:34Z</dcterms:created>
  <dcterms:modified xsi:type="dcterms:W3CDTF">2024-01-22T03:11:49Z</dcterms:modified>
</cp:coreProperties>
</file>