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4C4FEC-1E16-4C36-93CC-87F34F1A0A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5EEC99-838D-4F4B-8FAB-7EA7E318A0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42B6EB-ADA6-4946-A971-394352EAB29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5FE170-211C-4C4C-981C-327AC7204EE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162702-687A-4EB4-AE93-308ECFD582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E70867-AC4F-44F5-9B60-043C1734BE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788BB5-988D-49ED-8401-F6B2EE35A6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8D4A8F-8FB6-4FC0-BD17-931F20F1F2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CC5C43-15CC-4ECC-ABFD-F62CCC3FB9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ACB0D4-64A0-41FF-8FD6-85C3C2B62A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DE2FB2-6227-4E1E-8C0C-80D9C816F6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D27A2F-EF85-4191-B68A-C337083369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  <a:ea typeface="Segoe U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CA7852C-63D0-47BA-BAF5-3448258CF6C4}" type="slidenum">
              <a:rPr b="0" lang="ru-RU" sz="1400" spc="-1" strike="noStrike">
                <a:solidFill>
                  <a:srgbClr val="000000"/>
                </a:solidFill>
                <a:latin typeface="Times New Roman"/>
                <a:ea typeface="Segoe UI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олилиния 1"/>
          <p:cNvSpPr/>
          <p:nvPr/>
        </p:nvSpPr>
        <p:spPr>
          <a:xfrm>
            <a:off x="-180000" y="-180000"/>
            <a:ext cx="7739640" cy="6119640"/>
          </a:xfrm>
          <a:custGeom>
            <a:avLst/>
            <a:gdLst>
              <a:gd name="textAreaLeft" fmla="*/ 0 w 7739640"/>
              <a:gd name="textAreaRight" fmla="*/ 7740000 w 7739640"/>
              <a:gd name="textAreaTop" fmla="*/ 0 h 6119640"/>
              <a:gd name="textAreaBottom" fmla="*/ 6120000 h 611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 w="763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7800" rIns="127800" tIns="82800" bIns="828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80000" y="210600"/>
            <a:ext cx="9540360" cy="97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бюджетное общеобразовательное учреждение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города Омска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"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Гимназия № 159"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683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15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Разработка виртуальной образовательной лаборатории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Box 4"/>
          <p:cNvSpPr/>
          <p:nvPr/>
        </p:nvSpPr>
        <p:spPr>
          <a:xfrm>
            <a:off x="180000" y="3699720"/>
            <a:ext cx="3599640" cy="16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Выполнил: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ученик 10Б класса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БОУ г.Омска «Гимназия №159»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Нурбаев Данияр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TextBox 5"/>
          <p:cNvSpPr/>
          <p:nvPr/>
        </p:nvSpPr>
        <p:spPr>
          <a:xfrm>
            <a:off x="3420000" y="3747240"/>
            <a:ext cx="4319640" cy="16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Научный руководитель: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БОУ г.Омска «Гимназия №159»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Самотойлова Ирина Владимировна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Учитель информатики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Полилиния 1"/>
          <p:cNvSpPr/>
          <p:nvPr/>
        </p:nvSpPr>
        <p:spPr>
          <a:xfrm>
            <a:off x="-180000" y="180000"/>
            <a:ext cx="6119640" cy="1079640"/>
          </a:xfrm>
          <a:custGeom>
            <a:avLst/>
            <a:gdLst>
              <a:gd name="textAreaLeft" fmla="*/ 0 w 6119640"/>
              <a:gd name="textAreaRight" fmla="*/ 6120000 w 6119640"/>
              <a:gd name="textAreaTop" fmla="*/ 0 h 1079640"/>
              <a:gd name="textAreaBottom" fmla="*/ 1080000 h 107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5075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Заключение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504000" y="2040840"/>
            <a:ext cx="5075640" cy="227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Заключение тут</a:t>
            </a:r>
            <a:br>
              <a:rPr sz="3200"/>
            </a:br>
            <a:br>
              <a:rPr sz="3200"/>
            </a:b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Цели и задачи выполнены, гипотеза оправдалась и т.д.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Полилиния 7"/>
          <p:cNvSpPr/>
          <p:nvPr/>
        </p:nvSpPr>
        <p:spPr>
          <a:xfrm>
            <a:off x="-180000" y="3060000"/>
            <a:ext cx="4500000" cy="539640"/>
          </a:xfrm>
          <a:custGeom>
            <a:avLst/>
            <a:gdLst>
              <a:gd name="textAreaLeft" fmla="*/ 0 w 4500000"/>
              <a:gd name="textAreaRight" fmla="*/ 4500360 w 4500000"/>
              <a:gd name="textAreaTop" fmla="*/ 0 h 539640"/>
              <a:gd name="textAreaBottom" fmla="*/ 540000 h 53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47" name="Полилиния 6"/>
          <p:cNvSpPr/>
          <p:nvPr/>
        </p:nvSpPr>
        <p:spPr>
          <a:xfrm>
            <a:off x="-160200" y="3699000"/>
            <a:ext cx="4840200" cy="359640"/>
          </a:xfrm>
          <a:custGeom>
            <a:avLst/>
            <a:gdLst>
              <a:gd name="textAreaLeft" fmla="*/ 0 w 4840200"/>
              <a:gd name="textAreaRight" fmla="*/ 4840560 w 4840200"/>
              <a:gd name="textAreaTop" fmla="*/ 0 h 359640"/>
              <a:gd name="textAreaBottom" fmla="*/ 360000 h 35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48" name="Полилиния 1"/>
          <p:cNvSpPr/>
          <p:nvPr/>
        </p:nvSpPr>
        <p:spPr>
          <a:xfrm>
            <a:off x="-180000" y="387000"/>
            <a:ext cx="4320000" cy="431640"/>
          </a:xfrm>
          <a:custGeom>
            <a:avLst/>
            <a:gdLst>
              <a:gd name="textAreaLeft" fmla="*/ 0 w 4320000"/>
              <a:gd name="textAreaRight" fmla="*/ 4320360 w 4320000"/>
              <a:gd name="textAreaTop" fmla="*/ 0 h 431640"/>
              <a:gd name="textAreaBottom" fmla="*/ 432000 h 431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/>
          </p:nvPr>
        </p:nvSpPr>
        <p:spPr>
          <a:xfrm>
            <a:off x="359640" y="387000"/>
            <a:ext cx="907128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0" algn="just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Актуальность проекта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по разработке </a:t>
            </a: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программы для обучающих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лабораторных и исследовательских работ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заключается в значимости развития сферы цифрового образования.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Одним из компонентов цифрового образования может стать </a:t>
            </a: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возможность свободного моделирования в учебных целях,  проведения практических занятий в цифровой среде.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 algn="just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Объектом  исследования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является цифровое образование.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 algn="just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Предметом исследования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стали возможности цифрового образования в сфере обучающих лабораторных и исследовательских работ.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 algn="just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Полилиния 8"/>
          <p:cNvSpPr/>
          <p:nvPr/>
        </p:nvSpPr>
        <p:spPr>
          <a:xfrm>
            <a:off x="-260280" y="180000"/>
            <a:ext cx="3140280" cy="494640"/>
          </a:xfrm>
          <a:custGeom>
            <a:avLst/>
            <a:gdLst>
              <a:gd name="textAreaLeft" fmla="*/ 0 w 3140280"/>
              <a:gd name="textAreaRight" fmla="*/ 3140640 w 3140280"/>
              <a:gd name="textAreaTop" fmla="*/ 0 h 494640"/>
              <a:gd name="textAreaBottom" fmla="*/ 495000 h 494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51" name="Полилиния 6"/>
          <p:cNvSpPr/>
          <p:nvPr/>
        </p:nvSpPr>
        <p:spPr>
          <a:xfrm>
            <a:off x="-72000" y="1800000"/>
            <a:ext cx="6732000" cy="540000"/>
          </a:xfrm>
          <a:custGeom>
            <a:avLst/>
            <a:gdLst>
              <a:gd name="textAreaLeft" fmla="*/ 0 w 6732000"/>
              <a:gd name="textAreaRight" fmla="*/ 6732360 w 6732000"/>
              <a:gd name="textAreaTop" fmla="*/ 0 h 540000"/>
              <a:gd name="textAreaBottom" fmla="*/ 540360 h 540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/>
          </p:nvPr>
        </p:nvSpPr>
        <p:spPr>
          <a:xfrm>
            <a:off x="359640" y="185760"/>
            <a:ext cx="9071280" cy="521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0" algn="just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Целью проекта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является разработка свободной и полностью бесплатной кросс-платформенной программы для проведения обучающих лабораторных и исследовательских работ, экспериментального моделирования.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В проекте поставлены следующие </a:t>
            </a:r>
            <a:r>
              <a:rPr b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задачи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: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изучение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возможности использования информационных технологий в сфере образования и разработка стратегию по реализации этих возможностей;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разработка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программы и её реализация в виде  виртуальной образовательной лаборатории;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сравнение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готового продукта с существующими решениями и оценка возможности его дальнейшего развития.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 algn="just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 algn="just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Полилиния 1"/>
          <p:cNvSpPr/>
          <p:nvPr/>
        </p:nvSpPr>
        <p:spPr>
          <a:xfrm>
            <a:off x="-180000" y="180000"/>
            <a:ext cx="9000000" cy="926640"/>
          </a:xfrm>
          <a:custGeom>
            <a:avLst/>
            <a:gdLst>
              <a:gd name="textAreaLeft" fmla="*/ 0 w 9000000"/>
              <a:gd name="textAreaRight" fmla="*/ 9000360 w 9000000"/>
              <a:gd name="textAreaTop" fmla="*/ 0 h 926640"/>
              <a:gd name="textAreaBottom" fmla="*/ 927000 h 926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/>
          </p:nvPr>
        </p:nvSpPr>
        <p:spPr>
          <a:xfrm>
            <a:off x="359640" y="284760"/>
            <a:ext cx="9071280" cy="521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В проекте планируется использовать следующие </a:t>
            </a:r>
            <a:r>
              <a:rPr b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методы исследования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: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библиографический метод для поиска теоретической информации;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аналитический и сравнительный методы;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метод программирования.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 algn="just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олилиния 1"/>
          <p:cNvSpPr/>
          <p:nvPr/>
        </p:nvSpPr>
        <p:spPr>
          <a:xfrm>
            <a:off x="-180000" y="180000"/>
            <a:ext cx="6119640" cy="1079640"/>
          </a:xfrm>
          <a:custGeom>
            <a:avLst/>
            <a:gdLst>
              <a:gd name="textAreaLeft" fmla="*/ 0 w 6119640"/>
              <a:gd name="textAreaRight" fmla="*/ 6120000 w 6119640"/>
              <a:gd name="textAreaTop" fmla="*/ 0 h 1079640"/>
              <a:gd name="textAreaBottom" fmla="*/ 1080000 h 107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5075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Цифровое образование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360000" y="157176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0" algn="just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Цифровое образование, электронное обучение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— это система обучения, в которой </a:t>
            </a: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информационные и компьютерные технологии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используются в образовательных целях: для презентации и распространения учебных материалов, для организации учебного процесса, для поддержки межличностного общения наставника и ученика, а также для иных целей.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 algn="just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Специалисты ЮНЕСКО дали цифровому образованию следующее определение: «E-Learning — обучение с помощью интернета и мультимедиа».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олилиния 1"/>
          <p:cNvSpPr/>
          <p:nvPr/>
        </p:nvSpPr>
        <p:spPr>
          <a:xfrm>
            <a:off x="-180000" y="180000"/>
            <a:ext cx="6119640" cy="1079640"/>
          </a:xfrm>
          <a:custGeom>
            <a:avLst/>
            <a:gdLst>
              <a:gd name="textAreaLeft" fmla="*/ 0 w 6119640"/>
              <a:gd name="textAreaRight" fmla="*/ 6120000 w 6119640"/>
              <a:gd name="textAreaTop" fmla="*/ 0 h 1079640"/>
              <a:gd name="textAreaBottom" fmla="*/ 1080000 h 107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5075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Симуляции в образовании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60000" y="1571760"/>
            <a:ext cx="9071280" cy="342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Симуляции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— модели, которые пытаются изобразить </a:t>
            </a: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значимые свойства реального мира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, чтобы предоставить учащимся знания о свойствах оригинала посредством </a:t>
            </a: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свободного или целенаправленного эксперимента или наблюдения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; сложные процессы могут быть упрощены и сведены к главному, особенно если реальные эксперименты слишком дороги или слишком опасны.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Полилиния 1"/>
          <p:cNvSpPr/>
          <p:nvPr/>
        </p:nvSpPr>
        <p:spPr>
          <a:xfrm>
            <a:off x="-180000" y="180000"/>
            <a:ext cx="6119640" cy="1079640"/>
          </a:xfrm>
          <a:custGeom>
            <a:avLst/>
            <a:gdLst>
              <a:gd name="textAreaLeft" fmla="*/ 0 w 6119640"/>
              <a:gd name="textAreaRight" fmla="*/ 6120000 w 6119640"/>
              <a:gd name="textAreaTop" fmla="*/ 0 h 1079640"/>
              <a:gd name="textAreaBottom" fmla="*/ 1080000 h 107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5075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Разработка на</a:t>
            </a:r>
            <a:br>
              <a:rPr sz="3200"/>
            </a:b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Godot engine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440000"/>
            <a:ext cx="3599640" cy="112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Для разработки использовался игровой движок Godot Engine: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842760" y="2340000"/>
            <a:ext cx="3116880" cy="125964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720000" y="3717000"/>
            <a:ext cx="1322640" cy="1322640"/>
          </a:xfrm>
          <a:prstGeom prst="rect">
            <a:avLst/>
          </a:prstGeom>
          <a:ln w="0">
            <a:noFill/>
          </a:ln>
        </p:spPr>
      </p:pic>
      <p:pic>
        <p:nvPicPr>
          <p:cNvPr id="66" name="" descr=""/>
          <p:cNvPicPr/>
          <p:nvPr/>
        </p:nvPicPr>
        <p:blipFill>
          <a:blip r:embed="rId3"/>
          <a:stretch/>
        </p:blipFill>
        <p:spPr>
          <a:xfrm>
            <a:off x="2865240" y="3537000"/>
            <a:ext cx="1634400" cy="1634400"/>
          </a:xfrm>
          <a:prstGeom prst="rect">
            <a:avLst/>
          </a:prstGeom>
          <a:ln w="0">
            <a:noFill/>
          </a:ln>
        </p:spPr>
      </p:pic>
      <p:sp>
        <p:nvSpPr>
          <p:cNvPr id="67" name="PlaceHolder 3"/>
          <p:cNvSpPr>
            <a:spLocks noGrp="1"/>
          </p:cNvSpPr>
          <p:nvPr>
            <p:ph type="title"/>
          </p:nvPr>
        </p:nvSpPr>
        <p:spPr>
          <a:xfrm>
            <a:off x="4680000" y="2293560"/>
            <a:ext cx="5075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Фотография процесса тут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Полилиния 1"/>
          <p:cNvSpPr/>
          <p:nvPr/>
        </p:nvSpPr>
        <p:spPr>
          <a:xfrm>
            <a:off x="-180000" y="180000"/>
            <a:ext cx="6119640" cy="1079640"/>
          </a:xfrm>
          <a:custGeom>
            <a:avLst/>
            <a:gdLst>
              <a:gd name="textAreaLeft" fmla="*/ 0 w 6119640"/>
              <a:gd name="textAreaRight" fmla="*/ 6120000 w 6119640"/>
              <a:gd name="textAreaTop" fmla="*/ 0 h 1079640"/>
              <a:gd name="textAreaBottom" fmla="*/ 1080000 h 107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5075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Продукт на Godot engine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360000" y="1440000"/>
            <a:ext cx="3599640" cy="112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Для разработки использовался игровой движок Godot Engine: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842760" y="2340000"/>
            <a:ext cx="3116880" cy="1259640"/>
          </a:xfrm>
          <a:prstGeom prst="rect">
            <a:avLst/>
          </a:prstGeom>
          <a:ln w="0">
            <a:noFill/>
          </a:ln>
        </p:spPr>
      </p:pic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720000" y="3717000"/>
            <a:ext cx="1322640" cy="1322640"/>
          </a:xfrm>
          <a:prstGeom prst="rect">
            <a:avLst/>
          </a:prstGeom>
          <a:ln w="0"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865240" y="3537000"/>
            <a:ext cx="1634400" cy="1634400"/>
          </a:xfrm>
          <a:prstGeom prst="rect">
            <a:avLst/>
          </a:prstGeom>
          <a:ln w="0">
            <a:noFill/>
          </a:ln>
        </p:spPr>
      </p:pic>
      <p:sp>
        <p:nvSpPr>
          <p:cNvPr id="74" name="PlaceHolder 3"/>
          <p:cNvSpPr>
            <a:spLocks noGrp="1"/>
          </p:cNvSpPr>
          <p:nvPr>
            <p:ph type="title"/>
          </p:nvPr>
        </p:nvSpPr>
        <p:spPr>
          <a:xfrm>
            <a:off x="4680000" y="2293560"/>
            <a:ext cx="5075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Фотография программы</a:t>
            </a:r>
            <a:br>
              <a:rPr sz="3200"/>
            </a:b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тут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Полилиния 1"/>
          <p:cNvSpPr/>
          <p:nvPr/>
        </p:nvSpPr>
        <p:spPr>
          <a:xfrm>
            <a:off x="-180000" y="180000"/>
            <a:ext cx="6119640" cy="1079640"/>
          </a:xfrm>
          <a:custGeom>
            <a:avLst/>
            <a:gdLst>
              <a:gd name="textAreaLeft" fmla="*/ 0 w 6119640"/>
              <a:gd name="textAreaRight" fmla="*/ 6120000 w 6119640"/>
              <a:gd name="textAreaTop" fmla="*/ 0 h 1079640"/>
              <a:gd name="textAreaBottom" fmla="*/ 1080000 h 107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5075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Оценка продукта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504000" y="2340000"/>
            <a:ext cx="5075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Готовый продукт будет оценён тут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Обычный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Application>LibreOffice/7.5.0.3$Windows_X86_64 LibreOffice_project/c21113d003cd3efa8c53188764377a8272d9d6de</Application>
  <AppVersion>15.0000</AppVersion>
  <Words>347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2024-01-21T23:27:34Z</dcterms:created>
  <dc:creator>Ученик</dc:creator>
  <dc:description/>
  <dc:language>ru-RU</dc:language>
  <cp:lastModifiedBy/>
  <dcterms:modified xsi:type="dcterms:W3CDTF">2024-01-28T20:43:28Z</dcterms:modified>
  <cp:revision>6</cp:revision>
  <dc:subject/>
  <dc:title>бюджетное общеобразовательное учреждение города Омска "Гимназия № 159"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Экран (4:3)</vt:lpwstr>
  </property>
  <property fmtid="{D5CDD505-2E9C-101B-9397-08002B2CF9AE}" pid="4" name="Slides">
    <vt:i4>10</vt:i4>
  </property>
</Properties>
</file>