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58" r:id="rId6"/>
    <p:sldId id="268" r:id="rId7"/>
    <p:sldId id="269" r:id="rId8"/>
    <p:sldId id="259" r:id="rId9"/>
    <p:sldId id="265" r:id="rId10"/>
    <p:sldId id="266" r:id="rId11"/>
    <p:sldId id="267" r:id="rId12"/>
    <p:sldId id="262" r:id="rId13"/>
    <p:sldId id="264" r:id="rId14"/>
    <p:sldId id="263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2931" autoAdjust="0"/>
  </p:normalViewPr>
  <p:slideViewPr>
    <p:cSldViewPr snapToGrid="0" showGuides="1">
      <p:cViewPr varScale="1">
        <p:scale>
          <a:sx n="87" d="100"/>
          <a:sy n="87" d="100"/>
        </p:scale>
        <p:origin x="63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luek\Documents\fs-benchmark\excel\final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bluek\Documents\fs-benchmark\excel\final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bluek\Documents\fs-benchmark\excel\final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[finalData.xlsx]Charts!PivotTable4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Charts!$B$3:$B$4</c:f>
              <c:strCache>
                <c:ptCount val="1"/>
                <c:pt idx="0">
                  <c:v>btrfs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Charts!$A$5:$A$21</c:f>
              <c:multiLvlStrCache>
                <c:ptCount val="12"/>
                <c:lvl>
                  <c:pt idx="0">
                    <c:v>10000</c:v>
                  </c:pt>
                  <c:pt idx="1">
                    <c:v>25000</c:v>
                  </c:pt>
                  <c:pt idx="2">
                    <c:v>50000</c:v>
                  </c:pt>
                  <c:pt idx="3">
                    <c:v>10000</c:v>
                  </c:pt>
                  <c:pt idx="4">
                    <c:v>25000</c:v>
                  </c:pt>
                  <c:pt idx="5">
                    <c:v>50000</c:v>
                  </c:pt>
                  <c:pt idx="6">
                    <c:v>10000</c:v>
                  </c:pt>
                  <c:pt idx="7">
                    <c:v>25000</c:v>
                  </c:pt>
                  <c:pt idx="8">
                    <c:v>50000</c:v>
                  </c:pt>
                  <c:pt idx="9">
                    <c:v>10000</c:v>
                  </c:pt>
                  <c:pt idx="10">
                    <c:v>25000</c:v>
                  </c:pt>
                  <c:pt idx="11">
                    <c:v>50000</c:v>
                  </c:pt>
                </c:lvl>
                <c:lvl>
                  <c:pt idx="0">
                    <c:v>copyfiles</c:v>
                  </c:pt>
                  <c:pt idx="3">
                    <c:v>createfiles</c:v>
                  </c:pt>
                  <c:pt idx="6">
                    <c:v>fileserver</c:v>
                  </c:pt>
                  <c:pt idx="9">
                    <c:v>randomrw</c:v>
                  </c:pt>
                </c:lvl>
              </c:multiLvlStrCache>
            </c:multiLvlStrRef>
          </c:cat>
          <c:val>
            <c:numRef>
              <c:f>Charts!$B$5:$B$21</c:f>
              <c:numCache>
                <c:formatCode>General</c:formatCode>
                <c:ptCount val="12"/>
                <c:pt idx="0">
                  <c:v>1249.3</c:v>
                </c:pt>
                <c:pt idx="1">
                  <c:v>1267.2</c:v>
                </c:pt>
                <c:pt idx="2">
                  <c:v>1152.4000000000001</c:v>
                </c:pt>
                <c:pt idx="3">
                  <c:v>1223.5999999999999</c:v>
                </c:pt>
                <c:pt idx="4">
                  <c:v>1180.5999999999999</c:v>
                </c:pt>
                <c:pt idx="5">
                  <c:v>1300.8000000000002</c:v>
                </c:pt>
                <c:pt idx="6">
                  <c:v>2221.6</c:v>
                </c:pt>
                <c:pt idx="7">
                  <c:v>1161</c:v>
                </c:pt>
                <c:pt idx="8">
                  <c:v>990.7</c:v>
                </c:pt>
                <c:pt idx="9">
                  <c:v>625.6</c:v>
                </c:pt>
                <c:pt idx="10">
                  <c:v>648.79999999999995</c:v>
                </c:pt>
                <c:pt idx="11">
                  <c:v>638.29999999999995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B-4AC4-B8D3-C7594E243A91}"/>
            </c:ext>
          </c:extLst>
        </c:ser>
        <c:ser>
          <c:idx val="1"/>
          <c:order val="1"/>
          <c:tx>
            <c:strRef>
              <c:f>Charts!$C$3:$C$4</c:f>
              <c:strCache>
                <c:ptCount val="1"/>
                <c:pt idx="0">
                  <c:v>ext4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Charts!$A$5:$A$21</c:f>
              <c:multiLvlStrCache>
                <c:ptCount val="12"/>
                <c:lvl>
                  <c:pt idx="0">
                    <c:v>10000</c:v>
                  </c:pt>
                  <c:pt idx="1">
                    <c:v>25000</c:v>
                  </c:pt>
                  <c:pt idx="2">
                    <c:v>50000</c:v>
                  </c:pt>
                  <c:pt idx="3">
                    <c:v>10000</c:v>
                  </c:pt>
                  <c:pt idx="4">
                    <c:v>25000</c:v>
                  </c:pt>
                  <c:pt idx="5">
                    <c:v>50000</c:v>
                  </c:pt>
                  <c:pt idx="6">
                    <c:v>10000</c:v>
                  </c:pt>
                  <c:pt idx="7">
                    <c:v>25000</c:v>
                  </c:pt>
                  <c:pt idx="8">
                    <c:v>50000</c:v>
                  </c:pt>
                  <c:pt idx="9">
                    <c:v>10000</c:v>
                  </c:pt>
                  <c:pt idx="10">
                    <c:v>25000</c:v>
                  </c:pt>
                  <c:pt idx="11">
                    <c:v>50000</c:v>
                  </c:pt>
                </c:lvl>
                <c:lvl>
                  <c:pt idx="0">
                    <c:v>copyfiles</c:v>
                  </c:pt>
                  <c:pt idx="3">
                    <c:v>createfiles</c:v>
                  </c:pt>
                  <c:pt idx="6">
                    <c:v>fileserver</c:v>
                  </c:pt>
                  <c:pt idx="9">
                    <c:v>randomrw</c:v>
                  </c:pt>
                </c:lvl>
              </c:multiLvlStrCache>
            </c:multiLvlStrRef>
          </c:cat>
          <c:val>
            <c:numRef>
              <c:f>Charts!$C$5:$C$21</c:f>
              <c:numCache>
                <c:formatCode>General</c:formatCode>
                <c:ptCount val="12"/>
                <c:pt idx="0">
                  <c:v>960.50000000000011</c:v>
                </c:pt>
                <c:pt idx="1">
                  <c:v>940.4</c:v>
                </c:pt>
                <c:pt idx="2">
                  <c:v>925.2</c:v>
                </c:pt>
                <c:pt idx="3">
                  <c:v>1141.5</c:v>
                </c:pt>
                <c:pt idx="4">
                  <c:v>1127</c:v>
                </c:pt>
                <c:pt idx="5">
                  <c:v>977.5</c:v>
                </c:pt>
                <c:pt idx="6">
                  <c:v>1770.3000000000002</c:v>
                </c:pt>
                <c:pt idx="7">
                  <c:v>1201.7</c:v>
                </c:pt>
                <c:pt idx="8">
                  <c:v>1044.8</c:v>
                </c:pt>
                <c:pt idx="9">
                  <c:v>573.80000000000007</c:v>
                </c:pt>
                <c:pt idx="10">
                  <c:v>467.70000000000005</c:v>
                </c:pt>
                <c:pt idx="11">
                  <c:v>377.1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BB-4AC4-B8D3-C7594E243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0781439"/>
        <c:axId val="1300422927"/>
      </c:barChart>
      <c:catAx>
        <c:axId val="1300781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00422927"/>
        <c:crosses val="autoZero"/>
        <c:auto val="1"/>
        <c:lblAlgn val="ctr"/>
        <c:lblOffset val="100"/>
        <c:noMultiLvlLbl val="0"/>
      </c:catAx>
      <c:valAx>
        <c:axId val="130042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00781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dk2" tx2="lt2" accent1="accent1" accent2="accent2" accent3="accent3" accent4="accent4" accent5="accent5" accent6="accent6" hlink="hlink" folHlink="folHlink"/>
  <c:pivotSource>
    <c:name>[finalData.xlsx]Charts!PivotTable4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Charts!$B$3:$B$4</c:f>
              <c:strCache>
                <c:ptCount val="1"/>
                <c:pt idx="0">
                  <c:v>btrfs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Charts!$A$5:$A$9</c:f>
              <c:multiLvlStrCache>
                <c:ptCount val="3"/>
                <c:lvl>
                  <c:pt idx="0">
                    <c:v>10000</c:v>
                  </c:pt>
                  <c:pt idx="1">
                    <c:v>25000</c:v>
                  </c:pt>
                  <c:pt idx="2">
                    <c:v>50000</c:v>
                  </c:pt>
                </c:lvl>
                <c:lvl>
                  <c:pt idx="0">
                    <c:v>fileserver</c:v>
                  </c:pt>
                </c:lvl>
              </c:multiLvlStrCache>
            </c:multiLvlStrRef>
          </c:cat>
          <c:val>
            <c:numRef>
              <c:f>Charts!$B$5:$B$9</c:f>
              <c:numCache>
                <c:formatCode>General</c:formatCode>
                <c:ptCount val="3"/>
                <c:pt idx="0">
                  <c:v>23401.871000000003</c:v>
                </c:pt>
                <c:pt idx="1">
                  <c:v>15540.820000000002</c:v>
                </c:pt>
                <c:pt idx="2">
                  <c:v>14262.832999999999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B-4AC4-B8D3-C7594E243A91}"/>
            </c:ext>
          </c:extLst>
        </c:ser>
        <c:ser>
          <c:idx val="1"/>
          <c:order val="1"/>
          <c:tx>
            <c:strRef>
              <c:f>Charts!$C$3:$C$4</c:f>
              <c:strCache>
                <c:ptCount val="1"/>
                <c:pt idx="0">
                  <c:v>ext4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Charts!$A$5:$A$9</c:f>
              <c:multiLvlStrCache>
                <c:ptCount val="3"/>
                <c:lvl>
                  <c:pt idx="0">
                    <c:v>10000</c:v>
                  </c:pt>
                  <c:pt idx="1">
                    <c:v>25000</c:v>
                  </c:pt>
                  <c:pt idx="2">
                    <c:v>50000</c:v>
                  </c:pt>
                </c:lvl>
                <c:lvl>
                  <c:pt idx="0">
                    <c:v>fileserver</c:v>
                  </c:pt>
                </c:lvl>
              </c:multiLvlStrCache>
            </c:multiLvlStrRef>
          </c:cat>
          <c:val>
            <c:numRef>
              <c:f>Charts!$C$5:$C$9</c:f>
              <c:numCache>
                <c:formatCode>General</c:formatCode>
                <c:ptCount val="3"/>
                <c:pt idx="0">
                  <c:v>19100.426000000003</c:v>
                </c:pt>
                <c:pt idx="1">
                  <c:v>15734.623</c:v>
                </c:pt>
                <c:pt idx="2">
                  <c:v>14990.813999999998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BB-4AC4-B8D3-C7594E243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0781439"/>
        <c:axId val="1300422927"/>
      </c:barChart>
      <c:catAx>
        <c:axId val="1300781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00422927"/>
        <c:crosses val="autoZero"/>
        <c:auto val="1"/>
        <c:lblAlgn val="ctr"/>
        <c:lblOffset val="100"/>
        <c:noMultiLvlLbl val="0"/>
      </c:catAx>
      <c:valAx>
        <c:axId val="130042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00781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de-DE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dk2" tx2="lt2" accent1="accent1" accent2="accent2" accent3="accent3" accent4="accent4" accent5="accent5" accent6="accent6" hlink="hlink" folHlink="folHlink"/>
  <c:pivotSource>
    <c:name>[finalData.xlsx]Charts!PivotTable4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Charts!$B$3:$B$4</c:f>
              <c:strCache>
                <c:ptCount val="1"/>
                <c:pt idx="0">
                  <c:v>btrfs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Charts!$A$5:$A$13</c:f>
              <c:multiLvlStrCache>
                <c:ptCount val="6"/>
                <c:lvl>
                  <c:pt idx="0">
                    <c:v>10000</c:v>
                  </c:pt>
                  <c:pt idx="1">
                    <c:v>25000</c:v>
                  </c:pt>
                  <c:pt idx="2">
                    <c:v>50000</c:v>
                  </c:pt>
                  <c:pt idx="3">
                    <c:v>10000</c:v>
                  </c:pt>
                  <c:pt idx="4">
                    <c:v>25000</c:v>
                  </c:pt>
                  <c:pt idx="5">
                    <c:v>50000</c:v>
                  </c:pt>
                </c:lvl>
                <c:lvl>
                  <c:pt idx="0">
                    <c:v>copyfiles</c:v>
                  </c:pt>
                  <c:pt idx="3">
                    <c:v>createfiles</c:v>
                  </c:pt>
                </c:lvl>
              </c:multiLvlStrCache>
            </c:multiLvlStrRef>
          </c:cat>
          <c:val>
            <c:numRef>
              <c:f>Charts!$B$5:$B$13</c:f>
              <c:numCache>
                <c:formatCode>General</c:formatCode>
                <c:ptCount val="6"/>
                <c:pt idx="0">
                  <c:v>2398.7620000000002</c:v>
                </c:pt>
                <c:pt idx="1">
                  <c:v>2432.817</c:v>
                </c:pt>
                <c:pt idx="2">
                  <c:v>2212.558</c:v>
                </c:pt>
                <c:pt idx="3">
                  <c:v>368.40300000000002</c:v>
                </c:pt>
                <c:pt idx="4">
                  <c:v>355.505</c:v>
                </c:pt>
                <c:pt idx="5">
                  <c:v>391.59899999999999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B-4AC4-B8D3-C7594E243A91}"/>
            </c:ext>
          </c:extLst>
        </c:ser>
        <c:ser>
          <c:idx val="1"/>
          <c:order val="1"/>
          <c:tx>
            <c:strRef>
              <c:f>Charts!$C$3:$C$4</c:f>
              <c:strCache>
                <c:ptCount val="1"/>
                <c:pt idx="0">
                  <c:v>ext4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Charts!$A$5:$A$13</c:f>
              <c:multiLvlStrCache>
                <c:ptCount val="6"/>
                <c:lvl>
                  <c:pt idx="0">
                    <c:v>10000</c:v>
                  </c:pt>
                  <c:pt idx="1">
                    <c:v>25000</c:v>
                  </c:pt>
                  <c:pt idx="2">
                    <c:v>50000</c:v>
                  </c:pt>
                  <c:pt idx="3">
                    <c:v>10000</c:v>
                  </c:pt>
                  <c:pt idx="4">
                    <c:v>25000</c:v>
                  </c:pt>
                  <c:pt idx="5">
                    <c:v>50000</c:v>
                  </c:pt>
                </c:lvl>
                <c:lvl>
                  <c:pt idx="0">
                    <c:v>copyfiles</c:v>
                  </c:pt>
                  <c:pt idx="3">
                    <c:v>createfiles</c:v>
                  </c:pt>
                </c:lvl>
              </c:multiLvlStrCache>
            </c:multiLvlStrRef>
          </c:cat>
          <c:val>
            <c:numRef>
              <c:f>Charts!$C$5:$C$13</c:f>
              <c:numCache>
                <c:formatCode>General</c:formatCode>
                <c:ptCount val="6"/>
                <c:pt idx="0">
                  <c:v>1844.2090000000003</c:v>
                </c:pt>
                <c:pt idx="1">
                  <c:v>1805.5839999999998</c:v>
                </c:pt>
                <c:pt idx="2">
                  <c:v>1776.615</c:v>
                </c:pt>
                <c:pt idx="3">
                  <c:v>343.80399999999997</c:v>
                </c:pt>
                <c:pt idx="4">
                  <c:v>339.45499999999998</c:v>
                </c:pt>
                <c:pt idx="5">
                  <c:v>294.60699999999997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BB-4AC4-B8D3-C7594E243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0781439"/>
        <c:axId val="1300422927"/>
      </c:barChart>
      <c:catAx>
        <c:axId val="1300781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00422927"/>
        <c:crosses val="autoZero"/>
        <c:auto val="1"/>
        <c:lblAlgn val="ctr"/>
        <c:lblOffset val="100"/>
        <c:noMultiLvlLbl val="0"/>
      </c:catAx>
      <c:valAx>
        <c:axId val="130042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00781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de-DE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58EB7-BFE5-4A0E-BF23-C79B54785E29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E025E-89BB-4995-A7B2-9489418E0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91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025E-89BB-4995-A7B2-9489418E072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490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E025E-89BB-4995-A7B2-9489418E072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028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E025E-89BB-4995-A7B2-9489418E072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59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Veschlüsselung</a:t>
            </a:r>
            <a:r>
              <a:rPr lang="de-DE" dirty="0"/>
              <a:t>:</a:t>
            </a:r>
            <a:r>
              <a:rPr lang="de-DE" baseline="0" dirty="0"/>
              <a:t> Keine 3rd Party mit Performance </a:t>
            </a:r>
            <a:r>
              <a:rPr lang="de-DE" baseline="0" dirty="0" err="1"/>
              <a:t>einbußen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Extent</a:t>
            </a:r>
            <a:r>
              <a:rPr lang="de-DE" dirty="0"/>
              <a:t>:</a:t>
            </a:r>
            <a:r>
              <a:rPr lang="de-DE" baseline="0" dirty="0"/>
              <a:t> </a:t>
            </a:r>
            <a:r>
              <a:rPr lang="de-DE" baseline="0" dirty="0" err="1"/>
              <a:t>Allokierung</a:t>
            </a:r>
            <a:r>
              <a:rPr lang="de-DE" baseline="0" dirty="0"/>
              <a:t> von 128MB </a:t>
            </a:r>
            <a:r>
              <a:rPr lang="de-DE" baseline="0" dirty="0" err="1"/>
              <a:t>forlaufendem</a:t>
            </a:r>
            <a:r>
              <a:rPr lang="de-DE" baseline="0" dirty="0"/>
              <a:t> physischen Speicher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Delayed</a:t>
            </a:r>
            <a:r>
              <a:rPr lang="de-DE" dirty="0"/>
              <a:t> </a:t>
            </a:r>
            <a:r>
              <a:rPr lang="de-DE" dirty="0" err="1"/>
              <a:t>Allocation</a:t>
            </a:r>
            <a:r>
              <a:rPr lang="de-DE" dirty="0"/>
              <a:t>: </a:t>
            </a:r>
            <a:r>
              <a:rPr lang="de-DE" dirty="0" err="1"/>
              <a:t>allocate</a:t>
            </a:r>
            <a:r>
              <a:rPr lang="de-DE" dirty="0"/>
              <a:t>-on-</a:t>
            </a:r>
            <a:r>
              <a:rPr lang="de-DE" dirty="0" err="1"/>
              <a:t>flush</a:t>
            </a:r>
            <a:r>
              <a:rPr lang="de-DE" baseline="0" dirty="0"/>
              <a:t>: bündeln von Schreibanfragen, um den I/O Durchsatz zu erhöhen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Metadata</a:t>
            </a:r>
            <a:r>
              <a:rPr lang="de-DE" dirty="0"/>
              <a:t> Checksums</a:t>
            </a:r>
            <a:r>
              <a:rPr lang="de-DE" baseline="0" dirty="0"/>
              <a:t>: Erhöhung der Zuverlässigkeit der Metadaten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025E-89BB-4995-A7B2-9489418E072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421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Butter / Better FS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E025E-89BB-4995-A7B2-9489418E072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06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Subvolumes: Das root-Verzeichis ist ein Subvolume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Snapshots: Verzeichnis unterhalb des Subvolumes (gleiche Ebene). Read-Only oder Editierbar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Deduplikation: Dateiblöcke mit selbem Inhalt werden nur einmal gespeichert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/>
              <a:t>Delayed Allocation: allocate-on-flush</a:t>
            </a:r>
            <a:r>
              <a:rPr lang="de-DE" baseline="0"/>
              <a:t>: bündeln von Schreibanfragen, um den I/O Durchsatz zu erhöhen</a:t>
            </a:r>
            <a:endParaRPr lang="de-DE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Prüfsummen für alle 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025E-89BB-4995-A7B2-9489418E072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70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025E-89BB-4995-A7B2-9489418E072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40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025E-89BB-4995-A7B2-9489418E072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508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E025E-89BB-4995-A7B2-9489418E072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855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E025E-89BB-4995-A7B2-9489418E072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740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E025E-89BB-4995-A7B2-9489418E072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2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658600"/>
            <a:ext cx="12192000" cy="21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96400" y="4658533"/>
            <a:ext cx="2199200" cy="21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12067" y="0"/>
            <a:ext cx="9567600" cy="4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de-DE"/>
              <a:t>Titelmasterformat durch Klicken bearbeiten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19382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hort + 1 column + image" preserve="1">
  <p:cSld name="Title short + 1 column +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49872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49872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53548" y="6356350"/>
            <a:ext cx="9362661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Encode Sans"/>
              </a:defRPr>
            </a:lvl1pPr>
          </a:lstStyle>
          <a:p>
            <a:r>
              <a:rPr lang="de-DE" dirty="0" err="1"/>
              <a:t>btrfs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ext4 - </a:t>
            </a:r>
            <a:r>
              <a:rPr lang="de-DE" dirty="0" err="1"/>
              <a:t>Betriebsysteme</a:t>
            </a:r>
            <a:r>
              <a:rPr lang="de-DE" dirty="0"/>
              <a:t> - David </a:t>
            </a:r>
            <a:r>
              <a:rPr lang="de-DE" dirty="0" err="1"/>
              <a:t>Kaub</a:t>
            </a:r>
            <a:r>
              <a:rPr lang="de-DE" dirty="0"/>
              <a:t>, Benedikt Lüken-Winkels</a:t>
            </a:r>
          </a:p>
        </p:txBody>
      </p:sp>
    </p:spTree>
    <p:extLst>
      <p:ext uri="{BB962C8B-B14F-4D97-AF65-F5344CB8AC3E}">
        <p14:creationId xmlns:p14="http://schemas.microsoft.com/office/powerpoint/2010/main" val="331580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btrfs vs ext4 - Betriebsysteme - David Kaub, Benedikt Lüken-Winkels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819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5392133"/>
            <a:ext cx="12192000" cy="146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5363200" y="5392133"/>
            <a:ext cx="1465600" cy="1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314567" y="1501533"/>
            <a:ext cx="7562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de-DE"/>
              <a:t>Titelmasterformat durch Klicken bearbeiten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4567" y="3554055"/>
            <a:ext cx="7562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2400">
                <a:solidFill>
                  <a:srgbClr val="27272D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4702800" y="3299073"/>
            <a:ext cx="2786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6686182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/>
          <p:nvPr/>
        </p:nvSpPr>
        <p:spPr>
          <a:xfrm>
            <a:off x="53644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3" name="Google Shape;23;p4"/>
          <p:cNvCxnSpPr/>
          <p:nvPr/>
        </p:nvCxnSpPr>
        <p:spPr>
          <a:xfrm>
            <a:off x="4702800" y="1182933"/>
            <a:ext cx="27864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872300" y="1592200"/>
            <a:ext cx="8447200" cy="41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Char char="▪"/>
              <a:defRPr sz="4000" i="1"/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4000" i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1268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66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9066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74366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/>
              <a:t>Titelmasterformat durch Klicken bearbeiten</a:t>
            </a:r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4852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5876805" y="1600200"/>
            <a:ext cx="4852000" cy="4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53548" y="6356350"/>
            <a:ext cx="9362661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Encode Sans"/>
              </a:defRPr>
            </a:lvl1pPr>
          </a:lstStyle>
          <a:p>
            <a:r>
              <a:rPr lang="de-DE" dirty="0" err="1"/>
              <a:t>btrfs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ext4 - </a:t>
            </a:r>
            <a:r>
              <a:rPr lang="de-DE" dirty="0" err="1"/>
              <a:t>Betriebsysteme</a:t>
            </a:r>
            <a:r>
              <a:rPr lang="de-DE" dirty="0"/>
              <a:t> - David </a:t>
            </a:r>
            <a:r>
              <a:rPr lang="de-DE" dirty="0" err="1"/>
              <a:t>Kaub</a:t>
            </a:r>
            <a:r>
              <a:rPr lang="de-DE" dirty="0"/>
              <a:t>, Benedikt Lüken-Winkels</a:t>
            </a:r>
          </a:p>
        </p:txBody>
      </p:sp>
    </p:spTree>
    <p:extLst>
      <p:ext uri="{BB962C8B-B14F-4D97-AF65-F5344CB8AC3E}">
        <p14:creationId xmlns:p14="http://schemas.microsoft.com/office/powerpoint/2010/main" val="9993067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/>
              <a:t>Titelmasterformat durch Klicken bearbeiten</a:t>
            </a:r>
            <a:endParaRPr dirty="0"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322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4119800" y="1600200"/>
            <a:ext cx="322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3"/>
          </p:nvPr>
        </p:nvSpPr>
        <p:spPr>
          <a:xfrm>
            <a:off x="7506799" y="1600200"/>
            <a:ext cx="3222000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53548" y="6356350"/>
            <a:ext cx="9362661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Encode Sans"/>
              </a:defRPr>
            </a:lvl1pPr>
          </a:lstStyle>
          <a:p>
            <a:r>
              <a:rPr lang="de-DE" dirty="0" err="1"/>
              <a:t>btrfs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ext4 - </a:t>
            </a:r>
            <a:r>
              <a:rPr lang="de-DE" dirty="0" err="1"/>
              <a:t>Betriebsysteme</a:t>
            </a:r>
            <a:r>
              <a:rPr lang="de-DE" dirty="0"/>
              <a:t> - David </a:t>
            </a:r>
            <a:r>
              <a:rPr lang="de-DE" dirty="0" err="1"/>
              <a:t>Kaub</a:t>
            </a:r>
            <a:r>
              <a:rPr lang="de-DE" dirty="0"/>
              <a:t>, Benedikt Lüken-Winkels</a:t>
            </a:r>
          </a:p>
        </p:txBody>
      </p:sp>
    </p:spTree>
    <p:extLst>
      <p:ext uri="{BB962C8B-B14F-4D97-AF65-F5344CB8AC3E}">
        <p14:creationId xmlns:p14="http://schemas.microsoft.com/office/powerpoint/2010/main" val="18623988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de-DE" dirty="0"/>
              <a:t>Titelmasterformat durch Klicken bearbeiten</a:t>
            </a:r>
            <a:endParaRPr dirty="0"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107288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53548" y="6356350"/>
            <a:ext cx="9362661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Encode Sans"/>
              </a:defRPr>
            </a:lvl1pPr>
          </a:lstStyle>
          <a:p>
            <a:r>
              <a:rPr lang="de-DE" dirty="0" err="1"/>
              <a:t>btrfs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ext4 - </a:t>
            </a:r>
            <a:r>
              <a:rPr lang="de-DE" dirty="0" err="1"/>
              <a:t>Betriebsysteme</a:t>
            </a:r>
            <a:r>
              <a:rPr lang="de-DE" dirty="0"/>
              <a:t> - David </a:t>
            </a:r>
            <a:r>
              <a:rPr lang="de-DE" dirty="0" err="1"/>
              <a:t>Kaub</a:t>
            </a:r>
            <a:r>
              <a:rPr lang="de-DE" dirty="0"/>
              <a:t>, Benedikt Lüken-Winkels</a:t>
            </a:r>
          </a:p>
        </p:txBody>
      </p:sp>
    </p:spTree>
    <p:extLst>
      <p:ext uri="{BB962C8B-B14F-4D97-AF65-F5344CB8AC3E}">
        <p14:creationId xmlns:p14="http://schemas.microsoft.com/office/powerpoint/2010/main" val="41377287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09600" y="0"/>
            <a:ext cx="10972800" cy="11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84" name="Google Shape;84;p10"/>
          <p:cNvCxnSpPr/>
          <p:nvPr/>
        </p:nvCxnSpPr>
        <p:spPr>
          <a:xfrm>
            <a:off x="4702800" y="1182933"/>
            <a:ext cx="27864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955092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675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 colored"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0" y="6124933"/>
            <a:ext cx="12192000" cy="73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4631600" y="6124933"/>
            <a:ext cx="2928800" cy="73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2"/>
          <p:cNvSpPr/>
          <p:nvPr/>
        </p:nvSpPr>
        <p:spPr>
          <a:xfrm>
            <a:off x="5364400" y="6124933"/>
            <a:ext cx="1463200" cy="73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5364400" y="6125133"/>
            <a:ext cx="1463200" cy="7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1482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de-DE" dirty="0" err="1"/>
              <a:t>adsa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9996000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ExtraLight"/>
              <a:buChar char="▪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728867" y="6125133"/>
            <a:ext cx="1463200" cy="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733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B948D178-27E7-48BA-BE20-8514153B4B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0075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8" r:id="rId10"/>
    <p:sldLayoutId id="2147483672" r:id="rId11"/>
  </p:sldLayoutIdLst>
  <p:transition>
    <p:fade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2067" y="846814"/>
            <a:ext cx="9567600" cy="3811586"/>
          </a:xfrm>
        </p:spPr>
        <p:txBody>
          <a:bodyPr/>
          <a:lstStyle/>
          <a:p>
            <a:r>
              <a:rPr lang="de-DE" dirty="0" err="1"/>
              <a:t>btrfs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ext4</a:t>
            </a:r>
            <a:br>
              <a:rPr lang="de-DE" dirty="0"/>
            </a:br>
            <a:r>
              <a:rPr lang="de-DE" sz="1800" dirty="0"/>
              <a:t>David </a:t>
            </a:r>
            <a:r>
              <a:rPr lang="de-DE" sz="1800" dirty="0" err="1"/>
              <a:t>Kaub</a:t>
            </a:r>
            <a:r>
              <a:rPr lang="de-DE" sz="1800" dirty="0"/>
              <a:t>,</a:t>
            </a:r>
            <a:br>
              <a:rPr lang="de-DE" sz="1800" dirty="0"/>
            </a:br>
            <a:r>
              <a:rPr lang="de-DE" sz="1800" dirty="0"/>
              <a:t>Benedikt Lüken-Winkels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297" y="5037151"/>
            <a:ext cx="1470023" cy="14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0684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B-Baum - Löschen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732800" y="5574051"/>
            <a:ext cx="10196269" cy="551082"/>
          </a:xfrm>
        </p:spPr>
        <p:txBody>
          <a:bodyPr anchor="ctr"/>
          <a:lstStyle/>
          <a:p>
            <a:pPr marL="101598" indent="0">
              <a:buNone/>
            </a:pPr>
            <a:r>
              <a:rPr lang="de-DE" sz="1200" dirty="0"/>
              <a:t>[</a:t>
            </a:r>
            <a:r>
              <a:rPr lang="de-DE" sz="1200" i="1" dirty="0" err="1"/>
              <a:t>Ohad</a:t>
            </a:r>
            <a:r>
              <a:rPr lang="de-DE" sz="1200" i="1" dirty="0"/>
              <a:t> </a:t>
            </a:r>
            <a:r>
              <a:rPr lang="de-DE" sz="1200" i="1" dirty="0" err="1"/>
              <a:t>Rodeh</a:t>
            </a:r>
            <a:r>
              <a:rPr lang="de-DE" sz="1200" i="1" dirty="0"/>
              <a:t>, Josef </a:t>
            </a:r>
            <a:r>
              <a:rPr lang="de-DE" sz="1200" i="1" dirty="0" err="1"/>
              <a:t>Bacik</a:t>
            </a:r>
            <a:r>
              <a:rPr lang="de-DE" sz="1200" i="1" dirty="0"/>
              <a:t>, </a:t>
            </a:r>
            <a:r>
              <a:rPr lang="de-DE" sz="1200" i="1" dirty="0" err="1"/>
              <a:t>and</a:t>
            </a:r>
            <a:r>
              <a:rPr lang="de-DE" sz="1200" i="1" dirty="0"/>
              <a:t> Chris Mason. 2013. BTRFS: The Linux B-</a:t>
            </a:r>
            <a:r>
              <a:rPr lang="de-DE" sz="1200" i="1" dirty="0" err="1"/>
              <a:t>Tree</a:t>
            </a:r>
            <a:r>
              <a:rPr lang="de-DE" sz="1200" i="1" dirty="0"/>
              <a:t> Filesystem. ACM Trans. Storage 9, 3, </a:t>
            </a:r>
            <a:r>
              <a:rPr lang="de-DE" sz="1200" i="1" dirty="0" err="1"/>
              <a:t>Article</a:t>
            </a:r>
            <a:r>
              <a:rPr lang="de-DE" sz="1200" i="1" dirty="0"/>
              <a:t> 9 (August 2013), 32 </a:t>
            </a:r>
            <a:r>
              <a:rPr lang="de-DE" sz="1200" i="1" dirty="0" err="1"/>
              <a:t>pages</a:t>
            </a:r>
            <a:r>
              <a:rPr lang="de-DE" sz="1200" i="1" dirty="0"/>
              <a:t>. </a:t>
            </a:r>
            <a:r>
              <a:rPr lang="de-DE" sz="1200" i="1" dirty="0" err="1"/>
              <a:t>DOI:https</a:t>
            </a:r>
            <a:r>
              <a:rPr lang="de-DE" sz="1200" i="1" dirty="0"/>
              <a:t>://doi.org/10.1145/2501620.2501623</a:t>
            </a:r>
            <a:r>
              <a:rPr lang="en-US" sz="1200" dirty="0"/>
              <a:t>]</a:t>
            </a:r>
            <a:endParaRPr lang="de-DE" sz="12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10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320908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1,2</a:t>
            </a:r>
          </a:p>
        </p:txBody>
      </p:sp>
      <p:sp>
        <p:nvSpPr>
          <p:cNvPr id="6" name="Rechteck 5"/>
          <p:cNvSpPr/>
          <p:nvPr/>
        </p:nvSpPr>
        <p:spPr>
          <a:xfrm>
            <a:off x="4646498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5,6,7</a:t>
            </a:r>
          </a:p>
        </p:txBody>
      </p:sp>
      <p:sp>
        <p:nvSpPr>
          <p:cNvPr id="7" name="Rechteck 6"/>
          <p:cNvSpPr/>
          <p:nvPr/>
        </p:nvSpPr>
        <p:spPr>
          <a:xfrm>
            <a:off x="8756705" y="4199302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10,11</a:t>
            </a:r>
          </a:p>
        </p:txBody>
      </p:sp>
      <p:sp>
        <p:nvSpPr>
          <p:cNvPr id="8" name="Rechteck 7"/>
          <p:cNvSpPr/>
          <p:nvPr/>
        </p:nvSpPr>
        <p:spPr>
          <a:xfrm>
            <a:off x="4646497" y="246742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1,4,10</a:t>
            </a:r>
          </a:p>
        </p:txBody>
      </p:sp>
      <p:cxnSp>
        <p:nvCxnSpPr>
          <p:cNvPr id="52" name="Gewinkelte Verbindung 51"/>
          <p:cNvCxnSpPr>
            <a:stCxn id="8" idx="2"/>
            <a:endCxn id="7" idx="0"/>
          </p:cNvCxnSpPr>
          <p:nvPr/>
        </p:nvCxnSpPr>
        <p:spPr>
          <a:xfrm rot="16200000" flipH="1">
            <a:off x="6926401" y="1683125"/>
            <a:ext cx="922145" cy="4110208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8" idx="2"/>
            <a:endCxn id="5" idx="0"/>
          </p:cNvCxnSpPr>
          <p:nvPr/>
        </p:nvCxnSpPr>
        <p:spPr>
          <a:xfrm rot="5400000">
            <a:off x="3709468" y="2574470"/>
            <a:ext cx="920214" cy="2325589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8" idx="2"/>
            <a:endCxn id="6" idx="0"/>
          </p:cNvCxnSpPr>
          <p:nvPr/>
        </p:nvCxnSpPr>
        <p:spPr>
          <a:xfrm rot="16200000" flipH="1">
            <a:off x="4872262" y="3737263"/>
            <a:ext cx="920214" cy="1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5039416" y="1445793"/>
            <a:ext cx="585903" cy="5559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88" name="Gewinkelte Verbindung 87"/>
          <p:cNvCxnSpPr>
            <a:stCxn id="86" idx="2"/>
            <a:endCxn id="8" idx="0"/>
          </p:cNvCxnSpPr>
          <p:nvPr/>
        </p:nvCxnSpPr>
        <p:spPr>
          <a:xfrm rot="16200000" flipH="1">
            <a:off x="5099543" y="2234594"/>
            <a:ext cx="465651" cy="1"/>
          </a:xfrm>
          <a:prstGeom prst="bentConnector3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5257793" y="4344975"/>
            <a:ext cx="149009" cy="512893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8" name="Parallelogramm 37"/>
          <p:cNvSpPr/>
          <p:nvPr/>
        </p:nvSpPr>
        <p:spPr>
          <a:xfrm>
            <a:off x="7009289" y="2467420"/>
            <a:ext cx="1442236" cy="806122"/>
          </a:xfrm>
          <a:prstGeom prst="parallelogram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1,4,10</a:t>
            </a:r>
          </a:p>
        </p:txBody>
      </p:sp>
      <p:sp>
        <p:nvSpPr>
          <p:cNvPr id="55" name="Parallelogramm 54"/>
          <p:cNvSpPr/>
          <p:nvPr/>
        </p:nvSpPr>
        <p:spPr>
          <a:xfrm>
            <a:off x="6598572" y="4202140"/>
            <a:ext cx="1416324" cy="809737"/>
          </a:xfrm>
          <a:prstGeom prst="parallelogram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5,7</a:t>
            </a:r>
          </a:p>
        </p:txBody>
      </p:sp>
      <p:cxnSp>
        <p:nvCxnSpPr>
          <p:cNvPr id="48" name="Gewinkelte Verbindung 47"/>
          <p:cNvCxnSpPr>
            <a:stCxn id="38" idx="4"/>
            <a:endCxn id="55" idx="0"/>
          </p:cNvCxnSpPr>
          <p:nvPr/>
        </p:nvCxnSpPr>
        <p:spPr>
          <a:xfrm rot="5400000">
            <a:off x="7054272" y="3526005"/>
            <a:ext cx="928598" cy="423673"/>
          </a:xfrm>
          <a:prstGeom prst="bentConnector3">
            <a:avLst>
              <a:gd name="adj1" fmla="val 24356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>
            <a:stCxn id="38" idx="4"/>
            <a:endCxn id="7" idx="0"/>
          </p:cNvCxnSpPr>
          <p:nvPr/>
        </p:nvCxnSpPr>
        <p:spPr>
          <a:xfrm rot="16200000" flipH="1">
            <a:off x="8123612" y="2880337"/>
            <a:ext cx="925760" cy="1712170"/>
          </a:xfrm>
          <a:prstGeom prst="bentConnector3">
            <a:avLst>
              <a:gd name="adj1" fmla="val 24278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38" idx="4"/>
            <a:endCxn id="5" idx="0"/>
          </p:cNvCxnSpPr>
          <p:nvPr/>
        </p:nvCxnSpPr>
        <p:spPr>
          <a:xfrm rot="5400000">
            <a:off x="4906680" y="1373643"/>
            <a:ext cx="923829" cy="4723627"/>
          </a:xfrm>
          <a:prstGeom prst="bentConnector3">
            <a:avLst>
              <a:gd name="adj1" fmla="val 24339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6620862" y="4205755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10,11</a:t>
            </a:r>
          </a:p>
        </p:txBody>
      </p:sp>
      <p:cxnSp>
        <p:nvCxnSpPr>
          <p:cNvPr id="73" name="Gewinkelte Verbindung 72"/>
          <p:cNvCxnSpPr>
            <a:stCxn id="8" idx="2"/>
            <a:endCxn id="72" idx="0"/>
          </p:cNvCxnSpPr>
          <p:nvPr/>
        </p:nvCxnSpPr>
        <p:spPr>
          <a:xfrm rot="16200000" flipH="1">
            <a:off x="5855252" y="2754273"/>
            <a:ext cx="928598" cy="1974365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38C322E1-0E34-466A-9E45-1F63FAE0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3548" y="6356350"/>
            <a:ext cx="9362661" cy="365125"/>
          </a:xfrm>
        </p:spPr>
        <p:txBody>
          <a:bodyPr/>
          <a:lstStyle/>
          <a:p>
            <a:r>
              <a:rPr lang="de-DE" dirty="0" err="1"/>
              <a:t>btrfs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ext4 - </a:t>
            </a:r>
            <a:r>
              <a:rPr lang="de-DE" dirty="0" err="1"/>
              <a:t>Betriebsysteme</a:t>
            </a:r>
            <a:r>
              <a:rPr lang="de-DE" dirty="0"/>
              <a:t> - David </a:t>
            </a:r>
            <a:r>
              <a:rPr lang="de-DE" dirty="0" err="1"/>
              <a:t>Kaub</a:t>
            </a:r>
            <a:r>
              <a:rPr lang="de-DE" dirty="0"/>
              <a:t>, Benedikt Lüken-Winkels</a:t>
            </a:r>
          </a:p>
        </p:txBody>
      </p:sp>
    </p:spTree>
    <p:extLst>
      <p:ext uri="{BB962C8B-B14F-4D97-AF65-F5344CB8AC3E}">
        <p14:creationId xmlns:p14="http://schemas.microsoft.com/office/powerpoint/2010/main" val="42747794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6" grpId="0" animBg="1"/>
      <p:bldP spid="86" grpId="1" animBg="1"/>
      <p:bldP spid="112" grpId="0" animBg="1"/>
      <p:bldP spid="112" grpId="1" animBg="1"/>
      <p:bldP spid="38" grpId="0" animBg="1"/>
      <p:bldP spid="55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B-Baum – Kopieren (COW)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732800" y="5574051"/>
            <a:ext cx="10196269" cy="551082"/>
          </a:xfrm>
        </p:spPr>
        <p:txBody>
          <a:bodyPr anchor="ctr"/>
          <a:lstStyle/>
          <a:p>
            <a:pPr marL="101598" indent="0">
              <a:buNone/>
            </a:pPr>
            <a:r>
              <a:rPr lang="de-DE" sz="1200" dirty="0"/>
              <a:t>[</a:t>
            </a:r>
            <a:r>
              <a:rPr lang="de-DE" sz="1200" i="1" dirty="0" err="1"/>
              <a:t>Ohad</a:t>
            </a:r>
            <a:r>
              <a:rPr lang="de-DE" sz="1200" i="1" dirty="0"/>
              <a:t> </a:t>
            </a:r>
            <a:r>
              <a:rPr lang="de-DE" sz="1200" i="1" dirty="0" err="1"/>
              <a:t>Rodeh</a:t>
            </a:r>
            <a:r>
              <a:rPr lang="de-DE" sz="1200" i="1" dirty="0"/>
              <a:t>, Josef </a:t>
            </a:r>
            <a:r>
              <a:rPr lang="de-DE" sz="1200" i="1" dirty="0" err="1"/>
              <a:t>Bacik</a:t>
            </a:r>
            <a:r>
              <a:rPr lang="de-DE" sz="1200" i="1" dirty="0"/>
              <a:t>, </a:t>
            </a:r>
            <a:r>
              <a:rPr lang="de-DE" sz="1200" i="1" dirty="0" err="1"/>
              <a:t>and</a:t>
            </a:r>
            <a:r>
              <a:rPr lang="de-DE" sz="1200" i="1" dirty="0"/>
              <a:t> Chris Mason. 2013. BTRFS: The Linux B-</a:t>
            </a:r>
            <a:r>
              <a:rPr lang="de-DE" sz="1200" i="1" dirty="0" err="1"/>
              <a:t>Tree</a:t>
            </a:r>
            <a:r>
              <a:rPr lang="de-DE" sz="1200" i="1" dirty="0"/>
              <a:t> Filesystem. ACM Trans. Storage 9, 3, </a:t>
            </a:r>
            <a:r>
              <a:rPr lang="de-DE" sz="1200" i="1" dirty="0" err="1"/>
              <a:t>Article</a:t>
            </a:r>
            <a:r>
              <a:rPr lang="de-DE" sz="1200" i="1" dirty="0"/>
              <a:t> 9 (August 2013), 32 </a:t>
            </a:r>
            <a:r>
              <a:rPr lang="de-DE" sz="1200" i="1" dirty="0" err="1"/>
              <a:t>pages</a:t>
            </a:r>
            <a:r>
              <a:rPr lang="de-DE" sz="1200" i="1" dirty="0"/>
              <a:t>. </a:t>
            </a:r>
            <a:r>
              <a:rPr lang="de-DE" sz="1200" i="1" dirty="0" err="1"/>
              <a:t>DOI:https</a:t>
            </a:r>
            <a:r>
              <a:rPr lang="de-DE" sz="1200" i="1" dirty="0"/>
              <a:t>://doi.org/10.1145/2501620.2501623</a:t>
            </a:r>
            <a:r>
              <a:rPr lang="en-US" sz="1200" dirty="0"/>
              <a:t>]</a:t>
            </a:r>
            <a:endParaRPr lang="de-DE" sz="12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11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792521" y="4501943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E,1</a:t>
            </a:r>
          </a:p>
        </p:txBody>
      </p:sp>
      <p:sp>
        <p:nvSpPr>
          <p:cNvPr id="6" name="Rechteck 5"/>
          <p:cNvSpPr/>
          <p:nvPr/>
        </p:nvSpPr>
        <p:spPr>
          <a:xfrm>
            <a:off x="6118111" y="4501943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G,1</a:t>
            </a:r>
          </a:p>
        </p:txBody>
      </p:sp>
      <p:sp>
        <p:nvSpPr>
          <p:cNvPr id="7" name="Rechteck 6"/>
          <p:cNvSpPr/>
          <p:nvPr/>
        </p:nvSpPr>
        <p:spPr>
          <a:xfrm>
            <a:off x="8441579" y="4501943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H,1</a:t>
            </a:r>
          </a:p>
        </p:txBody>
      </p:sp>
      <p:sp>
        <p:nvSpPr>
          <p:cNvPr id="8" name="Rechteck 7"/>
          <p:cNvSpPr/>
          <p:nvPr/>
        </p:nvSpPr>
        <p:spPr>
          <a:xfrm>
            <a:off x="6115989" y="3085280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C,1</a:t>
            </a:r>
          </a:p>
        </p:txBody>
      </p:sp>
      <p:cxnSp>
        <p:nvCxnSpPr>
          <p:cNvPr id="52" name="Gewinkelte Verbindung 51"/>
          <p:cNvCxnSpPr>
            <a:stCxn id="8" idx="2"/>
            <a:endCxn id="7" idx="0"/>
          </p:cNvCxnSpPr>
          <p:nvPr/>
        </p:nvCxnSpPr>
        <p:spPr>
          <a:xfrm rot="16200000" flipH="1">
            <a:off x="7661193" y="3035684"/>
            <a:ext cx="606927" cy="2325590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8" idx="2"/>
            <a:endCxn id="6" idx="0"/>
          </p:cNvCxnSpPr>
          <p:nvPr/>
        </p:nvCxnSpPr>
        <p:spPr>
          <a:xfrm rot="16200000" flipH="1">
            <a:off x="6499459" y="4197418"/>
            <a:ext cx="606927" cy="2122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17CDCA1F-605D-4DDB-8348-AADD9D3694E4}"/>
              </a:ext>
            </a:extLst>
          </p:cNvPr>
          <p:cNvSpPr/>
          <p:nvPr/>
        </p:nvSpPr>
        <p:spPr>
          <a:xfrm>
            <a:off x="1469053" y="4494823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D,1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AE87A4E-BE06-4605-BC1E-5CCB41C5FD6E}"/>
              </a:ext>
            </a:extLst>
          </p:cNvPr>
          <p:cNvSpPr/>
          <p:nvPr/>
        </p:nvSpPr>
        <p:spPr>
          <a:xfrm>
            <a:off x="3792520" y="3080166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B,1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C9EFF094-FB87-45CA-9711-C34C505F8134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rot="5400000">
            <a:off x="3014199" y="3030629"/>
            <a:ext cx="604921" cy="2323467"/>
          </a:xfrm>
          <a:prstGeom prst="bentConnector3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FD5C63C-B356-4BEB-A89E-0808CCDC2907}"/>
              </a:ext>
            </a:extLst>
          </p:cNvPr>
          <p:cNvCxnSpPr>
            <a:stCxn id="24" idx="2"/>
            <a:endCxn id="5" idx="0"/>
          </p:cNvCxnSpPr>
          <p:nvPr/>
        </p:nvCxnSpPr>
        <p:spPr>
          <a:xfrm rot="16200000" flipH="1">
            <a:off x="4172372" y="4195921"/>
            <a:ext cx="612041" cy="1"/>
          </a:xfrm>
          <a:prstGeom prst="bentConnector3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93D3346A-171B-452B-9140-95F6DB8DE9C5}"/>
              </a:ext>
            </a:extLst>
          </p:cNvPr>
          <p:cNvSpPr/>
          <p:nvPr/>
        </p:nvSpPr>
        <p:spPr>
          <a:xfrm>
            <a:off x="4955408" y="1739490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P,1</a:t>
            </a:r>
          </a:p>
        </p:txBody>
      </p:sp>
      <p:sp>
        <p:nvSpPr>
          <p:cNvPr id="39" name="Parallelogramm 38">
            <a:extLst>
              <a:ext uri="{FF2B5EF4-FFF2-40B4-BE49-F238E27FC236}">
                <a16:creationId xmlns:a16="http://schemas.microsoft.com/office/drawing/2014/main" id="{878740FF-C9F4-4BC8-89CD-E11894A75CAF}"/>
              </a:ext>
            </a:extLst>
          </p:cNvPr>
          <p:cNvSpPr/>
          <p:nvPr/>
        </p:nvSpPr>
        <p:spPr>
          <a:xfrm>
            <a:off x="7293769" y="1741351"/>
            <a:ext cx="1371743" cy="806122"/>
          </a:xfrm>
          <a:prstGeom prst="parallelogram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Q,1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E1E1B73D-9558-4D47-B773-CFD5AEDFBF9F}"/>
              </a:ext>
            </a:extLst>
          </p:cNvPr>
          <p:cNvCxnSpPr>
            <a:stCxn id="31" idx="2"/>
            <a:endCxn id="24" idx="0"/>
          </p:cNvCxnSpPr>
          <p:nvPr/>
        </p:nvCxnSpPr>
        <p:spPr>
          <a:xfrm rot="5400000">
            <a:off x="4794366" y="2233252"/>
            <a:ext cx="530940" cy="1162888"/>
          </a:xfrm>
          <a:prstGeom prst="bentConnector3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948B72D2-6E2F-4F70-8CE1-E3A99605879A}"/>
              </a:ext>
            </a:extLst>
          </p:cNvPr>
          <p:cNvCxnSpPr>
            <a:cxnSpLocks/>
            <a:stCxn id="31" idx="2"/>
            <a:endCxn id="8" idx="0"/>
          </p:cNvCxnSpPr>
          <p:nvPr/>
        </p:nvCxnSpPr>
        <p:spPr>
          <a:xfrm rot="16200000" flipH="1">
            <a:off x="5953543" y="2236962"/>
            <a:ext cx="536054" cy="1160581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087632C2-5A13-4737-BBE7-60FE4B9EB2A1}"/>
              </a:ext>
            </a:extLst>
          </p:cNvPr>
          <p:cNvCxnSpPr>
            <a:cxnSpLocks/>
            <a:stCxn id="39" idx="3"/>
            <a:endCxn id="24" idx="0"/>
          </p:cNvCxnSpPr>
          <p:nvPr/>
        </p:nvCxnSpPr>
        <p:spPr>
          <a:xfrm rot="5400000">
            <a:off x="5912288" y="1113578"/>
            <a:ext cx="532693" cy="3400483"/>
          </a:xfrm>
          <a:prstGeom prst="bentConnector3">
            <a:avLst>
              <a:gd name="adj1" fmla="val 30927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82E528B7-15FF-43A2-AD60-22A7035B5714}"/>
              </a:ext>
            </a:extLst>
          </p:cNvPr>
          <p:cNvCxnSpPr>
            <a:cxnSpLocks/>
            <a:stCxn id="39" idx="4"/>
            <a:endCxn id="8" idx="0"/>
          </p:cNvCxnSpPr>
          <p:nvPr/>
        </p:nvCxnSpPr>
        <p:spPr>
          <a:xfrm rot="5400000">
            <a:off x="7121848" y="2227486"/>
            <a:ext cx="537807" cy="1177780"/>
          </a:xfrm>
          <a:prstGeom prst="bentConnector3">
            <a:avLst>
              <a:gd name="adj1" fmla="val 67632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37007817-599F-472E-8197-243F883906B5}"/>
              </a:ext>
            </a:extLst>
          </p:cNvPr>
          <p:cNvSpPr txBox="1"/>
          <p:nvPr/>
        </p:nvSpPr>
        <p:spPr>
          <a:xfrm>
            <a:off x="4144287" y="32562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B050"/>
                </a:solidFill>
              </a:rPr>
              <a:t>B,2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98F5722-C817-4E83-8B05-F9A146ABCB29}"/>
              </a:ext>
            </a:extLst>
          </p:cNvPr>
          <p:cNvSpPr txBox="1"/>
          <p:nvPr/>
        </p:nvSpPr>
        <p:spPr>
          <a:xfrm>
            <a:off x="6469875" y="326097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0B050"/>
                </a:solidFill>
              </a:rPr>
              <a:t>C,2</a:t>
            </a:r>
          </a:p>
        </p:txBody>
      </p:sp>
      <p:sp>
        <p:nvSpPr>
          <p:cNvPr id="25" name="Fußzeilenplatzhalter 5">
            <a:extLst>
              <a:ext uri="{FF2B5EF4-FFF2-40B4-BE49-F238E27FC236}">
                <a16:creationId xmlns:a16="http://schemas.microsoft.com/office/drawing/2014/main" id="{18538FE1-2058-46D6-B784-2225E286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3548" y="6356350"/>
            <a:ext cx="9362661" cy="365125"/>
          </a:xfrm>
        </p:spPr>
        <p:txBody>
          <a:bodyPr/>
          <a:lstStyle/>
          <a:p>
            <a:r>
              <a:rPr lang="de-DE" dirty="0" err="1"/>
              <a:t>btrfs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ext4 - </a:t>
            </a:r>
            <a:r>
              <a:rPr lang="de-DE" dirty="0" err="1"/>
              <a:t>Betriebsysteme</a:t>
            </a:r>
            <a:r>
              <a:rPr lang="de-DE" dirty="0"/>
              <a:t> - David </a:t>
            </a:r>
            <a:r>
              <a:rPr lang="de-DE" dirty="0" err="1"/>
              <a:t>Kaub</a:t>
            </a:r>
            <a:r>
              <a:rPr lang="de-DE" dirty="0"/>
              <a:t>, Benedikt Lüken-Winkels</a:t>
            </a:r>
          </a:p>
        </p:txBody>
      </p:sp>
    </p:spTree>
    <p:extLst>
      <p:ext uri="{BB962C8B-B14F-4D97-AF65-F5344CB8AC3E}">
        <p14:creationId xmlns:p14="http://schemas.microsoft.com/office/powerpoint/2010/main" val="1284235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12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69" y="-109220"/>
            <a:ext cx="12580338" cy="707644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33320" y="2159000"/>
            <a:ext cx="3608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Encode Sans"/>
              </a:rPr>
              <a:t>Benchmarks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989599" y="6705610"/>
            <a:ext cx="84898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Quelle: https://media.istockphoto.com/videos/laptop-going-up-in-smoke-while-person-is-working-on-it-video-id682543744?s=640x640</a:t>
            </a:r>
          </a:p>
        </p:txBody>
      </p:sp>
    </p:spTree>
    <p:extLst>
      <p:ext uri="{BB962C8B-B14F-4D97-AF65-F5344CB8AC3E}">
        <p14:creationId xmlns:p14="http://schemas.microsoft.com/office/powerpoint/2010/main" val="134520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Filebench</a:t>
            </a:r>
            <a:endParaRPr lang="de-DE" dirty="0"/>
          </a:p>
          <a:p>
            <a:r>
              <a:rPr lang="de-DE" dirty="0"/>
              <a:t>Simulation von </a:t>
            </a:r>
            <a:r>
              <a:rPr lang="de-DE" dirty="0" err="1"/>
              <a:t>Workloads</a:t>
            </a:r>
            <a:endParaRPr lang="de-DE" dirty="0"/>
          </a:p>
          <a:p>
            <a:pPr lvl="1"/>
            <a:r>
              <a:rPr lang="de-DE" dirty="0"/>
              <a:t>Fileserver</a:t>
            </a:r>
          </a:p>
          <a:p>
            <a:pPr lvl="1"/>
            <a:r>
              <a:rPr lang="de-DE" dirty="0"/>
              <a:t>Webserver</a:t>
            </a:r>
          </a:p>
          <a:p>
            <a:pPr lvl="1"/>
            <a:r>
              <a:rPr lang="de-DE" dirty="0"/>
              <a:t>Erstellen/Kopieren von Dateien</a:t>
            </a:r>
          </a:p>
          <a:p>
            <a:pPr lvl="1"/>
            <a:r>
              <a:rPr lang="de-DE" dirty="0"/>
              <a:t>Zufälliges Lesen und Schreiben in großer Datei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btrfs vs ext4 - Betriebsysteme - David Kaub, Benedikt Lüken-Winkels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143760" y="979077"/>
            <a:ext cx="4728200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onsolas" panose="020B0609020204030204" pitchFamily="49" charset="0"/>
              </a:rPr>
              <a:t>$dir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=/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tmp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00B0F0"/>
                </a:solidFill>
                <a:latin typeface="Consolas" panose="020B0609020204030204" pitchFamily="49" charset="0"/>
              </a:rPr>
              <a:t>nfiles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=50000</a:t>
            </a:r>
          </a:p>
          <a:p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00B0F0"/>
                </a:solidFill>
                <a:latin typeface="Consolas" panose="020B0609020204030204" pitchFamily="49" charset="0"/>
              </a:rPr>
              <a:t>meandirwidth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=100</a:t>
            </a:r>
          </a:p>
          <a:p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00B0F0"/>
                </a:solidFill>
                <a:latin typeface="Consolas" panose="020B0609020204030204" pitchFamily="49" charset="0"/>
              </a:rPr>
              <a:t>meanfilesize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=10m</a:t>
            </a:r>
          </a:p>
          <a:p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00B0F0"/>
                </a:solidFill>
                <a:latin typeface="Consolas" panose="020B0609020204030204" pitchFamily="49" charset="0"/>
              </a:rPr>
              <a:t>iosize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=10m</a:t>
            </a:r>
          </a:p>
          <a:p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00B0F0"/>
                </a:solidFill>
                <a:latin typeface="Consolas" panose="020B0609020204030204" pitchFamily="49" charset="0"/>
              </a:rPr>
              <a:t>nthreads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=16</a:t>
            </a:r>
          </a:p>
          <a:p>
            <a:endParaRPr lang="de-DE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mode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quit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firstdone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23" name="Rechteck 22"/>
          <p:cNvSpPr/>
          <p:nvPr/>
        </p:nvSpPr>
        <p:spPr>
          <a:xfrm>
            <a:off x="3835400" y="765522"/>
            <a:ext cx="7929880" cy="50783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define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fileset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bigfileset,path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B0F0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00B0F0"/>
                </a:solidFill>
                <a:latin typeface="Consolas" panose="020B0609020204030204" pitchFamily="49" charset="0"/>
              </a:rPr>
              <a:t>dir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,size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B0F0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00B0F0"/>
                </a:solidFill>
                <a:latin typeface="Consolas" panose="020B0609020204030204" pitchFamily="49" charset="0"/>
              </a:rPr>
              <a:t>meanfilesize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,entries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B0F0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00B0F0"/>
                </a:solidFill>
                <a:latin typeface="Consolas" panose="020B0609020204030204" pitchFamily="49" charset="0"/>
              </a:rPr>
              <a:t>nfiles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,dirwidth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B0F0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00B0F0"/>
                </a:solidFill>
                <a:latin typeface="Consolas" panose="020B0609020204030204" pitchFamily="49" charset="0"/>
              </a:rPr>
              <a:t>meandirwidth</a:t>
            </a:r>
            <a:endParaRPr lang="de-DE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define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filecreate,instances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=1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92D050"/>
                </a:solidFill>
                <a:latin typeface="Consolas" panose="020B0609020204030204" pitchFamily="49" charset="0"/>
              </a:rPr>
              <a:t>thread</a:t>
            </a:r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filecreatethread,memsize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=10m,instances=</a:t>
            </a:r>
            <a:r>
              <a:rPr lang="de-DE" dirty="0">
                <a:solidFill>
                  <a:srgbClr val="00B0F0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00B0F0"/>
                </a:solidFill>
                <a:latin typeface="Consolas" panose="020B0609020204030204" pitchFamily="49" charset="0"/>
              </a:rPr>
              <a:t>nthreads</a:t>
            </a:r>
            <a:endParaRPr lang="de-DE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92D050"/>
                </a:solidFill>
                <a:latin typeface="Consolas" panose="020B0609020204030204" pitchFamily="49" charset="0"/>
              </a:rPr>
              <a:t>flowop</a:t>
            </a:r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createfile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=createfile1,filesetname=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bigfileset,fd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=1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92D050"/>
                </a:solidFill>
                <a:latin typeface="Consolas" panose="020B0609020204030204" pitchFamily="49" charset="0"/>
              </a:rPr>
              <a:t>flowop</a:t>
            </a:r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writewholefile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=writefile1,fd=1,iosize=</a:t>
            </a:r>
            <a:r>
              <a:rPr lang="de-DE" dirty="0">
                <a:solidFill>
                  <a:srgbClr val="00B0F0"/>
                </a:solidFill>
                <a:latin typeface="Consolas" panose="020B0609020204030204" pitchFamily="49" charset="0"/>
              </a:rPr>
              <a:t>$</a:t>
            </a:r>
            <a:r>
              <a:rPr lang="de-DE" dirty="0" err="1">
                <a:solidFill>
                  <a:srgbClr val="00B0F0"/>
                </a:solidFill>
                <a:latin typeface="Consolas" panose="020B0609020204030204" pitchFamily="49" charset="0"/>
              </a:rPr>
              <a:t>iosize</a:t>
            </a:r>
            <a:endParaRPr lang="de-DE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92D050"/>
                </a:solidFill>
                <a:latin typeface="Consolas" panose="020B0609020204030204" pitchFamily="49" charset="0"/>
              </a:rPr>
              <a:t>flowop</a:t>
            </a:r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closefile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=closefile1,fd=1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run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404588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Hardware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355099" y="1600200"/>
            <a:ext cx="4564438" cy="3928400"/>
          </a:xfrm>
        </p:spPr>
        <p:txBody>
          <a:bodyPr/>
          <a:lstStyle/>
          <a:p>
            <a:r>
              <a:rPr lang="de-DE" dirty="0"/>
              <a:t>AMD R5 3600 6x3,6 Ghz</a:t>
            </a:r>
          </a:p>
          <a:p>
            <a:r>
              <a:rPr lang="de-DE" dirty="0"/>
              <a:t>8 GB RAM (Achtung Cache)</a:t>
            </a:r>
          </a:p>
          <a:p>
            <a:r>
              <a:rPr lang="de-DE" dirty="0"/>
              <a:t>Sekundärspeicher (SATA 3)</a:t>
            </a:r>
          </a:p>
          <a:p>
            <a:pPr lvl="1"/>
            <a:r>
              <a:rPr lang="de-DE" dirty="0"/>
              <a:t>WD Blue 500GB 7200rpm</a:t>
            </a:r>
          </a:p>
          <a:p>
            <a:pPr lvl="1"/>
            <a:r>
              <a:rPr lang="de-DE" dirty="0"/>
              <a:t>Samsung 840 Evo 250GB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14</a:t>
            </a:fld>
            <a:endParaRPr lang="de-DE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2D4D0761-FE1E-4954-9EEE-920A5215BBCB}"/>
              </a:ext>
            </a:extLst>
          </p:cNvPr>
          <p:cNvSpPr txBox="1">
            <a:spLocks/>
          </p:cNvSpPr>
          <p:nvPr/>
        </p:nvSpPr>
        <p:spPr>
          <a:xfrm>
            <a:off x="6644983" y="1600200"/>
            <a:ext cx="4564438" cy="3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ExtraLight"/>
              <a:buChar char="▪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r>
              <a:rPr lang="de-DE" kern="0" dirty="0"/>
              <a:t>Ubuntu 18.04 LTS</a:t>
            </a:r>
          </a:p>
          <a:p>
            <a:r>
              <a:rPr lang="de-DE" kern="0" dirty="0"/>
              <a:t>Kernel?</a:t>
            </a:r>
          </a:p>
          <a:p>
            <a:r>
              <a:rPr lang="de-DE" kern="0" dirty="0"/>
              <a:t>BTFS</a:t>
            </a:r>
          </a:p>
          <a:p>
            <a:r>
              <a:rPr lang="de-DE" kern="0" dirty="0"/>
              <a:t>EXT4</a:t>
            </a:r>
          </a:p>
          <a:p>
            <a:r>
              <a:rPr lang="de-DE" kern="0" dirty="0" err="1"/>
              <a:t>Filebench</a:t>
            </a:r>
            <a:endParaRPr lang="de-DE" kern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987BEE-8262-4B19-A358-6838152F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3548" y="6356350"/>
            <a:ext cx="9362661" cy="365125"/>
          </a:xfrm>
        </p:spPr>
        <p:txBody>
          <a:bodyPr/>
          <a:lstStyle/>
          <a:p>
            <a:r>
              <a:rPr lang="de-DE" dirty="0" err="1"/>
              <a:t>btrfs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ext4 - </a:t>
            </a:r>
            <a:r>
              <a:rPr lang="de-DE" dirty="0" err="1"/>
              <a:t>Betriebsysteme</a:t>
            </a:r>
            <a:r>
              <a:rPr lang="de-DE" dirty="0"/>
              <a:t> - David </a:t>
            </a:r>
            <a:r>
              <a:rPr lang="de-DE" dirty="0" err="1"/>
              <a:t>Kaub</a:t>
            </a:r>
            <a:r>
              <a:rPr lang="de-DE" dirty="0"/>
              <a:t>, Benedikt Lüken-Winkels</a:t>
            </a:r>
          </a:p>
        </p:txBody>
      </p:sp>
    </p:spTree>
    <p:extLst>
      <p:ext uri="{BB962C8B-B14F-4D97-AF65-F5344CB8AC3E}">
        <p14:creationId xmlns:p14="http://schemas.microsoft.com/office/powerpoint/2010/main" val="374484544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58A97EE-E12C-449D-AA44-CCFBB57B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MB/s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D005CC-8A1E-4C13-8C32-384563CCB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0227E9-476F-4F79-AEB4-01A08FFC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btrfs vs ext4 - Betriebsysteme - David Kaub, Benedikt Lüken-Winkels</a:t>
            </a:r>
            <a:endParaRPr lang="de-DE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CE2192D2-7507-43A3-9430-E578BF23B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162283"/>
              </p:ext>
            </p:extLst>
          </p:nvPr>
        </p:nvGraphicFramePr>
        <p:xfrm>
          <a:off x="1982608" y="1206654"/>
          <a:ext cx="8226783" cy="491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243580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81223-D9E8-4A7E-86BF-436A51B1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Operationen/s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092518-5F37-434E-A9DB-FB8C3E03D6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16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6BBC9D-1CDD-4954-83FD-24880913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btrfs vs ext4 - Betriebsysteme - David Kaub, Benedikt Lüken-Winkels</a:t>
            </a:r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CE2192D2-7507-43A3-9430-E578BF23B32F}"/>
              </a:ext>
            </a:extLst>
          </p:cNvPr>
          <p:cNvGraphicFramePr>
            <a:graphicFrameLocks/>
          </p:cNvGraphicFramePr>
          <p:nvPr/>
        </p:nvGraphicFramePr>
        <p:xfrm>
          <a:off x="1992417" y="1214633"/>
          <a:ext cx="8207166" cy="491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511104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81223-D9E8-4A7E-86BF-436A51B1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Operationen/s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092518-5F37-434E-A9DB-FB8C3E03D6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6BBC9D-1CDD-4954-83FD-24880913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btrfs vs ext4 - Betriebsysteme - David Kaub, Benedikt Lüken-Winkels</a:t>
            </a:r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CE2192D2-7507-43A3-9430-E578BF23B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829859"/>
              </p:ext>
            </p:extLst>
          </p:nvPr>
        </p:nvGraphicFramePr>
        <p:xfrm>
          <a:off x="1992417" y="1214633"/>
          <a:ext cx="8207166" cy="491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486704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F4FFF-20D5-4FD9-B588-213E57FF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2432FDA-54F2-4E98-8982-001BFE7A7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800" y="1600200"/>
            <a:ext cx="7629002" cy="4144400"/>
          </a:xfrm>
        </p:spPr>
        <p:txBody>
          <a:bodyPr/>
          <a:lstStyle/>
          <a:p>
            <a:r>
              <a:rPr lang="de-DE"/>
              <a:t>btrfs überwiegt mit Features und Funktionalität</a:t>
            </a:r>
          </a:p>
          <a:p>
            <a:r>
              <a:rPr lang="de-DE"/>
              <a:t>btrfs in den meisten Fällen schneller</a:t>
            </a:r>
          </a:p>
          <a:p>
            <a:r>
              <a:rPr lang="de-DE"/>
              <a:t>ext4 als Fileserver schneller, ABER kein snapshotting</a:t>
            </a:r>
          </a:p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205B84-5F0B-4269-A3B4-1224EBCF4D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3B2C9E-C5E5-4958-ADAB-82657CD1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btrfs vs ext4 - Betriebsysteme - David Kaub, Benedikt Lüken-Winkels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2BE6759-6359-4534-A475-457274A69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85" y="2344621"/>
            <a:ext cx="3368809" cy="336880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7B8075A-8973-41F1-8D9E-B84CB4682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30" y="2313451"/>
            <a:ext cx="2223518" cy="22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94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F32650-4C65-4E04-935A-735FA65089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19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4AD4B5-8637-46D5-80E2-16A553490345}"/>
              </a:ext>
            </a:extLst>
          </p:cNvPr>
          <p:cNvSpPr txBox="1"/>
          <p:nvPr/>
        </p:nvSpPr>
        <p:spPr>
          <a:xfrm>
            <a:off x="1902576" y="1740664"/>
            <a:ext cx="838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>
                <a:solidFill>
                  <a:schemeClr val="bg1"/>
                </a:solidFill>
                <a:latin typeface="Encode Sans"/>
              </a:rPr>
              <a:t>Danke für die Aufmersamkeit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B87AA1-D6E3-4D1A-A8D8-569326D23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577" y="4605710"/>
            <a:ext cx="1519423" cy="15194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3D7F02E-28FD-4827-9FC9-2D81A587EB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855" y="4605710"/>
            <a:ext cx="1002866" cy="10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1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  <a:endParaRPr lang="de-DE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de-DE" b="1" dirty="0"/>
              <a:t>ext4</a:t>
            </a:r>
          </a:p>
          <a:p>
            <a:r>
              <a:rPr lang="de-DE" dirty="0"/>
              <a:t>Default FS in Ubuntu und Debian</a:t>
            </a:r>
          </a:p>
          <a:p>
            <a:r>
              <a:rPr lang="de-DE" dirty="0" err="1"/>
              <a:t>Journaling</a:t>
            </a:r>
            <a:r>
              <a:rPr lang="de-DE" dirty="0"/>
              <a:t> FS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de-DE" b="1" dirty="0" err="1"/>
              <a:t>btrfs</a:t>
            </a:r>
            <a:endParaRPr lang="de-DE" b="1" dirty="0"/>
          </a:p>
          <a:p>
            <a:r>
              <a:rPr lang="de-DE" dirty="0"/>
              <a:t>Verwendet u.a. von Facebook, </a:t>
            </a:r>
            <a:r>
              <a:rPr lang="de-DE" dirty="0" err="1"/>
              <a:t>OpenSUSE</a:t>
            </a:r>
            <a:r>
              <a:rPr lang="de-DE" dirty="0"/>
              <a:t>, SUSE Enterprise</a:t>
            </a:r>
          </a:p>
          <a:p>
            <a:r>
              <a:rPr lang="de-DE" dirty="0" err="1"/>
              <a:t>Copy</a:t>
            </a:r>
            <a:r>
              <a:rPr lang="de-DE" dirty="0"/>
              <a:t>-On-Write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2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53548" y="6356350"/>
            <a:ext cx="9362661" cy="365125"/>
          </a:xfrm>
        </p:spPr>
        <p:txBody>
          <a:bodyPr/>
          <a:lstStyle/>
          <a:p>
            <a:r>
              <a:rPr lang="de-DE" dirty="0" err="1"/>
              <a:t>btrfs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ext4 - </a:t>
            </a:r>
            <a:r>
              <a:rPr lang="de-DE" dirty="0" err="1"/>
              <a:t>Betriebsysteme</a:t>
            </a:r>
            <a:r>
              <a:rPr lang="de-DE" dirty="0"/>
              <a:t> - David </a:t>
            </a:r>
            <a:r>
              <a:rPr lang="de-DE" dirty="0" err="1"/>
              <a:t>Kaub</a:t>
            </a:r>
            <a:r>
              <a:rPr lang="de-DE" dirty="0"/>
              <a:t>, Benedikt Lüken-Winkels</a:t>
            </a:r>
          </a:p>
        </p:txBody>
      </p:sp>
    </p:spTree>
    <p:extLst>
      <p:ext uri="{BB962C8B-B14F-4D97-AF65-F5344CB8AC3E}">
        <p14:creationId xmlns:p14="http://schemas.microsoft.com/office/powerpoint/2010/main" val="398519110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8A3CA1C-B77E-4867-95DE-D2A69CA4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72FC20-61EF-4C57-A8F4-C0C90390B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800" y="1600200"/>
            <a:ext cx="9996000" cy="3928400"/>
          </a:xfrm>
        </p:spPr>
        <p:txBody>
          <a:bodyPr/>
          <a:lstStyle/>
          <a:p>
            <a:r>
              <a:rPr lang="en-US" sz="2000"/>
              <a:t> Josef Bacik.  Btrfs: The swiss army knife of storage.;login:, 37(1), 2012.</a:t>
            </a:r>
          </a:p>
          <a:p>
            <a:r>
              <a:rPr lang="en-US" sz="2000"/>
              <a:t>Avantika  Mathur,  Mingming  Cao,  and  Andreas  Dilger.   Ext4:  The  nextgeneration of the ext3 file system.;login:, 32(3), 2007.</a:t>
            </a:r>
          </a:p>
          <a:p>
            <a:r>
              <a:rPr lang="en-US" sz="2000"/>
              <a:t>Ohad Rodeh, Josef Bacik, and Chris Mason.  BTRFS: the linux b-tree file-system.TOS, 9(3):9:1–9:32, 2013.</a:t>
            </a:r>
          </a:p>
          <a:p>
            <a:r>
              <a:rPr lang="de-DE" sz="2000"/>
              <a:t>Vasily  Tarasov,  Erez  Zadok,  and  Spencer  Shepler.   Filebench:  A  flexibleframework for file system benchmarking.;login:, 41(1), 2016.</a:t>
            </a:r>
          </a:p>
          <a:p>
            <a:r>
              <a:rPr lang="de-DE" sz="2000"/>
              <a:t>Icons von flaticon.com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9F1606-7356-4433-BDB8-81B9DAFDC2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4861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32800" y="1600200"/>
            <a:ext cx="8477240" cy="4144400"/>
          </a:xfrm>
        </p:spPr>
        <p:txBody>
          <a:bodyPr/>
          <a:lstStyle/>
          <a:p>
            <a:r>
              <a:rPr lang="de-DE"/>
              <a:t>Fourth Extended File System</a:t>
            </a:r>
            <a:endParaRPr lang="de-DE" dirty="0"/>
          </a:p>
          <a:p>
            <a:r>
              <a:rPr lang="de-DE" dirty="0"/>
              <a:t>Nachfolger von ext3 (</a:t>
            </a:r>
            <a:r>
              <a:rPr lang="de-DE" dirty="0" err="1"/>
              <a:t>fork</a:t>
            </a:r>
            <a:r>
              <a:rPr lang="de-DE" dirty="0"/>
              <a:t>)</a:t>
            </a:r>
          </a:p>
          <a:p>
            <a:r>
              <a:rPr lang="de-DE" dirty="0" err="1"/>
              <a:t>Journaling</a:t>
            </a:r>
            <a:r>
              <a:rPr lang="de-DE" dirty="0"/>
              <a:t> FS</a:t>
            </a:r>
          </a:p>
          <a:p>
            <a:r>
              <a:rPr lang="de-DE" dirty="0" err="1"/>
              <a:t>Stable</a:t>
            </a:r>
            <a:r>
              <a:rPr lang="de-DE" dirty="0"/>
              <a:t> Release in Linux 2.6.28 </a:t>
            </a:r>
            <a:r>
              <a:rPr lang="de-DE" dirty="0" err="1"/>
              <a:t>gemerged</a:t>
            </a:r>
            <a:r>
              <a:rPr lang="de-DE" dirty="0"/>
              <a:t> </a:t>
            </a:r>
            <a:r>
              <a:rPr lang="de-DE" sz="2000" dirty="0"/>
              <a:t>(Dez 2008)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53548" y="6356350"/>
            <a:ext cx="9362661" cy="365125"/>
          </a:xfrm>
        </p:spPr>
        <p:txBody>
          <a:bodyPr/>
          <a:lstStyle/>
          <a:p>
            <a:r>
              <a:rPr lang="de-DE" dirty="0" err="1"/>
              <a:t>btrfs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ext4 - </a:t>
            </a:r>
            <a:r>
              <a:rPr lang="de-DE" dirty="0" err="1"/>
              <a:t>Betriebsysteme</a:t>
            </a:r>
            <a:r>
              <a:rPr lang="de-DE" dirty="0"/>
              <a:t> - David </a:t>
            </a:r>
            <a:r>
              <a:rPr lang="de-DE" dirty="0" err="1"/>
              <a:t>Kaub</a:t>
            </a:r>
            <a:r>
              <a:rPr lang="de-DE" dirty="0"/>
              <a:t>, Benedikt Lüken-Winkels</a:t>
            </a:r>
          </a:p>
        </p:txBody>
      </p:sp>
    </p:spTree>
    <p:extLst>
      <p:ext uri="{BB962C8B-B14F-4D97-AF65-F5344CB8AC3E}">
        <p14:creationId xmlns:p14="http://schemas.microsoft.com/office/powerpoint/2010/main" val="37202814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ext4 – Features </a:t>
            </a:r>
            <a:r>
              <a:rPr lang="de-DE" sz="1800"/>
              <a:t>(Auswahl)</a:t>
            </a:r>
            <a:endParaRPr lang="de-DE" sz="1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32800" y="1600200"/>
            <a:ext cx="8649960" cy="4144400"/>
          </a:xfrm>
        </p:spPr>
        <p:txBody>
          <a:bodyPr/>
          <a:lstStyle/>
          <a:p>
            <a:r>
              <a:rPr lang="de-DE" dirty="0"/>
              <a:t>Native Verschlüsselung auf Verzeichnisebene </a:t>
            </a:r>
            <a:r>
              <a:rPr lang="de-DE" sz="1800" dirty="0"/>
              <a:t>(seit Linux 4.1)</a:t>
            </a:r>
            <a:endParaRPr lang="de-DE" dirty="0"/>
          </a:p>
          <a:p>
            <a:r>
              <a:rPr lang="de-DE" dirty="0" err="1"/>
              <a:t>Extent</a:t>
            </a:r>
            <a:r>
              <a:rPr lang="de-DE" dirty="0"/>
              <a:t> – Support</a:t>
            </a:r>
          </a:p>
          <a:p>
            <a:r>
              <a:rPr lang="de-DE" dirty="0" err="1"/>
              <a:t>Delayed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  <a:p>
            <a:r>
              <a:rPr lang="de-DE" err="1"/>
              <a:t>Metadata</a:t>
            </a:r>
            <a:r>
              <a:rPr lang="de-DE"/>
              <a:t> Prüfsummen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53548" y="6356350"/>
            <a:ext cx="9362661" cy="365125"/>
          </a:xfrm>
        </p:spPr>
        <p:txBody>
          <a:bodyPr/>
          <a:lstStyle/>
          <a:p>
            <a:r>
              <a:rPr lang="de-DE" dirty="0" err="1"/>
              <a:t>btrfs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ext4 - </a:t>
            </a:r>
            <a:r>
              <a:rPr lang="de-DE" dirty="0" err="1"/>
              <a:t>Betriebsysteme</a:t>
            </a:r>
            <a:r>
              <a:rPr lang="de-DE" dirty="0"/>
              <a:t> - David </a:t>
            </a:r>
            <a:r>
              <a:rPr lang="de-DE" dirty="0" err="1"/>
              <a:t>Kaub</a:t>
            </a:r>
            <a:r>
              <a:rPr lang="de-DE" dirty="0"/>
              <a:t>, Benedikt Lüken-Winkels</a:t>
            </a:r>
          </a:p>
        </p:txBody>
      </p:sp>
    </p:spTree>
    <p:extLst>
      <p:ext uri="{BB962C8B-B14F-4D97-AF65-F5344CB8AC3E}">
        <p14:creationId xmlns:p14="http://schemas.microsoft.com/office/powerpoint/2010/main" val="29007886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267" y="-67300"/>
            <a:ext cx="13850466" cy="692523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78368" y="474133"/>
            <a:ext cx="1832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err="1">
                <a:solidFill>
                  <a:schemeClr val="bg1"/>
                </a:solidFill>
                <a:latin typeface="Encode Sans"/>
              </a:rPr>
              <a:t>btrfs</a:t>
            </a:r>
            <a:endParaRPr lang="de-DE" sz="6600" dirty="0">
              <a:solidFill>
                <a:schemeClr val="bg1"/>
              </a:solidFill>
              <a:latin typeface="Encode San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394644" y="4090415"/>
            <a:ext cx="77909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Encode Sans"/>
              </a:rPr>
              <a:t>“The filesystem on disk layout </a:t>
            </a:r>
          </a:p>
          <a:p>
            <a:r>
              <a:rPr lang="en-US" sz="4400" dirty="0">
                <a:solidFill>
                  <a:schemeClr val="bg1"/>
                </a:solidFill>
                <a:latin typeface="Encode Sans"/>
              </a:rPr>
              <a:t>is a forest of B-trees”</a:t>
            </a:r>
            <a:endParaRPr lang="de-DE" sz="4400" dirty="0">
              <a:solidFill>
                <a:schemeClr val="bg1"/>
              </a:solidFill>
              <a:latin typeface="Encode San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096000" y="6596390"/>
            <a:ext cx="6894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Quelle: https://www.sca.com/imagevault/publishedmedia/520w1zc832yg3r749f1s/Skog_med_tj-rn_1214.jpg</a:t>
            </a:r>
          </a:p>
        </p:txBody>
      </p:sp>
    </p:spTree>
    <p:extLst>
      <p:ext uri="{BB962C8B-B14F-4D97-AF65-F5344CB8AC3E}">
        <p14:creationId xmlns:p14="http://schemas.microsoft.com/office/powerpoint/2010/main" val="171256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btrfs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32800" y="1600200"/>
            <a:ext cx="8477240" cy="4144400"/>
          </a:xfrm>
        </p:spPr>
        <p:txBody>
          <a:bodyPr/>
          <a:lstStyle/>
          <a:p>
            <a:r>
              <a:rPr lang="de-DE"/>
              <a:t>B-Tree File System</a:t>
            </a:r>
          </a:p>
          <a:p>
            <a:r>
              <a:rPr lang="de-DE"/>
              <a:t>Copy-On-Write B-Baum</a:t>
            </a:r>
            <a:endParaRPr lang="de-DE" dirty="0"/>
          </a:p>
          <a:p>
            <a:r>
              <a:rPr lang="de-DE"/>
              <a:t>Stable Release ab November 2013</a:t>
            </a:r>
            <a:endParaRPr lang="de-DE" sz="2000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53548" y="6356350"/>
            <a:ext cx="9362661" cy="365125"/>
          </a:xfrm>
        </p:spPr>
        <p:txBody>
          <a:bodyPr/>
          <a:lstStyle/>
          <a:p>
            <a:r>
              <a:rPr lang="de-DE" dirty="0" err="1"/>
              <a:t>btrfs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ext4 - </a:t>
            </a:r>
            <a:r>
              <a:rPr lang="de-DE" dirty="0" err="1"/>
              <a:t>Betriebsysteme</a:t>
            </a:r>
            <a:r>
              <a:rPr lang="de-DE" dirty="0"/>
              <a:t> - David </a:t>
            </a:r>
            <a:r>
              <a:rPr lang="de-DE" dirty="0" err="1"/>
              <a:t>Kaub</a:t>
            </a:r>
            <a:r>
              <a:rPr lang="de-DE" dirty="0"/>
              <a:t>, Benedikt Lüken-Winkels</a:t>
            </a:r>
          </a:p>
        </p:txBody>
      </p:sp>
    </p:spTree>
    <p:extLst>
      <p:ext uri="{BB962C8B-B14F-4D97-AF65-F5344CB8AC3E}">
        <p14:creationId xmlns:p14="http://schemas.microsoft.com/office/powerpoint/2010/main" val="22902316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btrfs – Features </a:t>
            </a:r>
            <a:r>
              <a:rPr lang="de-DE" sz="1800">
                <a:solidFill>
                  <a:srgbClr val="FFFFFF"/>
                </a:solidFill>
              </a:rPr>
              <a:t>(Auswahl)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32800" y="1600200"/>
            <a:ext cx="8649960" cy="4144400"/>
          </a:xfrm>
        </p:spPr>
        <p:txBody>
          <a:bodyPr/>
          <a:lstStyle/>
          <a:p>
            <a:r>
              <a:rPr lang="de-DE"/>
              <a:t>Subvolumes</a:t>
            </a:r>
          </a:p>
          <a:p>
            <a:r>
              <a:rPr lang="de-DE"/>
              <a:t>Snapshots</a:t>
            </a:r>
          </a:p>
          <a:p>
            <a:r>
              <a:rPr lang="de-DE"/>
              <a:t>Deduplikation</a:t>
            </a:r>
          </a:p>
          <a:p>
            <a:r>
              <a:rPr lang="de-DE"/>
              <a:t>Delayed Allocation</a:t>
            </a:r>
          </a:p>
          <a:p>
            <a:r>
              <a:rPr lang="de-DE"/>
              <a:t>Prüfsummen B-Baum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53548" y="6356350"/>
            <a:ext cx="9362661" cy="365125"/>
          </a:xfrm>
        </p:spPr>
        <p:txBody>
          <a:bodyPr/>
          <a:lstStyle/>
          <a:p>
            <a:r>
              <a:rPr lang="de-DE" dirty="0" err="1"/>
              <a:t>btrfs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ext4 - </a:t>
            </a:r>
            <a:r>
              <a:rPr lang="de-DE" dirty="0" err="1"/>
              <a:t>Betriebsysteme</a:t>
            </a:r>
            <a:r>
              <a:rPr lang="de-DE" dirty="0"/>
              <a:t> - David </a:t>
            </a:r>
            <a:r>
              <a:rPr lang="de-DE" dirty="0" err="1"/>
              <a:t>Kaub</a:t>
            </a:r>
            <a:r>
              <a:rPr lang="de-DE" dirty="0"/>
              <a:t>, Benedikt Lüken-Winkels</a:t>
            </a:r>
          </a:p>
        </p:txBody>
      </p:sp>
    </p:spTree>
    <p:extLst>
      <p:ext uri="{BB962C8B-B14F-4D97-AF65-F5344CB8AC3E}">
        <p14:creationId xmlns:p14="http://schemas.microsoft.com/office/powerpoint/2010/main" val="17241507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B-Baum - Grundlagen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355099" y="1600200"/>
            <a:ext cx="4987200" cy="3928400"/>
          </a:xfrm>
        </p:spPr>
        <p:txBody>
          <a:bodyPr/>
          <a:lstStyle/>
          <a:p>
            <a:r>
              <a:rPr lang="de-DE" dirty="0"/>
              <a:t>Balancierte Bäume</a:t>
            </a:r>
          </a:p>
          <a:p>
            <a:r>
              <a:rPr lang="de-DE" dirty="0"/>
              <a:t>Selbstbalancierende…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5">
            <a:extLst>
              <a:ext uri="{FF2B5EF4-FFF2-40B4-BE49-F238E27FC236}">
                <a16:creationId xmlns:a16="http://schemas.microsoft.com/office/drawing/2014/main" id="{D2057469-B525-4A8A-828B-3796491A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3548" y="6356350"/>
            <a:ext cx="9362661" cy="365125"/>
          </a:xfrm>
        </p:spPr>
        <p:txBody>
          <a:bodyPr/>
          <a:lstStyle/>
          <a:p>
            <a:r>
              <a:rPr lang="de-DE" dirty="0" err="1"/>
              <a:t>btrfs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ext4 - </a:t>
            </a:r>
            <a:r>
              <a:rPr lang="de-DE" dirty="0" err="1"/>
              <a:t>Betriebsysteme</a:t>
            </a:r>
            <a:r>
              <a:rPr lang="de-DE" dirty="0"/>
              <a:t> - David </a:t>
            </a:r>
            <a:r>
              <a:rPr lang="de-DE" dirty="0" err="1"/>
              <a:t>Kaub</a:t>
            </a:r>
            <a:r>
              <a:rPr lang="de-DE" dirty="0"/>
              <a:t>, Benedikt Lüken-Winkels</a:t>
            </a:r>
          </a:p>
        </p:txBody>
      </p:sp>
    </p:spTree>
    <p:extLst>
      <p:ext uri="{BB962C8B-B14F-4D97-AF65-F5344CB8AC3E}">
        <p14:creationId xmlns:p14="http://schemas.microsoft.com/office/powerpoint/2010/main" val="18996499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arallelogramm 113"/>
          <p:cNvSpPr/>
          <p:nvPr/>
        </p:nvSpPr>
        <p:spPr>
          <a:xfrm>
            <a:off x="8959285" y="4197371"/>
            <a:ext cx="1876620" cy="809736"/>
          </a:xfrm>
          <a:prstGeom prst="parallelogram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10,11,</a:t>
            </a:r>
            <a:r>
              <a:rPr lang="de-DE" sz="2400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B-Baum -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732800" y="5574051"/>
            <a:ext cx="10196269" cy="551082"/>
          </a:xfrm>
        </p:spPr>
        <p:txBody>
          <a:bodyPr anchor="ctr"/>
          <a:lstStyle/>
          <a:p>
            <a:pPr marL="101598" indent="0">
              <a:buNone/>
            </a:pPr>
            <a:r>
              <a:rPr lang="de-DE" sz="1200" dirty="0"/>
              <a:t>[</a:t>
            </a:r>
            <a:r>
              <a:rPr lang="de-DE" sz="1200" i="1" dirty="0" err="1"/>
              <a:t>Ohad</a:t>
            </a:r>
            <a:r>
              <a:rPr lang="de-DE" sz="1200" i="1" dirty="0"/>
              <a:t> </a:t>
            </a:r>
            <a:r>
              <a:rPr lang="de-DE" sz="1200" i="1" dirty="0" err="1"/>
              <a:t>Rodeh</a:t>
            </a:r>
            <a:r>
              <a:rPr lang="de-DE" sz="1200" i="1" dirty="0"/>
              <a:t>, Josef </a:t>
            </a:r>
            <a:r>
              <a:rPr lang="de-DE" sz="1200" i="1" dirty="0" err="1"/>
              <a:t>Bacik</a:t>
            </a:r>
            <a:r>
              <a:rPr lang="de-DE" sz="1200" i="1" dirty="0"/>
              <a:t>, </a:t>
            </a:r>
            <a:r>
              <a:rPr lang="de-DE" sz="1200" i="1" dirty="0" err="1"/>
              <a:t>and</a:t>
            </a:r>
            <a:r>
              <a:rPr lang="de-DE" sz="1200" i="1" dirty="0"/>
              <a:t> Chris Mason. 2013. BTRFS: The Linux B-</a:t>
            </a:r>
            <a:r>
              <a:rPr lang="de-DE" sz="1200" i="1" dirty="0" err="1"/>
              <a:t>Tree</a:t>
            </a:r>
            <a:r>
              <a:rPr lang="de-DE" sz="1200" i="1" dirty="0"/>
              <a:t> Filesystem. ACM Trans. Storage 9, 3, </a:t>
            </a:r>
            <a:r>
              <a:rPr lang="de-DE" sz="1200" i="1" dirty="0" err="1"/>
              <a:t>Article</a:t>
            </a:r>
            <a:r>
              <a:rPr lang="de-DE" sz="1200" i="1" dirty="0"/>
              <a:t> 9 (August 2013), 32 </a:t>
            </a:r>
            <a:r>
              <a:rPr lang="de-DE" sz="1200" i="1" dirty="0" err="1"/>
              <a:t>pages</a:t>
            </a:r>
            <a:r>
              <a:rPr lang="de-DE" sz="1200" i="1" dirty="0"/>
              <a:t>. </a:t>
            </a:r>
            <a:r>
              <a:rPr lang="de-DE" sz="1200" i="1" dirty="0" err="1"/>
              <a:t>DOI:https</a:t>
            </a:r>
            <a:r>
              <a:rPr lang="de-DE" sz="1200" i="1" dirty="0"/>
              <a:t>://doi.org/10.1145/2501620.2501623</a:t>
            </a:r>
            <a:r>
              <a:rPr lang="en-US" sz="1200" dirty="0"/>
              <a:t>]</a:t>
            </a:r>
            <a:endParaRPr lang="de-DE" sz="12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948D178-27E7-48BA-BE20-8514153B4B82}" type="slidenum">
              <a:rPr lang="de-DE" smtClean="0"/>
              <a:t>9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320908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1,2</a:t>
            </a:r>
          </a:p>
        </p:txBody>
      </p:sp>
      <p:sp>
        <p:nvSpPr>
          <p:cNvPr id="6" name="Rechteck 5"/>
          <p:cNvSpPr/>
          <p:nvPr/>
        </p:nvSpPr>
        <p:spPr>
          <a:xfrm>
            <a:off x="4646498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5,6,7</a:t>
            </a:r>
          </a:p>
        </p:txBody>
      </p:sp>
      <p:sp>
        <p:nvSpPr>
          <p:cNvPr id="7" name="Rechteck 6"/>
          <p:cNvSpPr/>
          <p:nvPr/>
        </p:nvSpPr>
        <p:spPr>
          <a:xfrm>
            <a:off x="6969970" y="419737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10,11</a:t>
            </a:r>
          </a:p>
        </p:txBody>
      </p:sp>
      <p:sp>
        <p:nvSpPr>
          <p:cNvPr id="8" name="Rechteck 7"/>
          <p:cNvSpPr/>
          <p:nvPr/>
        </p:nvSpPr>
        <p:spPr>
          <a:xfrm>
            <a:off x="4646497" y="2467421"/>
            <a:ext cx="1371743" cy="809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1,4,10</a:t>
            </a:r>
          </a:p>
        </p:txBody>
      </p:sp>
      <p:cxnSp>
        <p:nvCxnSpPr>
          <p:cNvPr id="52" name="Gewinkelte Verbindung 51"/>
          <p:cNvCxnSpPr>
            <a:stCxn id="8" idx="2"/>
            <a:endCxn id="7" idx="0"/>
          </p:cNvCxnSpPr>
          <p:nvPr/>
        </p:nvCxnSpPr>
        <p:spPr>
          <a:xfrm rot="16200000" flipH="1">
            <a:off x="6033998" y="2575527"/>
            <a:ext cx="920214" cy="2323473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8" idx="2"/>
            <a:endCxn id="5" idx="0"/>
          </p:cNvCxnSpPr>
          <p:nvPr/>
        </p:nvCxnSpPr>
        <p:spPr>
          <a:xfrm rot="5400000">
            <a:off x="3709468" y="2574470"/>
            <a:ext cx="920214" cy="2325589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8" idx="2"/>
            <a:endCxn id="6" idx="0"/>
          </p:cNvCxnSpPr>
          <p:nvPr/>
        </p:nvCxnSpPr>
        <p:spPr>
          <a:xfrm rot="16200000" flipH="1">
            <a:off x="4872262" y="3737263"/>
            <a:ext cx="920214" cy="1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113" idx="4"/>
            <a:endCxn id="114" idx="0"/>
          </p:cNvCxnSpPr>
          <p:nvPr/>
        </p:nvCxnSpPr>
        <p:spPr>
          <a:xfrm rot="16200000" flipH="1">
            <a:off x="8352087" y="2651862"/>
            <a:ext cx="923829" cy="2167188"/>
          </a:xfrm>
          <a:prstGeom prst="bentConnector3">
            <a:avLst>
              <a:gd name="adj1" fmla="val 35542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5039416" y="1445793"/>
            <a:ext cx="585903" cy="5559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19</a:t>
            </a:r>
          </a:p>
        </p:txBody>
      </p:sp>
      <p:cxnSp>
        <p:nvCxnSpPr>
          <p:cNvPr id="88" name="Gewinkelte Verbindung 87"/>
          <p:cNvCxnSpPr>
            <a:stCxn id="86" idx="2"/>
            <a:endCxn id="8" idx="0"/>
          </p:cNvCxnSpPr>
          <p:nvPr/>
        </p:nvCxnSpPr>
        <p:spPr>
          <a:xfrm rot="16200000" flipH="1">
            <a:off x="5099543" y="2234594"/>
            <a:ext cx="465651" cy="1"/>
          </a:xfrm>
          <a:prstGeom prst="bentConnector3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 Verbindung 93"/>
          <p:cNvCxnSpPr>
            <a:stCxn id="113" idx="4"/>
            <a:endCxn id="6" idx="0"/>
          </p:cNvCxnSpPr>
          <p:nvPr/>
        </p:nvCxnSpPr>
        <p:spPr>
          <a:xfrm rot="5400000">
            <a:off x="6069475" y="2536438"/>
            <a:ext cx="923829" cy="2398037"/>
          </a:xfrm>
          <a:prstGeom prst="bentConnector3">
            <a:avLst>
              <a:gd name="adj1" fmla="val 35542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winkelte Verbindung 101"/>
          <p:cNvCxnSpPr>
            <a:stCxn id="113" idx="4"/>
            <a:endCxn id="5" idx="0"/>
          </p:cNvCxnSpPr>
          <p:nvPr/>
        </p:nvCxnSpPr>
        <p:spPr>
          <a:xfrm rot="5400000">
            <a:off x="4906680" y="1373643"/>
            <a:ext cx="923829" cy="4723627"/>
          </a:xfrm>
          <a:prstGeom prst="bentConnector3">
            <a:avLst>
              <a:gd name="adj1" fmla="val 35542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9186321" y="4319656"/>
            <a:ext cx="585903" cy="55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113" name="Parallelogramm 112"/>
          <p:cNvSpPr/>
          <p:nvPr/>
        </p:nvSpPr>
        <p:spPr>
          <a:xfrm>
            <a:off x="7009289" y="2467420"/>
            <a:ext cx="1442236" cy="806122"/>
          </a:xfrm>
          <a:prstGeom prst="parallelogram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1,4,10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26F5AF-5823-44D7-96DD-B43C2B38D7F2}"/>
              </a:ext>
            </a:extLst>
          </p:cNvPr>
          <p:cNvSpPr/>
          <p:nvPr/>
        </p:nvSpPr>
        <p:spPr>
          <a:xfrm>
            <a:off x="10011113" y="4329734"/>
            <a:ext cx="585903" cy="555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21" name="Fußzeilenplatzhalter 5">
            <a:extLst>
              <a:ext uri="{FF2B5EF4-FFF2-40B4-BE49-F238E27FC236}">
                <a16:creationId xmlns:a16="http://schemas.microsoft.com/office/drawing/2014/main" id="{7C857B68-5701-4CA9-AD13-187F3810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3548" y="6356350"/>
            <a:ext cx="9362661" cy="365125"/>
          </a:xfrm>
        </p:spPr>
        <p:txBody>
          <a:bodyPr/>
          <a:lstStyle/>
          <a:p>
            <a:r>
              <a:rPr lang="de-DE" dirty="0" err="1"/>
              <a:t>btrfs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ext4 - </a:t>
            </a:r>
            <a:r>
              <a:rPr lang="de-DE" dirty="0" err="1"/>
              <a:t>Betriebsysteme</a:t>
            </a:r>
            <a:r>
              <a:rPr lang="de-DE" dirty="0"/>
              <a:t> - David </a:t>
            </a:r>
            <a:r>
              <a:rPr lang="de-DE" dirty="0" err="1"/>
              <a:t>Kaub</a:t>
            </a:r>
            <a:r>
              <a:rPr lang="de-DE" dirty="0"/>
              <a:t>, Benedikt Lüken-Winkels</a:t>
            </a:r>
          </a:p>
        </p:txBody>
      </p:sp>
    </p:spTree>
    <p:extLst>
      <p:ext uri="{BB962C8B-B14F-4D97-AF65-F5344CB8AC3E}">
        <p14:creationId xmlns:p14="http://schemas.microsoft.com/office/powerpoint/2010/main" val="386584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86" grpId="0" animBg="1"/>
      <p:bldP spid="86" grpId="1" animBg="1"/>
      <p:bldP spid="112" grpId="0"/>
      <p:bldP spid="112" grpId="1"/>
      <p:bldP spid="112" grpId="2"/>
      <p:bldP spid="113" grpId="0" animBg="1"/>
      <p:bldP spid="20" grpId="0"/>
      <p:bldP spid="20" grpId="1"/>
    </p:bld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434343"/>
    </a:dk2>
    <a:lt2>
      <a:srgbClr val="F3F3F3"/>
    </a:lt2>
    <a:accent1>
      <a:srgbClr val="F55C21"/>
    </a:accent1>
    <a:accent2>
      <a:srgbClr val="BA3B21"/>
    </a:accent2>
    <a:accent3>
      <a:srgbClr val="661201"/>
    </a:accent3>
    <a:accent4>
      <a:srgbClr val="27272D"/>
    </a:accent4>
    <a:accent5>
      <a:srgbClr val="4F4F5C"/>
    </a:accent5>
    <a:accent6>
      <a:srgbClr val="D4D3D9"/>
    </a:accent6>
    <a:hlink>
      <a:srgbClr val="FFFFFF"/>
    </a:hlink>
    <a:folHlink>
      <a:srgbClr val="6611CC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434343"/>
    </a:dk2>
    <a:lt2>
      <a:srgbClr val="F3F3F3"/>
    </a:lt2>
    <a:accent1>
      <a:srgbClr val="F55C21"/>
    </a:accent1>
    <a:accent2>
      <a:srgbClr val="BA3B21"/>
    </a:accent2>
    <a:accent3>
      <a:srgbClr val="661201"/>
    </a:accent3>
    <a:accent4>
      <a:srgbClr val="27272D"/>
    </a:accent4>
    <a:accent5>
      <a:srgbClr val="4F4F5C"/>
    </a:accent5>
    <a:accent6>
      <a:srgbClr val="D4D3D9"/>
    </a:accent6>
    <a:hlink>
      <a:srgbClr val="FFFFFF"/>
    </a:hlink>
    <a:folHlink>
      <a:srgbClr val="6611CC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Laertes · SlidesCarnival</Template>
  <TotalTime>0</TotalTime>
  <Words>973</Words>
  <Application>Microsoft Office PowerPoint</Application>
  <PresentationFormat>Breitbild</PresentationFormat>
  <Paragraphs>182</Paragraphs>
  <Slides>20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Encode Sans</vt:lpstr>
      <vt:lpstr>Encode Sans ExtraLight</vt:lpstr>
      <vt:lpstr>Laertes template</vt:lpstr>
      <vt:lpstr>btrfs vs ext4 David Kaub, Benedikt Lüken-Winkels</vt:lpstr>
      <vt:lpstr>Übersicht</vt:lpstr>
      <vt:lpstr>ext4</vt:lpstr>
      <vt:lpstr>ext4 – Features (Auswahl)</vt:lpstr>
      <vt:lpstr>PowerPoint-Präsentation</vt:lpstr>
      <vt:lpstr>btrfs</vt:lpstr>
      <vt:lpstr>btrfs – Features (Auswahl)</vt:lpstr>
      <vt:lpstr>B-Baum - Grundlagen</vt:lpstr>
      <vt:lpstr>B-Baum - Hinzufügen</vt:lpstr>
      <vt:lpstr>B-Baum - Löschen</vt:lpstr>
      <vt:lpstr>B-Baum – Kopieren (COW)</vt:lpstr>
      <vt:lpstr>Benchmarking</vt:lpstr>
      <vt:lpstr>Benchmarks</vt:lpstr>
      <vt:lpstr>Benchmarking Hardware</vt:lpstr>
      <vt:lpstr>MB/s</vt:lpstr>
      <vt:lpstr>Operationen/s</vt:lpstr>
      <vt:lpstr>Operationen/s</vt:lpstr>
      <vt:lpstr>Fazit</vt:lpstr>
      <vt:lpstr>PowerPoint-Präsentation</vt:lpstr>
      <vt:lpstr>Quellen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btrfs vs ext4</dc:title>
  <dc:creator>Lüken-Winkels, Benedikt</dc:creator>
  <cp:lastModifiedBy>Benedikt Lüken-Winkels</cp:lastModifiedBy>
  <cp:revision>68</cp:revision>
  <dcterms:created xsi:type="dcterms:W3CDTF">2020-02-28T09:19:56Z</dcterms:created>
  <dcterms:modified xsi:type="dcterms:W3CDTF">2020-03-01T10:47:54Z</dcterms:modified>
</cp:coreProperties>
</file>