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7"/>
    <p:restoredTop sz="94689"/>
  </p:normalViewPr>
  <p:slideViewPr>
    <p:cSldViewPr snapToGrid="0">
      <p:cViewPr varScale="1">
        <p:scale>
          <a:sx n="108" d="100"/>
          <a:sy n="108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B5D81-149A-D163-0792-12B99E58F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Homework</a:t>
            </a:r>
            <a:r>
              <a:rPr lang="it-IT" dirty="0"/>
              <a:t>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DF9898-F579-C322-DCFE-F071FD5CB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Benedetta Nassi - 1000059819</a:t>
            </a:r>
          </a:p>
        </p:txBody>
      </p:sp>
    </p:spTree>
    <p:extLst>
      <p:ext uri="{BB962C8B-B14F-4D97-AF65-F5344CB8AC3E}">
        <p14:creationId xmlns:p14="http://schemas.microsoft.com/office/powerpoint/2010/main" val="237346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C6014-3EB6-E156-90A0-8D07903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93" y="0"/>
            <a:ext cx="5023413" cy="892550"/>
          </a:xfrm>
        </p:spPr>
        <p:txBody>
          <a:bodyPr/>
          <a:lstStyle/>
          <a:p>
            <a:r>
              <a:rPr lang="it-IT" dirty="0"/>
              <a:t>Il dataset: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9692C6-BC42-0D97-78B3-27E0004F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74" r="69794"/>
          <a:stretch>
            <a:fillRect/>
          </a:stretch>
        </p:blipFill>
        <p:spPr>
          <a:xfrm>
            <a:off x="0" y="1663582"/>
            <a:ext cx="3658884" cy="12576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8DE5E9-04F8-D127-70AE-17048816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936" t="26999" r="406"/>
          <a:stretch>
            <a:fillRect/>
          </a:stretch>
        </p:blipFill>
        <p:spPr>
          <a:xfrm>
            <a:off x="0" y="2888672"/>
            <a:ext cx="3638166" cy="125762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5E1A28B-C2B6-FFC3-6CA1-99F71901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32" t="25685" r="19728"/>
          <a:stretch>
            <a:fillRect/>
          </a:stretch>
        </p:blipFill>
        <p:spPr>
          <a:xfrm>
            <a:off x="8607706" y="1840550"/>
            <a:ext cx="3448818" cy="8945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303539-E224-677D-9534-686CE03133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968" t="25685"/>
          <a:stretch>
            <a:fillRect/>
          </a:stretch>
        </p:blipFill>
        <p:spPr>
          <a:xfrm>
            <a:off x="8625508" y="3429000"/>
            <a:ext cx="3431016" cy="89450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EC2882A-5004-5817-5E11-F081492731D6}"/>
              </a:ext>
            </a:extLst>
          </p:cNvPr>
          <p:cNvSpPr txBox="1"/>
          <p:nvPr/>
        </p:nvSpPr>
        <p:spPr>
          <a:xfrm>
            <a:off x="0" y="129425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Training set: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2C3343-5663-7674-B151-642B7B3C390C}"/>
              </a:ext>
            </a:extLst>
          </p:cNvPr>
          <p:cNvSpPr txBox="1"/>
          <p:nvPr/>
        </p:nvSpPr>
        <p:spPr>
          <a:xfrm>
            <a:off x="8625508" y="1515418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Validation</a:t>
            </a:r>
            <a:r>
              <a:rPr lang="it-IT" dirty="0"/>
              <a:t> set: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5B9D89E-0DFC-D2C9-3FCB-953A45644106}"/>
              </a:ext>
            </a:extLst>
          </p:cNvPr>
          <p:cNvSpPr txBox="1"/>
          <p:nvPr/>
        </p:nvSpPr>
        <p:spPr>
          <a:xfrm>
            <a:off x="8625508" y="3112981"/>
            <a:ext cx="95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 set: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6873E52-E412-F5F7-DF92-191C608EC6B1}"/>
              </a:ext>
            </a:extLst>
          </p:cNvPr>
          <p:cNvSpPr/>
          <p:nvPr/>
        </p:nvSpPr>
        <p:spPr>
          <a:xfrm>
            <a:off x="266332" y="4492891"/>
            <a:ext cx="3126219" cy="1177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Le immagini del training set contengono un quadrato 5x5 di colore casuale posizionato in modo casuale. 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8713BF88-6D08-75A3-9648-59D4D7355A42}"/>
              </a:ext>
            </a:extLst>
          </p:cNvPr>
          <p:cNvSpPr/>
          <p:nvPr/>
        </p:nvSpPr>
        <p:spPr>
          <a:xfrm>
            <a:off x="4063999" y="1663175"/>
            <a:ext cx="4064000" cy="24387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 un MLP, ogni pixel dell'immagine è un input </a:t>
            </a:r>
            <a:r>
              <a:rPr lang="it-IT" b="1" dirty="0"/>
              <a:t>indipendente</a:t>
            </a:r>
            <a:r>
              <a:rPr lang="it-IT" dirty="0"/>
              <a:t>. Un'immagine RGB viene appiattita in un </a:t>
            </a:r>
            <a:r>
              <a:rPr lang="it-IT" u="sng" dirty="0"/>
              <a:t>vettore di valori numerici</a:t>
            </a:r>
            <a:r>
              <a:rPr lang="it-IT" dirty="0"/>
              <a:t>, ciascuno dei quali rappresenta l'intensità di un canale di colore per quel pixel specifico. L’MLP impara delle relazioni tra questi singoli valori numerici e le classi di output.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D9C870E-6E94-CC92-66EB-F659AFE837DD}"/>
              </a:ext>
            </a:extLst>
          </p:cNvPr>
          <p:cNvSpPr/>
          <p:nvPr/>
        </p:nvSpPr>
        <p:spPr>
          <a:xfrm>
            <a:off x="3923530" y="4872553"/>
            <a:ext cx="4344938" cy="4176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PROBLEMA DI </a:t>
            </a:r>
            <a:r>
              <a:rPr lang="it-IT" i="1" u="sng" dirty="0"/>
              <a:t>SHORTCUT LEARNING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DA240EE-7186-E5B3-5D91-F6E3C47ED7E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5999" y="4101928"/>
            <a:ext cx="0" cy="77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5DCBA1F-BFB8-8D8C-5C38-9ED3D7C542A8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3392551" y="5081397"/>
            <a:ext cx="530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D90C2CC3-CAB4-3527-41A3-9FCE18B4D257}"/>
              </a:ext>
            </a:extLst>
          </p:cNvPr>
          <p:cNvSpPr/>
          <p:nvPr/>
        </p:nvSpPr>
        <p:spPr>
          <a:xfrm>
            <a:off x="3658040" y="5585245"/>
            <a:ext cx="7529688" cy="1177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L’MLP può facilmente rilevare correlazioni tra i </a:t>
            </a:r>
            <a:r>
              <a:rPr lang="it-IT" u="sng" dirty="0"/>
              <a:t>valori RGB </a:t>
            </a:r>
            <a:r>
              <a:rPr lang="it-IT" dirty="0"/>
              <a:t>di quei pixel e le </a:t>
            </a:r>
            <a:r>
              <a:rPr lang="it-IT" u="sng" dirty="0"/>
              <a:t>etichette</a:t>
            </a:r>
            <a:r>
              <a:rPr lang="it-IT" dirty="0"/>
              <a:t> delle classi, imparando a sfruttare questa "</a:t>
            </a:r>
            <a:r>
              <a:rPr lang="it-IT" b="1" i="1" dirty="0"/>
              <a:t>scorciatoia</a:t>
            </a:r>
            <a:r>
              <a:rPr lang="it-IT" dirty="0"/>
              <a:t>" a discapito della comprensione del contenuto effettivo dell’immagine, </a:t>
            </a:r>
            <a:r>
              <a:rPr lang="it-IT" u="sng" dirty="0"/>
              <a:t>evitando</a:t>
            </a:r>
            <a:r>
              <a:rPr lang="it-IT" dirty="0"/>
              <a:t> di apprendere le feature </a:t>
            </a:r>
            <a:r>
              <a:rPr lang="it-IT" b="1" dirty="0"/>
              <a:t>significative.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AC3A441-5AB1-85D2-3E95-08BA6263D0DA}"/>
              </a:ext>
            </a:extLst>
          </p:cNvPr>
          <p:cNvCxnSpPr>
            <a:stCxn id="5" idx="2"/>
          </p:cNvCxnSpPr>
          <p:nvPr/>
        </p:nvCxnSpPr>
        <p:spPr>
          <a:xfrm>
            <a:off x="6095999" y="5290242"/>
            <a:ext cx="0" cy="29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3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7687C-B6D9-A38F-E071-F190235F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973" y="0"/>
            <a:ext cx="4540054" cy="794660"/>
          </a:xfrm>
        </p:spPr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F899DA-50CB-CA52-1652-820F94E4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359"/>
          <a:stretch>
            <a:fillRect/>
          </a:stretch>
        </p:blipFill>
        <p:spPr>
          <a:xfrm>
            <a:off x="0" y="1623024"/>
            <a:ext cx="3446585" cy="180597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923A3-C6BA-51A3-387A-3F3DC75339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359"/>
          <a:stretch>
            <a:fillRect/>
          </a:stretch>
        </p:blipFill>
        <p:spPr>
          <a:xfrm>
            <a:off x="0" y="3429000"/>
            <a:ext cx="3446585" cy="180597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61E0688-9442-792A-DBF3-E96D19AB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254"/>
          <a:stretch>
            <a:fillRect/>
          </a:stretch>
        </p:blipFill>
        <p:spPr>
          <a:xfrm>
            <a:off x="10717" y="5052024"/>
            <a:ext cx="3435866" cy="18059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554C40-BF1E-A541-F0D3-4DCDE95655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640" b="33335"/>
          <a:stretch>
            <a:fillRect/>
          </a:stretch>
        </p:blipFill>
        <p:spPr>
          <a:xfrm>
            <a:off x="-32114" y="0"/>
            <a:ext cx="3510809" cy="1805976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899550D-B6BF-3F20-2DF7-EF406FE0BF0F}"/>
              </a:ext>
            </a:extLst>
          </p:cNvPr>
          <p:cNvSpPr/>
          <p:nvPr/>
        </p:nvSpPr>
        <p:spPr>
          <a:xfrm>
            <a:off x="3995306" y="1013424"/>
            <a:ext cx="7158116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Ho creato la funzione </a:t>
            </a:r>
            <a:r>
              <a:rPr lang="it-IT" b="1" i="1" u="sng" dirty="0" err="1"/>
              <a:t>maschera_quadrati</a:t>
            </a:r>
            <a:r>
              <a:rPr lang="it-IT" dirty="0"/>
              <a:t> che analizza ogni immagine dividendola in piccole patch 5x5 . Per ogni patch, calcola la sua media e deviazione standard dei valori RGB. Queste statistiche vengono poi confrontate con la media e la deviazione standard dell'intera immagine.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753A066-3789-5AD9-9B9C-72D17116E74B}"/>
              </a:ext>
            </a:extLst>
          </p:cNvPr>
          <p:cNvSpPr/>
          <p:nvPr/>
        </p:nvSpPr>
        <p:spPr>
          <a:xfrm>
            <a:off x="3825973" y="2854678"/>
            <a:ext cx="3353761" cy="28462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Rilevamento dei quadrati:</a:t>
            </a:r>
            <a:r>
              <a:rPr lang="it-IT" dirty="0"/>
              <a:t> </a:t>
            </a:r>
          </a:p>
          <a:p>
            <a:pPr algn="ctr"/>
            <a:r>
              <a:rPr lang="it-IT" dirty="0"/>
              <a:t>Se la media del colore di una patch o la sua deviazione standard differisce in modo significativo dalla media o variabilità dell'intera immagine, quella patch viene considerata un'anomalia (cioè il nostro quadrato).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9DEA627-13EB-FEB3-31AD-C11D6868E96F}"/>
              </a:ext>
            </a:extLst>
          </p:cNvPr>
          <p:cNvSpPr/>
          <p:nvPr/>
        </p:nvSpPr>
        <p:spPr>
          <a:xfrm>
            <a:off x="8082845" y="2850526"/>
            <a:ext cx="3353760" cy="21138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Mascheramento con il grigio:</a:t>
            </a:r>
          </a:p>
          <a:p>
            <a:pPr algn="ctr"/>
            <a:r>
              <a:rPr lang="it-IT" dirty="0"/>
              <a:t>Le patch anomale vengono mascherate, cioè i loro pixel vengono impostati su un colore </a:t>
            </a:r>
            <a:r>
              <a:rPr lang="it-IT" b="1" dirty="0"/>
              <a:t>grigio </a:t>
            </a:r>
            <a:r>
              <a:rPr lang="it-IT" dirty="0"/>
              <a:t>(valore di 0.5 per i canali RGB)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9E57486-AF04-E1A3-90D7-FAEC70290553}"/>
              </a:ext>
            </a:extLst>
          </p:cNvPr>
          <p:cNvSpPr/>
          <p:nvPr/>
        </p:nvSpPr>
        <p:spPr>
          <a:xfrm>
            <a:off x="7668824" y="5345412"/>
            <a:ext cx="4181803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Il grigio </a:t>
            </a:r>
            <a:r>
              <a:rPr lang="it-IT" dirty="0" err="1"/>
              <a:t>perchè</a:t>
            </a:r>
            <a:r>
              <a:rPr lang="it-IT" dirty="0"/>
              <a:t> è il colore più neutro, quindi non apporta informazioni di colore specifiche che potrebbero, a loro volta, diventare nuove "scorciatoie" per l’MLP.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723F1C1-95C7-D6DF-8017-1058F8BA71E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02853" y="2232624"/>
            <a:ext cx="1" cy="6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C9CD75-400A-F0C0-EE33-DAEA26B8C56A}"/>
              </a:ext>
            </a:extLst>
          </p:cNvPr>
          <p:cNvCxnSpPr/>
          <p:nvPr/>
        </p:nvCxnSpPr>
        <p:spPr>
          <a:xfrm>
            <a:off x="9759725" y="2232624"/>
            <a:ext cx="0" cy="61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3BECF61-2710-BFF6-3D7A-06384FC1E8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759725" y="4964370"/>
            <a:ext cx="1" cy="3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9B464-38AC-D2BD-62EC-B10DA275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78" y="0"/>
            <a:ext cx="5640832" cy="880533"/>
          </a:xfrm>
        </p:spPr>
        <p:txBody>
          <a:bodyPr>
            <a:normAutofit fontScale="90000"/>
          </a:bodyPr>
          <a:lstStyle/>
          <a:p>
            <a:r>
              <a:rPr lang="it-IT" dirty="0"/>
              <a:t>Tecniche contro l’</a:t>
            </a:r>
            <a:r>
              <a:rPr lang="it-IT" dirty="0" err="1"/>
              <a:t>overfit</a:t>
            </a:r>
            <a:r>
              <a:rPr lang="it-IT" dirty="0"/>
              <a:t>: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54B7253-1F02-92DB-6E35-66B4DDB7E2A1}"/>
              </a:ext>
            </a:extLst>
          </p:cNvPr>
          <p:cNvSpPr/>
          <p:nvPr/>
        </p:nvSpPr>
        <p:spPr>
          <a:xfrm>
            <a:off x="530578" y="1206942"/>
            <a:ext cx="5090804" cy="22815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>
                <a:highlight>
                  <a:srgbClr val="FFFF00"/>
                </a:highlight>
              </a:rPr>
              <a:t>REGOLARIZZAZIONE L2</a:t>
            </a:r>
            <a:r>
              <a:rPr lang="it-IT" b="1" dirty="0">
                <a:highlight>
                  <a:srgbClr val="FFFF00"/>
                </a:highlight>
              </a:rPr>
              <a:t>:  </a:t>
            </a:r>
            <a:r>
              <a:rPr lang="it-IT" dirty="0"/>
              <a:t>riduce i parametri verso valori piccoli e uniformi.</a:t>
            </a:r>
            <a:r>
              <a:rPr lang="it-IT" b="1" dirty="0"/>
              <a:t> </a:t>
            </a:r>
            <a:r>
              <a:rPr lang="it-IT" dirty="0"/>
              <a:t>Impedisce quindi ad una singola feature di influenzare troppo la previsione, </a:t>
            </a:r>
            <a:r>
              <a:rPr lang="it-IT" b="1" dirty="0"/>
              <a:t>riducendo </a:t>
            </a:r>
            <a:r>
              <a:rPr lang="it-IT" dirty="0"/>
              <a:t>così</a:t>
            </a:r>
            <a:r>
              <a:rPr lang="it-IT" b="1" dirty="0"/>
              <a:t> l'</a:t>
            </a:r>
            <a:r>
              <a:rPr lang="it-IT" b="1" dirty="0" err="1"/>
              <a:t>overfitting</a:t>
            </a:r>
            <a:r>
              <a:rPr lang="it-IT" dirty="0"/>
              <a:t> e migliorando la capacità del modello di </a:t>
            </a:r>
            <a:r>
              <a:rPr lang="it-IT" u="sng" dirty="0"/>
              <a:t>generalizzare</a:t>
            </a:r>
            <a:r>
              <a:rPr lang="it-IT" dirty="0"/>
              <a:t> a nuovi dati.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EAF9245-3E5B-BD2E-30AF-69C44404F4BD}"/>
              </a:ext>
            </a:extLst>
          </p:cNvPr>
          <p:cNvSpPr/>
          <p:nvPr/>
        </p:nvSpPr>
        <p:spPr>
          <a:xfrm>
            <a:off x="6570617" y="1206943"/>
            <a:ext cx="5090805" cy="22815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>
                <a:highlight>
                  <a:srgbClr val="FFFF00"/>
                </a:highlight>
              </a:rPr>
              <a:t>PCA</a:t>
            </a:r>
            <a:r>
              <a:rPr lang="it-IT" b="1" dirty="0">
                <a:highlight>
                  <a:srgbClr val="FFFF00"/>
                </a:highlight>
              </a:rPr>
              <a:t>: </a:t>
            </a:r>
            <a:r>
              <a:rPr lang="it-IT" dirty="0"/>
              <a:t>concentrandosi sulle componenti più significative, la PCA può filtrare efficacemente il rumore presente nei dati originali dei pixel.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D16E1B5-7C10-068B-1EA5-684D353994BA}"/>
              </a:ext>
            </a:extLst>
          </p:cNvPr>
          <p:cNvSpPr/>
          <p:nvPr/>
        </p:nvSpPr>
        <p:spPr>
          <a:xfrm>
            <a:off x="530578" y="3971109"/>
            <a:ext cx="5090804" cy="228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>
                <a:highlight>
                  <a:srgbClr val="FFFF00"/>
                </a:highlight>
              </a:rPr>
              <a:t>BAGGING</a:t>
            </a:r>
            <a:r>
              <a:rPr lang="it-IT" b="1" dirty="0">
                <a:highlight>
                  <a:srgbClr val="FFFF00"/>
                </a:highlight>
              </a:rPr>
              <a:t>: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crea più versioni di MLP addestrandoli su diversi campioni bootstrap dei dati di addestramento. Mediando le previsioni di più modelli, il </a:t>
            </a:r>
            <a:r>
              <a:rPr lang="it-IT" dirty="0" err="1"/>
              <a:t>bagging</a:t>
            </a:r>
            <a:r>
              <a:rPr lang="it-IT" dirty="0"/>
              <a:t> porta spesso a migliori prestazioni di </a:t>
            </a:r>
            <a:r>
              <a:rPr lang="it-IT" b="1" dirty="0"/>
              <a:t>generalizzazione</a:t>
            </a:r>
            <a:r>
              <a:rPr lang="it-IT" dirty="0"/>
              <a:t> su dati non visti.</a:t>
            </a:r>
            <a:endParaRPr lang="it-IT" b="1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7BD46D5-F7B1-D8B8-A109-4E8886A8DD2F}"/>
              </a:ext>
            </a:extLst>
          </p:cNvPr>
          <p:cNvSpPr/>
          <p:nvPr/>
        </p:nvSpPr>
        <p:spPr>
          <a:xfrm>
            <a:off x="6570617" y="3971109"/>
            <a:ext cx="5090805" cy="2281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>
                <a:highlight>
                  <a:srgbClr val="FFFF00"/>
                </a:highlight>
              </a:rPr>
              <a:t>EARLYSTOPPING</a:t>
            </a:r>
            <a:r>
              <a:rPr lang="it-IT" b="1" dirty="0">
                <a:highlight>
                  <a:srgbClr val="FFFF00"/>
                </a:highlight>
              </a:rPr>
              <a:t>:</a:t>
            </a:r>
            <a:r>
              <a:rPr lang="it-IT" dirty="0"/>
              <a:t> monitora le prestazioni del modello durante l'addestramento e interrompe il processo di addestramento quando le prestazioni iniziano a degradare (indicando </a:t>
            </a:r>
            <a:r>
              <a:rPr lang="it-IT" dirty="0" err="1"/>
              <a:t>overfitting</a:t>
            </a:r>
            <a:r>
              <a:rPr lang="it-IT" dirty="0"/>
              <a:t>) quindi </a:t>
            </a:r>
            <a:r>
              <a:rPr lang="it-IT" b="1" dirty="0"/>
              <a:t>trova il punto ottimale per la generalizzazione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950B0-0841-F281-090A-81FBEC5A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728" y="0"/>
            <a:ext cx="6638544" cy="837982"/>
          </a:xfrm>
        </p:spPr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r>
              <a:rPr lang="it-IT" dirty="0"/>
              <a:t>: </a:t>
            </a:r>
            <a:r>
              <a:rPr lang="it-IT" dirty="0" err="1"/>
              <a:t>Grid-search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1F442456-3117-26FA-9B39-0606BED9E9ED}"/>
              </a:ext>
            </a:extLst>
          </p:cNvPr>
          <p:cNvSpPr/>
          <p:nvPr/>
        </p:nvSpPr>
        <p:spPr>
          <a:xfrm>
            <a:off x="261256" y="3866606"/>
            <a:ext cx="3409406" cy="2704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t-IT" sz="1500" b="1" u="sng" dirty="0"/>
              <a:t>troppo elevato</a:t>
            </a:r>
            <a:r>
              <a:rPr lang="it-IT" sz="1500" b="1" dirty="0"/>
              <a:t>:</a:t>
            </a:r>
            <a:r>
              <a:rPr lang="it-IT" sz="1500" dirty="0"/>
              <a:t> può portare a una rete </a:t>
            </a:r>
            <a:r>
              <a:rPr lang="it-IT" sz="1500" b="1" dirty="0"/>
              <a:t>eccessivamente complessa</a:t>
            </a:r>
            <a:r>
              <a:rPr lang="it-IT" sz="1500" dirty="0"/>
              <a:t>  capace di memorizzare il rumore del set di addestramento, perdendo la capacità di generalizzare su nuove immagini.</a:t>
            </a:r>
          </a:p>
          <a:p>
            <a:pPr marL="285750" indent="-285750">
              <a:buFontTx/>
              <a:buChar char="-"/>
            </a:pPr>
            <a:r>
              <a:rPr lang="it-IT" sz="1500" b="1" u="sng" dirty="0"/>
              <a:t>troppo basso</a:t>
            </a:r>
            <a:r>
              <a:rPr lang="it-IT" sz="1500" b="1" dirty="0"/>
              <a:t>: </a:t>
            </a:r>
            <a:r>
              <a:rPr lang="it-IT" sz="1500" dirty="0"/>
              <a:t>rende la rete </a:t>
            </a:r>
            <a:r>
              <a:rPr lang="it-IT" sz="1500" b="1" dirty="0"/>
              <a:t>sottodimensionata</a:t>
            </a:r>
            <a:r>
              <a:rPr lang="it-IT" sz="1500" dirty="0"/>
              <a:t> (non ha abbastanza capacità computazionale).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01FA2EA-96CD-FF84-84E2-7C44A7BE3440}"/>
              </a:ext>
            </a:extLst>
          </p:cNvPr>
          <p:cNvSpPr/>
          <p:nvPr/>
        </p:nvSpPr>
        <p:spPr>
          <a:xfrm>
            <a:off x="4386942" y="2480734"/>
            <a:ext cx="3409406" cy="705396"/>
          </a:xfrm>
          <a:prstGeom prst="roundRect">
            <a:avLst>
              <a:gd name="adj" fmla="val 277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controlla l'intensità della </a:t>
            </a:r>
            <a:r>
              <a:rPr lang="it-IT" b="1" dirty="0"/>
              <a:t>regolarizzazione L2</a:t>
            </a:r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0D6BA548-9183-CED7-E33A-1FF3186BFD15}"/>
              </a:ext>
            </a:extLst>
          </p:cNvPr>
          <p:cNvSpPr/>
          <p:nvPr/>
        </p:nvSpPr>
        <p:spPr>
          <a:xfrm>
            <a:off x="8521337" y="2429690"/>
            <a:ext cx="3409406" cy="16459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700" dirty="0"/>
              <a:t>determina la </a:t>
            </a:r>
            <a:r>
              <a:rPr lang="it-IT" sz="1700" b="1" dirty="0"/>
              <a:t>dimensione dei passi</a:t>
            </a:r>
            <a:r>
              <a:rPr lang="it-IT" sz="1700" dirty="0"/>
              <a:t> che la rete compie durante l'ottimizzazione per aggiornare i pesi. Influenza la velocità e la stabilità del processo di ottimizzazione dei parametri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F634C23-AC39-4BBE-746C-40CF107C9225}"/>
              </a:ext>
            </a:extLst>
          </p:cNvPr>
          <p:cNvSpPr/>
          <p:nvPr/>
        </p:nvSpPr>
        <p:spPr>
          <a:xfrm>
            <a:off x="8353301" y="4411684"/>
            <a:ext cx="3745478" cy="2158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t-IT" sz="1600" b="1" u="sng" dirty="0"/>
              <a:t>troppo alto</a:t>
            </a:r>
            <a:r>
              <a:rPr lang="it-IT" sz="1600" b="1" dirty="0"/>
              <a:t>:</a:t>
            </a:r>
            <a:r>
              <a:rPr lang="it-IT" sz="1600" dirty="0"/>
              <a:t> può far sì che l'ottimizzazione "salti" oltre il punto ottimale, rischiando di oscillare e non convergere.</a:t>
            </a:r>
          </a:p>
          <a:p>
            <a:pPr marL="285750" indent="-285750">
              <a:buFontTx/>
              <a:buChar char="-"/>
            </a:pPr>
            <a:r>
              <a:rPr lang="it-IT" sz="1600" b="1" u="sng" dirty="0"/>
              <a:t>troppo basso</a:t>
            </a:r>
            <a:r>
              <a:rPr lang="it-IT" sz="1600" b="1" dirty="0"/>
              <a:t>:</a:t>
            </a:r>
            <a:r>
              <a:rPr lang="it-IT" sz="1600" dirty="0"/>
              <a:t> rende il processo di apprendimento molto lento, rischiando che questo si blocchi in un minimo locale.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188560-2F01-9C08-892C-63335C4C9CE5}"/>
              </a:ext>
            </a:extLst>
          </p:cNvPr>
          <p:cNvSpPr/>
          <p:nvPr/>
        </p:nvSpPr>
        <p:spPr>
          <a:xfrm>
            <a:off x="4386942" y="3709853"/>
            <a:ext cx="3409406" cy="28607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it-IT" sz="1700" b="1" u="sng" dirty="0"/>
              <a:t>troppo alto</a:t>
            </a:r>
            <a:r>
              <a:rPr lang="it-IT" sz="1700" b="1" dirty="0"/>
              <a:t>:</a:t>
            </a:r>
            <a:r>
              <a:rPr lang="it-IT" sz="1700" dirty="0"/>
              <a:t> penalizza eccessivamente i pesi, limitando la capacità di apprendimento della rete e potendo portare a  </a:t>
            </a:r>
            <a:r>
              <a:rPr lang="it-IT" sz="1700" b="1" dirty="0" err="1"/>
              <a:t>underfitting</a:t>
            </a:r>
            <a:r>
              <a:rPr lang="it-IT" sz="1700" b="1" dirty="0"/>
              <a:t>.</a:t>
            </a:r>
          </a:p>
          <a:p>
            <a:pPr marL="285750" indent="-285750">
              <a:buFontTx/>
              <a:buChar char="-"/>
            </a:pPr>
            <a:r>
              <a:rPr lang="it-IT" sz="1700" b="1" u="sng" dirty="0"/>
              <a:t>troppo basso</a:t>
            </a:r>
            <a:r>
              <a:rPr lang="it-IT" sz="1700" b="1" dirty="0"/>
              <a:t>:</a:t>
            </a:r>
            <a:r>
              <a:rPr lang="it-IT" sz="1700" dirty="0"/>
              <a:t> equivale poca o nessuna regolarizzazione il che  rende il modello più incline all'</a:t>
            </a:r>
            <a:r>
              <a:rPr lang="it-IT" sz="1700" b="1" dirty="0" err="1"/>
              <a:t>overfitting</a:t>
            </a:r>
            <a:r>
              <a:rPr lang="it-IT" sz="1700" b="1" dirty="0"/>
              <a:t>.</a:t>
            </a:r>
            <a:endParaRPr lang="it-IT" sz="17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AC2C276A-8A66-28E7-8D8E-A7F4C2147F5C}"/>
              </a:ext>
            </a:extLst>
          </p:cNvPr>
          <p:cNvSpPr/>
          <p:nvPr/>
        </p:nvSpPr>
        <p:spPr>
          <a:xfrm>
            <a:off x="304143" y="2461347"/>
            <a:ext cx="3323627" cy="1111321"/>
          </a:xfrm>
          <a:prstGeom prst="roundRect">
            <a:avLst>
              <a:gd name="adj" fmla="val 243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definisce l'</a:t>
            </a:r>
            <a:r>
              <a:rPr lang="it-IT" sz="1600" b="1" dirty="0"/>
              <a:t>architettura della rete neurale</a:t>
            </a:r>
            <a:r>
              <a:rPr lang="it-IT" sz="1600" dirty="0"/>
              <a:t>, ovvero quanti </a:t>
            </a:r>
            <a:r>
              <a:rPr lang="it-IT" sz="1600" dirty="0" err="1"/>
              <a:t>hidden-layer</a:t>
            </a:r>
            <a:r>
              <a:rPr lang="it-IT" sz="1600" dirty="0"/>
              <a:t> e quanti neuroni sono presenti nell’MLP</a:t>
            </a:r>
            <a:endParaRPr lang="it-IT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66E9A14-3F71-56DB-23F3-F9C3BBA05C40}"/>
              </a:ext>
            </a:extLst>
          </p:cNvPr>
          <p:cNvSpPr/>
          <p:nvPr/>
        </p:nvSpPr>
        <p:spPr>
          <a:xfrm>
            <a:off x="689063" y="1639873"/>
            <a:ext cx="2553789" cy="431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hidden_layer_sizes</a:t>
            </a:r>
            <a:endParaRPr lang="it-IT" sz="16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BCC29C5D-C621-30D5-E4B3-FCC358C3218B}"/>
              </a:ext>
            </a:extLst>
          </p:cNvPr>
          <p:cNvSpPr/>
          <p:nvPr/>
        </p:nvSpPr>
        <p:spPr>
          <a:xfrm>
            <a:off x="5244736" y="1627307"/>
            <a:ext cx="1693818" cy="431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F474F25-358C-ADFB-4B53-75520E40AF85}"/>
              </a:ext>
            </a:extLst>
          </p:cNvPr>
          <p:cNvSpPr/>
          <p:nvPr/>
        </p:nvSpPr>
        <p:spPr>
          <a:xfrm>
            <a:off x="8863150" y="1627306"/>
            <a:ext cx="2725780" cy="4310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learning_rate_init</a:t>
            </a:r>
            <a:endParaRPr lang="it-IT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746E965-D2FF-56EA-C4CC-F2D298F60B01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1965957" y="2070946"/>
            <a:ext cx="1" cy="39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6A9C9E6-6D12-B757-B835-D42DA021C91E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1965957" y="3572668"/>
            <a:ext cx="2" cy="29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520F6F6-3F40-B5D6-BFA6-A05F575113F9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6091645" y="2058380"/>
            <a:ext cx="0" cy="42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265EE83-3B9E-E462-F785-BEC51096658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1645" y="3186130"/>
            <a:ext cx="0" cy="52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6EF87AB-9886-2ACB-DC03-4E41EEFD12B3}"/>
              </a:ext>
            </a:extLst>
          </p:cNvPr>
          <p:cNvCxnSpPr>
            <a:stCxn id="14" idx="2"/>
            <a:endCxn id="6" idx="0"/>
          </p:cNvCxnSpPr>
          <p:nvPr/>
        </p:nvCxnSpPr>
        <p:spPr>
          <a:xfrm>
            <a:off x="10226040" y="2058379"/>
            <a:ext cx="0" cy="37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B9B0CAC-3BE2-1597-08EF-7CB3108731B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0226040" y="4075611"/>
            <a:ext cx="0" cy="33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AA170-84F1-F33C-A21A-372CF1F0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729" y="0"/>
            <a:ext cx="4284459" cy="816607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BFD156-EA3C-4205-4C09-FB17756A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2164"/>
            <a:ext cx="5635454" cy="4623187"/>
          </a:xfrm>
          <a:prstGeom prst="rect">
            <a:avLst/>
          </a:prstGeom>
        </p:spPr>
      </p:pic>
      <p:pic>
        <p:nvPicPr>
          <p:cNvPr id="7" name="Immagine 6" descr="Immagine che contiene testo, schermata, menu&#10;&#10;Il contenuto generato dall'IA potrebbe non essere corretto.">
            <a:extLst>
              <a:ext uri="{FF2B5EF4-FFF2-40B4-BE49-F238E27FC236}">
                <a16:creationId xmlns:a16="http://schemas.microsoft.com/office/drawing/2014/main" id="{41A6DEB0-E907-4DE0-98A2-CC7E86D6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" r="45662" b="88078"/>
          <a:stretch>
            <a:fillRect/>
          </a:stretch>
        </p:blipFill>
        <p:spPr>
          <a:xfrm>
            <a:off x="1263740" y="4532941"/>
            <a:ext cx="3326537" cy="6427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C05EAC4-DE57-3765-2BB5-2F717891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4965"/>
            <a:ext cx="7772400" cy="225713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8798956-D442-7F80-935D-FF299762C77C}"/>
              </a:ext>
            </a:extLst>
          </p:cNvPr>
          <p:cNvSpPr/>
          <p:nvPr/>
        </p:nvSpPr>
        <p:spPr>
          <a:xfrm>
            <a:off x="908203" y="2690757"/>
            <a:ext cx="403761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 seguito della mia soluzione sono riportati i risultati ottenuti, il modello classifica con un’</a:t>
            </a:r>
            <a:r>
              <a:rPr lang="it-IT" dirty="0" err="1"/>
              <a:t>accuracy</a:t>
            </a:r>
            <a:r>
              <a:rPr lang="it-IT" dirty="0"/>
              <a:t> del 52% circa</a:t>
            </a:r>
          </a:p>
        </p:txBody>
      </p:sp>
    </p:spTree>
    <p:extLst>
      <p:ext uri="{BB962C8B-B14F-4D97-AF65-F5344CB8AC3E}">
        <p14:creationId xmlns:p14="http://schemas.microsoft.com/office/powerpoint/2010/main" val="4006101031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286</TotalTime>
  <Words>627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Gill Sans MT</vt:lpstr>
      <vt:lpstr>Pacco</vt:lpstr>
      <vt:lpstr>Homework 3</vt:lpstr>
      <vt:lpstr>Il dataset:</vt:lpstr>
      <vt:lpstr>Soluzione</vt:lpstr>
      <vt:lpstr>Tecniche contro l’overfit:</vt:lpstr>
      <vt:lpstr>Model selection: Grid-search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BENEDETTA NASSI</dc:creator>
  <cp:lastModifiedBy>BENEDETTA NASSI</cp:lastModifiedBy>
  <cp:revision>5</cp:revision>
  <dcterms:created xsi:type="dcterms:W3CDTF">2025-06-15T14:51:54Z</dcterms:created>
  <dcterms:modified xsi:type="dcterms:W3CDTF">2025-06-17T20:49:51Z</dcterms:modified>
</cp:coreProperties>
</file>