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70" r:id="rId7"/>
    <p:sldId id="267" r:id="rId8"/>
    <p:sldId id="268" r:id="rId9"/>
    <p:sldId id="259" r:id="rId10"/>
    <p:sldId id="269" r:id="rId11"/>
    <p:sldId id="271" r:id="rId12"/>
    <p:sldId id="272" r:id="rId13"/>
    <p:sldId id="266" r:id="rId14"/>
    <p:sldId id="263" r:id="rId15"/>
    <p:sldId id="264"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edetta del Giudice" initials="BdG" lastIdx="1" clrIdx="0">
    <p:extLst>
      <p:ext uri="{19B8F6BF-5375-455C-9EA6-DF929625EA0E}">
        <p15:presenceInfo xmlns:p15="http://schemas.microsoft.com/office/powerpoint/2012/main" userId="b1b0d5d19b4d93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8E6DDF-BCDD-4A44-A9E6-970F9147D98A}"/>
              </a:ext>
            </a:extLst>
          </p:cNvPr>
          <p:cNvSpPr>
            <a:spLocks noGrp="1"/>
          </p:cNvSpPr>
          <p:nvPr>
            <p:ph type="ctrTitle"/>
          </p:nvPr>
        </p:nvSpPr>
        <p:spPr>
          <a:xfrm>
            <a:off x="6094855" y="1261331"/>
            <a:ext cx="3497565" cy="3002662"/>
          </a:xfrm>
        </p:spPr>
        <p:txBody>
          <a:bodyPr>
            <a:normAutofit/>
          </a:bodyPr>
          <a:lstStyle/>
          <a:p>
            <a:pPr algn="l"/>
            <a:br>
              <a:rPr lang="it-IT" sz="4400" dirty="0"/>
            </a:br>
            <a:endParaRPr lang="it-IT" sz="4400" dirty="0"/>
          </a:p>
        </p:txBody>
      </p:sp>
      <p:sp>
        <p:nvSpPr>
          <p:cNvPr id="3" name="Sottotitolo 2">
            <a:extLst>
              <a:ext uri="{FF2B5EF4-FFF2-40B4-BE49-F238E27FC236}">
                <a16:creationId xmlns:a16="http://schemas.microsoft.com/office/drawing/2014/main" id="{2CC6A6D3-4B97-4C1E-9694-566D4A26CB82}"/>
              </a:ext>
            </a:extLst>
          </p:cNvPr>
          <p:cNvSpPr>
            <a:spLocks noGrp="1"/>
          </p:cNvSpPr>
          <p:nvPr>
            <p:ph type="subTitle" idx="1"/>
          </p:nvPr>
        </p:nvSpPr>
        <p:spPr>
          <a:xfrm>
            <a:off x="6094374" y="4263992"/>
            <a:ext cx="3498045" cy="1325857"/>
          </a:xfrm>
        </p:spPr>
        <p:txBody>
          <a:bodyPr>
            <a:normAutofit/>
          </a:bodyPr>
          <a:lstStyle/>
          <a:p>
            <a:pPr algn="l"/>
            <a:r>
              <a:rPr lang="it-IT" dirty="0"/>
              <a:t>Interazione Uomo-Macchina 2019-2020</a:t>
            </a:r>
          </a:p>
          <a:p>
            <a:pPr algn="l"/>
            <a:r>
              <a:rPr lang="it-IT" dirty="0"/>
              <a:t>Benedetta del Giudice Matricola: 0512102429</a:t>
            </a:r>
          </a:p>
        </p:txBody>
      </p:sp>
      <p:sp>
        <p:nvSpPr>
          <p:cNvPr id="16" name="Isosceles Triangle 1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descr="Immagine che contiene fotografia, stanza, orologio, segnale&#10;&#10;Descrizione generata automaticamente">
            <a:extLst>
              <a:ext uri="{FF2B5EF4-FFF2-40B4-BE49-F238E27FC236}">
                <a16:creationId xmlns:a16="http://schemas.microsoft.com/office/drawing/2014/main" id="{193F94BD-9973-486B-8A1E-E8C72D0A6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6225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2516C4-D935-4BCE-BA7F-5CE61E8D65B6}"/>
              </a:ext>
            </a:extLst>
          </p:cNvPr>
          <p:cNvSpPr>
            <a:spLocks noGrp="1"/>
          </p:cNvSpPr>
          <p:nvPr>
            <p:ph type="title"/>
          </p:nvPr>
        </p:nvSpPr>
        <p:spPr/>
        <p:txBody>
          <a:bodyPr>
            <a:normAutofit fontScale="90000"/>
          </a:bodyPr>
          <a:lstStyle/>
          <a:p>
            <a:r>
              <a:rPr lang="it-IT" sz="4000" dirty="0"/>
              <a:t>Task 1:</a:t>
            </a:r>
            <a:br>
              <a:rPr lang="it-IT" dirty="0"/>
            </a:br>
            <a:r>
              <a:rPr lang="it-IT" sz="2000" dirty="0">
                <a:effectLst/>
                <a:latin typeface="+mn-lt"/>
                <a:ea typeface="Calibri" panose="020F0502020204030204" pitchFamily="34" charset="0"/>
                <a:cs typeface="Calibri" panose="020F0502020204030204" pitchFamily="34" charset="0"/>
              </a:rPr>
              <a:t>Visualizzare gli ultimi articoli dal web in riferimento all’oggetto dei possibili investimenti futuri</a:t>
            </a:r>
            <a:br>
              <a:rPr lang="it-IT" sz="2000" dirty="0">
                <a:effectLst/>
                <a:latin typeface="+mn-lt"/>
                <a:ea typeface="Calibri" panose="020F0502020204030204" pitchFamily="34" charset="0"/>
                <a:cs typeface="Times New Roman" panose="02020603050405020304" pitchFamily="18" charset="0"/>
              </a:rPr>
            </a:br>
            <a:endParaRPr lang="it-IT" sz="2000" dirty="0">
              <a:latin typeface="+mn-lt"/>
            </a:endParaRPr>
          </a:p>
        </p:txBody>
      </p:sp>
      <p:sp>
        <p:nvSpPr>
          <p:cNvPr id="3" name="Segnaposto contenuto 2">
            <a:extLst>
              <a:ext uri="{FF2B5EF4-FFF2-40B4-BE49-F238E27FC236}">
                <a16:creationId xmlns:a16="http://schemas.microsoft.com/office/drawing/2014/main" id="{3CCC50FB-D977-4D93-8D97-658AEE4AE5AE}"/>
              </a:ext>
            </a:extLst>
          </p:cNvPr>
          <p:cNvSpPr>
            <a:spLocks noGrp="1"/>
          </p:cNvSpPr>
          <p:nvPr>
            <p:ph idx="1"/>
          </p:nvPr>
        </p:nvSpPr>
        <p:spPr/>
        <p:txBody>
          <a:bodyPr>
            <a:normAutofit/>
          </a:bodyPr>
          <a:lstStyle/>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1: L’utente effettua il login </a:t>
            </a: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2: Clicca sulla voce “</a:t>
            </a:r>
            <a:r>
              <a:rPr lang="it-IT" sz="1800" i="1" dirty="0">
                <a:effectLst/>
                <a:ea typeface="Calibri" panose="020F0502020204030204" pitchFamily="34" charset="0"/>
                <a:cs typeface="Times New Roman" panose="02020603050405020304" pitchFamily="18" charset="0"/>
              </a:rPr>
              <a:t>News</a:t>
            </a:r>
            <a:r>
              <a:rPr lang="it-IT" sz="1800" dirty="0">
                <a:effectLst/>
                <a:ea typeface="Calibri" panose="020F0502020204030204" pitchFamily="34" charset="0"/>
                <a:cs typeface="Times New Roman" panose="02020603050405020304" pitchFamily="18" charset="0"/>
              </a:rPr>
              <a:t>” nella barra laterale della </a:t>
            </a:r>
            <a:r>
              <a:rPr lang="it-IT" sz="1800" i="1" dirty="0">
                <a:effectLst/>
                <a:ea typeface="Calibri" panose="020F0502020204030204" pitchFamily="34" charset="0"/>
                <a:cs typeface="Times New Roman" panose="02020603050405020304" pitchFamily="18" charset="0"/>
              </a:rPr>
              <a:t>Home page</a:t>
            </a:r>
            <a:endParaRPr lang="it-IT" sz="1800" dirty="0">
              <a:effectLst/>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3: Sceglie il prodotto a cui è interessato </a:t>
            </a: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4: Sceglie l’articolo da leggere tra quelli visualizzati</a:t>
            </a:r>
          </a:p>
          <a:p>
            <a:endParaRPr lang="it-IT" dirty="0"/>
          </a:p>
        </p:txBody>
      </p:sp>
    </p:spTree>
    <p:extLst>
      <p:ext uri="{BB962C8B-B14F-4D97-AF65-F5344CB8AC3E}">
        <p14:creationId xmlns:p14="http://schemas.microsoft.com/office/powerpoint/2010/main" val="388979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D7610-07DB-40EB-9ED7-1E0A41A9E7A3}"/>
              </a:ext>
            </a:extLst>
          </p:cNvPr>
          <p:cNvSpPr>
            <a:spLocks noGrp="1"/>
          </p:cNvSpPr>
          <p:nvPr>
            <p:ph type="title"/>
          </p:nvPr>
        </p:nvSpPr>
        <p:spPr/>
        <p:txBody>
          <a:bodyPr>
            <a:normAutofit/>
          </a:bodyPr>
          <a:lstStyle/>
          <a:p>
            <a:r>
              <a:rPr lang="it-IT" dirty="0"/>
              <a:t>Task 2:</a:t>
            </a:r>
            <a:br>
              <a:rPr lang="it-IT" dirty="0"/>
            </a:br>
            <a:r>
              <a:rPr lang="it-IT" sz="2000" dirty="0">
                <a:effectLst/>
                <a:latin typeface="+mn-lt"/>
                <a:ea typeface="Calibri" panose="020F0502020204030204" pitchFamily="34" charset="0"/>
                <a:cs typeface="Calibri" panose="020F0502020204030204" pitchFamily="34" charset="0"/>
              </a:rPr>
              <a:t>Visualizzare informazioni economiche su possibili investimenti futuri</a:t>
            </a:r>
            <a:br>
              <a:rPr lang="it-IT" sz="2000" dirty="0">
                <a:effectLst/>
                <a:latin typeface="+mn-lt"/>
                <a:ea typeface="Calibri" panose="020F0502020204030204" pitchFamily="34" charset="0"/>
                <a:cs typeface="Times New Roman" panose="02020603050405020304" pitchFamily="18" charset="0"/>
              </a:rPr>
            </a:br>
            <a:endParaRPr lang="it-IT" sz="2000" dirty="0">
              <a:latin typeface="+mn-lt"/>
            </a:endParaRPr>
          </a:p>
        </p:txBody>
      </p:sp>
      <p:sp>
        <p:nvSpPr>
          <p:cNvPr id="3" name="Segnaposto contenuto 2">
            <a:extLst>
              <a:ext uri="{FF2B5EF4-FFF2-40B4-BE49-F238E27FC236}">
                <a16:creationId xmlns:a16="http://schemas.microsoft.com/office/drawing/2014/main" id="{2B5AF7DD-BDF0-42D7-A8C3-92D6277B9E89}"/>
              </a:ext>
            </a:extLst>
          </p:cNvPr>
          <p:cNvSpPr>
            <a:spLocks noGrp="1"/>
          </p:cNvSpPr>
          <p:nvPr>
            <p:ph idx="1"/>
          </p:nvPr>
        </p:nvSpPr>
        <p:spPr/>
        <p:txBody>
          <a:bodyPr/>
          <a:lstStyle/>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1: L’utente effettua il login </a:t>
            </a: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2: Clicca sulla voce “</a:t>
            </a:r>
            <a:r>
              <a:rPr lang="it-IT" sz="1800" i="1" dirty="0">
                <a:effectLst/>
                <a:ea typeface="Calibri" panose="020F0502020204030204" pitchFamily="34" charset="0"/>
                <a:cs typeface="Times New Roman" panose="02020603050405020304" pitchFamily="18" charset="0"/>
              </a:rPr>
              <a:t>News</a:t>
            </a:r>
            <a:r>
              <a:rPr lang="it-IT" sz="1800" dirty="0">
                <a:effectLst/>
                <a:ea typeface="Calibri" panose="020F0502020204030204" pitchFamily="34" charset="0"/>
                <a:cs typeface="Times New Roman" panose="02020603050405020304" pitchFamily="18" charset="0"/>
              </a:rPr>
              <a:t>” nella barra laterale della </a:t>
            </a:r>
            <a:r>
              <a:rPr lang="it-IT" sz="1800" i="1" dirty="0">
                <a:effectLst/>
                <a:ea typeface="Calibri" panose="020F0502020204030204" pitchFamily="34" charset="0"/>
                <a:cs typeface="Times New Roman" panose="02020603050405020304" pitchFamily="18" charset="0"/>
              </a:rPr>
              <a:t>Home page</a:t>
            </a:r>
            <a:endParaRPr lang="it-IT" sz="1800" dirty="0">
              <a:effectLst/>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3: Sceglie il prodotto a cui è interessato</a:t>
            </a:r>
          </a:p>
          <a:p>
            <a:endParaRPr lang="it-IT" dirty="0"/>
          </a:p>
        </p:txBody>
      </p:sp>
    </p:spTree>
    <p:extLst>
      <p:ext uri="{BB962C8B-B14F-4D97-AF65-F5344CB8AC3E}">
        <p14:creationId xmlns:p14="http://schemas.microsoft.com/office/powerpoint/2010/main" val="407360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F2793-301D-4F88-B673-AA375E1C6F28}"/>
              </a:ext>
            </a:extLst>
          </p:cNvPr>
          <p:cNvSpPr>
            <a:spLocks noGrp="1"/>
          </p:cNvSpPr>
          <p:nvPr>
            <p:ph type="title"/>
          </p:nvPr>
        </p:nvSpPr>
        <p:spPr/>
        <p:txBody>
          <a:bodyPr>
            <a:normAutofit/>
          </a:bodyPr>
          <a:lstStyle/>
          <a:p>
            <a:r>
              <a:rPr lang="it-IT" dirty="0"/>
              <a:t>Task 3:</a:t>
            </a:r>
            <a:br>
              <a:rPr lang="it-IT" dirty="0"/>
            </a:br>
            <a:r>
              <a:rPr lang="it-IT" sz="2000" dirty="0">
                <a:effectLst/>
                <a:latin typeface="+mn-lt"/>
                <a:ea typeface="Calibri" panose="020F0502020204030204" pitchFamily="34" charset="0"/>
                <a:cs typeface="Calibri" panose="020F0502020204030204" pitchFamily="34" charset="0"/>
              </a:rPr>
              <a:t>Visualizzare informazioni tecniche su possibili investimenti futuri </a:t>
            </a:r>
            <a:br>
              <a:rPr lang="it-IT" sz="2000" dirty="0">
                <a:effectLst/>
                <a:latin typeface="+mn-lt"/>
                <a:ea typeface="Calibri" panose="020F0502020204030204" pitchFamily="34" charset="0"/>
                <a:cs typeface="Times New Roman" panose="02020603050405020304" pitchFamily="18" charset="0"/>
              </a:rPr>
            </a:br>
            <a:endParaRPr lang="it-IT" sz="2000" dirty="0">
              <a:latin typeface="+mn-lt"/>
            </a:endParaRPr>
          </a:p>
        </p:txBody>
      </p:sp>
      <p:sp>
        <p:nvSpPr>
          <p:cNvPr id="3" name="Segnaposto contenuto 2">
            <a:extLst>
              <a:ext uri="{FF2B5EF4-FFF2-40B4-BE49-F238E27FC236}">
                <a16:creationId xmlns:a16="http://schemas.microsoft.com/office/drawing/2014/main" id="{B842D32E-C274-474A-BC2F-8E34420FF484}"/>
              </a:ext>
            </a:extLst>
          </p:cNvPr>
          <p:cNvSpPr>
            <a:spLocks noGrp="1"/>
          </p:cNvSpPr>
          <p:nvPr>
            <p:ph idx="1"/>
          </p:nvPr>
        </p:nvSpPr>
        <p:spPr/>
        <p:txBody>
          <a:bodyPr/>
          <a:lstStyle/>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1: L’utente effettua il login </a:t>
            </a: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2: Clicca sulla voce “</a:t>
            </a:r>
            <a:r>
              <a:rPr lang="it-IT" sz="1800" i="1" dirty="0">
                <a:effectLst/>
                <a:ea typeface="Calibri" panose="020F0502020204030204" pitchFamily="34" charset="0"/>
                <a:cs typeface="Times New Roman" panose="02020603050405020304" pitchFamily="18" charset="0"/>
              </a:rPr>
              <a:t>News</a:t>
            </a:r>
            <a:r>
              <a:rPr lang="it-IT" sz="1800" dirty="0">
                <a:effectLst/>
                <a:ea typeface="Calibri" panose="020F0502020204030204" pitchFamily="34" charset="0"/>
                <a:cs typeface="Times New Roman" panose="02020603050405020304" pitchFamily="18" charset="0"/>
              </a:rPr>
              <a:t>” nella barra laterale della </a:t>
            </a:r>
            <a:r>
              <a:rPr lang="it-IT" sz="1800" i="1" dirty="0">
                <a:effectLst/>
                <a:ea typeface="Calibri" panose="020F0502020204030204" pitchFamily="34" charset="0"/>
                <a:cs typeface="Times New Roman" panose="02020603050405020304" pitchFamily="18" charset="0"/>
              </a:rPr>
              <a:t>Home page</a:t>
            </a:r>
            <a:endParaRPr lang="it-IT" sz="1800" dirty="0">
              <a:effectLst/>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3: Sceglie il prodotto a cui è interessato</a:t>
            </a:r>
          </a:p>
          <a:p>
            <a:endParaRPr lang="it-IT" dirty="0"/>
          </a:p>
        </p:txBody>
      </p:sp>
    </p:spTree>
    <p:extLst>
      <p:ext uri="{BB962C8B-B14F-4D97-AF65-F5344CB8AC3E}">
        <p14:creationId xmlns:p14="http://schemas.microsoft.com/office/powerpoint/2010/main" val="285206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4B45C-4472-49EC-9BD3-79292FF2F4B5}"/>
              </a:ext>
            </a:extLst>
          </p:cNvPr>
          <p:cNvSpPr>
            <a:spLocks noGrp="1"/>
          </p:cNvSpPr>
          <p:nvPr>
            <p:ph type="title"/>
          </p:nvPr>
        </p:nvSpPr>
        <p:spPr/>
        <p:txBody>
          <a:bodyPr>
            <a:normAutofit fontScale="90000"/>
          </a:bodyPr>
          <a:lstStyle/>
          <a:p>
            <a:pPr>
              <a:lnSpc>
                <a:spcPct val="107000"/>
              </a:lnSpc>
              <a:spcAft>
                <a:spcPts val="800"/>
              </a:spcAft>
            </a:pPr>
            <a:r>
              <a:rPr lang="it-IT" sz="4000" dirty="0"/>
              <a:t>Task 4:</a:t>
            </a:r>
            <a:br>
              <a:rPr lang="it-IT" dirty="0"/>
            </a:br>
            <a:r>
              <a:rPr lang="it-IT" sz="2000" dirty="0">
                <a:effectLst/>
                <a:latin typeface="+mn-lt"/>
                <a:ea typeface="Calibri" panose="020F0502020204030204" pitchFamily="34" charset="0"/>
                <a:cs typeface="Calibri" panose="020F0502020204030204" pitchFamily="34" charset="0"/>
              </a:rPr>
              <a:t>Tenere sotto controllo l’andamento delle vendite della propria azienda</a:t>
            </a:r>
            <a:br>
              <a:rPr lang="it-IT" sz="36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ECA5F759-3FBC-4770-BA21-2EBBAF97779D}"/>
              </a:ext>
            </a:extLst>
          </p:cNvPr>
          <p:cNvSpPr>
            <a:spLocks noGrp="1"/>
          </p:cNvSpPr>
          <p:nvPr>
            <p:ph idx="1"/>
          </p:nvPr>
        </p:nvSpPr>
        <p:spPr/>
        <p:txBody>
          <a:bodyPr/>
          <a:lstStyle/>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1: L’utente effettua il login </a:t>
            </a:r>
          </a:p>
          <a:p>
            <a:pPr marL="742950" lvl="1" indent="-285750">
              <a:lnSpc>
                <a:spcPct val="115000"/>
              </a:lnSpc>
              <a:spcAft>
                <a:spcPts val="1000"/>
              </a:spcAft>
              <a:buFont typeface="+mj-lt"/>
              <a:buAutoNum type="arabicPeriod"/>
            </a:pPr>
            <a:r>
              <a:rPr lang="it-IT" sz="1800" dirty="0">
                <a:effectLst/>
                <a:ea typeface="Calibri" panose="020F0502020204030204" pitchFamily="34" charset="0"/>
                <a:cs typeface="Times New Roman" panose="02020603050405020304" pitchFamily="18" charset="0"/>
              </a:rPr>
              <a:t>Azione 2: Clicca sulla voce “</a:t>
            </a:r>
            <a:r>
              <a:rPr lang="it-IT" sz="1800" i="1" dirty="0">
                <a:effectLst/>
                <a:ea typeface="Calibri" panose="020F0502020204030204" pitchFamily="34" charset="0"/>
                <a:cs typeface="Times New Roman" panose="02020603050405020304" pitchFamily="18" charset="0"/>
              </a:rPr>
              <a:t>Finanze</a:t>
            </a:r>
            <a:r>
              <a:rPr lang="it-IT" sz="1800" dirty="0">
                <a:effectLst/>
                <a:ea typeface="Calibri" panose="020F0502020204030204" pitchFamily="34" charset="0"/>
                <a:cs typeface="Times New Roman" panose="02020603050405020304" pitchFamily="18" charset="0"/>
              </a:rPr>
              <a:t>” nella barra laterale della </a:t>
            </a:r>
            <a:r>
              <a:rPr lang="it-IT" sz="1800" i="1" dirty="0">
                <a:effectLst/>
                <a:ea typeface="Calibri" panose="020F0502020204030204" pitchFamily="34" charset="0"/>
                <a:cs typeface="Times New Roman" panose="02020603050405020304" pitchFamily="18" charset="0"/>
              </a:rPr>
              <a:t>Home page</a:t>
            </a:r>
            <a:r>
              <a:rPr lang="it-IT" sz="1800" dirty="0">
                <a:effectLst/>
                <a:ea typeface="Calibri" panose="020F0502020204030204" pitchFamily="34" charset="0"/>
                <a:cs typeface="Times New Roman" panose="02020603050405020304" pitchFamily="18" charset="0"/>
              </a:rPr>
              <a:t> </a:t>
            </a:r>
          </a:p>
          <a:p>
            <a:endParaRPr lang="it-IT" dirty="0"/>
          </a:p>
        </p:txBody>
      </p:sp>
    </p:spTree>
    <p:extLst>
      <p:ext uri="{BB962C8B-B14F-4D97-AF65-F5344CB8AC3E}">
        <p14:creationId xmlns:p14="http://schemas.microsoft.com/office/powerpoint/2010/main" val="429312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B73A62-7C5F-4C3E-B955-EC77C8E8763D}"/>
              </a:ext>
            </a:extLst>
          </p:cNvPr>
          <p:cNvSpPr>
            <a:spLocks noGrp="1"/>
          </p:cNvSpPr>
          <p:nvPr>
            <p:ph type="title"/>
          </p:nvPr>
        </p:nvSpPr>
        <p:spPr/>
        <p:txBody>
          <a:bodyPr/>
          <a:lstStyle/>
          <a:p>
            <a:r>
              <a:rPr lang="it-IT" dirty="0"/>
              <a:t>Sistemi simili</a:t>
            </a:r>
          </a:p>
        </p:txBody>
      </p:sp>
      <p:sp>
        <p:nvSpPr>
          <p:cNvPr id="3" name="Segnaposto contenuto 2">
            <a:extLst>
              <a:ext uri="{FF2B5EF4-FFF2-40B4-BE49-F238E27FC236}">
                <a16:creationId xmlns:a16="http://schemas.microsoft.com/office/drawing/2014/main" id="{335F45DE-F9D6-496D-8A37-AC01E29FE335}"/>
              </a:ext>
            </a:extLst>
          </p:cNvPr>
          <p:cNvSpPr>
            <a:spLocks noGrp="1"/>
          </p:cNvSpPr>
          <p:nvPr>
            <p:ph idx="1"/>
          </p:nvPr>
        </p:nvSpPr>
        <p:spPr/>
        <p:txBody>
          <a:bodyPr/>
          <a:lstStyle/>
          <a:p>
            <a:r>
              <a:rPr lang="it-IT" sz="1800" dirty="0">
                <a:effectLst/>
                <a:ea typeface="Calibri" panose="020F0502020204030204" pitchFamily="34" charset="0"/>
                <a:cs typeface="Calibri" panose="020F0502020204030204" pitchFamily="34" charset="0"/>
              </a:rPr>
              <a:t>Secondo gli ultimi dati dell’</a:t>
            </a:r>
            <a:r>
              <a:rPr lang="it-IT" sz="1800" b="1" dirty="0">
                <a:effectLst/>
                <a:ea typeface="Calibri" panose="020F0502020204030204" pitchFamily="34" charset="0"/>
                <a:cs typeface="Calibri" panose="020F0502020204030204" pitchFamily="34" charset="0"/>
              </a:rPr>
              <a:t>Osservatorio Smart Agrifood del Politecnico di Milano</a:t>
            </a:r>
            <a:r>
              <a:rPr lang="it-IT" sz="1800" dirty="0">
                <a:effectLst/>
                <a:ea typeface="Calibri" panose="020F0502020204030204" pitchFamily="34" charset="0"/>
                <a:cs typeface="Calibri" panose="020F0502020204030204" pitchFamily="34" charset="0"/>
              </a:rPr>
              <a:t>, i software gestionali sono tra le tecnologie più utilizzate (20%) messe a disposizione dalle </a:t>
            </a:r>
            <a:r>
              <a:rPr lang="it-IT" sz="1800" b="1" dirty="0">
                <a:effectLst/>
                <a:ea typeface="Calibri" panose="020F0502020204030204" pitchFamily="34" charset="0"/>
                <a:cs typeface="Calibri" panose="020F0502020204030204" pitchFamily="34" charset="0"/>
              </a:rPr>
              <a:t>aziende di Agricoltura di Precisione in Italia. </a:t>
            </a:r>
            <a:r>
              <a:rPr lang="it-IT" b="1" dirty="0">
                <a:ea typeface="Calibri" panose="020F0502020204030204" pitchFamily="34" charset="0"/>
                <a:cs typeface="Calibri" panose="020F0502020204030204" pitchFamily="34" charset="0"/>
              </a:rPr>
              <a:t>Qualche esempio:</a:t>
            </a:r>
            <a:endParaRPr lang="it-IT" sz="1800" b="1" dirty="0">
              <a:effectLst/>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it-IT" sz="1800" b="1" dirty="0" err="1">
                <a:effectLst/>
                <a:ea typeface="Calibri" panose="020F0502020204030204" pitchFamily="34" charset="0"/>
                <a:cs typeface="Calibri" panose="020F0502020204030204" pitchFamily="34" charset="0"/>
              </a:rPr>
              <a:t>AgriApp</a:t>
            </a:r>
            <a:r>
              <a:rPr lang="it-IT" sz="1800" dirty="0">
                <a:effectLst/>
                <a:ea typeface="Calibri" panose="020F0502020204030204" pitchFamily="34" charset="0"/>
                <a:cs typeface="Calibri" panose="020F0502020204030204" pitchFamily="34" charset="0"/>
              </a:rPr>
              <a:t>.</a:t>
            </a:r>
          </a:p>
          <a:p>
            <a:pPr>
              <a:lnSpc>
                <a:spcPct val="115000"/>
              </a:lnSpc>
              <a:spcAft>
                <a:spcPts val="1000"/>
              </a:spcAft>
              <a:buFont typeface="Symbol" panose="05050102010706020507" pitchFamily="18" charset="2"/>
              <a:buChar char=""/>
            </a:pPr>
            <a:r>
              <a:rPr lang="it-IT" sz="1800" b="1" dirty="0">
                <a:effectLst/>
                <a:ea typeface="Times New Roman" panose="02020603050405020304" pitchFamily="18" charset="0"/>
                <a:cs typeface="Calibri" panose="020F0502020204030204" pitchFamily="34" charset="0"/>
              </a:rPr>
              <a:t>Fuse</a:t>
            </a:r>
            <a:endParaRPr lang="it-IT" sz="1800" dirty="0">
              <a:effectLst/>
              <a:ea typeface="Times New Roman" panose="02020603050405020304" pitchFamily="18" charset="0"/>
              <a:cs typeface="Calibri" panose="020F0502020204030204" pitchFamily="34" charset="0"/>
            </a:endParaRPr>
          </a:p>
          <a:p>
            <a:pPr>
              <a:lnSpc>
                <a:spcPct val="115000"/>
              </a:lnSpc>
              <a:spcAft>
                <a:spcPts val="1000"/>
              </a:spcAft>
              <a:buFont typeface="Symbol" panose="05050102010706020507" pitchFamily="18" charset="2"/>
              <a:buChar char=""/>
            </a:pPr>
            <a:r>
              <a:rPr lang="it-IT" sz="1800" b="1" dirty="0" err="1">
                <a:effectLst/>
                <a:ea typeface="Calibri" panose="020F0502020204030204" pitchFamily="34" charset="0"/>
                <a:cs typeface="Calibri" panose="020F0502020204030204" pitchFamily="34" charset="0"/>
              </a:rPr>
              <a:t>Farmserver</a:t>
            </a:r>
            <a:endParaRPr lang="it-IT" sz="1800" dirty="0">
              <a:effectLst/>
              <a:ea typeface="Calibri" panose="020F0502020204030204" pitchFamily="34" charset="0"/>
              <a:cs typeface="Calibri" panose="020F0502020204030204" pitchFamily="34" charset="0"/>
            </a:endParaRPr>
          </a:p>
          <a:p>
            <a:pPr>
              <a:lnSpc>
                <a:spcPct val="115000"/>
              </a:lnSpc>
              <a:spcAft>
                <a:spcPts val="1000"/>
              </a:spcAft>
              <a:buFont typeface="Symbol" panose="05050102010706020507" pitchFamily="18" charset="2"/>
              <a:buChar char=""/>
            </a:pPr>
            <a:r>
              <a:rPr lang="it-IT" sz="1800" b="1" dirty="0" err="1">
                <a:effectLst/>
                <a:ea typeface="Times New Roman" panose="02020603050405020304" pitchFamily="18" charset="0"/>
                <a:cs typeface="Calibri" panose="020F0502020204030204" pitchFamily="34" charset="0"/>
              </a:rPr>
              <a:t>Agrivi</a:t>
            </a:r>
            <a:endParaRPr lang="it-IT" sz="1800" dirty="0">
              <a:effectLst/>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60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7C69E-2244-4083-AD6A-889C64EA57DF}"/>
              </a:ext>
            </a:extLst>
          </p:cNvPr>
          <p:cNvSpPr>
            <a:spLocks noGrp="1"/>
          </p:cNvSpPr>
          <p:nvPr>
            <p:ph type="title"/>
          </p:nvPr>
        </p:nvSpPr>
        <p:spPr/>
        <p:txBody>
          <a:bodyPr/>
          <a:lstStyle/>
          <a:p>
            <a:r>
              <a:rPr lang="it-IT" dirty="0"/>
              <a:t>Analisi comparativa</a:t>
            </a:r>
          </a:p>
        </p:txBody>
      </p:sp>
      <p:sp>
        <p:nvSpPr>
          <p:cNvPr id="3" name="Segnaposto contenuto 2">
            <a:extLst>
              <a:ext uri="{FF2B5EF4-FFF2-40B4-BE49-F238E27FC236}">
                <a16:creationId xmlns:a16="http://schemas.microsoft.com/office/drawing/2014/main" id="{39C5C5DE-BE6D-45BD-B9BC-2932FA59B150}"/>
              </a:ext>
            </a:extLst>
          </p:cNvPr>
          <p:cNvSpPr>
            <a:spLocks noGrp="1"/>
          </p:cNvSpPr>
          <p:nvPr>
            <p:ph idx="1"/>
          </p:nvPr>
        </p:nvSpPr>
        <p:spPr/>
        <p:txBody>
          <a:bodyPr/>
          <a:lstStyle/>
          <a:p>
            <a:r>
              <a:rPr lang="it-IT" sz="1800" i="1" dirty="0">
                <a:effectLst/>
                <a:ea typeface="Times New Roman" panose="02020603050405020304" pitchFamily="18" charset="0"/>
              </a:rPr>
              <a:t>A differenza di queste App già esistenti, il nostro sistema fornisce informazioni in maniera rapida e semplice, mirate ai nostri obiettivi e interessi, e soprattutto non richiede grosse competenze informatiche o economiche.</a:t>
            </a:r>
            <a:endParaRPr lang="it-IT" sz="1800" dirty="0">
              <a:effectLst/>
              <a:ea typeface="Times New Roman" panose="02020603050405020304" pitchFamily="18" charset="0"/>
            </a:endParaRPr>
          </a:p>
          <a:p>
            <a:r>
              <a:rPr lang="it-IT" sz="1800" i="1" dirty="0">
                <a:effectLst/>
                <a:ea typeface="Times New Roman" panose="02020603050405020304" pitchFamily="18" charset="0"/>
              </a:rPr>
              <a:t>Nel nostro sistema possiamo visualizzare informazioni simili a quelle fornite dall’app </a:t>
            </a:r>
            <a:r>
              <a:rPr lang="it-IT" sz="1800" i="1" dirty="0" err="1">
                <a:effectLst/>
                <a:ea typeface="Times New Roman" panose="02020603050405020304" pitchFamily="18" charset="0"/>
              </a:rPr>
              <a:t>AgriApp</a:t>
            </a:r>
            <a:r>
              <a:rPr lang="it-IT" sz="1800" i="1" dirty="0">
                <a:effectLst/>
                <a:ea typeface="Times New Roman" panose="02020603050405020304" pitchFamily="18" charset="0"/>
              </a:rPr>
              <a:t> nella sezione “News”, selezionando il prodotto di nostro interesse.</a:t>
            </a:r>
          </a:p>
          <a:p>
            <a:r>
              <a:rPr lang="it-IT" i="1" dirty="0">
                <a:ea typeface="Times New Roman" panose="02020603050405020304" pitchFamily="18" charset="0"/>
              </a:rPr>
              <a:t>In nessuno di questi sistemi è possibile eseguire insieme tutti e 4 i task del nostro sistema</a:t>
            </a:r>
            <a:endParaRPr lang="it-IT" sz="1800" dirty="0">
              <a:effectLst/>
              <a:ea typeface="Times New Roman" panose="02020603050405020304" pitchFamily="18" charset="0"/>
            </a:endParaRPr>
          </a:p>
        </p:txBody>
      </p:sp>
    </p:spTree>
    <p:extLst>
      <p:ext uri="{BB962C8B-B14F-4D97-AF65-F5344CB8AC3E}">
        <p14:creationId xmlns:p14="http://schemas.microsoft.com/office/powerpoint/2010/main" val="402358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FFA45-E99E-4E1D-A913-85A09D99F4B8}"/>
              </a:ext>
            </a:extLst>
          </p:cNvPr>
          <p:cNvSpPr>
            <a:spLocks noGrp="1"/>
          </p:cNvSpPr>
          <p:nvPr>
            <p:ph type="title"/>
          </p:nvPr>
        </p:nvSpPr>
        <p:spPr/>
        <p:txBody>
          <a:bodyPr>
            <a:normAutofit fontScale="90000"/>
          </a:bodyPr>
          <a:lstStyle/>
          <a:p>
            <a:pPr>
              <a:lnSpc>
                <a:spcPct val="107000"/>
              </a:lnSpc>
              <a:spcAft>
                <a:spcPts val="800"/>
              </a:spcAft>
            </a:pPr>
            <a:r>
              <a:rPr lang="it-IT" b="1" dirty="0">
                <a:effectLst/>
                <a:ea typeface="Calibri" panose="020F0502020204030204" pitchFamily="34" charset="0"/>
                <a:cs typeface="Calibri" panose="020F0502020204030204" pitchFamily="34" charset="0"/>
              </a:rPr>
              <a:t>Valutazione del prototipo </a:t>
            </a:r>
            <a:r>
              <a:rPr lang="it-IT" b="1" dirty="0" err="1">
                <a:effectLst/>
                <a:ea typeface="Calibri" panose="020F0502020204030204" pitchFamily="34" charset="0"/>
                <a:cs typeface="Calibri" panose="020F0502020204030204" pitchFamily="34" charset="0"/>
              </a:rPr>
              <a:t>Balsamiq</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r>
              <a:rPr lang="it-IT" sz="1800" dirty="0">
                <a:effectLst/>
                <a:latin typeface="+mn-lt"/>
                <a:ea typeface="Calibri" panose="020F0502020204030204" pitchFamily="34" charset="0"/>
                <a:cs typeface="Times New Roman" panose="02020603050405020304" pitchFamily="18" charset="0"/>
              </a:rPr>
              <a:t>Tecnica del cognitive </a:t>
            </a:r>
            <a:r>
              <a:rPr lang="it-IT" sz="1800" dirty="0" err="1">
                <a:effectLst/>
                <a:latin typeface="+mn-lt"/>
                <a:ea typeface="Calibri" panose="020F0502020204030204" pitchFamily="34" charset="0"/>
                <a:cs typeface="Times New Roman" panose="02020603050405020304" pitchFamily="18" charset="0"/>
              </a:rPr>
              <a:t>walkthrough</a:t>
            </a:r>
            <a:r>
              <a:rPr lang="it-IT" sz="1800" dirty="0">
                <a:effectLst/>
                <a:latin typeface="+mn-lt"/>
                <a:ea typeface="Calibri" panose="020F0502020204030204" pitchFamily="34" charset="0"/>
                <a:cs typeface="Times New Roman" panose="02020603050405020304" pitchFamily="18" charset="0"/>
              </a:rPr>
              <a:t>.</a:t>
            </a:r>
            <a:br>
              <a:rPr lang="it-IT" sz="1800" dirty="0">
                <a:effectLst/>
                <a:latin typeface="+mn-lt"/>
                <a:ea typeface="Calibri" panose="020F0502020204030204" pitchFamily="34" charset="0"/>
                <a:cs typeface="Times New Roman" panose="02020603050405020304" pitchFamily="18" charset="0"/>
              </a:rPr>
            </a:br>
            <a:endParaRPr lang="it-IT" dirty="0">
              <a:latin typeface="+mn-lt"/>
            </a:endParaRPr>
          </a:p>
        </p:txBody>
      </p:sp>
      <p:sp>
        <p:nvSpPr>
          <p:cNvPr id="3" name="Segnaposto contenuto 2">
            <a:extLst>
              <a:ext uri="{FF2B5EF4-FFF2-40B4-BE49-F238E27FC236}">
                <a16:creationId xmlns:a16="http://schemas.microsoft.com/office/drawing/2014/main" id="{9B6AF2CD-4B00-4F60-94C8-6D78760BC4F4}"/>
              </a:ext>
            </a:extLst>
          </p:cNvPr>
          <p:cNvSpPr>
            <a:spLocks noGrp="1"/>
          </p:cNvSpPr>
          <p:nvPr>
            <p:ph idx="1"/>
          </p:nvPr>
        </p:nvSpPr>
        <p:spPr/>
        <p:txBody>
          <a:bodyPr/>
          <a:lstStyle/>
          <a:p>
            <a:pPr>
              <a:lnSpc>
                <a:spcPct val="107000"/>
              </a:lnSpc>
              <a:spcAft>
                <a:spcPts val="800"/>
              </a:spcAft>
            </a:pPr>
            <a:r>
              <a:rPr lang="it-IT" sz="1800" dirty="0">
                <a:effectLst/>
                <a:ea typeface="Calibri" panose="020F0502020204030204" pitchFamily="34" charset="0"/>
                <a:cs typeface="Calibri" panose="020F0502020204030204" pitchFamily="34" charset="0"/>
              </a:rPr>
              <a:t>Dalla valutazione del prototipo è stato riscontrato che:</a:t>
            </a:r>
            <a:endParaRPr lang="it-IT"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dirty="0">
                <a:effectLst/>
                <a:ea typeface="Calibri" panose="020F0502020204030204" pitchFamily="34" charset="0"/>
                <a:cs typeface="Calibri" panose="020F0502020204030204" pitchFamily="34" charset="0"/>
              </a:rPr>
              <a:t>non è chiaro e intuitivo lo scopo della scorciatoia “</a:t>
            </a:r>
            <a:r>
              <a:rPr lang="it-IT" sz="1800" i="1" dirty="0">
                <a:effectLst/>
                <a:ea typeface="Calibri" panose="020F0502020204030204" pitchFamily="34" charset="0"/>
                <a:cs typeface="Calibri" panose="020F0502020204030204" pitchFamily="34" charset="0"/>
              </a:rPr>
              <a:t>News</a:t>
            </a:r>
            <a:r>
              <a:rPr lang="it-IT" sz="1800" dirty="0">
                <a:effectLst/>
                <a:ea typeface="Calibri" panose="020F0502020204030204" pitchFamily="34" charset="0"/>
                <a:cs typeface="Calibri" panose="020F0502020204030204" pitchFamily="34" charset="0"/>
              </a:rPr>
              <a:t>” ,per quanto riguarda i 3 task fondamentali;</a:t>
            </a:r>
            <a:endParaRPr lang="it-IT" sz="18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it-IT" sz="1800" dirty="0">
                <a:effectLst/>
                <a:ea typeface="Calibri" panose="020F0502020204030204" pitchFamily="34" charset="0"/>
                <a:cs typeface="Calibri" panose="020F0502020204030204" pitchFamily="34" charset="0"/>
              </a:rPr>
              <a:t>non è chiaro e intuitivo lo scopo della scorciatoia “</a:t>
            </a:r>
            <a:r>
              <a:rPr lang="it-IT" sz="1800" i="1" dirty="0">
                <a:effectLst/>
                <a:ea typeface="Calibri" panose="020F0502020204030204" pitchFamily="34" charset="0"/>
                <a:cs typeface="Calibri" panose="020F0502020204030204" pitchFamily="34" charset="0"/>
              </a:rPr>
              <a:t>Finanze</a:t>
            </a:r>
            <a:r>
              <a:rPr lang="it-IT" sz="1800" dirty="0">
                <a:effectLst/>
                <a:ea typeface="Calibri" panose="020F0502020204030204" pitchFamily="34" charset="0"/>
                <a:cs typeface="Calibri" panose="020F0502020204030204" pitchFamily="34" charset="0"/>
              </a:rPr>
              <a:t>” ,per quanto riguarda il task facoltativo;</a:t>
            </a:r>
            <a:endParaRPr lang="it-IT" sz="18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dirty="0">
                <a:effectLst/>
                <a:ea typeface="Calibri" panose="020F0502020204030204" pitchFamily="34" charset="0"/>
                <a:cs typeface="Calibri" panose="020F0502020204030204" pitchFamily="34" charset="0"/>
              </a:rPr>
              <a:t>nella pagina “</a:t>
            </a:r>
            <a:r>
              <a:rPr lang="it-IT" sz="1800" i="1" dirty="0">
                <a:effectLst/>
                <a:ea typeface="Calibri" panose="020F0502020204030204" pitchFamily="34" charset="0"/>
                <a:cs typeface="Calibri" panose="020F0502020204030204" pitchFamily="34" charset="0"/>
              </a:rPr>
              <a:t>News</a:t>
            </a:r>
            <a:r>
              <a:rPr lang="it-IT" sz="1800" dirty="0">
                <a:effectLst/>
                <a:ea typeface="Calibri" panose="020F0502020204030204" pitchFamily="34" charset="0"/>
                <a:cs typeface="Calibri" panose="020F0502020204030204" pitchFamily="34" charset="0"/>
              </a:rPr>
              <a:t>” l’utente potrebbe non intuire di dover selezionare il prodotto manualmente dalla lista prima di visualizzarne le informazioni ,per quanto riguarda i 3 task fondamentali.</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417891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98BE7F-EE08-4DC2-9B4B-ACF1DB61BCDC}"/>
              </a:ext>
            </a:extLst>
          </p:cNvPr>
          <p:cNvSpPr>
            <a:spLocks noGrp="1"/>
          </p:cNvSpPr>
          <p:nvPr>
            <p:ph type="title"/>
          </p:nvPr>
        </p:nvSpPr>
        <p:spPr/>
        <p:txBody>
          <a:bodyPr>
            <a:normAutofit/>
          </a:bodyPr>
          <a:lstStyle/>
          <a:p>
            <a:r>
              <a:rPr lang="it-IT" b="1" dirty="0">
                <a:ea typeface="Calibri" panose="020F0502020204030204" pitchFamily="34" charset="0"/>
                <a:cs typeface="Times New Roman" panose="02020603050405020304" pitchFamily="18" charset="0"/>
              </a:rPr>
              <a:t>M</a:t>
            </a:r>
            <a:r>
              <a:rPr lang="it-IT" b="1" dirty="0">
                <a:effectLst/>
                <a:ea typeface="Calibri" panose="020F0502020204030204" pitchFamily="34" charset="0"/>
                <a:cs typeface="Times New Roman" panose="02020603050405020304" pitchFamily="18" charset="0"/>
              </a:rPr>
              <a:t>iglioramenti apportati al sistema</a:t>
            </a:r>
            <a:endParaRPr lang="it-IT" dirty="0"/>
          </a:p>
        </p:txBody>
      </p:sp>
      <p:sp>
        <p:nvSpPr>
          <p:cNvPr id="3" name="Segnaposto contenuto 2">
            <a:extLst>
              <a:ext uri="{FF2B5EF4-FFF2-40B4-BE49-F238E27FC236}">
                <a16:creationId xmlns:a16="http://schemas.microsoft.com/office/drawing/2014/main" id="{B3C18BB6-6E07-490B-927A-18AE8822C976}"/>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it-IT" sz="1800" dirty="0">
                <a:effectLst/>
                <a:ea typeface="Calibri" panose="020F0502020204030204" pitchFamily="34" charset="0"/>
                <a:cs typeface="Times New Roman" panose="02020603050405020304" pitchFamily="18" charset="0"/>
              </a:rPr>
              <a:t>La voce “</a:t>
            </a:r>
            <a:r>
              <a:rPr lang="it-IT" sz="1800" i="1" dirty="0">
                <a:effectLst/>
                <a:ea typeface="Calibri" panose="020F0502020204030204" pitchFamily="34" charset="0"/>
                <a:cs typeface="Times New Roman" panose="02020603050405020304" pitchFamily="18" charset="0"/>
              </a:rPr>
              <a:t>News</a:t>
            </a:r>
            <a:r>
              <a:rPr lang="it-IT" sz="1800" dirty="0">
                <a:effectLst/>
                <a:ea typeface="Calibri" panose="020F0502020204030204" pitchFamily="34" charset="0"/>
                <a:cs typeface="Times New Roman" panose="02020603050405020304" pitchFamily="18" charset="0"/>
              </a:rPr>
              <a:t>” nella barra laterale è stata sostituita con la voce “</a:t>
            </a:r>
            <a:r>
              <a:rPr lang="it-IT" sz="1800" i="1" dirty="0">
                <a:effectLst/>
                <a:ea typeface="Calibri" panose="020F0502020204030204" pitchFamily="34" charset="0"/>
                <a:cs typeface="Times New Roman" panose="02020603050405020304" pitchFamily="18" charset="0"/>
              </a:rPr>
              <a:t>Cerca prodotti</a:t>
            </a:r>
            <a:r>
              <a:rPr lang="it-IT" sz="1800" dirty="0">
                <a:effectLst/>
                <a:ea typeface="Calibri" panose="020F0502020204030204" pitchFamily="34" charset="0"/>
                <a:cs typeface="Times New Roman" panose="02020603050405020304" pitchFamily="18" charset="0"/>
              </a:rPr>
              <a:t>” che rende meglio l’idea della pagina che l’utente sta cercando per ottenere il suo obiettivo e di conseguenza intuisce che deve effettuare una ricerca/scelta del prodotto nel </a:t>
            </a:r>
            <a:r>
              <a:rPr lang="it-IT" sz="1800" dirty="0" err="1">
                <a:effectLst/>
                <a:ea typeface="Calibri" panose="020F0502020204030204" pitchFamily="34" charset="0"/>
                <a:cs typeface="Times New Roman" panose="02020603050405020304" pitchFamily="18" charset="0"/>
              </a:rPr>
              <a:t>form</a:t>
            </a:r>
            <a:r>
              <a:rPr lang="it-IT" sz="1800" dirty="0">
                <a:effectLst/>
                <a:ea typeface="Calibri" panose="020F0502020204030204" pitchFamily="34" charset="0"/>
                <a:cs typeface="Times New Roman" panose="02020603050405020304" pitchFamily="18" charset="0"/>
              </a:rPr>
              <a:t> della pagina “</a:t>
            </a:r>
            <a:r>
              <a:rPr lang="it-IT" sz="1800" i="1" dirty="0">
                <a:effectLst/>
                <a:ea typeface="Calibri" panose="020F0502020204030204" pitchFamily="34" charset="0"/>
                <a:cs typeface="Times New Roman" panose="02020603050405020304" pitchFamily="18" charset="0"/>
              </a:rPr>
              <a:t>Cerca prodotti</a:t>
            </a:r>
            <a:r>
              <a:rPr lang="it-IT" sz="1800"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it-IT" sz="1800" dirty="0">
                <a:effectLst/>
                <a:ea typeface="Calibri" panose="020F0502020204030204" pitchFamily="34" charset="0"/>
                <a:cs typeface="Times New Roman" panose="02020603050405020304" pitchFamily="18" charset="0"/>
              </a:rPr>
              <a:t>La voce “</a:t>
            </a:r>
            <a:r>
              <a:rPr lang="it-IT" sz="1800" i="1" dirty="0">
                <a:effectLst/>
                <a:ea typeface="Calibri" panose="020F0502020204030204" pitchFamily="34" charset="0"/>
                <a:cs typeface="Times New Roman" panose="02020603050405020304" pitchFamily="18" charset="0"/>
              </a:rPr>
              <a:t>Finanze</a:t>
            </a:r>
            <a:r>
              <a:rPr lang="it-IT" sz="1800" dirty="0">
                <a:effectLst/>
                <a:ea typeface="Calibri" panose="020F0502020204030204" pitchFamily="34" charset="0"/>
                <a:cs typeface="Times New Roman" panose="02020603050405020304" pitchFamily="18" charset="0"/>
              </a:rPr>
              <a:t>” è stata sostituita con la voce “</a:t>
            </a:r>
            <a:r>
              <a:rPr lang="it-IT" sz="1800" i="1" dirty="0">
                <a:effectLst/>
                <a:ea typeface="Calibri" panose="020F0502020204030204" pitchFamily="34" charset="0"/>
                <a:cs typeface="Times New Roman" panose="02020603050405020304" pitchFamily="18" charset="0"/>
              </a:rPr>
              <a:t>I miei prodotti</a:t>
            </a:r>
            <a:r>
              <a:rPr lang="it-IT" sz="1800" dirty="0">
                <a:effectLst/>
                <a:ea typeface="Calibri" panose="020F0502020204030204" pitchFamily="34" charset="0"/>
                <a:cs typeface="Times New Roman" panose="02020603050405020304" pitchFamily="18" charset="0"/>
              </a:rPr>
              <a:t>” per rendere meglio l’idea all’utente che cliccando visualizzerà le vendite relative a ogni suo prodotto.</a:t>
            </a:r>
          </a:p>
          <a:p>
            <a:pPr marL="342900" lvl="0" indent="-342900">
              <a:lnSpc>
                <a:spcPct val="107000"/>
              </a:lnSpc>
              <a:spcAft>
                <a:spcPts val="800"/>
              </a:spcAft>
              <a:buFont typeface="Symbol" panose="05050102010706020507" pitchFamily="18" charset="2"/>
              <a:buChar char=""/>
            </a:pPr>
            <a:r>
              <a:rPr lang="it-IT" sz="1800" dirty="0">
                <a:effectLst/>
                <a:ea typeface="Calibri" panose="020F0502020204030204" pitchFamily="34" charset="0"/>
                <a:cs typeface="Times New Roman" panose="02020603050405020304" pitchFamily="18" charset="0"/>
              </a:rPr>
              <a:t>Anche nella pagina “I miei prodotti”, l’unico grafico mostrante l’andamento delle vendite di tutti i prodotti, è stato sostituito con grafici diversi, più intuitivi e leggibili.</a:t>
            </a:r>
          </a:p>
          <a:p>
            <a:endParaRPr lang="it-IT" dirty="0"/>
          </a:p>
        </p:txBody>
      </p:sp>
    </p:spTree>
    <p:extLst>
      <p:ext uri="{BB962C8B-B14F-4D97-AF65-F5344CB8AC3E}">
        <p14:creationId xmlns:p14="http://schemas.microsoft.com/office/powerpoint/2010/main" val="396169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BE2082-52DE-462C-BD47-BCFF5ACD2336}"/>
              </a:ext>
            </a:extLst>
          </p:cNvPr>
          <p:cNvSpPr>
            <a:spLocks noGrp="1"/>
          </p:cNvSpPr>
          <p:nvPr>
            <p:ph type="title"/>
          </p:nvPr>
        </p:nvSpPr>
        <p:spPr/>
        <p:txBody>
          <a:bodyPr>
            <a:normAutofit/>
          </a:bodyPr>
          <a:lstStyle/>
          <a:p>
            <a:r>
              <a:rPr lang="it-IT" b="1" dirty="0">
                <a:effectLst/>
                <a:ea typeface="Times New Roman" panose="02020603050405020304" pitchFamily="18" charset="0"/>
                <a:cs typeface="Times New Roman" panose="02020603050405020304" pitchFamily="18" charset="0"/>
              </a:rPr>
              <a:t>Test di usabilità</a:t>
            </a:r>
            <a:br>
              <a:rPr lang="it-IT" dirty="0">
                <a:effectLst/>
                <a:ea typeface="Calibri" panose="020F0502020204030204" pitchFamily="34" charset="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6FC989B3-1167-4F33-83F3-B92B3809AED1}"/>
              </a:ext>
            </a:extLst>
          </p:cNvPr>
          <p:cNvSpPr>
            <a:spLocks noGrp="1"/>
          </p:cNvSpPr>
          <p:nvPr>
            <p:ph idx="1"/>
          </p:nvPr>
        </p:nvSpPr>
        <p:spPr/>
        <p:txBody>
          <a:bodyPr/>
          <a:lstStyle/>
          <a:p>
            <a:pPr>
              <a:lnSpc>
                <a:spcPct val="107000"/>
              </a:lnSpc>
              <a:spcAft>
                <a:spcPts val="800"/>
              </a:spcAft>
            </a:pPr>
            <a:r>
              <a:rPr lang="it-IT" sz="1800" dirty="0">
                <a:effectLst/>
                <a:ea typeface="Times New Roman" panose="02020603050405020304" pitchFamily="18" charset="0"/>
                <a:cs typeface="Times New Roman" panose="02020603050405020304" pitchFamily="18" charset="0"/>
              </a:rPr>
              <a:t>Il test verrà condotto su 3 utenti, Vito, Lucia, Pina.</a:t>
            </a:r>
            <a:endParaRPr lang="it-IT" sz="1800" dirty="0">
              <a:effectLst/>
              <a:ea typeface="Calibri" panose="020F0502020204030204" pitchFamily="34" charset="0"/>
              <a:cs typeface="Times New Roman" panose="02020603050405020304" pitchFamily="18" charset="0"/>
            </a:endParaRPr>
          </a:p>
          <a:p>
            <a:pPr>
              <a:lnSpc>
                <a:spcPct val="107000"/>
              </a:lnSpc>
              <a:spcAft>
                <a:spcPts val="800"/>
              </a:spcAft>
            </a:pPr>
            <a:r>
              <a:rPr lang="it-IT" sz="1800" dirty="0">
                <a:effectLst/>
                <a:ea typeface="Times New Roman" panose="02020603050405020304" pitchFamily="18" charset="0"/>
                <a:cs typeface="Times New Roman" panose="02020603050405020304" pitchFamily="18" charset="0"/>
              </a:rPr>
              <a:t>Il test verrà condotto nel proprio ufficio.</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81926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599714-953C-47ED-BB55-60E02FFDBDDB}"/>
              </a:ext>
            </a:extLst>
          </p:cNvPr>
          <p:cNvSpPr>
            <a:spLocks noGrp="1"/>
          </p:cNvSpPr>
          <p:nvPr>
            <p:ph type="title"/>
          </p:nvPr>
        </p:nvSpPr>
        <p:spPr/>
        <p:txBody>
          <a:bodyPr>
            <a:normAutofit fontScale="90000"/>
          </a:bodyPr>
          <a:lstStyle/>
          <a:p>
            <a:r>
              <a:rPr lang="it-IT" dirty="0"/>
              <a:t>Valutazione del test e analisi dei risultati</a:t>
            </a:r>
            <a:br>
              <a:rPr lang="it-IT" dirty="0"/>
            </a:br>
            <a:endParaRPr lang="it-IT" dirty="0"/>
          </a:p>
        </p:txBody>
      </p:sp>
      <p:graphicFrame>
        <p:nvGraphicFramePr>
          <p:cNvPr id="4" name="Tabella 4">
            <a:extLst>
              <a:ext uri="{FF2B5EF4-FFF2-40B4-BE49-F238E27FC236}">
                <a16:creationId xmlns:a16="http://schemas.microsoft.com/office/drawing/2014/main" id="{8756B2DE-A324-4ADB-A7BB-24B0A5778CBE}"/>
              </a:ext>
            </a:extLst>
          </p:cNvPr>
          <p:cNvGraphicFramePr>
            <a:graphicFrameLocks noGrp="1"/>
          </p:cNvGraphicFramePr>
          <p:nvPr>
            <p:ph idx="1"/>
            <p:extLst>
              <p:ext uri="{D42A27DB-BD31-4B8C-83A1-F6EECF244321}">
                <p14:modId xmlns:p14="http://schemas.microsoft.com/office/powerpoint/2010/main" val="3460588643"/>
              </p:ext>
            </p:extLst>
          </p:nvPr>
        </p:nvGraphicFramePr>
        <p:xfrm>
          <a:off x="677863" y="2160588"/>
          <a:ext cx="8596312" cy="1854200"/>
        </p:xfrm>
        <a:graphic>
          <a:graphicData uri="http://schemas.openxmlformats.org/drawingml/2006/table">
            <a:tbl>
              <a:tblPr firstRow="1" firstCol="1" bandRow="1">
                <a:tableStyleId>{5C22544A-7EE6-4342-B048-85BDC9FD1C3A}</a:tableStyleId>
              </a:tblPr>
              <a:tblGrid>
                <a:gridCol w="2149078">
                  <a:extLst>
                    <a:ext uri="{9D8B030D-6E8A-4147-A177-3AD203B41FA5}">
                      <a16:colId xmlns:a16="http://schemas.microsoft.com/office/drawing/2014/main" val="258804364"/>
                    </a:ext>
                  </a:extLst>
                </a:gridCol>
                <a:gridCol w="2149078">
                  <a:extLst>
                    <a:ext uri="{9D8B030D-6E8A-4147-A177-3AD203B41FA5}">
                      <a16:colId xmlns:a16="http://schemas.microsoft.com/office/drawing/2014/main" val="4118751737"/>
                    </a:ext>
                  </a:extLst>
                </a:gridCol>
                <a:gridCol w="2149078">
                  <a:extLst>
                    <a:ext uri="{9D8B030D-6E8A-4147-A177-3AD203B41FA5}">
                      <a16:colId xmlns:a16="http://schemas.microsoft.com/office/drawing/2014/main" val="704526498"/>
                    </a:ext>
                  </a:extLst>
                </a:gridCol>
                <a:gridCol w="2149078">
                  <a:extLst>
                    <a:ext uri="{9D8B030D-6E8A-4147-A177-3AD203B41FA5}">
                      <a16:colId xmlns:a16="http://schemas.microsoft.com/office/drawing/2014/main" val="3307020924"/>
                    </a:ext>
                  </a:extLst>
                </a:gridCol>
              </a:tblGrid>
              <a:tr h="370840">
                <a:tc>
                  <a:txBody>
                    <a:bodyPr/>
                    <a:lstStyle/>
                    <a:p>
                      <a:pPr>
                        <a:lnSpc>
                          <a:spcPct val="107000"/>
                        </a:lnSpc>
                        <a:spcAft>
                          <a:spcPts val="800"/>
                        </a:spcAft>
                      </a:pPr>
                      <a:r>
                        <a:rPr lang="it-IT" sz="1800" baseline="0" dirty="0">
                          <a:effectLst/>
                          <a:latin typeface="+mn-lt"/>
                          <a:ea typeface="Times New Roman" panose="02020603050405020304" pitchFamily="18" charset="0"/>
                          <a:cs typeface="Times New Roman" panose="02020603050405020304" pitchFamily="18" charset="0"/>
                        </a:rPr>
                        <a:t> </a:t>
                      </a:r>
                      <a:endParaRPr lang="it-IT" sz="1800" baseline="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Vito</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Lucia</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Pina</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552056"/>
                  </a:ext>
                </a:extLst>
              </a:tr>
              <a:tr h="370840">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TASK 1</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6272697"/>
                  </a:ext>
                </a:extLst>
              </a:tr>
              <a:tr h="370840">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TASK 2</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515163"/>
                  </a:ext>
                </a:extLst>
              </a:tr>
              <a:tr h="370840">
                <a:tc>
                  <a:txBody>
                    <a:bodyPr/>
                    <a:lstStyle/>
                    <a:p>
                      <a:pPr>
                        <a:lnSpc>
                          <a:spcPct val="107000"/>
                        </a:lnSpc>
                        <a:spcAft>
                          <a:spcPts val="800"/>
                        </a:spcAft>
                      </a:pPr>
                      <a:r>
                        <a:rPr lang="it-IT" sz="1800" b="1" i="1" u="sng" baseline="0" dirty="0">
                          <a:solidFill>
                            <a:srgbClr val="000000"/>
                          </a:solidFill>
                          <a:effectLst/>
                          <a:latin typeface="+mn-lt"/>
                          <a:ea typeface="Times New Roman" panose="02020603050405020304" pitchFamily="18" charset="0"/>
                          <a:cs typeface="Times New Roman" panose="02020603050405020304" pitchFamily="18" charset="0"/>
                        </a:rPr>
                        <a:t>TASK 3</a:t>
                      </a:r>
                      <a:endParaRPr lang="it-IT" sz="1800" baseline="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2842695"/>
                  </a:ext>
                </a:extLst>
              </a:tr>
              <a:tr h="370840">
                <a:tc>
                  <a:txBody>
                    <a:bodyPr/>
                    <a:lstStyle/>
                    <a:p>
                      <a:pPr>
                        <a:lnSpc>
                          <a:spcPct val="107000"/>
                        </a:lnSpc>
                        <a:spcAft>
                          <a:spcPts val="800"/>
                        </a:spcAft>
                      </a:pPr>
                      <a:r>
                        <a:rPr lang="it-IT" sz="1800" b="1" i="1" u="sng" baseline="0">
                          <a:solidFill>
                            <a:srgbClr val="000000"/>
                          </a:solidFill>
                          <a:effectLst/>
                          <a:latin typeface="+mn-lt"/>
                          <a:ea typeface="Times New Roman" panose="02020603050405020304" pitchFamily="18" charset="0"/>
                          <a:cs typeface="Times New Roman" panose="02020603050405020304" pitchFamily="18" charset="0"/>
                        </a:rPr>
                        <a:t>TASK 4</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u="sng"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baseline="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it-IT" sz="1800" b="1" u="sng" baseline="0" dirty="0">
                          <a:solidFill>
                            <a:srgbClr val="000000"/>
                          </a:solidFill>
                          <a:effectLst/>
                          <a:latin typeface="+mn-lt"/>
                          <a:ea typeface="Times New Roman" panose="02020603050405020304" pitchFamily="18" charset="0"/>
                          <a:cs typeface="Times New Roman" panose="02020603050405020304" pitchFamily="18" charset="0"/>
                        </a:rPr>
                        <a:t>Sì</a:t>
                      </a:r>
                      <a:endParaRPr lang="it-IT" sz="1800" baseline="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573175"/>
                  </a:ext>
                </a:extLst>
              </a:tr>
            </a:tbl>
          </a:graphicData>
        </a:graphic>
      </p:graphicFrame>
      <p:sp>
        <p:nvSpPr>
          <p:cNvPr id="10" name="CasellaDiTesto 9">
            <a:extLst>
              <a:ext uri="{FF2B5EF4-FFF2-40B4-BE49-F238E27FC236}">
                <a16:creationId xmlns:a16="http://schemas.microsoft.com/office/drawing/2014/main" id="{9F544F2F-6A4D-4DD5-8B87-8F7E9DC6AA8B}"/>
              </a:ext>
            </a:extLst>
          </p:cNvPr>
          <p:cNvSpPr txBox="1"/>
          <p:nvPr/>
        </p:nvSpPr>
        <p:spPr>
          <a:xfrm>
            <a:off x="661114" y="4244976"/>
            <a:ext cx="6091732" cy="646331"/>
          </a:xfrm>
          <a:prstGeom prst="rect">
            <a:avLst/>
          </a:prstGeom>
          <a:noFill/>
        </p:spPr>
        <p:txBody>
          <a:bodyPr wrap="none" rtlCol="0">
            <a:spAutoFit/>
          </a:bodyPr>
          <a:lstStyle/>
          <a:p>
            <a:r>
              <a:rPr lang="it-IT" sz="1800" dirty="0">
                <a:solidFill>
                  <a:schemeClr val="tx1">
                    <a:lumMod val="75000"/>
                    <a:lumOff val="25000"/>
                  </a:schemeClr>
                </a:solidFill>
                <a:effectLst/>
                <a:ea typeface="Times New Roman" panose="02020603050405020304" pitchFamily="18" charset="0"/>
                <a:cs typeface="Times New Roman" panose="02020603050405020304" pitchFamily="18" charset="0"/>
              </a:rPr>
              <a:t>Non sono stati riscontrati errori nell’esecuzione dei task.</a:t>
            </a:r>
            <a:endParaRPr lang="it-IT" sz="1800" dirty="0">
              <a:solidFill>
                <a:schemeClr val="tx1">
                  <a:lumMod val="75000"/>
                  <a:lumOff val="25000"/>
                </a:schemeClr>
              </a:solidFill>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51362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7012EF-DDAF-423E-8379-6B70B03A124E}"/>
              </a:ext>
            </a:extLst>
          </p:cNvPr>
          <p:cNvSpPr>
            <a:spLocks noGrp="1"/>
          </p:cNvSpPr>
          <p:nvPr>
            <p:ph type="title"/>
          </p:nvPr>
        </p:nvSpPr>
        <p:spPr/>
        <p:txBody>
          <a:bodyPr/>
          <a:lstStyle/>
          <a:p>
            <a:r>
              <a:rPr lang="it-IT" dirty="0">
                <a:latin typeface="Poppins"/>
              </a:rPr>
              <a:t>P</a:t>
            </a:r>
            <a:r>
              <a:rPr lang="it-IT" b="0" i="0" dirty="0">
                <a:effectLst/>
                <a:latin typeface="Poppins"/>
              </a:rPr>
              <a:t>roblema affrontato</a:t>
            </a:r>
            <a:endParaRPr lang="it-IT" dirty="0"/>
          </a:p>
        </p:txBody>
      </p:sp>
      <p:sp>
        <p:nvSpPr>
          <p:cNvPr id="3" name="Segnaposto contenuto 2">
            <a:extLst>
              <a:ext uri="{FF2B5EF4-FFF2-40B4-BE49-F238E27FC236}">
                <a16:creationId xmlns:a16="http://schemas.microsoft.com/office/drawing/2014/main" id="{7473DEAC-8C37-4966-BD07-2C1272FB2CD7}"/>
              </a:ext>
            </a:extLst>
          </p:cNvPr>
          <p:cNvSpPr>
            <a:spLocks noGrp="1"/>
          </p:cNvSpPr>
          <p:nvPr>
            <p:ph idx="1"/>
          </p:nvPr>
        </p:nvSpPr>
        <p:spPr/>
        <p:txBody>
          <a:bodyPr>
            <a:normAutofit fontScale="92500" lnSpcReduction="10000"/>
          </a:bodyPr>
          <a:lstStyle/>
          <a:p>
            <a:r>
              <a:rPr lang="it-IT" sz="1900" dirty="0">
                <a:effectLst/>
                <a:ea typeface="Calibri" panose="020F0502020204030204" pitchFamily="34" charset="0"/>
                <a:cs typeface="Calibri" panose="020F0502020204030204" pitchFamily="34" charset="0"/>
              </a:rPr>
              <a:t>L’organizzazione mondiale per il cibo e l’agricoltura, la FAO (Food and </a:t>
            </a:r>
            <a:r>
              <a:rPr lang="it-IT" sz="1900" dirty="0" err="1">
                <a:effectLst/>
                <a:ea typeface="Calibri" panose="020F0502020204030204" pitchFamily="34" charset="0"/>
                <a:cs typeface="Calibri" panose="020F0502020204030204" pitchFamily="34" charset="0"/>
              </a:rPr>
              <a:t>Agriculture</a:t>
            </a:r>
            <a:r>
              <a:rPr lang="it-IT" sz="1900" dirty="0">
                <a:effectLst/>
                <a:ea typeface="Calibri" panose="020F0502020204030204" pitchFamily="34" charset="0"/>
                <a:cs typeface="Calibri" panose="020F0502020204030204" pitchFamily="34" charset="0"/>
              </a:rPr>
              <a:t> Organization) definisce lo </a:t>
            </a:r>
            <a:r>
              <a:rPr lang="it-IT" sz="1900" i="1" dirty="0">
                <a:effectLst/>
                <a:ea typeface="Calibri" panose="020F0502020204030204" pitchFamily="34" charset="0"/>
                <a:cs typeface="Calibri" panose="020F0502020204030204" pitchFamily="34" charset="0"/>
              </a:rPr>
              <a:t>Smart Farming</a:t>
            </a:r>
            <a:r>
              <a:rPr lang="it-IT" sz="1900" dirty="0">
                <a:effectLst/>
                <a:ea typeface="Calibri" panose="020F0502020204030204" pitchFamily="34" charset="0"/>
                <a:cs typeface="Calibri" panose="020F0502020204030204" pitchFamily="34" charset="0"/>
              </a:rPr>
              <a:t> un approccio alla gestione agricola che utilizza la tecnologia moderna per aumentare la quantità e la qualità dei prodotti agricoli. </a:t>
            </a:r>
          </a:p>
          <a:p>
            <a:pPr>
              <a:lnSpc>
                <a:spcPct val="115000"/>
              </a:lnSpc>
              <a:spcAft>
                <a:spcPts val="1000"/>
              </a:spcAft>
            </a:pPr>
            <a:r>
              <a:rPr lang="it-IT" sz="1900" dirty="0">
                <a:effectLst/>
                <a:ea typeface="Calibri" panose="020F0502020204030204" pitchFamily="34" charset="0"/>
                <a:cs typeface="Calibri" panose="020F0502020204030204" pitchFamily="34" charset="0"/>
              </a:rPr>
              <a:t>Secondo la Harvard Business Review, entro il 2050 la popolazione globale raggiungerà i 9,7 miliardi di individui con un conseguente aumento della domanda alimentare (tra il 54% e il 98%). Questa potrebbe essere un’ottima notizia per gli agricoltori, ma solo se fossero davvero sicuri di riuscire a trarre vantaggio da questa situazione.</a:t>
            </a:r>
            <a:endParaRPr lang="it-IT" sz="1900" dirty="0">
              <a:effectLst/>
              <a:ea typeface="Calibri" panose="020F0502020204030204" pitchFamily="34" charset="0"/>
              <a:cs typeface="Times New Roman" panose="02020603050405020304" pitchFamily="18" charset="0"/>
            </a:endParaRPr>
          </a:p>
          <a:p>
            <a:r>
              <a:rPr lang="it-IT" sz="1900" dirty="0">
                <a:effectLst/>
                <a:ea typeface="Calibri" panose="020F0502020204030204" pitchFamily="34" charset="0"/>
                <a:cs typeface="Calibri" panose="020F0502020204030204" pitchFamily="34" charset="0"/>
              </a:rPr>
              <a:t>Gli imprenditori agricoli hanno quindi bisogno di sistemi digitali in grado di far fare la cosa giusta, nel giusto posto, al momento e nel modo più corretto con funzioni principalmente legate alla rendicontazione economico-finanziaria.</a:t>
            </a:r>
            <a:endParaRPr lang="it-IT" sz="19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1635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D79405-86FB-42B7-952A-AE5E5DED5318}"/>
              </a:ext>
            </a:extLst>
          </p:cNvPr>
          <p:cNvSpPr>
            <a:spLocks noGrp="1"/>
          </p:cNvSpPr>
          <p:nvPr>
            <p:ph type="title"/>
          </p:nvPr>
        </p:nvSpPr>
        <p:spPr/>
        <p:txBody>
          <a:bodyPr/>
          <a:lstStyle/>
          <a:p>
            <a:r>
              <a:rPr lang="it-IT" dirty="0"/>
              <a:t>Una possibile soluzione</a:t>
            </a:r>
          </a:p>
        </p:txBody>
      </p:sp>
      <p:sp>
        <p:nvSpPr>
          <p:cNvPr id="3" name="Segnaposto contenuto 2">
            <a:extLst>
              <a:ext uri="{FF2B5EF4-FFF2-40B4-BE49-F238E27FC236}">
                <a16:creationId xmlns:a16="http://schemas.microsoft.com/office/drawing/2014/main" id="{816FDE0D-4258-4F00-A8AF-F01CC0C9447A}"/>
              </a:ext>
            </a:extLst>
          </p:cNvPr>
          <p:cNvSpPr>
            <a:spLocks noGrp="1"/>
          </p:cNvSpPr>
          <p:nvPr>
            <p:ph idx="1"/>
          </p:nvPr>
        </p:nvSpPr>
        <p:spPr/>
        <p:txBody>
          <a:bodyPr/>
          <a:lstStyle/>
          <a:p>
            <a:r>
              <a:rPr lang="it-IT" dirty="0"/>
              <a:t>Un web service dove tenere sotto controllo la situazione economica della propria azienda;</a:t>
            </a:r>
          </a:p>
          <a:p>
            <a:r>
              <a:rPr lang="it-IT" dirty="0"/>
              <a:t>dove poter verificare se un possibile futuro investimento ci consentirà di raggiungere i nostri obiettivi.</a:t>
            </a:r>
          </a:p>
        </p:txBody>
      </p:sp>
    </p:spTree>
    <p:extLst>
      <p:ext uri="{BB962C8B-B14F-4D97-AF65-F5344CB8AC3E}">
        <p14:creationId xmlns:p14="http://schemas.microsoft.com/office/powerpoint/2010/main" val="247198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106D0-27A9-4EDB-B4A4-185BE5F39DD6}"/>
              </a:ext>
            </a:extLst>
          </p:cNvPr>
          <p:cNvSpPr>
            <a:spLocks noGrp="1"/>
          </p:cNvSpPr>
          <p:nvPr>
            <p:ph type="title"/>
          </p:nvPr>
        </p:nvSpPr>
        <p:spPr/>
        <p:txBody>
          <a:bodyPr/>
          <a:lstStyle/>
          <a:p>
            <a:r>
              <a:rPr lang="it-IT" dirty="0"/>
              <a:t>Perché un web service?</a:t>
            </a:r>
          </a:p>
        </p:txBody>
      </p:sp>
      <p:sp>
        <p:nvSpPr>
          <p:cNvPr id="3" name="Segnaposto contenuto 2">
            <a:extLst>
              <a:ext uri="{FF2B5EF4-FFF2-40B4-BE49-F238E27FC236}">
                <a16:creationId xmlns:a16="http://schemas.microsoft.com/office/drawing/2014/main" id="{04BF2869-DA0D-40B2-AE9E-8A2A81DEE614}"/>
              </a:ext>
            </a:extLst>
          </p:cNvPr>
          <p:cNvSpPr>
            <a:spLocks noGrp="1"/>
          </p:cNvSpPr>
          <p:nvPr>
            <p:ph idx="1"/>
          </p:nvPr>
        </p:nvSpPr>
        <p:spPr/>
        <p:txBody>
          <a:bodyPr/>
          <a:lstStyle/>
          <a:p>
            <a:r>
              <a:rPr lang="it-IT" dirty="0"/>
              <a:t>Sempre più utenti hanno accesso ad una connessione internet sia in casa che fuori.</a:t>
            </a:r>
            <a:br>
              <a:rPr lang="it-IT" dirty="0"/>
            </a:br>
            <a:r>
              <a:rPr lang="it-IT" dirty="0"/>
              <a:t>Un web service è quindi sempre accessibile in ogni situazione.</a:t>
            </a:r>
          </a:p>
        </p:txBody>
      </p:sp>
    </p:spTree>
    <p:extLst>
      <p:ext uri="{BB962C8B-B14F-4D97-AF65-F5344CB8AC3E}">
        <p14:creationId xmlns:p14="http://schemas.microsoft.com/office/powerpoint/2010/main" val="346869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9BBEB4-9658-4ED6-89DB-166D6331E420}"/>
              </a:ext>
            </a:extLst>
          </p:cNvPr>
          <p:cNvSpPr>
            <a:spLocks noGrp="1"/>
          </p:cNvSpPr>
          <p:nvPr>
            <p:ph type="title"/>
          </p:nvPr>
        </p:nvSpPr>
        <p:spPr/>
        <p:txBody>
          <a:bodyPr/>
          <a:lstStyle/>
          <a:p>
            <a:r>
              <a:rPr lang="it-IT" dirty="0"/>
              <a:t>Utente finale</a:t>
            </a:r>
          </a:p>
        </p:txBody>
      </p:sp>
      <p:sp>
        <p:nvSpPr>
          <p:cNvPr id="3" name="Segnaposto contenuto 2">
            <a:extLst>
              <a:ext uri="{FF2B5EF4-FFF2-40B4-BE49-F238E27FC236}">
                <a16:creationId xmlns:a16="http://schemas.microsoft.com/office/drawing/2014/main" id="{79E108D2-849A-4E5D-88E2-8AD0374584F8}"/>
              </a:ext>
            </a:extLst>
          </p:cNvPr>
          <p:cNvSpPr>
            <a:spLocks noGrp="1"/>
          </p:cNvSpPr>
          <p:nvPr>
            <p:ph idx="1"/>
          </p:nvPr>
        </p:nvSpPr>
        <p:spPr/>
        <p:txBody>
          <a:bodyPr/>
          <a:lstStyle/>
          <a:p>
            <a:r>
              <a:rPr lang="it-IT" dirty="0"/>
              <a:t>Imprenditore agricolo: </a:t>
            </a:r>
          </a:p>
          <a:p>
            <a:r>
              <a:rPr lang="it-IT" sz="1800" i="1" dirty="0">
                <a:effectLst/>
                <a:ea typeface="Calibri" panose="020F0502020204030204" pitchFamily="34" charset="0"/>
                <a:cs typeface="Calibri" panose="020F0502020204030204" pitchFamily="34" charset="0"/>
              </a:rPr>
              <a:t>“È imprenditore agricolo chi esercita una delle seguenti attività: coltivazione del fondo, selvicoltura, allevamento di animali e attività connesse. […] Si intendono comunque connesse le attività, esercitate dal medesimo imprenditore agricolo, dirette alla manipolazione, conservazione, trasformazione, commercializzazione e valorizzazione che abbiano ad oggetto prodotti ottenuti prevalentemente dalla coltivazione del fondo o del bosco o dall’allevamento di animali, nonché le attività dirette alla fornitura di beni o servizi mediante l’utilizzazione prevalente di attrezzature o risorse dell’azienda normalmente impiegate nell’attività agricola esercitata, ivi comprese le attività di valorizzazione del territorio e del patrimonio rurale e forestale, ovvero di ricezione ed ospitalità come definite dalla legge.” </a:t>
            </a:r>
            <a:r>
              <a:rPr lang="it-IT" b="0" dirty="0">
                <a:solidFill>
                  <a:srgbClr val="444444"/>
                </a:solidFill>
                <a:effectLst/>
              </a:rPr>
              <a:t>(CODICE CIVILE-art. 2135)</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82069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DF4E81-78FC-4693-A244-9E331F531EAB}"/>
              </a:ext>
            </a:extLst>
          </p:cNvPr>
          <p:cNvSpPr>
            <a:spLocks noGrp="1"/>
          </p:cNvSpPr>
          <p:nvPr>
            <p:ph type="title"/>
          </p:nvPr>
        </p:nvSpPr>
        <p:spPr/>
        <p:txBody>
          <a:bodyPr/>
          <a:lstStyle/>
          <a:p>
            <a:r>
              <a:rPr lang="it-IT" dirty="0"/>
              <a:t>Persona 1</a:t>
            </a:r>
          </a:p>
        </p:txBody>
      </p:sp>
      <p:sp>
        <p:nvSpPr>
          <p:cNvPr id="3" name="Segnaposto contenuto 2">
            <a:extLst>
              <a:ext uri="{FF2B5EF4-FFF2-40B4-BE49-F238E27FC236}">
                <a16:creationId xmlns:a16="http://schemas.microsoft.com/office/drawing/2014/main" id="{8722426E-E5D6-499A-93B9-1615F789E8DA}"/>
              </a:ext>
            </a:extLst>
          </p:cNvPr>
          <p:cNvSpPr>
            <a:spLocks noGrp="1"/>
          </p:cNvSpPr>
          <p:nvPr>
            <p:ph idx="1"/>
          </p:nvPr>
        </p:nvSpPr>
        <p:spPr/>
        <p:txBody>
          <a:bodyPr>
            <a:normAutofit lnSpcReduction="10000"/>
          </a:bodyPr>
          <a:lstStyle/>
          <a:p>
            <a:r>
              <a:rPr lang="it-IT" sz="1800" dirty="0">
                <a:effectLst/>
                <a:ea typeface="Calibri" panose="020F0502020204030204" pitchFamily="34" charset="0"/>
                <a:cs typeface="Calibri" panose="020F0502020204030204" pitchFamily="34" charset="0"/>
              </a:rPr>
              <a:t>Gaetano Rossi ha 70 anni, è un imprenditore agricolo da 10 anni, da quando è andato in pensione. Ha deciso di intraprendere questo percorso perché da sempre appassionato al cibo sano e genuino. Avendo le possibilità economiche, non si è accontentato di portare i "frutti" del suo lavoro solo sulla propria tavola, ma ha deciso di ampliare i suoi possedimenti e aprire un’azienda. Qualche volta "si sporca le mani" in prima persona nel suo orto, ma la maggior parte del tempo la passa a occuparsi del lato organizzativo e gestionale della sua azienda. Grazie al suo precedente lavoro d’ufficio, ha una discreta conoscenza informatica ed </a:t>
            </a:r>
            <a:r>
              <a:rPr lang="it-IT" sz="1800" dirty="0">
                <a:ea typeface="Calibri" panose="020F0502020204030204" pitchFamily="34" charset="0"/>
                <a:cs typeface="Calibri" panose="020F0502020204030204" pitchFamily="34" charset="0"/>
              </a:rPr>
              <a:t>economica. E’ particolarmente interessato alle ultime novità nel campo dell’ </a:t>
            </a:r>
            <a:r>
              <a:rPr lang="it-IT" sz="1800" i="1" dirty="0" err="1">
                <a:ea typeface="Calibri" panose="020F0502020204030204" pitchFamily="34" charset="0"/>
                <a:cs typeface="Calibri" panose="020F0502020204030204" pitchFamily="34" charset="0"/>
              </a:rPr>
              <a:t>Healthy</a:t>
            </a:r>
            <a:r>
              <a:rPr lang="it-IT" sz="1800" i="1" dirty="0">
                <a:ea typeface="Calibri" panose="020F0502020204030204" pitchFamily="34" charset="0"/>
                <a:cs typeface="Calibri" panose="020F0502020204030204" pitchFamily="34" charset="0"/>
              </a:rPr>
              <a:t> food </a:t>
            </a:r>
            <a:r>
              <a:rPr lang="it-IT" sz="1800" dirty="0">
                <a:ea typeface="Calibri" panose="020F0502020204030204" pitchFamily="34" charset="0"/>
                <a:cs typeface="Calibri" panose="020F0502020204030204" pitchFamily="34" charset="0"/>
              </a:rPr>
              <a:t>e preferisce investire, tenendo ben presente tutti i fattori di rischio, in cibi che non fanno parte della dieta del nostro paese ma che potrebbero introdursi nella nostra alimentazione in futuro, in particolare per i benefici salutistici che ne arrecheremmo.</a:t>
            </a:r>
            <a:endParaRPr lang="it-IT" sz="1800" dirty="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00511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EF3650-30B2-4CAE-B0CD-23C014DAA82D}"/>
              </a:ext>
            </a:extLst>
          </p:cNvPr>
          <p:cNvSpPr>
            <a:spLocks noGrp="1"/>
          </p:cNvSpPr>
          <p:nvPr>
            <p:ph type="title"/>
          </p:nvPr>
        </p:nvSpPr>
        <p:spPr/>
        <p:txBody>
          <a:bodyPr/>
          <a:lstStyle/>
          <a:p>
            <a:r>
              <a:rPr lang="it-IT" dirty="0"/>
              <a:t>Persona 2</a:t>
            </a:r>
          </a:p>
        </p:txBody>
      </p:sp>
      <p:sp>
        <p:nvSpPr>
          <p:cNvPr id="3" name="Segnaposto contenuto 2">
            <a:extLst>
              <a:ext uri="{FF2B5EF4-FFF2-40B4-BE49-F238E27FC236}">
                <a16:creationId xmlns:a16="http://schemas.microsoft.com/office/drawing/2014/main" id="{95482223-CBD6-4C5B-849B-B4B0586821DF}"/>
              </a:ext>
            </a:extLst>
          </p:cNvPr>
          <p:cNvSpPr>
            <a:spLocks noGrp="1"/>
          </p:cNvSpPr>
          <p:nvPr>
            <p:ph idx="1"/>
          </p:nvPr>
        </p:nvSpPr>
        <p:spPr/>
        <p:txBody>
          <a:bodyPr/>
          <a:lstStyle/>
          <a:p>
            <a:r>
              <a:rPr lang="it-IT" sz="1800" dirty="0">
                <a:effectLst/>
                <a:ea typeface="Calibri" panose="020F0502020204030204" pitchFamily="34" charset="0"/>
                <a:cs typeface="Calibri" panose="020F0502020204030204" pitchFamily="34" charset="0"/>
              </a:rPr>
              <a:t>Giovanni Bianchi ha 30 anni, è un imprenditore agricolo da pochi anni. Laureato in economia e management, ha ereditato l’azienda agricola del padre, che però è sempre stata “vecchio stampo”. Mai il padre avrebbe immaginato di poter gestire l’orto da un pc o addirittura da un cellulare. Giovanni invece, pensa che i migliori investimenti da considerare siano proprio quelli in ambito tecnologico. Il suo principale scopo è guadagnare, quindi è molto attento al lato economico dell’azienda. “Il lavoro sporco” lo lascia fare agli altri, lui sta benissimo dietro la sua scrivania.</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34242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E4718-4F29-477F-A295-5CE5142AECE6}"/>
              </a:ext>
            </a:extLst>
          </p:cNvPr>
          <p:cNvSpPr>
            <a:spLocks noGrp="1"/>
          </p:cNvSpPr>
          <p:nvPr>
            <p:ph type="title"/>
          </p:nvPr>
        </p:nvSpPr>
        <p:spPr/>
        <p:txBody>
          <a:bodyPr/>
          <a:lstStyle/>
          <a:p>
            <a:r>
              <a:rPr lang="it-IT" dirty="0"/>
              <a:t>Persona 3</a:t>
            </a:r>
          </a:p>
        </p:txBody>
      </p:sp>
      <p:sp>
        <p:nvSpPr>
          <p:cNvPr id="3" name="Segnaposto contenuto 2">
            <a:extLst>
              <a:ext uri="{FF2B5EF4-FFF2-40B4-BE49-F238E27FC236}">
                <a16:creationId xmlns:a16="http://schemas.microsoft.com/office/drawing/2014/main" id="{4CEF5DF6-12CF-44AB-AC5D-FF9896350E03}"/>
              </a:ext>
            </a:extLst>
          </p:cNvPr>
          <p:cNvSpPr>
            <a:spLocks noGrp="1"/>
          </p:cNvSpPr>
          <p:nvPr>
            <p:ph idx="1"/>
          </p:nvPr>
        </p:nvSpPr>
        <p:spPr/>
        <p:txBody>
          <a:bodyPr/>
          <a:lstStyle/>
          <a:p>
            <a:r>
              <a:rPr lang="it-IT" sz="1800" dirty="0">
                <a:effectLst/>
                <a:ea typeface="Calibri" panose="020F0502020204030204" pitchFamily="34" charset="0"/>
                <a:cs typeface="Calibri" panose="020F0502020204030204" pitchFamily="34" charset="0"/>
              </a:rPr>
              <a:t>Anna Verdi, 70 anni. E’ un’imprenditrice agricola da 20 anni. Inizialmente era una semplice contadina che ha dedicato la sua vita alla terra. Avendo studiato direttamente “sul campo”, conosce benissimo tutti i prodotti ortofrutticoli della sua zona, con relative informazioni di semina e di raccolta. Il suo duro lavoro di una vita è stato premiato quando il proprietario dell’azienda dove ha lavorato per 35 anni ha deciso di lasciarle la gestione dell’azienda. Ultimamente, data la concorrenza, le sue vendite stanno calando, quindi sta cercando nuovi investimenti da fare per risollevarsi. La tecnologia non è il suo forte, ma non si preclude la possibilità di ampliarne la conoscenza.</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426363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CF5DB-2ABF-4DE4-8B72-092CA13299FE}"/>
              </a:ext>
            </a:extLst>
          </p:cNvPr>
          <p:cNvSpPr>
            <a:spLocks noGrp="1"/>
          </p:cNvSpPr>
          <p:nvPr>
            <p:ph type="title"/>
          </p:nvPr>
        </p:nvSpPr>
        <p:spPr/>
        <p:txBody>
          <a:bodyPr/>
          <a:lstStyle/>
          <a:p>
            <a:r>
              <a:rPr lang="it-IT" dirty="0"/>
              <a:t>Task del nostro sistema</a:t>
            </a:r>
          </a:p>
        </p:txBody>
      </p:sp>
      <p:sp>
        <p:nvSpPr>
          <p:cNvPr id="3" name="Segnaposto contenuto 2">
            <a:extLst>
              <a:ext uri="{FF2B5EF4-FFF2-40B4-BE49-F238E27FC236}">
                <a16:creationId xmlns:a16="http://schemas.microsoft.com/office/drawing/2014/main" id="{6BFBC97C-5FDB-4C76-B8A2-78041AA5C5E1}"/>
              </a:ext>
            </a:extLst>
          </p:cNvPr>
          <p:cNvSpPr>
            <a:spLocks noGrp="1"/>
          </p:cNvSpPr>
          <p:nvPr>
            <p:ph idx="1"/>
          </p:nvPr>
        </p:nvSpPr>
        <p:spPr/>
        <p:txBody>
          <a:bodyPr/>
          <a:lstStyle/>
          <a:p>
            <a:pPr>
              <a:lnSpc>
                <a:spcPct val="115000"/>
              </a:lnSpc>
              <a:spcAft>
                <a:spcPts val="1000"/>
              </a:spcAft>
            </a:pPr>
            <a:r>
              <a:rPr lang="it-IT" sz="1800" b="1" dirty="0">
                <a:effectLst/>
                <a:ea typeface="Calibri" panose="020F0502020204030204" pitchFamily="34" charset="0"/>
                <a:cs typeface="Calibri" panose="020F0502020204030204" pitchFamily="34" charset="0"/>
              </a:rPr>
              <a:t>Task necessari:</a:t>
            </a:r>
            <a:endParaRPr lang="it-IT" sz="1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it-IT" sz="1800" dirty="0">
                <a:effectLst/>
                <a:ea typeface="Calibri" panose="020F0502020204030204" pitchFamily="34" charset="0"/>
                <a:cs typeface="Calibri" panose="020F0502020204030204" pitchFamily="34" charset="0"/>
              </a:rPr>
              <a:t>Visualizzare gli ultimi articoli dal web in riferimento all’oggetto dei possibili investimenti futuri</a:t>
            </a:r>
            <a:endParaRPr lang="it-IT" sz="1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it-IT" sz="1800" dirty="0">
                <a:effectLst/>
                <a:ea typeface="Calibri" panose="020F0502020204030204" pitchFamily="34" charset="0"/>
                <a:cs typeface="Calibri" panose="020F0502020204030204" pitchFamily="34" charset="0"/>
              </a:rPr>
              <a:t>Visualizzare informazioni economiche su possibili investimenti futuri</a:t>
            </a:r>
            <a:endParaRPr lang="it-IT" sz="1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it-IT" sz="1800" dirty="0">
                <a:effectLst/>
                <a:ea typeface="Calibri" panose="020F0502020204030204" pitchFamily="34" charset="0"/>
                <a:cs typeface="Calibri" panose="020F0502020204030204" pitchFamily="34" charset="0"/>
              </a:rPr>
              <a:t>Visualizzare informazioni tecniche su possibili investimenti futuri </a:t>
            </a:r>
            <a:endParaRPr lang="it-IT" sz="1800" dirty="0">
              <a:effectLst/>
              <a:ea typeface="Calibri" panose="020F0502020204030204" pitchFamily="34" charset="0"/>
              <a:cs typeface="Times New Roman" panose="02020603050405020304" pitchFamily="18" charset="0"/>
            </a:endParaRPr>
          </a:p>
          <a:p>
            <a:pPr>
              <a:lnSpc>
                <a:spcPct val="115000"/>
              </a:lnSpc>
              <a:spcAft>
                <a:spcPts val="1000"/>
              </a:spcAft>
            </a:pPr>
            <a:r>
              <a:rPr lang="it-IT" sz="1800" b="1" dirty="0">
                <a:effectLst/>
                <a:ea typeface="Calibri" panose="020F0502020204030204" pitchFamily="34" charset="0"/>
                <a:cs typeface="Calibri" panose="020F0502020204030204" pitchFamily="34" charset="0"/>
              </a:rPr>
              <a:t>Task facoltativi:</a:t>
            </a:r>
            <a:endParaRPr lang="it-IT" sz="18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it-IT" sz="1800" dirty="0">
                <a:effectLst/>
                <a:ea typeface="Calibri" panose="020F0502020204030204" pitchFamily="34" charset="0"/>
                <a:cs typeface="Calibri" panose="020F0502020204030204" pitchFamily="34" charset="0"/>
              </a:rPr>
              <a:t>Tenere sotto controllo l’andamento delle vendite della propria azienda</a:t>
            </a:r>
            <a:endParaRPr lang="it-IT" sz="1800" dirty="0">
              <a:effectLst/>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525976716"/>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74</TotalTime>
  <Words>1389</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Calibri</vt:lpstr>
      <vt:lpstr>Poppins</vt:lpstr>
      <vt:lpstr>Symbol</vt:lpstr>
      <vt:lpstr>Trebuchet MS</vt:lpstr>
      <vt:lpstr>Wingdings 3</vt:lpstr>
      <vt:lpstr>Sfaccettatura</vt:lpstr>
      <vt:lpstr> </vt:lpstr>
      <vt:lpstr>Problema affrontato</vt:lpstr>
      <vt:lpstr>Una possibile soluzione</vt:lpstr>
      <vt:lpstr>Perché un web service?</vt:lpstr>
      <vt:lpstr>Utente finale</vt:lpstr>
      <vt:lpstr>Persona 1</vt:lpstr>
      <vt:lpstr>Persona 2</vt:lpstr>
      <vt:lpstr>Persona 3</vt:lpstr>
      <vt:lpstr>Task del nostro sistema</vt:lpstr>
      <vt:lpstr>Task 1: Visualizzare gli ultimi articoli dal web in riferimento all’oggetto dei possibili investimenti futuri </vt:lpstr>
      <vt:lpstr>Task 2: Visualizzare informazioni economiche su possibili investimenti futuri </vt:lpstr>
      <vt:lpstr>Task 3: Visualizzare informazioni tecniche su possibili investimenti futuri  </vt:lpstr>
      <vt:lpstr>Task 4: Tenere sotto controllo l’andamento delle vendite della propria azienda </vt:lpstr>
      <vt:lpstr>Sistemi simili</vt:lpstr>
      <vt:lpstr>Analisi comparativa</vt:lpstr>
      <vt:lpstr>Valutazione del prototipo Balsamiq Tecnica del cognitive walkthrough. </vt:lpstr>
      <vt:lpstr>Miglioramenti apportati al sistema</vt:lpstr>
      <vt:lpstr>Test di usabilità </vt:lpstr>
      <vt:lpstr>Valutazione del test e analisi dei risultati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Benedetta del Giudice</dc:creator>
  <cp:lastModifiedBy>Benedetta del Giudice</cp:lastModifiedBy>
  <cp:revision>9</cp:revision>
  <dcterms:created xsi:type="dcterms:W3CDTF">2020-09-17T10:50:20Z</dcterms:created>
  <dcterms:modified xsi:type="dcterms:W3CDTF">2020-09-18T08:00:16Z</dcterms:modified>
</cp:coreProperties>
</file>