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jcnpy5xxzTQ4bE7tDfjeIXU+MZ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A9105F-46AD-4157-AAAF-32FB53A021DB}">
  <a:tblStyle styleId="{0EA9105F-46AD-4157-AAAF-32FB53A021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4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4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4"/>
          <p:cNvSpPr/>
          <p:nvPr>
            <p:ph idx="2" type="pic"/>
          </p:nvPr>
        </p:nvSpPr>
        <p:spPr>
          <a:xfrm>
            <a:off x="0" y="0"/>
            <a:ext cx="9144000" cy="5330952"/>
          </a:xfrm>
          <a:prstGeom prst="rect">
            <a:avLst/>
          </a:prstGeom>
          <a:solidFill>
            <a:srgbClr val="A2DEF4"/>
          </a:solidFill>
          <a:ln>
            <a:noFill/>
          </a:ln>
        </p:spPr>
      </p:sp>
      <p:sp>
        <p:nvSpPr>
          <p:cNvPr id="72" name="Google Shape;72;p54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54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1" type="body"/>
          </p:nvPr>
        </p:nvSpPr>
        <p:spPr>
          <a:xfrm rot="5400000">
            <a:off x="2656761" y="-156161"/>
            <a:ext cx="3766185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9" name="Google Shape;79;p5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6"/>
          <p:cNvSpPr txBox="1"/>
          <p:nvPr>
            <p:ph type="title"/>
          </p:nvPr>
        </p:nvSpPr>
        <p:spPr>
          <a:xfrm rot="5400000">
            <a:off x="5143501" y="2109788"/>
            <a:ext cx="48006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1" type="body"/>
          </p:nvPr>
        </p:nvSpPr>
        <p:spPr>
          <a:xfrm rot="5400000">
            <a:off x="778669" y="514351"/>
            <a:ext cx="5400675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6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POnTheFlyLayout">
  <p:cSld name="TPOnTheFly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7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8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96" name="Google Shape;96;p5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8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452628" y="767419"/>
            <a:ext cx="8085582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alibri"/>
              <a:buNone/>
              <a:defRPr b="0"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" type="body"/>
          </p:nvPr>
        </p:nvSpPr>
        <p:spPr>
          <a:xfrm>
            <a:off x="500634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6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表格" type="tbl">
  <p:cSld name="TAB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>
            <p:ph type="title"/>
          </p:nvPr>
        </p:nvSpPr>
        <p:spPr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9"/>
          <p:cNvSpPr txBox="1"/>
          <p:nvPr>
            <p:ph type="ctrTitle"/>
          </p:nvPr>
        </p:nvSpPr>
        <p:spPr>
          <a:xfrm>
            <a:off x="452628" y="770467"/>
            <a:ext cx="808672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" type="subTitle"/>
          </p:nvPr>
        </p:nvSpPr>
        <p:spPr>
          <a:xfrm>
            <a:off x="500634" y="4198409"/>
            <a:ext cx="692115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4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4" name="Google Shape;44;p50"/>
          <p:cNvSpPr txBox="1"/>
          <p:nvPr>
            <p:ph idx="2" type="body"/>
          </p:nvPr>
        </p:nvSpPr>
        <p:spPr>
          <a:xfrm>
            <a:off x="4757738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5" name="Google Shape;45;p5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1"/>
          <p:cNvSpPr txBox="1"/>
          <p:nvPr>
            <p:ph idx="1" type="body"/>
          </p:nvPr>
        </p:nvSpPr>
        <p:spPr>
          <a:xfrm>
            <a:off x="507492" y="2032000"/>
            <a:ext cx="380619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sz="20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51"/>
          <p:cNvSpPr txBox="1"/>
          <p:nvPr>
            <p:ph idx="2" type="body"/>
          </p:nvPr>
        </p:nvSpPr>
        <p:spPr>
          <a:xfrm>
            <a:off x="507492" y="2736150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52" name="Google Shape;52;p51"/>
          <p:cNvSpPr txBox="1"/>
          <p:nvPr>
            <p:ph idx="3" type="body"/>
          </p:nvPr>
        </p:nvSpPr>
        <p:spPr>
          <a:xfrm>
            <a:off x="4766310" y="2029968"/>
            <a:ext cx="380619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sz="2000" cap="non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51"/>
          <p:cNvSpPr txBox="1"/>
          <p:nvPr>
            <p:ph idx="4" type="body"/>
          </p:nvPr>
        </p:nvSpPr>
        <p:spPr>
          <a:xfrm>
            <a:off x="4766310" y="2734056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54" name="Google Shape;54;p51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3"/>
          <p:cNvSpPr txBox="1"/>
          <p:nvPr>
            <p:ph type="title"/>
          </p:nvPr>
        </p:nvSpPr>
        <p:spPr>
          <a:xfrm>
            <a:off x="6196053" y="542282"/>
            <a:ext cx="25374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3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65" name="Google Shape;65;p53"/>
          <p:cNvSpPr txBox="1"/>
          <p:nvPr>
            <p:ph idx="2" type="body"/>
          </p:nvPr>
        </p:nvSpPr>
        <p:spPr>
          <a:xfrm>
            <a:off x="6206987" y="2511813"/>
            <a:ext cx="254889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Calibri"/>
              <a:buNone/>
              <a:defRPr sz="1500">
                <a:solidFill>
                  <a:srgbClr val="40404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5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Relationship Id="rId7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8.png"/><Relationship Id="rId7" Type="http://schemas.openxmlformats.org/officeDocument/2006/relationships/image" Target="../media/image38.png"/><Relationship Id="rId8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40.png"/><Relationship Id="rId7" Type="http://schemas.openxmlformats.org/officeDocument/2006/relationships/image" Target="../media/image3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44.png"/><Relationship Id="rId7" Type="http://schemas.openxmlformats.org/officeDocument/2006/relationships/image" Target="../media/image36.png"/><Relationship Id="rId8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37.png"/><Relationship Id="rId7" Type="http://schemas.openxmlformats.org/officeDocument/2006/relationships/image" Target="../media/image42.png"/><Relationship Id="rId8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43.png"/><Relationship Id="rId7" Type="http://schemas.openxmlformats.org/officeDocument/2006/relationships/image" Target="../media/image41.png"/><Relationship Id="rId8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92919" y="307804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Binary Encoding of Chromosomes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You will see many researchers using a pure binary encoding.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  011010001000101100110000101001011111111111111100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This is perhaps the “classical” method to represent parameters in GAs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Sections of the chromosomes could represent different parameters that could be varied., e.g.: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01101000</a:t>
            </a:r>
            <a:r>
              <a:rPr lang="en-GB">
                <a:solidFill>
                  <a:srgbClr val="0070C0"/>
                </a:solidFill>
              </a:rPr>
              <a:t>10001011</a:t>
            </a:r>
            <a:r>
              <a:rPr lang="en-GB">
                <a:solidFill>
                  <a:srgbClr val="00B050"/>
                </a:solidFill>
              </a:rPr>
              <a:t>00110000</a:t>
            </a:r>
            <a:r>
              <a:rPr lang="en-GB">
                <a:solidFill>
                  <a:srgbClr val="7030A0"/>
                </a:solidFill>
              </a:rPr>
              <a:t>10100101</a:t>
            </a:r>
            <a:r>
              <a:rPr lang="en-GB">
                <a:solidFill>
                  <a:srgbClr val="FFC000"/>
                </a:solidFill>
              </a:rPr>
              <a:t>11111111</a:t>
            </a:r>
            <a:r>
              <a:rPr lang="en-GB"/>
              <a:t>11111100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997527" y="5438899"/>
            <a:ext cx="6712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          	         B	              C		   D	          E                      F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/>
          <p:nvPr/>
        </p:nvSpPr>
        <p:spPr>
          <a:xfrm>
            <a:off x="5040630" y="0"/>
            <a:ext cx="4103370" cy="6858000"/>
          </a:xfrm>
          <a:prstGeom prst="rect">
            <a:avLst/>
          </a:prstGeom>
          <a:solidFill>
            <a:srgbClr val="D8D8D8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394" y="2143771"/>
            <a:ext cx="4088720" cy="225041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/>
          <p:nvPr>
            <p:ph type="title"/>
          </p:nvPr>
        </p:nvSpPr>
        <p:spPr>
          <a:xfrm>
            <a:off x="5397909" y="499533"/>
            <a:ext cx="3259394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200"/>
              <a:buFont typeface="Calibri"/>
              <a:buNone/>
            </a:pPr>
            <a:r>
              <a:rPr lang="en-GB" sz="4200">
                <a:solidFill>
                  <a:srgbClr val="0000CC"/>
                </a:solidFill>
              </a:rPr>
              <a:t>Assumptions</a:t>
            </a:r>
            <a:endParaRPr/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5368412" y="2321396"/>
            <a:ext cx="3259394" cy="386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GB" sz="3200"/>
              <a:t>1. Binary gene representation</a:t>
            </a:r>
            <a:endParaRPr/>
          </a:p>
          <a:p>
            <a:pPr indent="0" lvl="2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GB" sz="3200"/>
              <a:t>e.g.  011100101111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GB" sz="3200"/>
              <a:t>2. Roulette Wheel selection.</a:t>
            </a:r>
            <a:endParaRPr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463421" y="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A Schema</a:t>
            </a:r>
            <a:endParaRPr/>
          </a:p>
        </p:txBody>
      </p:sp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507205" y="1595191"/>
            <a:ext cx="8459813" cy="4276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A </a:t>
            </a:r>
            <a:r>
              <a:rPr b="1" lang="en-GB"/>
              <a:t>schema</a:t>
            </a:r>
            <a:r>
              <a:rPr lang="en-GB"/>
              <a:t> is a gene (bit) pattern that can exist within a chromosome, say for example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*11**0******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i="1" lang="en-GB"/>
              <a:t>The stars are genes that we don’t care.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If  a chromosome has the specified bits then it </a:t>
            </a:r>
            <a:r>
              <a:rPr b="1" lang="en-GB"/>
              <a:t>matches</a:t>
            </a:r>
            <a:r>
              <a:rPr lang="en-GB"/>
              <a:t> the schema.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i="1"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i="1" lang="en-GB"/>
              <a:t>for example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schema *11**0*****</a:t>
            </a:r>
            <a:endParaRPr b="1"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Chromosome 1  01110010101  </a:t>
            </a:r>
            <a:r>
              <a:rPr b="1" lang="en-GB"/>
              <a:t> </a:t>
            </a:r>
            <a:r>
              <a:rPr b="1" lang="en-GB">
                <a:solidFill>
                  <a:srgbClr val="FF0000"/>
                </a:solidFill>
              </a:rPr>
              <a:t>matches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Chromosome 2  00101001010  </a:t>
            </a:r>
            <a:r>
              <a:rPr b="1" lang="en-GB"/>
              <a:t> </a:t>
            </a:r>
            <a:r>
              <a:rPr b="1" lang="en-GB">
                <a:solidFill>
                  <a:srgbClr val="FF0000"/>
                </a:solidFill>
              </a:rPr>
              <a:t>does not match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198" name="Google Shape;198;p13"/>
          <p:cNvCxnSpPr/>
          <p:nvPr/>
        </p:nvCxnSpPr>
        <p:spPr>
          <a:xfrm>
            <a:off x="3554361" y="5855110"/>
            <a:ext cx="28022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3"/>
          <p:cNvCxnSpPr/>
          <p:nvPr/>
        </p:nvCxnSpPr>
        <p:spPr>
          <a:xfrm flipH="1" rot="10800000">
            <a:off x="4285785" y="5869259"/>
            <a:ext cx="122664" cy="371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3"/>
          <p:cNvCxnSpPr/>
          <p:nvPr/>
        </p:nvCxnSpPr>
        <p:spPr>
          <a:xfrm>
            <a:off x="3546927" y="6334613"/>
            <a:ext cx="28022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3"/>
          <p:cNvCxnSpPr/>
          <p:nvPr/>
        </p:nvCxnSpPr>
        <p:spPr>
          <a:xfrm flipH="1" rot="10800000">
            <a:off x="4278351" y="6333893"/>
            <a:ext cx="122664" cy="371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40" y="2616120"/>
            <a:ext cx="4432320" cy="379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500062" y="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Examples</a:t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500062" y="1501024"/>
            <a:ext cx="8065294" cy="4198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A schema </a:t>
            </a:r>
            <a:r>
              <a:rPr b="1" lang="en-GB">
                <a:solidFill>
                  <a:schemeClr val="dk1"/>
                </a:solidFill>
              </a:rPr>
              <a:t>H</a:t>
            </a:r>
            <a:r>
              <a:rPr lang="en-GB">
                <a:solidFill>
                  <a:schemeClr val="dk1"/>
                </a:solidFill>
              </a:rPr>
              <a:t> = 10*1* represents the set of binary strings :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10010, 10011, 10110, 10111 „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 string ‘10’ of length L = 2 belongs to 2</a:t>
            </a:r>
            <a:r>
              <a:rPr baseline="30000" lang="en-GB">
                <a:solidFill>
                  <a:schemeClr val="dk1"/>
                </a:solidFill>
              </a:rPr>
              <a:t>L</a:t>
            </a:r>
            <a:r>
              <a:rPr lang="en-GB">
                <a:solidFill>
                  <a:schemeClr val="dk1"/>
                </a:solidFill>
              </a:rPr>
              <a:t> = 2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= 4 different possible schemas: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57200" lvl="1" marL="64008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>
                <a:solidFill>
                  <a:schemeClr val="dk1"/>
                </a:solidFill>
              </a:rPr>
              <a:t>** </a:t>
            </a:r>
            <a:endParaRPr/>
          </a:p>
          <a:p>
            <a:pPr indent="-457200" lvl="1" marL="64008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>
                <a:solidFill>
                  <a:schemeClr val="dk1"/>
                </a:solidFill>
              </a:rPr>
              <a:t>*0 </a:t>
            </a:r>
            <a:endParaRPr/>
          </a:p>
          <a:p>
            <a:pPr indent="-457200" lvl="1" marL="64008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>
                <a:solidFill>
                  <a:schemeClr val="dk1"/>
                </a:solidFill>
              </a:rPr>
              <a:t>1* </a:t>
            </a:r>
            <a:endParaRPr/>
          </a:p>
          <a:p>
            <a:pPr indent="-457200" lvl="1" marL="64008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>
                <a:solidFill>
                  <a:schemeClr val="dk1"/>
                </a:solidFill>
              </a:rPr>
              <a:t>10 </a:t>
            </a:r>
            <a:endParaRPr/>
          </a:p>
          <a:p>
            <a:pPr indent="-304800" lvl="1" marL="64008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1" marL="64008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1" marL="64008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500062" y="2432458"/>
            <a:ext cx="82834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individual that belongs to the schema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we say that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</a:t>
            </a:r>
            <a:r>
              <a:rPr b="1" lang="en-GB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GB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(x∈H)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40" y="1770840"/>
            <a:ext cx="7230600" cy="490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431274" y="232405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Definitions</a:t>
            </a: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b="1" lang="en-GB"/>
              <a:t>Defining length, </a:t>
            </a:r>
            <a:r>
              <a:rPr b="1" i="1" lang="en-GB"/>
              <a:t>L</a:t>
            </a:r>
            <a:r>
              <a:rPr b="1" baseline="-25000" i="1" lang="en-GB"/>
              <a:t>s</a:t>
            </a:r>
            <a:r>
              <a:rPr lang="en-GB"/>
              <a:t>:  distance </a:t>
            </a:r>
            <a:r>
              <a:rPr i="1" lang="en-GB"/>
              <a:t>between</a:t>
            </a:r>
            <a:r>
              <a:rPr lang="en-GB"/>
              <a:t> the first and last defined bits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b="1" lang="en-GB"/>
              <a:t>Order, n:  </a:t>
            </a:r>
            <a:r>
              <a:rPr lang="en-GB"/>
              <a:t>number of fixed positions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	e.g.   </a:t>
            </a:r>
            <a:r>
              <a:rPr b="1" lang="en-GB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*1**10*1*           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GB"/>
              <a:t>The defining length, </a:t>
            </a:r>
            <a:r>
              <a:rPr b="1" i="1" lang="en-GB"/>
              <a:t>L</a:t>
            </a:r>
            <a:r>
              <a:rPr b="1" baseline="-25000" i="1" lang="en-GB"/>
              <a:t>s</a:t>
            </a:r>
            <a:r>
              <a:rPr lang="en-GB"/>
              <a:t>,  in this example is </a:t>
            </a:r>
            <a:r>
              <a:rPr b="1" lang="en-GB"/>
              <a:t>6</a:t>
            </a:r>
            <a:r>
              <a:rPr lang="en-GB"/>
              <a:t>,</a:t>
            </a:r>
            <a:r>
              <a:rPr b="1" lang="en-GB"/>
              <a:t> </a:t>
            </a:r>
            <a:r>
              <a:rPr lang="en-GB"/>
              <a:t>the number of places the schema could be divided during crossover operations.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GB"/>
              <a:t>The order</a:t>
            </a:r>
            <a:r>
              <a:rPr b="1" lang="en-GB"/>
              <a:t> , n </a:t>
            </a:r>
            <a:r>
              <a:rPr lang="en-GB"/>
              <a:t> is </a:t>
            </a:r>
            <a:r>
              <a:rPr b="1" lang="en-GB"/>
              <a:t>4</a:t>
            </a:r>
            <a:r>
              <a:rPr lang="en-GB"/>
              <a:t>,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GB"/>
              <a:t>the number of bits that could be changed by mutation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40" y="2233440"/>
            <a:ext cx="6449400" cy="30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451823" y="17076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Order Example</a:t>
            </a:r>
            <a:endParaRPr/>
          </a:p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GB" sz="2800"/>
              <a:t>The order of a schema is the number of its </a:t>
            </a:r>
            <a:r>
              <a:rPr b="1" lang="en-GB" sz="2800">
                <a:solidFill>
                  <a:srgbClr val="FF0000"/>
                </a:solidFill>
              </a:rPr>
              <a:t>fixed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/>
              <a:t>bits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i="1" lang="en-GB" sz="2800"/>
              <a:t>The number of bits </a:t>
            </a:r>
            <a:r>
              <a:rPr b="1" i="1" lang="en-GB" sz="2800"/>
              <a:t>that are not ‘*’ </a:t>
            </a:r>
            <a:r>
              <a:rPr i="1" lang="en-GB" sz="2800"/>
              <a:t>in the schema H 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br>
              <a:rPr lang="en-GB" sz="2800"/>
            </a:br>
            <a:r>
              <a:rPr lang="en-GB" sz="2800"/>
              <a:t>Example: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GB" sz="2800"/>
              <a:t>if H = </a:t>
            </a:r>
            <a:r>
              <a:rPr lang="en-GB" sz="2800">
                <a:solidFill>
                  <a:srgbClr val="FF0000"/>
                </a:solidFill>
              </a:rPr>
              <a:t>10</a:t>
            </a:r>
            <a:r>
              <a:rPr lang="en-GB" sz="2800"/>
              <a:t>*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* </a:t>
            </a:r>
            <a:endParaRPr/>
          </a:p>
          <a:p>
            <a:pPr indent="-177800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GB" sz="2800"/>
              <a:t>then o(H) = 3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3720" y="2791440"/>
            <a:ext cx="2184480" cy="21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513467" y="283775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Defining Length Example</a:t>
            </a:r>
            <a:endParaRPr/>
          </a:p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The defining length is the distance </a:t>
            </a:r>
            <a:r>
              <a:rPr lang="en-GB">
                <a:solidFill>
                  <a:srgbClr val="FF0000"/>
                </a:solidFill>
              </a:rPr>
              <a:t>between</a:t>
            </a:r>
            <a:r>
              <a:rPr lang="en-GB"/>
              <a:t> its </a:t>
            </a:r>
            <a:r>
              <a:rPr lang="en-GB">
                <a:solidFill>
                  <a:srgbClr val="FF0000"/>
                </a:solidFill>
              </a:rPr>
              <a:t>first</a:t>
            </a:r>
            <a:r>
              <a:rPr lang="en-GB"/>
              <a:t> and the </a:t>
            </a:r>
            <a:r>
              <a:rPr lang="en-GB">
                <a:solidFill>
                  <a:srgbClr val="FF0000"/>
                </a:solidFill>
              </a:rPr>
              <a:t>last fixed bits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br>
              <a:rPr lang="en-GB"/>
            </a:br>
            <a:r>
              <a:rPr lang="en-GB"/>
              <a:t>Example 1:</a:t>
            </a:r>
            <a:endParaRPr/>
          </a:p>
          <a:p>
            <a:pPr indent="-152400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if H = *</a:t>
            </a:r>
            <a:r>
              <a:rPr lang="en-GB">
                <a:solidFill>
                  <a:srgbClr val="FF0000"/>
                </a:solidFill>
              </a:rPr>
              <a:t>1*01</a:t>
            </a:r>
            <a:r>
              <a:rPr lang="en-GB"/>
              <a:t> then δ(H) = 5 – 2 = 3</a:t>
            </a:r>
            <a:br>
              <a:rPr lang="en-GB"/>
            </a:br>
            <a:r>
              <a:rPr lang="en-GB"/>
              <a:t>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Example 2: </a:t>
            </a:r>
            <a:endParaRPr/>
          </a:p>
          <a:p>
            <a:pPr indent="-152400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if H = </a:t>
            </a:r>
            <a:r>
              <a:rPr lang="en-GB">
                <a:solidFill>
                  <a:srgbClr val="FF0000"/>
                </a:solidFill>
              </a:rPr>
              <a:t>0</a:t>
            </a:r>
            <a:r>
              <a:rPr lang="en-GB"/>
              <a:t>**** then δ(H) = 1 – 1 = 0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200" y="2161440"/>
            <a:ext cx="7365960" cy="3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Example</a:t>
            </a:r>
            <a:endParaRPr/>
          </a:p>
        </p:txBody>
      </p:sp>
      <p:sp>
        <p:nvSpPr>
          <p:cNvPr id="242" name="Google Shape;242;p18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Consider a population:</a:t>
            </a:r>
            <a:endParaRPr/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2723323" y="256429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{0EA9105F-46AD-4157-AAAF-32FB53A021DB}</a:tableStyleId>
              </a:tblPr>
              <a:tblGrid>
                <a:gridCol w="1856700"/>
                <a:gridCol w="1303925"/>
              </a:tblGrid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Chromosomes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Fitness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101101101111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001011011101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110011000111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001101101101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110101010101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100110000110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010010011100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011110110111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5920" y="2679840"/>
            <a:ext cx="860760" cy="23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492919" y="324875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Example</a:t>
            </a:r>
            <a:endParaRPr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What is the probability that a selected chromosome will contain the Schema H1 = **1****11** 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52" name="Google Shape;252;p19"/>
          <p:cNvGraphicFramePr/>
          <p:nvPr/>
        </p:nvGraphicFramePr>
        <p:xfrm>
          <a:off x="705680" y="2810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{0EA9105F-46AD-4157-AAAF-32FB53A021DB}</a:tableStyleId>
              </a:tblPr>
              <a:tblGrid>
                <a:gridCol w="1856700"/>
                <a:gridCol w="1303925"/>
              </a:tblGrid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Chromosomes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Fitness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800" u="none" cap="none" strike="noStrike"/>
                        <a:t>10110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GB" sz="1800" u="none" cap="none" strike="noStrike"/>
                        <a:t>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800" u="none" cap="none" strike="noStrike"/>
                        <a:t>01101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GB" sz="1800" u="none" cap="none" strike="noStrike"/>
                        <a:t>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9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110011000111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800" u="none" cap="none" strike="noStrike"/>
                        <a:t>10110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GB" sz="1800" u="none" cap="none" strike="noStrike"/>
                        <a:t>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110101010101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100110000110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010010011100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011110110111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53" name="Google Shape;253;p19"/>
          <p:cNvSpPr txBox="1"/>
          <p:nvPr/>
        </p:nvSpPr>
        <p:spPr>
          <a:xfrm>
            <a:off x="4140485" y="3229751"/>
            <a:ext cx="4674742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fitness(H1) = 101101101111 (12) + 	 001011011101 (9)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001101101101 (7)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P(H1) = (12+9+7) /52 = 0.539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20" y="2496600"/>
            <a:ext cx="7820280" cy="273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507206" y="95246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Fitness</a:t>
            </a:r>
            <a:endParaRPr/>
          </a:p>
        </p:txBody>
      </p:sp>
      <p:sp>
        <p:nvSpPr>
          <p:cNvPr id="262" name="Google Shape;262;p20"/>
          <p:cNvSpPr txBox="1"/>
          <p:nvPr>
            <p:ph idx="1" type="body"/>
          </p:nvPr>
        </p:nvSpPr>
        <p:spPr>
          <a:xfrm>
            <a:off x="507206" y="1579100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i="1" lang="en-GB">
                <a:solidFill>
                  <a:schemeClr val="dk1"/>
                </a:solidFill>
              </a:rPr>
              <a:t>f(x) </a:t>
            </a:r>
            <a:r>
              <a:rPr lang="en-GB">
                <a:solidFill>
                  <a:schemeClr val="dk1"/>
                </a:solidFill>
              </a:rPr>
              <a:t>denotes the fitness value of </a:t>
            </a:r>
            <a:r>
              <a:rPr i="1" lang="en-GB">
                <a:solidFill>
                  <a:schemeClr val="dk1"/>
                </a:solidFill>
              </a:rPr>
              <a:t>x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i="1" lang="en-GB">
                <a:solidFill>
                  <a:schemeClr val="dk1"/>
                </a:solidFill>
              </a:rPr>
              <a:t>f(H,k) </a:t>
            </a:r>
            <a:r>
              <a:rPr lang="en-GB">
                <a:solidFill>
                  <a:schemeClr val="dk1"/>
                </a:solidFill>
              </a:rPr>
              <a:t>denotes </a:t>
            </a:r>
            <a:r>
              <a:rPr lang="en-GB">
                <a:solidFill>
                  <a:srgbClr val="0000CC"/>
                </a:solidFill>
              </a:rPr>
              <a:t>average fitness </a:t>
            </a:r>
            <a:r>
              <a:rPr lang="en-GB">
                <a:solidFill>
                  <a:schemeClr val="dk1"/>
                </a:solidFill>
              </a:rPr>
              <a:t>of </a:t>
            </a:r>
            <a:r>
              <a:rPr i="1" lang="en-GB">
                <a:solidFill>
                  <a:schemeClr val="dk1"/>
                </a:solidFill>
              </a:rPr>
              <a:t>H</a:t>
            </a:r>
            <a:r>
              <a:rPr lang="en-GB">
                <a:solidFill>
                  <a:schemeClr val="dk1"/>
                </a:solidFill>
              </a:rPr>
              <a:t> in the </a:t>
            </a:r>
            <a:r>
              <a:rPr i="1" lang="en-GB">
                <a:solidFill>
                  <a:schemeClr val="dk1"/>
                </a:solidFill>
              </a:rPr>
              <a:t>k</a:t>
            </a:r>
            <a:r>
              <a:rPr baseline="30000" i="1" lang="en-GB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 generation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2397815" y="3029638"/>
            <a:ext cx="3776869" cy="10394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752150" y="4393482"/>
            <a:ext cx="78779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m(H, k)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the number of </a:t>
            </a:r>
            <a:r>
              <a:rPr lang="en-GB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instances of </a:t>
            </a:r>
            <a:r>
              <a:rPr i="1" lang="en-GB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30000"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generation 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752150" y="5669677"/>
            <a:ext cx="72800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individual that belongs to the schema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we say that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</a:t>
            </a:r>
            <a:r>
              <a:rPr b="1" lang="en-GB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GB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(x∈H)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20" y="1882440"/>
            <a:ext cx="6066720" cy="460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Selection Property</a:t>
            </a:r>
            <a:endParaRPr/>
          </a:p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 Theorem neglects the small, yet non-zero, probability that a string belonging to the schema will be created "from scratch" by mutation of a single string (or recombination of two strings) that did not belong to the previous generation.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Assumption: fitness proportional selection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b="1" lang="en-GB">
                <a:solidFill>
                  <a:schemeClr val="dk1"/>
                </a:solidFill>
              </a:rPr>
              <a:t>Selection probability </a:t>
            </a:r>
            <a:r>
              <a:rPr lang="en-GB">
                <a:solidFill>
                  <a:schemeClr val="dk1"/>
                </a:solidFill>
              </a:rPr>
              <a:t>for the individual x, where N is the total number of Individuals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2288484" y="5004723"/>
            <a:ext cx="3776869" cy="9672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5" name="Google Shape;2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3040" y="5901480"/>
            <a:ext cx="3539520" cy="32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400" y="3270315"/>
            <a:ext cx="5468344" cy="280536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type="title"/>
          </p:nvPr>
        </p:nvSpPr>
        <p:spPr>
          <a:xfrm>
            <a:off x="416102" y="13699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libri"/>
              <a:buNone/>
            </a:pPr>
            <a:r>
              <a:rPr lang="en-GB" sz="3200">
                <a:solidFill>
                  <a:srgbClr val="0000FF"/>
                </a:solidFill>
              </a:rPr>
              <a:t>Genetic Binary Encoding of Integers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35287" y="1140638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GB" sz="2200">
                <a:solidFill>
                  <a:srgbClr val="000000"/>
                </a:solidFill>
              </a:rPr>
              <a:t>Integer parameters: p is an integer parameter to be encoded. There are 3 distinct cases to consider.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2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GB" sz="2200">
                <a:solidFill>
                  <a:srgbClr val="000000"/>
                </a:solidFill>
              </a:rPr>
              <a:t>Case 1 </a:t>
            </a:r>
            <a:r>
              <a:rPr lang="en-GB" sz="2200">
                <a:solidFill>
                  <a:srgbClr val="000000"/>
                </a:solidFill>
              </a:rPr>
              <a:t>(normal/ideal case)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10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GB" sz="2200">
                <a:solidFill>
                  <a:srgbClr val="000000"/>
                </a:solidFill>
              </a:rPr>
              <a:t>p takes values from {0, 1, 2,  …..2^N-1} for some N. In this case, p can be encoded by its equivalent binary representation.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2137025" y="5928189"/>
            <a:ext cx="947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5556607" y="5936751"/>
            <a:ext cx="946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binaries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960" y="4123440"/>
            <a:ext cx="868680" cy="16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Example</a:t>
            </a:r>
            <a:endParaRPr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What is the probability of Chromosome </a:t>
            </a:r>
            <a:r>
              <a:rPr b="1" lang="en-GB">
                <a:solidFill>
                  <a:schemeClr val="dk1"/>
                </a:solidFill>
              </a:rPr>
              <a:t>101101101111 </a:t>
            </a:r>
            <a:r>
              <a:rPr lang="en-GB">
                <a:solidFill>
                  <a:schemeClr val="dk1"/>
                </a:solidFill>
              </a:rPr>
              <a:t>being selected?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3" name="Google Shape;283;p22"/>
          <p:cNvGraphicFramePr/>
          <p:nvPr/>
        </p:nvGraphicFramePr>
        <p:xfrm>
          <a:off x="695741" y="265747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{0EA9105F-46AD-4157-AAAF-32FB53A021DB}</a:tableStyleId>
              </a:tblPr>
              <a:tblGrid>
                <a:gridCol w="1856700"/>
                <a:gridCol w="1303925"/>
              </a:tblGrid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Chromosome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Fitness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101101101111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001011011101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110011000111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001101101101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110101010101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100110000110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010010011100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011110110111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84" name="Google Shape;284;p22"/>
          <p:cNvSpPr txBox="1"/>
          <p:nvPr/>
        </p:nvSpPr>
        <p:spPr>
          <a:xfrm>
            <a:off x="4047990" y="3056631"/>
            <a:ext cx="509601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Fitness = 12 + 9 + 8 + 7 + 7 + 5 + 3 + 1 = 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= F(x)/Sum of All F(X) = 12/52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= 0.231 = 23.1%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680" y="2209320"/>
            <a:ext cx="8298720" cy="244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254044" y="76070"/>
            <a:ext cx="8079581" cy="111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Net effect of selection</a:t>
            </a:r>
            <a:endParaRPr/>
          </a:p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410490" y="4059588"/>
            <a:ext cx="8065294" cy="29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 expected number of instances of </a:t>
            </a:r>
            <a:r>
              <a:rPr i="1" lang="en-GB">
                <a:solidFill>
                  <a:schemeClr val="dk1"/>
                </a:solidFill>
              </a:rPr>
              <a:t>H</a:t>
            </a:r>
            <a:r>
              <a:rPr lang="en-GB">
                <a:solidFill>
                  <a:schemeClr val="dk1"/>
                </a:solidFill>
              </a:rPr>
              <a:t> in the next generation </a:t>
            </a:r>
            <a:r>
              <a:rPr i="1" lang="en-GB">
                <a:solidFill>
                  <a:schemeClr val="dk1"/>
                </a:solidFill>
              </a:rPr>
              <a:t>t</a:t>
            </a:r>
            <a:r>
              <a:rPr lang="en-GB">
                <a:solidFill>
                  <a:schemeClr val="dk1"/>
                </a:solidFill>
              </a:rPr>
              <a:t>+1, E[</a:t>
            </a:r>
            <a:r>
              <a:rPr i="1" lang="en-GB">
                <a:solidFill>
                  <a:schemeClr val="dk1"/>
                </a:solidFill>
              </a:rPr>
              <a:t>m</a:t>
            </a:r>
            <a:r>
              <a:rPr lang="en-GB">
                <a:solidFill>
                  <a:schemeClr val="dk1"/>
                </a:solidFill>
              </a:rPr>
              <a:t>(</a:t>
            </a:r>
            <a:r>
              <a:rPr i="1" lang="en-GB">
                <a:solidFill>
                  <a:schemeClr val="dk1"/>
                </a:solidFill>
              </a:rPr>
              <a:t>H,t</a:t>
            </a:r>
            <a:r>
              <a:rPr lang="en-GB">
                <a:solidFill>
                  <a:schemeClr val="dk1"/>
                </a:solidFill>
              </a:rPr>
              <a:t>+1)] is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Schemas with fitness greater than the population average are likely to appear more in the next generation.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Screen Clipping" id="293" name="Google Shape;2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464" y="2170367"/>
            <a:ext cx="3172268" cy="743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294" name="Google Shape;29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527" y="4990230"/>
            <a:ext cx="5134692" cy="61921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3"/>
          <p:cNvSpPr/>
          <p:nvPr/>
        </p:nvSpPr>
        <p:spPr>
          <a:xfrm>
            <a:off x="325314" y="1245576"/>
            <a:ext cx="87571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(P) for instances of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mating pool at generation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144057" y="3406524"/>
            <a:ext cx="9164496" cy="6530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018" l="-598" r="0" t="-37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97" name="Google Shape;29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520" y="2975040"/>
            <a:ext cx="7039080" cy="275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421000" y="139937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Observation</a:t>
            </a:r>
            <a:endParaRPr/>
          </a:p>
        </p:txBody>
      </p: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496932" y="1808458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15"/>
              <a:buNone/>
            </a:pPr>
            <a:r>
              <a:rPr lang="en-GB" sz="2215"/>
              <a:t>For the number of</a:t>
            </a:r>
            <a:r>
              <a:rPr i="1" lang="en-GB" sz="2215"/>
              <a:t> H </a:t>
            </a:r>
            <a:r>
              <a:rPr lang="en-GB" sz="2215"/>
              <a:t>to increase, the average fitness of </a:t>
            </a:r>
            <a:r>
              <a:rPr i="1" lang="en-GB" sz="2215"/>
              <a:t>H </a:t>
            </a:r>
            <a:r>
              <a:rPr lang="en-GB" sz="2215"/>
              <a:t>must be greater than the average fitness of the population.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4956568" y="3917376"/>
            <a:ext cx="304243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Fitness = 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Fitness = 6.5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Average Fitness of H1 = 9.3</a:t>
            </a:r>
            <a:endParaRPr/>
          </a:p>
        </p:txBody>
      </p:sp>
      <p:graphicFrame>
        <p:nvGraphicFramePr>
          <p:cNvPr id="306" name="Google Shape;306;p24"/>
          <p:cNvGraphicFramePr/>
          <p:nvPr/>
        </p:nvGraphicFramePr>
        <p:xfrm>
          <a:off x="914402" y="320816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{0EA9105F-46AD-4157-AAAF-32FB53A021DB}</a:tableStyleId>
              </a:tblPr>
              <a:tblGrid>
                <a:gridCol w="1856700"/>
                <a:gridCol w="1303925"/>
              </a:tblGrid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Chromosomes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Fitness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800" u="none" cap="none" strike="noStrike"/>
                        <a:t>10110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GB" sz="1800" u="none" cap="none" strike="noStrike"/>
                        <a:t>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800" u="none" cap="none" strike="noStrike"/>
                        <a:t>01101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GB" sz="1800" u="none" cap="none" strike="noStrike"/>
                        <a:t>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9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110011000111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800" u="none" cap="none" strike="noStrike"/>
                        <a:t>10110</a:t>
                      </a: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GB" sz="1800" u="none" cap="none" strike="noStrike"/>
                        <a:t>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110101010101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100110000110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010010011100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011110110111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360" y="4793040"/>
            <a:ext cx="1458720" cy="109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338807" y="22213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Effect of Crossover on Selection</a:t>
            </a:r>
            <a:endParaRPr/>
          </a:p>
        </p:txBody>
      </p:sp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Assumption: single-point crossover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Schema H </a:t>
            </a:r>
            <a:r>
              <a:rPr b="1" lang="en-GB">
                <a:solidFill>
                  <a:srgbClr val="FF0000"/>
                </a:solidFill>
              </a:rPr>
              <a:t>survives</a:t>
            </a:r>
            <a:r>
              <a:rPr b="1"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crossover operation if: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one of the parents is an instance of the schema H </a:t>
            </a:r>
            <a:endParaRPr/>
          </a:p>
          <a:p>
            <a:pPr indent="-15240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			AND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one of the offspring is an instance of the schema H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5" name="Google Shape;3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840" y="2225520"/>
            <a:ext cx="1602360" cy="25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title"/>
          </p:nvPr>
        </p:nvSpPr>
        <p:spPr>
          <a:xfrm>
            <a:off x="369629" y="263227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Crossover Survival Example</a:t>
            </a:r>
            <a:endParaRPr/>
          </a:p>
        </p:txBody>
      </p:sp>
      <p:sp>
        <p:nvSpPr>
          <p:cNvPr id="322" name="Google Shape;322;p26"/>
          <p:cNvSpPr txBox="1"/>
          <p:nvPr>
            <p:ph idx="1" type="body"/>
          </p:nvPr>
        </p:nvSpPr>
        <p:spPr>
          <a:xfrm>
            <a:off x="507206" y="1993393"/>
            <a:ext cx="8065294" cy="4447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29222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n-GB" sz="2200"/>
              <a:t>Consider the schema H= *10**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 sz="2200"/>
          </a:p>
          <a:p>
            <a:pPr indent="-129222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n-GB" sz="2200"/>
              <a:t>P1= 1 </a:t>
            </a:r>
            <a:r>
              <a:rPr lang="en-GB" sz="2200">
                <a:solidFill>
                  <a:srgbClr val="008000"/>
                </a:solidFill>
              </a:rPr>
              <a:t>1 0</a:t>
            </a:r>
            <a:r>
              <a:rPr lang="en-GB" sz="2200"/>
              <a:t> 1 0 ∈H		                S1= 1 </a:t>
            </a:r>
            <a:r>
              <a:rPr lang="en-GB" sz="2200">
                <a:solidFill>
                  <a:srgbClr val="008000"/>
                </a:solidFill>
              </a:rPr>
              <a:t>1 0</a:t>
            </a:r>
            <a:r>
              <a:rPr lang="en-GB" sz="2200"/>
              <a:t> 1 1 ∈H</a:t>
            </a:r>
            <a:endParaRPr/>
          </a:p>
          <a:p>
            <a:pPr indent="-129222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n-GB" sz="2200"/>
              <a:t>P2= 1 </a:t>
            </a:r>
            <a:r>
              <a:rPr lang="en-GB" sz="2200">
                <a:solidFill>
                  <a:srgbClr val="FF0000"/>
                </a:solidFill>
              </a:rPr>
              <a:t>0 1</a:t>
            </a:r>
            <a:r>
              <a:rPr lang="en-GB" sz="2200"/>
              <a:t> 1 1 ∉H			S2= 1 </a:t>
            </a:r>
            <a:r>
              <a:rPr lang="en-GB" sz="2200">
                <a:solidFill>
                  <a:srgbClr val="FF0000"/>
                </a:solidFill>
              </a:rPr>
              <a:t>0 1</a:t>
            </a:r>
            <a:r>
              <a:rPr lang="en-GB" sz="2200"/>
              <a:t> 1 0 ∉H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 sz="2200"/>
          </a:p>
          <a:p>
            <a:pPr indent="-129222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n-GB" sz="2200"/>
              <a:t>=&gt; Schema H </a:t>
            </a:r>
            <a:r>
              <a:rPr lang="en-GB" sz="2200">
                <a:solidFill>
                  <a:srgbClr val="FF0000"/>
                </a:solidFill>
              </a:rPr>
              <a:t>survived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 sz="2200"/>
          </a:p>
          <a:p>
            <a:pPr indent="-129222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n-GB" sz="2200"/>
              <a:t>P1= 1 </a:t>
            </a:r>
            <a:r>
              <a:rPr lang="en-GB" sz="2200">
                <a:solidFill>
                  <a:srgbClr val="008000"/>
                </a:solidFill>
              </a:rPr>
              <a:t>1 0</a:t>
            </a:r>
            <a:r>
              <a:rPr lang="en-GB" sz="2200"/>
              <a:t> 1 0 ∈H		                S1= 1 </a:t>
            </a:r>
            <a:r>
              <a:rPr lang="en-GB" sz="2200">
                <a:solidFill>
                  <a:srgbClr val="FF0000"/>
                </a:solidFill>
              </a:rPr>
              <a:t>1 1</a:t>
            </a:r>
            <a:r>
              <a:rPr lang="en-GB" sz="2200"/>
              <a:t> 1 1 ∉H</a:t>
            </a:r>
            <a:endParaRPr/>
          </a:p>
          <a:p>
            <a:pPr indent="-129222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n-GB" sz="2200"/>
              <a:t>P2= 1 </a:t>
            </a:r>
            <a:r>
              <a:rPr lang="en-GB" sz="2200">
                <a:solidFill>
                  <a:srgbClr val="FF0000"/>
                </a:solidFill>
              </a:rPr>
              <a:t>0 1</a:t>
            </a:r>
            <a:r>
              <a:rPr lang="en-GB" sz="2200"/>
              <a:t> 1 1 ∉H			S2= 1 </a:t>
            </a:r>
            <a:r>
              <a:rPr lang="en-GB" sz="2200">
                <a:solidFill>
                  <a:srgbClr val="FF0000"/>
                </a:solidFill>
              </a:rPr>
              <a:t>0 0</a:t>
            </a:r>
            <a:r>
              <a:rPr lang="en-GB" sz="2200"/>
              <a:t> 1 0 ∉H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 sz="2200"/>
          </a:p>
          <a:p>
            <a:pPr indent="-129222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n-GB" sz="2200"/>
              <a:t>=&gt; Schema H is </a:t>
            </a:r>
            <a:r>
              <a:rPr lang="en-GB" sz="2200">
                <a:solidFill>
                  <a:srgbClr val="0000CC"/>
                </a:solidFill>
              </a:rPr>
              <a:t>destroyed</a:t>
            </a:r>
            <a:endParaRPr sz="2200">
              <a:solidFill>
                <a:srgbClr val="0000CC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323" name="Google Shape;323;p26"/>
          <p:cNvCxnSpPr/>
          <p:nvPr/>
        </p:nvCxnSpPr>
        <p:spPr>
          <a:xfrm>
            <a:off x="1828800" y="2681555"/>
            <a:ext cx="0" cy="8116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26"/>
          <p:cNvCxnSpPr/>
          <p:nvPr/>
        </p:nvCxnSpPr>
        <p:spPr>
          <a:xfrm>
            <a:off x="1457219" y="4662755"/>
            <a:ext cx="0" cy="8116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5" name="Google Shape;3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80" y="2225520"/>
            <a:ext cx="5181480" cy="407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type="title"/>
          </p:nvPr>
        </p:nvSpPr>
        <p:spPr>
          <a:xfrm>
            <a:off x="482645" y="273501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Crossover Operation</a:t>
            </a:r>
            <a:endParaRPr/>
          </a:p>
        </p:txBody>
      </p: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Suppose a parent is an instance of a schema H.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When the crossover occurres within the bits of the defining length, it is destroyed </a:t>
            </a:r>
            <a:r>
              <a:rPr b="1" lang="en-GB">
                <a:solidFill>
                  <a:schemeClr val="dk1"/>
                </a:solidFill>
              </a:rPr>
              <a:t>unless</a:t>
            </a:r>
            <a:r>
              <a:rPr lang="en-GB">
                <a:solidFill>
                  <a:schemeClr val="dk1"/>
                </a:solidFill>
              </a:rPr>
              <a:t> the other parent repairs the destroyed portion.</a:t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Given a string with length</a:t>
            </a:r>
            <a:r>
              <a:rPr i="1" lang="en-GB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l </a:t>
            </a:r>
            <a:r>
              <a:rPr lang="en-GB">
                <a:solidFill>
                  <a:schemeClr val="dk1"/>
                </a:solidFill>
              </a:rPr>
              <a:t>and a schema </a:t>
            </a:r>
            <a:r>
              <a:rPr i="1" lang="en-GB">
                <a:solidFill>
                  <a:schemeClr val="dk1"/>
                </a:solidFill>
              </a:rPr>
              <a:t>H</a:t>
            </a:r>
            <a:r>
              <a:rPr lang="en-GB">
                <a:solidFill>
                  <a:schemeClr val="dk1"/>
                </a:solidFill>
              </a:rPr>
              <a:t> with the defining length </a:t>
            </a:r>
            <a:r>
              <a:rPr i="1" lang="en-GB">
                <a:solidFill>
                  <a:schemeClr val="dk1"/>
                </a:solidFill>
              </a:rPr>
              <a:t>δ(H):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 probability that the crossover occurs within the bits of the defining length is </a:t>
            </a:r>
            <a:r>
              <a:rPr i="1" lang="en-GB">
                <a:solidFill>
                  <a:schemeClr val="dk1"/>
                </a:solidFill>
              </a:rPr>
              <a:t>δ </a:t>
            </a:r>
            <a:r>
              <a:rPr i="1" lang="en-GB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(H)/(l -1)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33" name="Google Shape;3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320" y="5550840"/>
            <a:ext cx="1410840" cy="17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492919" y="88764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Crossover Effect</a:t>
            </a:r>
            <a:endParaRPr>
              <a:solidFill>
                <a:srgbClr val="0000CC"/>
              </a:solidFill>
            </a:endParaRPr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Suppose H = *1**0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We have </a:t>
            </a:r>
            <a:r>
              <a:rPr i="1" lang="en-GB">
                <a:latin typeface="Times"/>
                <a:ea typeface="Times"/>
                <a:cs typeface="Times"/>
                <a:sym typeface="Times"/>
              </a:rPr>
              <a:t>l</a:t>
            </a:r>
            <a:r>
              <a:rPr i="1" lang="en-GB"/>
              <a:t> = 5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i="1" lang="en-GB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GB"/>
              <a:t>(H) = 5 –2 = 3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Thus, the probability (</a:t>
            </a:r>
            <a:r>
              <a:rPr i="1" lang="en-GB"/>
              <a:t>P</a:t>
            </a:r>
            <a:r>
              <a:rPr baseline="-25000" i="1" lang="en-GB"/>
              <a:t>c1</a:t>
            </a:r>
            <a:r>
              <a:rPr lang="en-GB"/>
              <a:t>) that the crossover occurs within the defining length is 0.75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-152400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Working</a:t>
            </a:r>
            <a:r>
              <a:rPr i="1" lang="en-GB">
                <a:latin typeface="Calibri"/>
                <a:ea typeface="Calibri"/>
                <a:cs typeface="Calibri"/>
                <a:sym typeface="Calibri"/>
              </a:rPr>
              <a:t>: P</a:t>
            </a:r>
            <a:r>
              <a:rPr baseline="-25000" i="1" lang="en-GB">
                <a:latin typeface="Calibri"/>
                <a:ea typeface="Calibri"/>
                <a:cs typeface="Calibri"/>
                <a:sym typeface="Calibri"/>
              </a:rPr>
              <a:t>c1</a:t>
            </a:r>
            <a:r>
              <a:rPr i="1" lang="en-GB">
                <a:latin typeface="Noto Sans Symbols"/>
                <a:ea typeface="Noto Sans Symbols"/>
                <a:cs typeface="Noto Sans Symbols"/>
                <a:sym typeface="Noto Sans Symbols"/>
              </a:rPr>
              <a:t>=δ</a:t>
            </a:r>
            <a:r>
              <a:rPr i="1" lang="en-GB"/>
              <a:t>(H)/(</a:t>
            </a:r>
            <a:r>
              <a:rPr i="1" lang="en-GB">
                <a:latin typeface="Times"/>
                <a:ea typeface="Times"/>
                <a:cs typeface="Times"/>
                <a:sym typeface="Times"/>
              </a:rPr>
              <a:t>l</a:t>
            </a:r>
            <a:r>
              <a:rPr i="1" lang="en-GB"/>
              <a:t>-1)=3/(5-1)=3/4=0.75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630299" y="1285402"/>
            <a:ext cx="22354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An Example </a:t>
            </a:r>
            <a:endParaRPr sz="32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00" y="2313000"/>
            <a:ext cx="6760080" cy="43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Crossover Operation</a:t>
            </a:r>
            <a:endParaRPr/>
          </a:p>
        </p:txBody>
      </p:sp>
      <p:sp>
        <p:nvSpPr>
          <p:cNvPr id="349" name="Google Shape;349;p29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 upper bound of the probability that the schema H being destroyed is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where </a:t>
            </a:r>
            <a:r>
              <a:rPr i="1" lang="en-GB">
                <a:solidFill>
                  <a:schemeClr val="dk1"/>
                </a:solidFill>
              </a:rPr>
              <a:t>p</a:t>
            </a:r>
            <a:r>
              <a:rPr baseline="-25000" i="1" lang="en-GB">
                <a:solidFill>
                  <a:schemeClr val="dk1"/>
                </a:solidFill>
              </a:rPr>
              <a:t>c</a:t>
            </a:r>
            <a:r>
              <a:rPr lang="en-GB">
                <a:solidFill>
                  <a:schemeClr val="dk1"/>
                </a:solidFill>
              </a:rPr>
              <a:t> is the crossover probability set by users.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50" name="Google Shape;350;p29"/>
          <p:cNvGraphicFramePr/>
          <p:nvPr/>
        </p:nvGraphicFramePr>
        <p:xfrm>
          <a:off x="2457451" y="2897066"/>
          <a:ext cx="2781300" cy="948103"/>
        </p:xfrm>
        <a:graphic>
          <a:graphicData uri="http://schemas.openxmlformats.org/presentationml/2006/ole">
            <mc:AlternateContent>
              <mc:Choice Requires="v">
                <p:oleObj r:id="rId4" imgH="948103" imgW="2781300" progId="" spid="_x0000_s1">
                  <p:embed/>
                </p:oleObj>
              </mc:Choice>
              <mc:Fallback>
                <p:oleObj r:id="rId5" imgH="948103" imgW="2781300" progId="">
                  <p:embed/>
                  <p:pic>
                    <p:nvPicPr>
                      <p:cNvPr id="350" name="Google Shape;350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57451" y="2897066"/>
                        <a:ext cx="2781300" cy="948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" name="Google Shape;351;p29"/>
          <p:cNvSpPr txBox="1"/>
          <p:nvPr/>
        </p:nvSpPr>
        <p:spPr>
          <a:xfrm>
            <a:off x="760536" y="5477608"/>
            <a:ext cx="6035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aseline="-25000"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r>
              <a:rPr i="1" lang="en-GB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=δ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(H)/(</a:t>
            </a:r>
            <a:r>
              <a:rPr i="1"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-1), which is different from p</a:t>
            </a:r>
            <a:r>
              <a:rPr baseline="-25000"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52" name="Google Shape;35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4920" y="3541320"/>
            <a:ext cx="5405040" cy="260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352241" y="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lang="en-GB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Crossover probability (</a:t>
            </a:r>
            <a:r>
              <a:rPr i="1" lang="en-GB" sz="4000">
                <a:solidFill>
                  <a:schemeClr val="dk1"/>
                </a:solidFill>
              </a:rPr>
              <a:t>p</a:t>
            </a:r>
            <a:r>
              <a:rPr baseline="-25000" i="1" lang="en-GB" sz="4000">
                <a:solidFill>
                  <a:schemeClr val="dk1"/>
                </a:solidFill>
              </a:rPr>
              <a:t>c</a:t>
            </a:r>
            <a:r>
              <a:rPr lang="en-GB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000">
              <a:solidFill>
                <a:srgbClr val="0000CC"/>
              </a:solidFill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446621" y="4012414"/>
            <a:ext cx="844240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Crossover probability</a:t>
            </a: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says how often will be crossover performed. If there is no crossover, offspring is exact copy of parents. If there is a crossover, offspring is made from parts of parents' chromosome. If crossover probability is </a:t>
            </a:r>
            <a:r>
              <a:rPr b="1"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100%</a:t>
            </a: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then all offspring is made by crossover. If it is </a:t>
            </a:r>
            <a:r>
              <a:rPr b="1"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whole new generation is made from exact copies of chromosomes from old population (but this does not mean that the new generation is the same!).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446621" y="1630549"/>
            <a:ext cx="789082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Crossover basically simulates sexual genetic recombination (as in human reproduction) and there are a number of ways it is usually implemented in GAs.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We talk about </a:t>
            </a:r>
            <a:r>
              <a:rPr b="1" lang="en-GB" sz="20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crossover probability</a:t>
            </a:r>
            <a:r>
              <a:rPr lang="en-GB" sz="20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 to indicate a ratio of how many couples will be picked for mating.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Net effect of crossover</a:t>
            </a:r>
            <a:endParaRPr/>
          </a:p>
        </p:txBody>
      </p:sp>
      <p:sp>
        <p:nvSpPr>
          <p:cNvPr id="367" name="Google Shape;367;p31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 lower bound on the probability </a:t>
            </a:r>
            <a:r>
              <a:rPr i="1" lang="en-GB">
                <a:solidFill>
                  <a:schemeClr val="dk1"/>
                </a:solidFill>
              </a:rPr>
              <a:t>S</a:t>
            </a:r>
            <a:r>
              <a:rPr baseline="-25000" i="1" lang="en-GB">
                <a:solidFill>
                  <a:schemeClr val="dk1"/>
                </a:solidFill>
              </a:rPr>
              <a:t>c</a:t>
            </a:r>
            <a:r>
              <a:rPr i="1" lang="en-GB">
                <a:solidFill>
                  <a:schemeClr val="dk1"/>
                </a:solidFill>
              </a:rPr>
              <a:t>(H)</a:t>
            </a:r>
            <a:r>
              <a:rPr lang="en-GB">
                <a:solidFill>
                  <a:schemeClr val="dk1"/>
                </a:solidFill>
              </a:rPr>
              <a:t> that H survives is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68" name="Google Shape;368;p31"/>
          <p:cNvGraphicFramePr/>
          <p:nvPr/>
        </p:nvGraphicFramePr>
        <p:xfrm>
          <a:off x="1979713" y="2830780"/>
          <a:ext cx="4780402" cy="930565"/>
        </p:xfrm>
        <a:graphic>
          <a:graphicData uri="http://schemas.openxmlformats.org/presentationml/2006/ole">
            <mc:AlternateContent>
              <mc:Choice Requires="v">
                <p:oleObj r:id="rId4" imgH="930565" imgW="4780402" progId="" spid="_x0000_s1">
                  <p:embed/>
                </p:oleObj>
              </mc:Choice>
              <mc:Fallback>
                <p:oleObj r:id="rId5" imgH="930565" imgW="4780402" progId="">
                  <p:embed/>
                  <p:pic>
                    <p:nvPicPr>
                      <p:cNvPr id="368" name="Google Shape;368;p3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79713" y="2830780"/>
                        <a:ext cx="4780402" cy="930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9" name="Google Shape;369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9560" y="2257200"/>
            <a:ext cx="5476320" cy="171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59768" y="18836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libri"/>
              <a:buNone/>
            </a:pPr>
            <a:r>
              <a:rPr lang="en-GB" sz="3200">
                <a:solidFill>
                  <a:srgbClr val="0000FF"/>
                </a:solidFill>
              </a:rPr>
              <a:t>Genetic Binary Encoding of Integers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568752" y="14218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GB">
                <a:solidFill>
                  <a:srgbClr val="000000"/>
                </a:solidFill>
              </a:rPr>
              <a:t>Case 2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GB">
                <a:solidFill>
                  <a:srgbClr val="000000"/>
                </a:solidFill>
              </a:rPr>
              <a:t>p takes values from {M, M+1, …., M+2^N-1} for some M, N. In this case (p-M) can be encoded directly by its equivalent binary representation.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GB">
                <a:solidFill>
                  <a:srgbClr val="000000"/>
                </a:solidFill>
              </a:rPr>
              <a:t>For example,  p takes values from {5, 6, 7, 8}, which is actually {5, 5+1, 5+2, 5+2^2-1}, M=5, N=2 (</a:t>
            </a:r>
            <a:r>
              <a:rPr lang="en-GB" u="sng">
                <a:solidFill>
                  <a:srgbClr val="0000CC"/>
                </a:solidFill>
              </a:rPr>
              <a:t>N is the number of bits</a:t>
            </a:r>
            <a:r>
              <a:rPr lang="en-GB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p-M=0, 1, 2, 3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GB">
                <a:solidFill>
                  <a:srgbClr val="000000"/>
                </a:solidFill>
              </a:rPr>
              <a:t>p              5           6           7          8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GB">
                <a:solidFill>
                  <a:srgbClr val="000000"/>
                </a:solidFill>
              </a:rPr>
              <a:t>p-M         0            1           2          3</a:t>
            </a:r>
            <a:endParaRPr>
              <a:solidFill>
                <a:srgbClr val="000000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GB">
                <a:solidFill>
                  <a:srgbClr val="000000"/>
                </a:solidFill>
              </a:rPr>
              <a:t>Code      00          01         10       11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840" y="2066040"/>
            <a:ext cx="7166520" cy="381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>
            <p:ph type="title"/>
          </p:nvPr>
        </p:nvSpPr>
        <p:spPr>
          <a:xfrm>
            <a:off x="482645" y="29405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Mutation Operation</a:t>
            </a:r>
            <a:endParaRPr/>
          </a:p>
        </p:txBody>
      </p:sp>
      <p:sp>
        <p:nvSpPr>
          <p:cNvPr id="376" name="Google Shape;376;p32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Assumption: mutation is applied gene by gene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For a schema H to survive, all fixed bits must remain unchanged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Probability of a gene not being changed is: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Where </a:t>
            </a:r>
            <a:r>
              <a:rPr i="1" lang="en-GB">
                <a:solidFill>
                  <a:schemeClr val="dk1"/>
                </a:solidFill>
              </a:rPr>
              <a:t>p</a:t>
            </a:r>
            <a:r>
              <a:rPr baseline="-25000" i="1" lang="en-GB">
                <a:solidFill>
                  <a:schemeClr val="dk1"/>
                </a:solidFill>
              </a:rPr>
              <a:t>m</a:t>
            </a:r>
            <a:r>
              <a:rPr lang="en-GB">
                <a:solidFill>
                  <a:schemeClr val="dk1"/>
                </a:solidFill>
              </a:rPr>
              <a:t> is the mutation probability of a gene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77" name="Google Shape;377;p32"/>
          <p:cNvGraphicFramePr/>
          <p:nvPr/>
        </p:nvGraphicFramePr>
        <p:xfrm>
          <a:off x="3016221" y="4517342"/>
          <a:ext cx="1080120" cy="564986"/>
        </p:xfrm>
        <a:graphic>
          <a:graphicData uri="http://schemas.openxmlformats.org/presentationml/2006/ole">
            <mc:AlternateContent>
              <mc:Choice Requires="v">
                <p:oleObj r:id="rId4" imgH="564986" imgW="1080120" progId="" spid="_x0000_s1">
                  <p:embed/>
                </p:oleObj>
              </mc:Choice>
              <mc:Fallback>
                <p:oleObj r:id="rId5" imgH="564986" imgW="1080120" progId="">
                  <p:embed/>
                  <p:pic>
                    <p:nvPicPr>
                      <p:cNvPr id="377" name="Google Shape;377;p3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16221" y="4517342"/>
                        <a:ext cx="1080120" cy="564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" name="Google Shape;378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2320" y="5000400"/>
            <a:ext cx="4982400" cy="88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404996" y="244556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Mutation probability (</a:t>
            </a:r>
            <a:r>
              <a:rPr i="1" lang="en-GB" sz="4000">
                <a:solidFill>
                  <a:schemeClr val="dk1"/>
                </a:solidFill>
              </a:rPr>
              <a:t>p</a:t>
            </a:r>
            <a:r>
              <a:rPr baseline="-25000" i="1" lang="en-GB" sz="4000">
                <a:solidFill>
                  <a:schemeClr val="dk1"/>
                </a:solidFill>
              </a:rPr>
              <a:t>m</a:t>
            </a:r>
            <a:r>
              <a:rPr lang="en-GB" sz="4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rgbClr val="0000CC"/>
              </a:solidFill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492918" y="2470446"/>
            <a:ext cx="785977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Mutation probability</a:t>
            </a:r>
            <a:r>
              <a:rPr lang="en-GB" sz="24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 (or ratio) is basically a measure of the likeness that random elements of your chromosome will be flipped into something else. For example if your chromosome is encoded as a binary string of length 100 if you have 1% mutation probability it means that 1 out of your 100 bits (on average) picked at random will be flipped.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Mutation Example #1</a:t>
            </a:r>
            <a:endParaRPr/>
          </a:p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If the chromosome 101010101100  is mutated with a probability that a gene (bit) is flipped of 1%, what is the probability that the resulting chromosome will contain the schema H2?</a:t>
            </a:r>
            <a:endParaRPr/>
          </a:p>
          <a:p>
            <a:pPr indent="-152400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H2 = 10****00****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Chromosome = </a:t>
            </a:r>
            <a:r>
              <a:rPr b="1" lang="en-GB">
                <a:solidFill>
                  <a:srgbClr val="00B050"/>
                </a:solidFill>
              </a:rPr>
              <a:t>10</a:t>
            </a:r>
            <a:r>
              <a:rPr b="1" lang="en-GB">
                <a:solidFill>
                  <a:srgbClr val="BFBFBF"/>
                </a:solidFill>
              </a:rPr>
              <a:t>1010</a:t>
            </a:r>
            <a:r>
              <a:rPr b="1" lang="en-GB">
                <a:solidFill>
                  <a:srgbClr val="FF0000"/>
                </a:solidFill>
              </a:rPr>
              <a:t>1</a:t>
            </a:r>
            <a:r>
              <a:rPr b="1" lang="en-GB">
                <a:solidFill>
                  <a:srgbClr val="00B050"/>
                </a:solidFill>
              </a:rPr>
              <a:t>0</a:t>
            </a:r>
            <a:r>
              <a:rPr b="1" lang="en-GB">
                <a:solidFill>
                  <a:srgbClr val="BFBFBF"/>
                </a:solidFill>
              </a:rPr>
              <a:t>1100</a:t>
            </a:r>
            <a:endParaRPr b="1"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 only bit that is NOT in H2 is at the position 7 (</a:t>
            </a:r>
            <a:r>
              <a:rPr lang="en-GB">
                <a:solidFill>
                  <a:srgbClr val="FF0000"/>
                </a:solidFill>
              </a:rPr>
              <a:t>red digit, </a:t>
            </a:r>
            <a:r>
              <a:rPr lang="en-GB">
                <a:solidFill>
                  <a:schemeClr val="dk1"/>
                </a:solidFill>
              </a:rPr>
              <a:t>which is 1 not 0 as per the schema) and therefore the chance of resulting chromosome containing H2 is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b="1" lang="en-GB"/>
              <a:t>P(H2) = 0.99 * 0.99 * 0.01 * 0.99 = 0.00971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940086" y="5869584"/>
            <a:ext cx="75620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 this example, the chance of the resulting chromosome containing the schema is less than 1%</a:t>
            </a:r>
            <a:endParaRPr/>
          </a:p>
        </p:txBody>
      </p:sp>
      <p:pic>
        <p:nvPicPr>
          <p:cNvPr id="394" name="Google Shape;3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60" y="2432880"/>
            <a:ext cx="7517520" cy="31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Schema Mutation Example #2</a:t>
            </a:r>
            <a:endParaRPr/>
          </a:p>
        </p:txBody>
      </p:sp>
      <p:sp>
        <p:nvSpPr>
          <p:cNvPr id="401" name="Google Shape;401;p35"/>
          <p:cNvSpPr txBox="1"/>
          <p:nvPr>
            <p:ph idx="1" type="body"/>
          </p:nvPr>
        </p:nvSpPr>
        <p:spPr>
          <a:xfrm>
            <a:off x="507206" y="1993393"/>
            <a:ext cx="8065294" cy="428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If the chromosome 101010001100  is mutated with a probability that a gene is mutated (flipped) of 1%, what is the probability that the resulting chromosome will contain the schema H2?</a:t>
            </a:r>
            <a:endParaRPr/>
          </a:p>
          <a:p>
            <a:pPr indent="-152400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H2 = 10****00****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Chromosome = </a:t>
            </a:r>
            <a:r>
              <a:rPr b="1" lang="en-GB">
                <a:solidFill>
                  <a:srgbClr val="00B050"/>
                </a:solidFill>
              </a:rPr>
              <a:t>10</a:t>
            </a:r>
            <a:r>
              <a:rPr b="1" lang="en-GB">
                <a:solidFill>
                  <a:srgbClr val="BFBFBF"/>
                </a:solidFill>
              </a:rPr>
              <a:t>1010</a:t>
            </a:r>
            <a:r>
              <a:rPr b="1" lang="en-GB">
                <a:solidFill>
                  <a:srgbClr val="00B050"/>
                </a:solidFill>
              </a:rPr>
              <a:t>00</a:t>
            </a:r>
            <a:r>
              <a:rPr b="1" lang="en-GB">
                <a:solidFill>
                  <a:srgbClr val="BFBFBF"/>
                </a:solidFill>
              </a:rPr>
              <a:t>1100</a:t>
            </a:r>
            <a:endParaRPr b="1"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All the bits are in the schema H2 and therefore the chance of resulting chromosome containing H2 is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b="1" lang="en-GB">
                <a:solidFill>
                  <a:schemeClr val="dk1"/>
                </a:solidFill>
              </a:rPr>
              <a:t>P(H2) = 0.99 * 0.99 * 0.99 * 0.99 = 0.9606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-152400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CC"/>
              </a:buClr>
              <a:buSzPts val="2400"/>
              <a:buChar char=" "/>
            </a:pPr>
            <a:r>
              <a:rPr b="1" lang="en-GB" u="sng">
                <a:solidFill>
                  <a:srgbClr val="0000CC"/>
                </a:solidFill>
              </a:rPr>
              <a:t>In this example, the chance of the resulting chromosome containing the schema is more than 96%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02" name="Google Shape;4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40" y="2145600"/>
            <a:ext cx="6186240" cy="35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Net effect of mutation</a:t>
            </a:r>
            <a:endParaRPr/>
          </a:p>
        </p:txBody>
      </p:sp>
      <p:sp>
        <p:nvSpPr>
          <p:cNvPr id="409" name="Google Shape;409;p36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 probability of a schema H survives under mutation is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914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o(H) is the order of the schema H,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Schemas with low order are more likely to survive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10" name="Google Shape;410;p36"/>
          <p:cNvGraphicFramePr/>
          <p:nvPr/>
        </p:nvGraphicFramePr>
        <p:xfrm>
          <a:off x="1998662" y="2963717"/>
          <a:ext cx="3189289" cy="576652"/>
        </p:xfrm>
        <a:graphic>
          <a:graphicData uri="http://schemas.openxmlformats.org/presentationml/2006/ole">
            <mc:AlternateContent>
              <mc:Choice Requires="v">
                <p:oleObj r:id="rId4" imgH="576652" imgW="3189289" progId="" spid="_x0000_s1">
                  <p:embed/>
                </p:oleObj>
              </mc:Choice>
              <mc:Fallback>
                <p:oleObj r:id="rId5" imgH="576652" imgW="3189289" progId="">
                  <p:embed/>
                  <p:pic>
                    <p:nvPicPr>
                      <p:cNvPr id="410" name="Google Shape;410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98662" y="2963717"/>
                        <a:ext cx="3189289" cy="576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mage result for simple is good" id="411" name="Google Shape;411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4377" y="4919228"/>
            <a:ext cx="2243722" cy="168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1680" y="3453480"/>
            <a:ext cx="6202080" cy="13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type="title"/>
          </p:nvPr>
        </p:nvSpPr>
        <p:spPr>
          <a:xfrm>
            <a:off x="472370" y="335146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Holland's Schema Theorem.</a:t>
            </a:r>
            <a:endParaRPr/>
          </a:p>
        </p:txBody>
      </p:sp>
      <p:sp>
        <p:nvSpPr>
          <p:cNvPr id="419" name="Google Shape;419;p37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 schema theorem states that the schema with above average fitness, short defining length and lower order is more likely to survive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Mathematically: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420" name="Google Shape;420;p37"/>
          <p:cNvGraphicFramePr/>
          <p:nvPr/>
        </p:nvGraphicFramePr>
        <p:xfrm>
          <a:off x="539553" y="3827814"/>
          <a:ext cx="7141136" cy="864096"/>
        </p:xfrm>
        <a:graphic>
          <a:graphicData uri="http://schemas.openxmlformats.org/presentationml/2006/ole">
            <mc:AlternateContent>
              <mc:Choice Requires="v">
                <p:oleObj r:id="rId4" imgH="864096" imgW="7141136" progId="" spid="_x0000_s1">
                  <p:embed/>
                </p:oleObj>
              </mc:Choice>
              <mc:Fallback>
                <p:oleObj r:id="rId5" imgH="864096" imgW="7141136" progId="">
                  <p:embed/>
                  <p:pic>
                    <p:nvPicPr>
                      <p:cNvPr id="420" name="Google Shape;420;p3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9553" y="3827814"/>
                        <a:ext cx="7141136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" name="Google Shape;421;p37"/>
          <p:cNvSpPr txBox="1"/>
          <p:nvPr/>
        </p:nvSpPr>
        <p:spPr>
          <a:xfrm>
            <a:off x="2339752" y="5622475"/>
            <a:ext cx="2310441" cy="34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62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Selection Effect (fitness)</a:t>
            </a:r>
            <a:endParaRPr b="1" sz="1662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37"/>
          <p:cNvCxnSpPr/>
          <p:nvPr/>
        </p:nvCxnSpPr>
        <p:spPr>
          <a:xfrm flipH="1" rot="10800000">
            <a:off x="2987824" y="4835769"/>
            <a:ext cx="828038" cy="65376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3" name="Google Shape;423;p37"/>
          <p:cNvSpPr txBox="1"/>
          <p:nvPr/>
        </p:nvSpPr>
        <p:spPr>
          <a:xfrm>
            <a:off x="4644009" y="5644984"/>
            <a:ext cx="1596656" cy="34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62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Crossover Effect</a:t>
            </a:r>
            <a:endParaRPr b="1" sz="1662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37"/>
          <p:cNvCxnSpPr/>
          <p:nvPr/>
        </p:nvCxnSpPr>
        <p:spPr>
          <a:xfrm flipH="1" rot="10800000">
            <a:off x="5187915" y="4798781"/>
            <a:ext cx="144016" cy="86409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5" name="Google Shape;425;p37"/>
          <p:cNvSpPr txBox="1"/>
          <p:nvPr/>
        </p:nvSpPr>
        <p:spPr>
          <a:xfrm>
            <a:off x="6732241" y="5688944"/>
            <a:ext cx="1562607" cy="34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62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Mutation Effect</a:t>
            </a:r>
            <a:endParaRPr/>
          </a:p>
        </p:txBody>
      </p:sp>
      <p:cxnSp>
        <p:nvCxnSpPr>
          <p:cNvPr id="426" name="Google Shape;426;p37"/>
          <p:cNvCxnSpPr/>
          <p:nvPr/>
        </p:nvCxnSpPr>
        <p:spPr>
          <a:xfrm rot="10800000">
            <a:off x="6732241" y="4744660"/>
            <a:ext cx="360039" cy="87781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7" name="Google Shape;427;p37"/>
          <p:cNvCxnSpPr/>
          <p:nvPr/>
        </p:nvCxnSpPr>
        <p:spPr>
          <a:xfrm>
            <a:off x="3576586" y="4744660"/>
            <a:ext cx="1098530" cy="70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37"/>
          <p:cNvCxnSpPr/>
          <p:nvPr/>
        </p:nvCxnSpPr>
        <p:spPr>
          <a:xfrm>
            <a:off x="4893072" y="4695024"/>
            <a:ext cx="1098530" cy="70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37"/>
          <p:cNvCxnSpPr/>
          <p:nvPr/>
        </p:nvCxnSpPr>
        <p:spPr>
          <a:xfrm>
            <a:off x="6250963" y="4613468"/>
            <a:ext cx="1098530" cy="70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0" name="Google Shape;43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3200" y="2185560"/>
            <a:ext cx="7756920" cy="279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>
            <p:ph type="title"/>
          </p:nvPr>
        </p:nvSpPr>
        <p:spPr>
          <a:xfrm>
            <a:off x="486101" y="68748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GB"/>
              <a:t>Holland's Schema Theorem.</a:t>
            </a:r>
            <a:endParaRPr/>
          </a:p>
        </p:txBody>
      </p:sp>
      <p:sp>
        <p:nvSpPr>
          <p:cNvPr id="437" name="Google Shape;437;p38"/>
          <p:cNvSpPr txBox="1"/>
          <p:nvPr>
            <p:ph idx="1" type="body"/>
          </p:nvPr>
        </p:nvSpPr>
        <p:spPr>
          <a:xfrm>
            <a:off x="486101" y="1404086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GB"/>
              <a:t>The schema theorem states that the schema with </a:t>
            </a:r>
            <a:r>
              <a:rPr b="1" lang="en-GB"/>
              <a:t>above average fitness</a:t>
            </a:r>
            <a:r>
              <a:rPr lang="en-GB"/>
              <a:t>, </a:t>
            </a:r>
            <a:r>
              <a:rPr b="1" lang="en-GB"/>
              <a:t>short defining length</a:t>
            </a:r>
            <a:r>
              <a:rPr lang="en-GB"/>
              <a:t> and </a:t>
            </a:r>
            <a:r>
              <a:rPr b="1" lang="en-GB"/>
              <a:t>lower order </a:t>
            </a:r>
            <a:r>
              <a:rPr lang="en-GB"/>
              <a:t>is </a:t>
            </a:r>
            <a:r>
              <a:rPr b="1" lang="en-GB"/>
              <a:t>more likely to survive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438" name="Google Shape;438;p38"/>
          <p:cNvGrpSpPr/>
          <p:nvPr/>
        </p:nvGrpSpPr>
        <p:grpSpPr>
          <a:xfrm>
            <a:off x="824561" y="2708976"/>
            <a:ext cx="8400280" cy="3838015"/>
            <a:chOff x="824561" y="2708976"/>
            <a:chExt cx="8400280" cy="3838015"/>
          </a:xfrm>
        </p:grpSpPr>
        <p:pic>
          <p:nvPicPr>
            <p:cNvPr id="439" name="Google Shape;43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4561" y="4148447"/>
              <a:ext cx="7141136" cy="864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38"/>
            <p:cNvSpPr txBox="1"/>
            <p:nvPr/>
          </p:nvSpPr>
          <p:spPr>
            <a:xfrm>
              <a:off x="1347879" y="5881689"/>
              <a:ext cx="2496263" cy="603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62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Number of instance of schema H at generation </a:t>
              </a:r>
              <a:r>
                <a:rPr i="1" lang="en-GB" sz="1662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cxnSp>
          <p:nvCxnSpPr>
            <p:cNvPr id="441" name="Google Shape;441;p38"/>
            <p:cNvCxnSpPr/>
            <p:nvPr/>
          </p:nvCxnSpPr>
          <p:spPr>
            <a:xfrm flipH="1" rot="10800000">
              <a:off x="3272832" y="4813136"/>
              <a:ext cx="175762" cy="997034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42" name="Google Shape;442;p38"/>
            <p:cNvSpPr txBox="1"/>
            <p:nvPr/>
          </p:nvSpPr>
          <p:spPr>
            <a:xfrm>
              <a:off x="4802225" y="5943108"/>
              <a:ext cx="1903661" cy="603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62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Probability of Crossover</a:t>
              </a:r>
              <a:endParaRPr/>
            </a:p>
          </p:txBody>
        </p:sp>
        <p:cxnSp>
          <p:nvCxnSpPr>
            <p:cNvPr id="443" name="Google Shape;443;p38"/>
            <p:cNvCxnSpPr/>
            <p:nvPr/>
          </p:nvCxnSpPr>
          <p:spPr>
            <a:xfrm flipH="1" rot="10800000">
              <a:off x="5505080" y="4946074"/>
              <a:ext cx="144016" cy="864096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44" name="Google Shape;444;p38"/>
            <p:cNvSpPr txBox="1"/>
            <p:nvPr/>
          </p:nvSpPr>
          <p:spPr>
            <a:xfrm>
              <a:off x="6751550" y="6009577"/>
              <a:ext cx="2473291" cy="348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62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Probability of Mutation</a:t>
              </a:r>
              <a:endParaRPr/>
            </a:p>
          </p:txBody>
        </p:sp>
        <p:cxnSp>
          <p:nvCxnSpPr>
            <p:cNvPr id="445" name="Google Shape;445;p38"/>
            <p:cNvCxnSpPr/>
            <p:nvPr/>
          </p:nvCxnSpPr>
          <p:spPr>
            <a:xfrm rot="10800000">
              <a:off x="7161264" y="4813136"/>
              <a:ext cx="432048" cy="112997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46" name="Google Shape;446;p38"/>
            <p:cNvSpPr txBox="1"/>
            <p:nvPr/>
          </p:nvSpPr>
          <p:spPr>
            <a:xfrm>
              <a:off x="3220763" y="2708976"/>
              <a:ext cx="20827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Average fitness of instances of schema </a:t>
              </a:r>
              <a:r>
                <a:rPr i="1"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at generation </a:t>
              </a:r>
              <a:r>
                <a:rPr i="1"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447" name="Google Shape;447;p38"/>
            <p:cNvSpPr txBox="1"/>
            <p:nvPr/>
          </p:nvSpPr>
          <p:spPr>
            <a:xfrm>
              <a:off x="5303541" y="3115815"/>
              <a:ext cx="1713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Defining length of </a:t>
              </a:r>
              <a:r>
                <a:rPr i="1"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sp>
          <p:nvSpPr>
            <p:cNvPr id="448" name="Google Shape;448;p38"/>
            <p:cNvSpPr txBox="1"/>
            <p:nvPr/>
          </p:nvSpPr>
          <p:spPr>
            <a:xfrm>
              <a:off x="7089006" y="3182284"/>
              <a:ext cx="21170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 of </a:t>
              </a:r>
              <a:r>
                <a:rPr i="1"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449" name="Google Shape;449;p38"/>
            <p:cNvCxnSpPr/>
            <p:nvPr/>
          </p:nvCxnSpPr>
          <p:spPr>
            <a:xfrm flipH="1">
              <a:off x="4476837" y="3897177"/>
              <a:ext cx="49055" cy="30186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0" name="Google Shape;450;p38"/>
            <p:cNvCxnSpPr/>
            <p:nvPr/>
          </p:nvCxnSpPr>
          <p:spPr>
            <a:xfrm>
              <a:off x="5959482" y="3762146"/>
              <a:ext cx="164274" cy="436893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1" name="Google Shape;451;p38"/>
            <p:cNvCxnSpPr/>
            <p:nvPr/>
          </p:nvCxnSpPr>
          <p:spPr>
            <a:xfrm flipH="1">
              <a:off x="7709269" y="3828615"/>
              <a:ext cx="201398" cy="486004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52" name="Google Shape;452;p38"/>
          <p:cNvSpPr txBox="1"/>
          <p:nvPr/>
        </p:nvSpPr>
        <p:spPr>
          <a:xfrm>
            <a:off x="111550" y="2933255"/>
            <a:ext cx="2269414" cy="859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62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Number of instance of schema </a:t>
            </a:r>
            <a:r>
              <a:rPr i="1" lang="en-GB" sz="1662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 sz="1662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next generation </a:t>
            </a:r>
            <a:r>
              <a:rPr i="1" lang="en-GB" sz="1662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endParaRPr i="1" sz="1662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3" name="Google Shape;453;p38"/>
          <p:cNvCxnSpPr/>
          <p:nvPr/>
        </p:nvCxnSpPr>
        <p:spPr>
          <a:xfrm>
            <a:off x="1116623" y="3758436"/>
            <a:ext cx="476640" cy="63130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4" name="Google Shape;454;p38"/>
          <p:cNvSpPr txBox="1"/>
          <p:nvPr/>
        </p:nvSpPr>
        <p:spPr>
          <a:xfrm>
            <a:off x="3494281" y="5296777"/>
            <a:ext cx="18812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fitness of the population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5" name="Google Shape;455;p38"/>
          <p:cNvCxnSpPr/>
          <p:nvPr/>
        </p:nvCxnSpPr>
        <p:spPr>
          <a:xfrm flipH="1" rot="10800000">
            <a:off x="4316939" y="5012543"/>
            <a:ext cx="117961" cy="35553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482645" y="365969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Discussion</a:t>
            </a:r>
            <a:endParaRPr/>
          </a:p>
        </p:txBody>
      </p:sp>
      <p:sp>
        <p:nvSpPr>
          <p:cNvPr id="461" name="Google Shape;461;p39"/>
          <p:cNvSpPr txBox="1"/>
          <p:nvPr>
            <p:ph idx="1" type="body"/>
          </p:nvPr>
        </p:nvSpPr>
        <p:spPr>
          <a:xfrm>
            <a:off x="507206" y="1993393"/>
            <a:ext cx="8065294" cy="434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There is a dichotomy at the heart of genetic algorithms: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A: Mutation and crossover </a:t>
            </a:r>
            <a:r>
              <a:rPr b="1" i="1" lang="en-GB">
                <a:solidFill>
                  <a:schemeClr val="dk1"/>
                </a:solidFill>
              </a:rPr>
              <a:t>actually reduce </a:t>
            </a:r>
            <a:r>
              <a:rPr lang="en-GB">
                <a:solidFill>
                  <a:schemeClr val="dk1"/>
                </a:solidFill>
              </a:rPr>
              <a:t>the number of the fittest schemas that get past to the next generation.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B: However without mutation no new genetic material (possible solutions) would be generated and the population would </a:t>
            </a:r>
            <a:r>
              <a:rPr b="1" lang="en-GB">
                <a:solidFill>
                  <a:schemeClr val="dk1"/>
                </a:solidFill>
              </a:rPr>
              <a:t>stagnate</a:t>
            </a:r>
            <a:r>
              <a:rPr lang="en-GB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i="1" lang="en-GB">
                <a:solidFill>
                  <a:schemeClr val="dk1"/>
                </a:solidFill>
              </a:rPr>
              <a:t>The effect of crossover is to allow sub solutions to be combined. 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i="1" lang="en-GB">
                <a:solidFill>
                  <a:schemeClr val="dk1"/>
                </a:solidFill>
              </a:rPr>
              <a:t>This can only happen if the schemas representing each sub solution do not overlap. </a:t>
            </a:r>
            <a:endParaRPr/>
          </a:p>
        </p:txBody>
      </p:sp>
      <p:pic>
        <p:nvPicPr>
          <p:cNvPr id="462" name="Google Shape;4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When to Use a GA</a:t>
            </a:r>
            <a:endParaRPr/>
          </a:p>
        </p:txBody>
      </p:sp>
      <p:sp>
        <p:nvSpPr>
          <p:cNvPr id="468" name="Google Shape;468;p40"/>
          <p:cNvSpPr txBox="1"/>
          <p:nvPr>
            <p:ph idx="1" type="body"/>
          </p:nvPr>
        </p:nvSpPr>
        <p:spPr>
          <a:xfrm>
            <a:off x="492457" y="2273613"/>
            <a:ext cx="844506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GB" sz="2800"/>
              <a:t> Alternate solutions are too slow or overly complicated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GB" sz="2800"/>
              <a:t> Need an exploratory tool to examine new approaches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GB" sz="2800"/>
              <a:t> Problem is similar to one that has already been successfully solved by using a GA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GB" sz="2800"/>
              <a:t> Want to hybridize with an existing solution</a:t>
            </a:r>
            <a:endParaRPr/>
          </a:p>
          <a:p>
            <a:pPr indent="-1778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⮚"/>
            </a:pPr>
            <a:r>
              <a:rPr lang="en-GB" sz="2800"/>
              <a:t> Benefits of the GA technology meet key problem requirements </a:t>
            </a:r>
            <a:endParaRPr/>
          </a:p>
        </p:txBody>
      </p:sp>
      <p:pic>
        <p:nvPicPr>
          <p:cNvPr id="469" name="Google Shape;4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type="title"/>
          </p:nvPr>
        </p:nvSpPr>
        <p:spPr>
          <a:xfrm>
            <a:off x="685800" y="228600"/>
            <a:ext cx="77724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0000CC"/>
                </a:solidFill>
              </a:rPr>
              <a:t>Some GA Application Types</a:t>
            </a:r>
            <a:endParaRPr/>
          </a:p>
        </p:txBody>
      </p:sp>
      <p:graphicFrame>
        <p:nvGraphicFramePr>
          <p:cNvPr id="475" name="Google Shape;475;p41"/>
          <p:cNvGraphicFramePr/>
          <p:nvPr/>
        </p:nvGraphicFramePr>
        <p:xfrm>
          <a:off x="728663" y="1341438"/>
          <a:ext cx="7772400" cy="4718050"/>
        </p:xfrm>
        <a:graphic>
          <a:graphicData uri="http://schemas.openxmlformats.org/presentationml/2006/ole">
            <mc:AlternateContent>
              <mc:Choice Requires="v">
                <p:oleObj r:id="rId4" imgH="4718050" imgW="7772400" progId="Word.Document.6" spid="_x0000_s1">
                  <p:embed/>
                </p:oleObj>
              </mc:Choice>
              <mc:Fallback>
                <p:oleObj r:id="rId5" imgH="4718050" imgW="7772400" progId="Word.Document.6">
                  <p:embed/>
                  <p:pic>
                    <p:nvPicPr>
                      <p:cNvPr id="475" name="Google Shape;475;p4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28663" y="1341438"/>
                        <a:ext cx="7772400" cy="471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6" name="Google Shape;476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1640" y="2081880"/>
            <a:ext cx="1187640" cy="401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644703" y="363021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libri"/>
              <a:buNone/>
            </a:pPr>
            <a:r>
              <a:rPr lang="en-GB" sz="3200">
                <a:solidFill>
                  <a:srgbClr val="0000FF"/>
                </a:solidFill>
              </a:rPr>
              <a:t>Genetic Binary Encoding of Integers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507206" y="1767365"/>
            <a:ext cx="8065294" cy="4058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lang="en-GB" sz="2800">
                <a:solidFill>
                  <a:srgbClr val="000000"/>
                </a:solidFill>
              </a:rPr>
              <a:t>Case 3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GB" sz="2800">
                <a:solidFill>
                  <a:srgbClr val="000000"/>
                </a:solidFill>
              </a:rPr>
              <a:t>p takes values from {0, 1, .., L-1} for some L, such that there exists no N for which L=2^N.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274320" lvl="1" marL="27432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GB" sz="2800">
                <a:solidFill>
                  <a:srgbClr val="000000"/>
                </a:solidFill>
              </a:rPr>
              <a:t>There are two solutions: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Calibri"/>
              <a:buNone/>
            </a:pPr>
            <a:r>
              <a:rPr b="1" lang="en-GB" sz="2800">
                <a:solidFill>
                  <a:srgbClr val="0000CC"/>
                </a:solidFill>
              </a:rPr>
              <a:t>“Clipping” and “Scaling”</a:t>
            </a:r>
            <a:endParaRPr b="1" sz="2800">
              <a:solidFill>
                <a:srgbClr val="0000CC"/>
              </a:solidFill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477748" y="5646995"/>
            <a:ext cx="83888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with binary-valued encoding arises when the range of real world (phenotype) values are not a power of 2, some sort of clipping or scaling is required so that all binary gene or chromosome combinations represent some real world value.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20" y="2480400"/>
            <a:ext cx="4328640" cy="247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>
            <p:ph type="title"/>
          </p:nvPr>
        </p:nvSpPr>
        <p:spPr>
          <a:xfrm>
            <a:off x="360183" y="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Recommended Books on GAs</a:t>
            </a:r>
            <a:endParaRPr>
              <a:solidFill>
                <a:srgbClr val="0000CC"/>
              </a:solidFill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0" y="1660657"/>
            <a:ext cx="904076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Holland, J. 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1975 </a:t>
            </a:r>
            <a:r>
              <a:rPr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 in Natural and Artificial Systems. 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Addison-Wesley.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Mitchell, M. 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1996 </a:t>
            </a:r>
            <a:r>
              <a:rPr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to Genetic Algorithms.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MIT Press.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Goldberg, D.E. 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1989 </a:t>
            </a:r>
            <a:r>
              <a:rPr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Algorithms in Search, Optimization and Machine Learning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Addison-Wesley.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Coley D.A. 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1999 </a:t>
            </a:r>
            <a:r>
              <a:rPr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to Genetic Algorithms for Scientists and Engineers.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World Scientific Publishing.</a:t>
            </a:r>
            <a:endParaRPr/>
          </a:p>
        </p:txBody>
      </p:sp>
      <p:pic>
        <p:nvPicPr>
          <p:cNvPr id="484" name="Google Shape;4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/>
          <p:nvPr>
            <p:ph type="title"/>
          </p:nvPr>
        </p:nvSpPr>
        <p:spPr>
          <a:xfrm>
            <a:off x="451823" y="201582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Summary of Optimization</a:t>
            </a:r>
            <a:endParaRPr/>
          </a:p>
        </p:txBody>
      </p:sp>
      <p:sp>
        <p:nvSpPr>
          <p:cNvPr id="490" name="Google Shape;490;p43"/>
          <p:cNvSpPr txBox="1"/>
          <p:nvPr>
            <p:ph idx="1" type="body"/>
          </p:nvPr>
        </p:nvSpPr>
        <p:spPr>
          <a:xfrm>
            <a:off x="507206" y="1993393"/>
            <a:ext cx="8065294" cy="4212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b="1" lang="en-GB">
                <a:solidFill>
                  <a:schemeClr val="dk1"/>
                </a:solidFill>
              </a:rPr>
              <a:t>Hill Climbing (Gradient Search) </a:t>
            </a:r>
            <a:r>
              <a:rPr lang="en-GB">
                <a:solidFill>
                  <a:schemeClr val="dk1"/>
                </a:solidFill>
              </a:rPr>
              <a:t>- Simple &amp; Effective – can get stuck in local min/max often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b="1" lang="en-GB">
                <a:solidFill>
                  <a:schemeClr val="dk1"/>
                </a:solidFill>
              </a:rPr>
              <a:t>Simulated Annealing </a:t>
            </a:r>
            <a:r>
              <a:rPr lang="en-GB">
                <a:solidFill>
                  <a:schemeClr val="dk1"/>
                </a:solidFill>
              </a:rPr>
              <a:t>– Rapid, Effective, robust – can get global min/max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b="1" lang="en-GB">
                <a:solidFill>
                  <a:schemeClr val="dk1"/>
                </a:solidFill>
              </a:rPr>
              <a:t>Genetic Algorithm </a:t>
            </a:r>
            <a:r>
              <a:rPr lang="en-GB">
                <a:solidFill>
                  <a:schemeClr val="dk1"/>
                </a:solidFill>
              </a:rPr>
              <a:t>– Excellent for exploration of large design spaces and stochastic solutions, -can get global min/max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b="1" lang="en-GB">
                <a:solidFill>
                  <a:schemeClr val="dk1"/>
                </a:solidFill>
              </a:rPr>
              <a:t>Particle Swarm Optimization </a:t>
            </a:r>
            <a:r>
              <a:rPr lang="en-GB">
                <a:solidFill>
                  <a:schemeClr val="dk1"/>
                </a:solidFill>
              </a:rPr>
              <a:t>– useful for collaborative behavior and cluster type solutions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n-GB">
                <a:solidFill>
                  <a:schemeClr val="dk1"/>
                </a:solidFill>
              </a:rPr>
              <a:t>Which is the best? – </a:t>
            </a:r>
            <a:r>
              <a:rPr b="1" lang="en-GB">
                <a:solidFill>
                  <a:schemeClr val="dk1"/>
                </a:solidFill>
              </a:rPr>
              <a:t>It depends!</a:t>
            </a:r>
            <a:endParaRPr/>
          </a:p>
        </p:txBody>
      </p:sp>
      <p:pic>
        <p:nvPicPr>
          <p:cNvPr id="491" name="Google Shape;49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544290" y="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libri"/>
              <a:buNone/>
            </a:pPr>
            <a:r>
              <a:rPr lang="en-GB" sz="3600">
                <a:solidFill>
                  <a:srgbClr val="0000FF"/>
                </a:solidFill>
              </a:rPr>
              <a:t>Clipping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685800" y="19812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9144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GB" sz="2200">
                <a:solidFill>
                  <a:srgbClr val="000000"/>
                </a:solidFill>
              </a:rPr>
              <a:t>Take N = ln(L)+1 and encode all parameter values  0      p       L-2 by their equivalent binary representation, letting all other n-bit strings serve as encodings of  </a:t>
            </a:r>
            <a:r>
              <a:rPr lang="en-GB" sz="2200">
                <a:solidFill>
                  <a:srgbClr val="0000CC"/>
                </a:solidFill>
              </a:rPr>
              <a:t>p = L-1</a:t>
            </a:r>
            <a:r>
              <a:rPr lang="en-GB" sz="2200">
                <a:solidFill>
                  <a:srgbClr val="000000"/>
                </a:solidFill>
              </a:rPr>
              <a:t>.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libri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GB" sz="2200">
                <a:solidFill>
                  <a:srgbClr val="000000"/>
                </a:solidFill>
              </a:rPr>
              <a:t>Example: p from {0,1,2,3,4,5}, i.e., L=6. Then N=ln(6)+1= 3   </a:t>
            </a:r>
            <a:r>
              <a:rPr lang="en-GB" sz="2200">
                <a:solidFill>
                  <a:srgbClr val="FF0000"/>
                </a:solidFill>
              </a:rPr>
              <a:t>(get the ceil)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GB" sz="2200">
                <a:solidFill>
                  <a:srgbClr val="000000"/>
                </a:solidFill>
              </a:rPr>
              <a:t>p	0	1	2	3	4	</a:t>
            </a:r>
            <a:r>
              <a:rPr lang="en-GB" sz="2200">
                <a:solidFill>
                  <a:srgbClr val="0000CC"/>
                </a:solidFill>
              </a:rPr>
              <a:t>5	5	5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GB" sz="2200">
                <a:solidFill>
                  <a:srgbClr val="000000"/>
                </a:solidFill>
              </a:rPr>
              <a:t>Code	000	001	010	011	100	101	110	111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libri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GB" sz="2200">
                <a:solidFill>
                  <a:srgbClr val="000000"/>
                </a:solidFill>
              </a:rPr>
              <a:t>Advantages</a:t>
            </a:r>
            <a:r>
              <a:rPr lang="en-GB" sz="2200">
                <a:solidFill>
                  <a:srgbClr val="000000"/>
                </a:solidFill>
              </a:rPr>
              <a:t>: Easy to implement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GB" sz="2200">
                <a:solidFill>
                  <a:srgbClr val="000000"/>
                </a:solidFill>
              </a:rPr>
              <a:t>Disadvantages</a:t>
            </a:r>
            <a:r>
              <a:rPr lang="en-GB" sz="2200">
                <a:solidFill>
                  <a:srgbClr val="000000"/>
                </a:solidFill>
              </a:rPr>
              <a:t>: Strong representational bias. All parameter values between 0 and L-2 have a single encoding, but the single value L-1 has 2^N-L+1 encodings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6655388" y="2001162"/>
            <a:ext cx="423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≦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7205618" y="1964281"/>
            <a:ext cx="423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≦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410968" y="6215866"/>
            <a:ext cx="83929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Note: you should know the truncation methods of decimals: </a:t>
            </a:r>
            <a:r>
              <a:rPr b="1"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round, ceil, floor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5488241" y="3383034"/>
            <a:ext cx="2334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N is the number of bits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120" y="2145600"/>
            <a:ext cx="7740720" cy="450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451822" y="0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libri"/>
              <a:buNone/>
            </a:pPr>
            <a:r>
              <a:rPr lang="en-GB" sz="3600">
                <a:solidFill>
                  <a:srgbClr val="0000FF"/>
                </a:solidFill>
              </a:rPr>
              <a:t>Scaling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531688" y="1253447"/>
            <a:ext cx="7924800" cy="48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9144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2200">
                <a:solidFill>
                  <a:schemeClr val="dk1"/>
                </a:solidFill>
              </a:rPr>
              <a:t>Take N=ln(L)+1 and encode p by the binary representation of the integer e such that p = ⎣e×(L-1)/(2^N-1)⎦, where ⎣ ⎦ gets the floor.</a:t>
            </a:r>
            <a:endParaRPr sz="2200">
              <a:solidFill>
                <a:schemeClr val="dk1"/>
              </a:solidFill>
            </a:endParaRPr>
          </a:p>
          <a:p>
            <a:pPr indent="-91440" lvl="0" marL="91440" rtl="0" algn="l">
              <a:lnSpc>
                <a:spcPct val="85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2200">
                <a:solidFill>
                  <a:schemeClr val="dk1"/>
                </a:solidFill>
              </a:rPr>
              <a:t>Example: p from {0,1,2,3,4,5}   i.e. L=6, N=ln(6)+1=3. </a:t>
            </a:r>
            <a:r>
              <a:rPr lang="en-GB" sz="2000" u="sng">
                <a:solidFill>
                  <a:srgbClr val="0000CC"/>
                </a:solidFill>
              </a:rPr>
              <a:t>N is the number of bits</a:t>
            </a:r>
            <a:endParaRPr sz="2200">
              <a:solidFill>
                <a:schemeClr val="dk1"/>
              </a:solidFill>
            </a:endParaRPr>
          </a:p>
          <a:p>
            <a:pPr indent="-91440" lvl="0" marL="91440" rtl="0" algn="l">
              <a:lnSpc>
                <a:spcPct val="85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2200">
                <a:solidFill>
                  <a:schemeClr val="dk1"/>
                </a:solidFill>
              </a:rPr>
              <a:t>p = </a:t>
            </a:r>
            <a:r>
              <a:rPr lang="en-GB" sz="2200">
                <a:solidFill>
                  <a:srgbClr val="0000CC"/>
                </a:solidFill>
              </a:rPr>
              <a:t>⎣5e/7⎦</a:t>
            </a:r>
            <a:r>
              <a:rPr lang="en-GB" sz="2200">
                <a:solidFill>
                  <a:schemeClr val="dk1"/>
                </a:solidFill>
              </a:rPr>
              <a:t>, where ⎣ ⎦ gets the floor.</a:t>
            </a:r>
            <a:endParaRPr sz="2200">
              <a:solidFill>
                <a:schemeClr val="dk1"/>
              </a:solidFill>
            </a:endParaRPr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GB" sz="2200">
                <a:solidFill>
                  <a:schemeClr val="dk1"/>
                </a:solidFill>
              </a:rPr>
              <a:t>p	</a:t>
            </a:r>
            <a:r>
              <a:rPr lang="en-GB" sz="2200">
                <a:solidFill>
                  <a:srgbClr val="0000CC"/>
                </a:solidFill>
              </a:rPr>
              <a:t>0	0</a:t>
            </a:r>
            <a:r>
              <a:rPr lang="en-GB" sz="2200">
                <a:solidFill>
                  <a:schemeClr val="dk1"/>
                </a:solidFill>
              </a:rPr>
              <a:t>	1	</a:t>
            </a:r>
            <a:r>
              <a:rPr lang="en-GB" sz="2200">
                <a:solidFill>
                  <a:srgbClr val="0000CC"/>
                </a:solidFill>
              </a:rPr>
              <a:t>2	2</a:t>
            </a:r>
            <a:r>
              <a:rPr lang="en-GB" sz="2200">
                <a:solidFill>
                  <a:schemeClr val="dk1"/>
                </a:solidFill>
              </a:rPr>
              <a:t>	3	4	5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GB" sz="2200">
                <a:solidFill>
                  <a:schemeClr val="dk1"/>
                </a:solidFill>
              </a:rPr>
              <a:t>e	0             1            2             3           4             5            6            7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GB" sz="2200">
                <a:solidFill>
                  <a:schemeClr val="dk1"/>
                </a:solidFill>
              </a:rPr>
              <a:t>Code	000	001	010	011	100	101	110	111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GB" sz="2200">
                <a:solidFill>
                  <a:schemeClr val="dk1"/>
                </a:solidFill>
              </a:rPr>
              <a:t>Advantages</a:t>
            </a:r>
            <a:r>
              <a:rPr lang="en-GB" sz="2200">
                <a:solidFill>
                  <a:schemeClr val="dk1"/>
                </a:solidFill>
              </a:rPr>
              <a:t>: Easy to implement. Smaller representational bias than clipping (at most double representations) </a:t>
            </a:r>
            <a:endParaRPr/>
          </a:p>
          <a:p>
            <a:pPr indent="-91440" lvl="0" marL="9144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GB" sz="2200">
                <a:solidFill>
                  <a:schemeClr val="dk1"/>
                </a:solidFill>
              </a:rPr>
              <a:t>Disadvantages</a:t>
            </a:r>
            <a:r>
              <a:rPr lang="en-GB" sz="2200">
                <a:solidFill>
                  <a:schemeClr val="dk1"/>
                </a:solidFill>
              </a:rPr>
              <a:t>: Small representational bias. More computation than clipping.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10968" y="6215866"/>
            <a:ext cx="83929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Note: you should know the truncation methods of decimals: </a:t>
            </a:r>
            <a:r>
              <a:rPr b="1"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round, ceil, floor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80" y="1411920"/>
            <a:ext cx="8107560" cy="516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19177" y="204565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How do we analyze what happens to the genes over time?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507206" y="1993393"/>
            <a:ext cx="8065294" cy="4276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52717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n-GB" sz="2600">
                <a:solidFill>
                  <a:schemeClr val="dk1"/>
                </a:solidFill>
              </a:rPr>
              <a:t>What do we know about evolution generally?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GB" sz="2600">
                <a:solidFill>
                  <a:schemeClr val="dk1"/>
                </a:solidFill>
              </a:rPr>
              <a:t>Individuals do not survive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GB" sz="2600">
                <a:solidFill>
                  <a:schemeClr val="dk1"/>
                </a:solidFill>
              </a:rPr>
              <a:t>Genes (Bits) and pieces of individuals survive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600">
                <a:solidFill>
                  <a:schemeClr val="dk1"/>
                </a:solidFill>
              </a:rPr>
              <a:t>Three questions: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600">
                <a:solidFill>
                  <a:schemeClr val="dk1"/>
                </a:solidFill>
              </a:rPr>
              <a:t>What do these genes (bits) and pieces signify? 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600">
                <a:solidFill>
                  <a:schemeClr val="dk1"/>
                </a:solidFill>
              </a:rPr>
              <a:t>How do we describe genes (bits) and pieces?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600">
                <a:solidFill>
                  <a:schemeClr val="dk1"/>
                </a:solidFill>
              </a:rPr>
              <a:t>What happens to these genes (bits) and pieces over time?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64465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b="1" i="1" lang="en-GB" sz="2800">
                <a:solidFill>
                  <a:schemeClr val="dk1"/>
                </a:solidFill>
              </a:rPr>
              <a:t>The </a:t>
            </a:r>
            <a:r>
              <a:rPr b="1" i="1" lang="en-GB" sz="2800" u="sng">
                <a:solidFill>
                  <a:srgbClr val="0000CC"/>
                </a:solidFill>
              </a:rPr>
              <a:t>Schema</a:t>
            </a:r>
            <a:r>
              <a:rPr b="1" i="1" lang="en-GB" sz="2800">
                <a:solidFill>
                  <a:srgbClr val="0000CC"/>
                </a:solidFill>
              </a:rPr>
              <a:t> </a:t>
            </a:r>
            <a:r>
              <a:rPr b="1" i="1" lang="en-GB" sz="2800">
                <a:solidFill>
                  <a:schemeClr val="dk1"/>
                </a:solidFill>
              </a:rPr>
              <a:t>Approach helps to formalize this and aids understanding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000" y="5231880"/>
            <a:ext cx="1099800" cy="60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e result for schema theorem"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234" y="925551"/>
            <a:ext cx="8123187" cy="53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/>
          <p:nvPr/>
        </p:nvSpPr>
        <p:spPr>
          <a:xfrm>
            <a:off x="178420" y="767419"/>
            <a:ext cx="8474926" cy="5645028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>
            <p:ph type="title"/>
          </p:nvPr>
        </p:nvSpPr>
        <p:spPr>
          <a:xfrm>
            <a:off x="452628" y="767419"/>
            <a:ext cx="8085582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8000"/>
              <a:buFont typeface="Calibri"/>
              <a:buNone/>
            </a:pPr>
            <a:r>
              <a:rPr lang="en-GB">
                <a:solidFill>
                  <a:srgbClr val="0000CC"/>
                </a:solidFill>
              </a:rPr>
              <a:t>Introducing The Schema Theorem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500634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John Holland (1975)</a:t>
            </a:r>
            <a:endParaRPr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/>
          <p:nvPr/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john holland genetic algorithms" id="178" name="Google Shape;178;p11"/>
          <p:cNvPicPr preferRelativeResize="0"/>
          <p:nvPr/>
        </p:nvPicPr>
        <p:blipFill rotWithShape="1">
          <a:blip r:embed="rId3">
            <a:alphaModFix/>
          </a:blip>
          <a:srcRect b="1" l="4081" r="35458" t="0"/>
          <a:stretch/>
        </p:blipFill>
        <p:spPr>
          <a:xfrm>
            <a:off x="901976" y="769289"/>
            <a:ext cx="3958259" cy="469731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 txBox="1"/>
          <p:nvPr>
            <p:ph type="title"/>
          </p:nvPr>
        </p:nvSpPr>
        <p:spPr>
          <a:xfrm>
            <a:off x="5869858" y="0"/>
            <a:ext cx="2811227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GB" sz="3500">
                <a:solidFill>
                  <a:srgbClr val="FFFFFF"/>
                </a:solidFill>
              </a:rPr>
              <a:t>The Schema Theorem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5914103" y="2419773"/>
            <a:ext cx="2766982" cy="335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GB" sz="2000"/>
              <a:t>The late John Holland (US Computer Scientist) was interested in how GAs work.</a:t>
            </a:r>
            <a:endParaRPr/>
          </a:p>
          <a:p>
            <a:pPr indent="-1270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GB" sz="2000"/>
              <a:t>In particular how some patterns within the gene increase from one generation to the next.</a:t>
            </a:r>
            <a:endParaRPr/>
          </a:p>
          <a:p>
            <a:pPr indent="-1270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GB" sz="2000"/>
              <a:t>He came up with the “Schema Theorem” to try and explain this concept</a:t>
            </a:r>
            <a:endParaRPr/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0920" y="5295600"/>
            <a:ext cx="1929240" cy="1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</cp:coreProperties>
</file>