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8"/>
  </p:notesMasterIdLst>
  <p:sldIdLst>
    <p:sldId id="362" r:id="rId2"/>
    <p:sldId id="322" r:id="rId3"/>
    <p:sldId id="345" r:id="rId4"/>
    <p:sldId id="323" r:id="rId5"/>
    <p:sldId id="324" r:id="rId6"/>
    <p:sldId id="325" r:id="rId7"/>
    <p:sldId id="326" r:id="rId8"/>
    <p:sldId id="327" r:id="rId9"/>
    <p:sldId id="328" r:id="rId10"/>
    <p:sldId id="361" r:id="rId11"/>
    <p:sldId id="329" r:id="rId12"/>
    <p:sldId id="330" r:id="rId13"/>
    <p:sldId id="336" r:id="rId14"/>
    <p:sldId id="337" r:id="rId15"/>
    <p:sldId id="340" r:id="rId16"/>
    <p:sldId id="338" r:id="rId17"/>
    <p:sldId id="341" r:id="rId18"/>
    <p:sldId id="346" r:id="rId19"/>
    <p:sldId id="348" r:id="rId20"/>
    <p:sldId id="356" r:id="rId21"/>
    <p:sldId id="357" r:id="rId22"/>
    <p:sldId id="358" r:id="rId23"/>
    <p:sldId id="359" r:id="rId24"/>
    <p:sldId id="360" r:id="rId25"/>
    <p:sldId id="352" r:id="rId26"/>
    <p:sldId id="3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78" autoAdjust="0"/>
    <p:restoredTop sz="94638" autoAdjust="0"/>
  </p:normalViewPr>
  <p:slideViewPr>
    <p:cSldViewPr>
      <p:cViewPr varScale="1">
        <p:scale>
          <a:sx n="63" d="100"/>
          <a:sy n="63" d="100"/>
        </p:scale>
        <p:origin x="-1428" y="-150"/>
      </p:cViewPr>
      <p:guideLst>
        <p:guide orient="horz" pos="2160"/>
        <p:guide pos="2880"/>
      </p:guideLst>
    </p:cSldViewPr>
  </p:slideViewPr>
  <p:outlineViewPr>
    <p:cViewPr>
      <p:scale>
        <a:sx n="33" d="100"/>
        <a:sy n="33" d="100"/>
      </p:scale>
      <p:origin x="0" y="2454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09/11/2019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p14="http://schemas.microsoft.com/office/powerpoint/2010/main" xmlns=""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09/11/2019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09/11/2019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09/11/2019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pPr algn="r"/>
            <a:r>
              <a:rPr lang="hi-IN" sz="6000" dirty="0" smtClean="0"/>
              <a:t>वित्तीय अनुशासन के जोसेफ स्कूल</a:t>
            </a:r>
            <a:endParaRPr lang="en-US" sz="6000" b="1"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a:xfrm>
            <a:off x="914400" y="2286000"/>
            <a:ext cx="7772400" cy="2895600"/>
          </a:xfrm>
        </p:spPr>
        <p:txBody>
          <a:bodyPr>
            <a:normAutofit fontScale="92500" lnSpcReduction="20000"/>
          </a:bodyPr>
          <a:lstStyle/>
          <a:p>
            <a:endParaRPr lang="en-US" sz="4400" dirty="0" smtClean="0">
              <a:solidFill>
                <a:srgbClr val="00B0F0"/>
              </a:solidFill>
            </a:endParaRPr>
          </a:p>
          <a:p>
            <a:pPr algn="r">
              <a:buNone/>
            </a:pPr>
            <a:r>
              <a:rPr lang="en-US" sz="9600" dirty="0" smtClean="0"/>
              <a:t>	</a:t>
            </a:r>
            <a:r>
              <a:rPr lang="hi-IN" sz="8000" dirty="0" smtClean="0"/>
              <a:t> 18,19-2019 जून, वसई, मुंबई</a:t>
            </a:r>
            <a:endParaRPr lang="en-US" sz="9600" dirty="0" smtClean="0">
              <a:solidFill>
                <a:srgbClr val="FFFF00"/>
              </a:solidFill>
              <a:latin typeface="Arial Narrow" pitchFamily="34"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064"/>
            <a:ext cx="8763000" cy="914400"/>
          </a:xfrm>
        </p:spPr>
        <p:txBody>
          <a:bodyPr/>
          <a:lstStyle/>
          <a:p>
            <a:r>
              <a:rPr lang="hi-IN" sz="3600" dirty="0" smtClean="0"/>
              <a:t>10 आज्ञाओं में से एक</a:t>
            </a:r>
            <a:endParaRPr lang="en-US" sz="3600" dirty="0">
              <a:latin typeface="Arial Rounded MT Bold" pitchFamily="34" charset="0"/>
            </a:endParaRPr>
          </a:p>
        </p:txBody>
      </p:sp>
      <p:sp>
        <p:nvSpPr>
          <p:cNvPr id="3" name="Content Placeholder 2"/>
          <p:cNvSpPr>
            <a:spLocks noGrp="1"/>
          </p:cNvSpPr>
          <p:nvPr>
            <p:ph idx="1"/>
          </p:nvPr>
        </p:nvSpPr>
        <p:spPr/>
        <p:txBody>
          <a:bodyPr>
            <a:normAutofit fontScale="92500"/>
          </a:bodyPr>
          <a:lstStyle/>
          <a:p>
            <a:r>
              <a:rPr lang="hi-IN" dirty="0" smtClean="0"/>
              <a:t>निर्गमन</a:t>
            </a:r>
            <a:r>
              <a:rPr lang="en-US" dirty="0" smtClean="0"/>
              <a:t>20:17  </a:t>
            </a:r>
            <a:r>
              <a:rPr lang="hi-IN" b="1" i="1" dirty="0" smtClean="0"/>
              <a:t>17 </a:t>
            </a:r>
            <a:r>
              <a:rPr lang="hi-IN" dirty="0" smtClean="0"/>
              <a:t>तू किसी के घर का लालच न करना; न तो किसी की स्त्री का लालच करना, और न किसी के दास-दासी, वा बैल गदहे का, न किसी की किसी वस्तु का लालच करना॥</a:t>
            </a:r>
            <a:endParaRPr lang="en-US" dirty="0" smtClean="0"/>
          </a:p>
          <a:p>
            <a:endParaRPr lang="en-US" dirty="0" smtClean="0"/>
          </a:p>
          <a:p>
            <a:r>
              <a:rPr lang="hi-IN" dirty="0" smtClean="0"/>
              <a:t>निर्गमन</a:t>
            </a:r>
            <a:r>
              <a:rPr lang="en-US" dirty="0" smtClean="0"/>
              <a:t>3:22  </a:t>
            </a:r>
            <a:r>
              <a:rPr lang="hi-IN" b="1" i="1" dirty="0" smtClean="0"/>
              <a:t>22 </a:t>
            </a:r>
            <a:r>
              <a:rPr lang="hi-IN" dirty="0" smtClean="0"/>
              <a:t>वरन तुम्हारी एक एक स्त्री अपक्की अपक्की पड़ोसिन, और अपके अपके घर की पाहुनी से सोने चांदी के गहने, और वस्त्र मांग लेगी, और तुम उन्हें अपके बेटोंऔर बेटियोंको पहिराना; इस प्रकार तुम मिस्रियोंको लूटोगे।।</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772400" cy="685800"/>
          </a:xfrm>
        </p:spPr>
        <p:txBody>
          <a:bodyPr/>
          <a:lstStyle/>
          <a:p>
            <a:r>
              <a:rPr lang="hi-IN" sz="3200" dirty="0" smtClean="0"/>
              <a:t>वित्त के लिए कानून - धर्मनिरपेक्ष और आध्यात्मिक</a:t>
            </a:r>
            <a:endParaRPr lang="en-US" sz="3200" dirty="0">
              <a:latin typeface="Arial Rounded MT Bold" pitchFamily="34" charset="0"/>
            </a:endParaRPr>
          </a:p>
        </p:txBody>
      </p:sp>
      <p:sp>
        <p:nvSpPr>
          <p:cNvPr id="3" name="Content Placeholder 2"/>
          <p:cNvSpPr>
            <a:spLocks noGrp="1"/>
          </p:cNvSpPr>
          <p:nvPr>
            <p:ph idx="1"/>
          </p:nvPr>
        </p:nvSpPr>
        <p:spPr>
          <a:xfrm>
            <a:off x="457200" y="914400"/>
            <a:ext cx="8686800" cy="5943600"/>
          </a:xfrm>
        </p:spPr>
        <p:txBody>
          <a:bodyPr>
            <a:normAutofit/>
          </a:bodyPr>
          <a:lstStyle/>
          <a:p>
            <a:r>
              <a:rPr lang="hi-IN" dirty="0" smtClean="0"/>
              <a:t>टीएन मुख्यमंत्री (दिवंगत) को धन जुटाने के लिए दोषी ठहराया गया और गिरफ्तार किया गया। कई सरकारी अधिकारी… .. बाइबल वह संविधान है जिसे </a:t>
            </a:r>
            <a:r>
              <a:rPr lang="en-US" dirty="0" smtClean="0"/>
              <a:t>परमेश्वर</a:t>
            </a:r>
            <a:r>
              <a:rPr lang="hi-IN" dirty="0" smtClean="0"/>
              <a:t> ने पृथ्वी पर रहने वाले प्रत्येक मनुष्य के लिए दिया है। यह स्पष्ट रूप से सभी क्षेत्रों में किसी व्यक्ति के आचरण और व्यवहार संहिता को भी धन की खोज में बदल देता है। बाइबिल - इस दुनिया में सभी समस्याओं का समाधान। वित्त के बारे में सभी अनुशासनात्मक कानूनों की एक विस्तृत शीट बनाएं = आपको इस दुनिया में मौजूद सभी समस्याओं का समाधान मिलेगा।</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62000"/>
          </a:xfrm>
        </p:spPr>
        <p:txBody>
          <a:bodyPr/>
          <a:lstStyle/>
          <a:p>
            <a:pPr algn="ctr"/>
            <a:r>
              <a:rPr lang="hi-IN" sz="3200" dirty="0" smtClean="0"/>
              <a:t>हर राष्ट्र - वित्त के लिए अपने स्वयं के कानून</a:t>
            </a:r>
            <a:endParaRPr lang="en-US" sz="3200" dirty="0">
              <a:latin typeface="Arial Rounded MT Bold" pitchFamily="34" charset="0"/>
            </a:endParaRPr>
          </a:p>
        </p:txBody>
      </p:sp>
      <p:sp>
        <p:nvSpPr>
          <p:cNvPr id="3" name="Content Placeholder 2"/>
          <p:cNvSpPr>
            <a:spLocks noGrp="1"/>
          </p:cNvSpPr>
          <p:nvPr>
            <p:ph idx="1"/>
          </p:nvPr>
        </p:nvSpPr>
        <p:spPr>
          <a:xfrm>
            <a:off x="457200" y="990600"/>
            <a:ext cx="8458200" cy="5364960"/>
          </a:xfrm>
        </p:spPr>
        <p:txBody>
          <a:bodyPr>
            <a:normAutofit/>
          </a:bodyPr>
          <a:lstStyle/>
          <a:p>
            <a:r>
              <a:rPr lang="hi-IN" dirty="0" smtClean="0"/>
              <a:t>हर राष्ट्र के सिद्धांत और कानून हैं पैसा कमाने के तरीके और साधन, पैसे खर्च करना, इसे निवेश करना, लाभ कमा रहा है, मिट्टी के पुत्रों की स्वतंत्रता पर अंकुश नहीं लगाने के लिए विदेशियों को आकर्षित करना आदि। लेकिन किसी देश में वित्तीय संकट के कारणों की भविष्यवाणी या भविष्यवाणी करने में कौन सक्षम होगा? बाइबल ऐसा करती है। </a:t>
            </a:r>
            <a:r>
              <a:rPr lang="en-US" dirty="0" smtClean="0"/>
              <a:t>परमेश्वर</a:t>
            </a:r>
            <a:r>
              <a:rPr lang="hi-IN" dirty="0" smtClean="0"/>
              <a:t> दुनिया की वित्तीय प्रणाली को नियंत्रित करते हैं।</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lstStyle/>
          <a:p>
            <a:pPr algn="ctr"/>
            <a:r>
              <a:rPr lang="hi-IN" sz="3200" dirty="0" smtClean="0"/>
              <a:t>परमेस्वर की सजा सूखे और पानी की कमी</a:t>
            </a:r>
            <a:endParaRPr lang="en-US" sz="3200" dirty="0">
              <a:latin typeface="Arial Rounded MT Bold" pitchFamily="34" charset="0"/>
            </a:endParaRPr>
          </a:p>
        </p:txBody>
      </p:sp>
      <p:sp>
        <p:nvSpPr>
          <p:cNvPr id="3" name="Content Placeholder 2"/>
          <p:cNvSpPr>
            <a:spLocks noGrp="1"/>
          </p:cNvSpPr>
          <p:nvPr>
            <p:ph idx="1"/>
          </p:nvPr>
        </p:nvSpPr>
        <p:spPr>
          <a:xfrm>
            <a:off x="495300" y="914400"/>
            <a:ext cx="8458200" cy="5943600"/>
          </a:xfrm>
        </p:spPr>
        <p:txBody>
          <a:bodyPr>
            <a:normAutofit lnSpcReduction="10000"/>
          </a:bodyPr>
          <a:lstStyle/>
          <a:p>
            <a:pPr>
              <a:buNone/>
            </a:pPr>
            <a:r>
              <a:rPr lang="hi-IN" dirty="0" smtClean="0"/>
              <a:t>"मैं भी अपने सभी शहरों में आप के लिए भोजन की कमी है, और अपने सभी बस्तियों में रोटी की कमी है, लेकिन आप मुझे वापस नहीं किया है," यहोवा की घोषणा करता है। लेकिन तुम मेरे पास नहीं लौटे, "यहोवा की घोषणा करता है।</a:t>
            </a:r>
            <a:r>
              <a:rPr lang="en-IN" b="1" dirty="0" smtClean="0">
                <a:solidFill>
                  <a:srgbClr val="FFFF00"/>
                </a:solidFill>
              </a:rPr>
              <a:t> </a:t>
            </a:r>
          </a:p>
          <a:p>
            <a:pPr>
              <a:buNone/>
            </a:pPr>
            <a:r>
              <a:rPr lang="hi-IN" b="1" i="1" dirty="0" smtClean="0"/>
              <a:t>11 </a:t>
            </a:r>
            <a:r>
              <a:rPr lang="hi-IN" dirty="0" smtClean="0"/>
              <a:t>मैं ने तुम में से कई एक को ऐसा उलट दिया, जैसे परमेश्वर ने सदोम और अमोरा को उलट दिया था, और तुम आग से निकाली हुई लुकटी के समान ठहरे; तौभी तुम मेरी ओर फिरकर न आए, यहोवा की यही वाणी है॥</a:t>
            </a:r>
            <a:br>
              <a:rPr lang="hi-IN" dirty="0" smtClean="0"/>
            </a:br>
            <a:r>
              <a:rPr lang="hi-IN" b="1" i="1" dirty="0" smtClean="0"/>
              <a:t>12 </a:t>
            </a:r>
            <a:r>
              <a:rPr lang="hi-IN" dirty="0" smtClean="0"/>
              <a:t>इस कारण, हे इस्राएल, मैं तुझ से ऐसा ही करूंगा, और इसलिये कि मैं तुझ में यह काम करने पर हूं, हे इस्राएल, अपने परमेश्वर के साम्हने आने के लिये तैयार हो जा॥आमोस</a:t>
            </a:r>
            <a:r>
              <a:rPr lang="en-IN" b="1" dirty="0" smtClean="0">
                <a:solidFill>
                  <a:srgbClr val="FFFF00"/>
                </a:solidFill>
              </a:rPr>
              <a:t>4:6-12</a:t>
            </a:r>
            <a:r>
              <a:rPr lang="en-IN" dirty="0" smtClean="0">
                <a:solidFill>
                  <a:srgbClr val="FFFF00"/>
                </a:solidFill>
              </a:rPr>
              <a:t> </a:t>
            </a:r>
            <a:endParaRPr lang="en-US" dirty="0" smtClean="0">
              <a:solidFill>
                <a:srgbClr val="FFFF00"/>
              </a:solidFill>
            </a:endParaRPr>
          </a:p>
          <a:p>
            <a:endParaRPr lang="en-US"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914400"/>
          </a:xfrm>
        </p:spPr>
        <p:txBody>
          <a:bodyPr/>
          <a:lstStyle/>
          <a:p>
            <a:r>
              <a:rPr lang="hi-IN" sz="2800" dirty="0" smtClean="0"/>
              <a:t>याहवे ने इसराइल की वित्तीय प्रणाली को नियंत्रित किया ……</a:t>
            </a:r>
            <a:endParaRPr lang="en-US" sz="2800" dirty="0"/>
          </a:p>
        </p:txBody>
      </p:sp>
      <p:sp>
        <p:nvSpPr>
          <p:cNvPr id="3" name="Content Placeholder 2"/>
          <p:cNvSpPr>
            <a:spLocks noGrp="1"/>
          </p:cNvSpPr>
          <p:nvPr>
            <p:ph idx="1"/>
          </p:nvPr>
        </p:nvSpPr>
        <p:spPr>
          <a:xfrm>
            <a:off x="914400" y="914400"/>
            <a:ext cx="7772400" cy="5441160"/>
          </a:xfrm>
        </p:spPr>
        <p:txBody>
          <a:bodyPr>
            <a:normAutofit/>
          </a:bodyPr>
          <a:lstStyle/>
          <a:p>
            <a:r>
              <a:rPr lang="hi-IN" dirty="0" smtClean="0"/>
              <a:t>यहां याहवे का दावा है कि वह जो इंसानों के लिए सभी अच्छी चीजें देता है, उसने निम्नलिखित बुराइयों को इजरायल को भेज दिया। अकाल भेजा, बारिश बंद कर दी पीने के पानी की कमी, धुंधलापन और फंगस का दर्द फसलों को भस्म करने के लिए टिड्डी दल भेजे गए विपत्तियाँ भेज दीं सबसे नौजवान युवकों को मार डाला मारे गए घोड़े और उसे आखिरकार मिलने के लिए बुलाया गया। उपरोक्त सूची में धन, स्वास्थ्य और यहां तक ​​कि जीवन की हानि है।</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762000"/>
          </a:xfrm>
        </p:spPr>
        <p:txBody>
          <a:bodyPr/>
          <a:lstStyle/>
          <a:p>
            <a:r>
              <a:rPr lang="hi-IN" dirty="0" smtClean="0"/>
              <a:t>परमेस्वर वित्त के नियंत्रण में है ।।</a:t>
            </a:r>
            <a:endParaRPr lang="en-US" dirty="0"/>
          </a:p>
        </p:txBody>
      </p:sp>
      <p:sp>
        <p:nvSpPr>
          <p:cNvPr id="3" name="Content Placeholder 2"/>
          <p:cNvSpPr>
            <a:spLocks noGrp="1"/>
          </p:cNvSpPr>
          <p:nvPr>
            <p:ph idx="1"/>
          </p:nvPr>
        </p:nvSpPr>
        <p:spPr>
          <a:xfrm>
            <a:off x="914400" y="1219200"/>
            <a:ext cx="7772400" cy="5136360"/>
          </a:xfrm>
        </p:spPr>
        <p:txBody>
          <a:bodyPr>
            <a:normAutofit/>
          </a:bodyPr>
          <a:lstStyle/>
          <a:p>
            <a:r>
              <a:rPr lang="hi-IN" dirty="0" smtClean="0"/>
              <a:t>आई एम एफ .. (अंतर्राष्ट्रीय मुद्रा कोष) विश्व बैंक … राष्ट्रों…। तुम्हारा देश… आपका राज्य…। आपका शहर…। आपका गाँव…। आपकी कंपनी… तुम्हारा परिवार…।</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219200"/>
          </a:xfrm>
        </p:spPr>
        <p:txBody>
          <a:bodyPr/>
          <a:lstStyle/>
          <a:p>
            <a:r>
              <a:rPr lang="hi-IN" sz="3600" dirty="0" smtClean="0"/>
              <a:t>विश्व की समस्याएं - </a:t>
            </a:r>
            <a:r>
              <a:rPr lang="en-US" sz="3600" dirty="0" smtClean="0"/>
              <a:t>परमेश्वर</a:t>
            </a:r>
            <a:r>
              <a:rPr lang="hi-IN" sz="3600" dirty="0" smtClean="0"/>
              <a:t> के वित्तीय नियमों का उल्लंघन करने का परिणाम है</a:t>
            </a:r>
            <a:endParaRPr lang="en-US" sz="3600" dirty="0">
              <a:latin typeface="Arial Rounded MT Bold" pitchFamily="34" charset="0"/>
            </a:endParaRPr>
          </a:p>
        </p:txBody>
      </p:sp>
      <p:sp>
        <p:nvSpPr>
          <p:cNvPr id="3" name="Content Placeholder 2"/>
          <p:cNvSpPr>
            <a:spLocks noGrp="1"/>
          </p:cNvSpPr>
          <p:nvPr>
            <p:ph idx="1"/>
          </p:nvPr>
        </p:nvSpPr>
        <p:spPr>
          <a:xfrm>
            <a:off x="609600" y="990600"/>
            <a:ext cx="8382000" cy="5638800"/>
          </a:xfrm>
        </p:spPr>
        <p:txBody>
          <a:bodyPr>
            <a:normAutofit lnSpcReduction="10000"/>
          </a:bodyPr>
          <a:lstStyle/>
          <a:p>
            <a:endParaRPr lang="en-IN" dirty="0" smtClean="0"/>
          </a:p>
          <a:p>
            <a:pPr>
              <a:buNone/>
            </a:pPr>
            <a:r>
              <a:rPr lang="hi-IN" sz="2400" dirty="0" smtClean="0"/>
              <a:t>जब हम याहवे के नियमों का उल्लंघन करते हैं, तो इससे धन और जीवन की भारी हानि होती है। आज दुनिया की सभी समस्याएं,   भूख, अकाल, गरीबी, बीमारी, युद्ध, सुनामी, बाढ़, जंगली जानवर, आग, पृथ्वी की मार, एक विशेष कानून या कानूनों के उल्लंघन के बारे में पता लगाया जा सकता है जो बाइबल में परमेश्वर द्वारा दिया गया है।  चाहे वह किसी व्यक्ति का हो, किसी विशेष राष्ट्र का हो या पूरे विश्व का, इसमें कोई संदेह नहीं है कि यह बाइबल के किसी कानून के उल्लंघन के कारण है। बाइबल के वित्तीय अनुशासन का उल्लंघन प्रकृति की आपदाएँ लाता है। यहुह, यीशु मसीह के पिता और हमारा - धन कमाने के लिए बाइबल में मनुष्यों के लिए स्पष्ट शर्तें रखी गई हैं, इसे संग्रहीत करना, इसे खर्च करने के तरीके और पैसा बनाने और इसे खर्च करने में सहसंबंध।</a:t>
            </a:r>
            <a:endParaRPr lang="en-US" sz="4000" b="1" dirty="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762000"/>
          </a:xfrm>
        </p:spPr>
        <p:txBody>
          <a:bodyPr/>
          <a:lstStyle/>
          <a:p>
            <a:r>
              <a:rPr lang="hi-IN" dirty="0" smtClean="0"/>
              <a:t>वित्तीय अनुशासन सभी क्षेत्रों को कवर करता है</a:t>
            </a:r>
            <a:endParaRPr lang="en-US" dirty="0"/>
          </a:p>
        </p:txBody>
      </p:sp>
      <p:sp>
        <p:nvSpPr>
          <p:cNvPr id="3" name="Content Placeholder 2"/>
          <p:cNvSpPr>
            <a:spLocks noGrp="1"/>
          </p:cNvSpPr>
          <p:nvPr>
            <p:ph idx="1"/>
          </p:nvPr>
        </p:nvSpPr>
        <p:spPr>
          <a:xfrm>
            <a:off x="914400" y="1066800"/>
            <a:ext cx="7772400" cy="5288760"/>
          </a:xfrm>
        </p:spPr>
        <p:txBody>
          <a:bodyPr>
            <a:normAutofit/>
          </a:bodyPr>
          <a:lstStyle/>
          <a:p>
            <a:pPr>
              <a:buNone/>
            </a:pPr>
            <a:r>
              <a:rPr lang="hi-IN" dirty="0" smtClean="0"/>
              <a:t>सभी क्षेत्रों को पसंद करता है किसी का निजी जीवन, परिवार, संस्थान सरकार, प्राकृतिक संसाधन आदि परमेश्वर ने यूसुफ को फिरौन के वित्त मंत्री के रूप में नियुक्त किया। चूंकि उन्होंने </a:t>
            </a:r>
            <a:r>
              <a:rPr lang="en-US" dirty="0" smtClean="0"/>
              <a:t>परमेश्वर</a:t>
            </a:r>
            <a:r>
              <a:rPr lang="hi-IN" dirty="0" smtClean="0"/>
              <a:t> के निर्देशों का पालन किया, मिस्र पूरी दुनिया के लिए भोजन का आपूर्तिकर्ता बन गया। </a:t>
            </a:r>
            <a:r>
              <a:rPr lang="en-US" dirty="0" smtClean="0"/>
              <a:t>परमेश्वर</a:t>
            </a:r>
            <a:r>
              <a:rPr lang="hi-IN" dirty="0" smtClean="0"/>
              <a:t> के बच्चों को हर चीज में </a:t>
            </a:r>
            <a:r>
              <a:rPr lang="en-US" dirty="0" smtClean="0"/>
              <a:t>परमेश्वर</a:t>
            </a:r>
            <a:r>
              <a:rPr lang="hi-IN" dirty="0" smtClean="0"/>
              <a:t> से परामर्श करने की जरूरत है, एक कैरियर का चयन करना, अपने वित्त की योजना बनाना आदि।</a:t>
            </a:r>
            <a:endParaRPr lang="en-US" b="1" dirty="0" smtClean="0">
              <a:solidFill>
                <a:srgbClr val="FFC000"/>
              </a:solidFill>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763000" cy="1371600"/>
          </a:xfrm>
        </p:spPr>
        <p:txBody>
          <a:bodyPr/>
          <a:lstStyle/>
          <a:p>
            <a:pPr algn="ctr"/>
            <a:r>
              <a:rPr lang="hi-IN" sz="3600" dirty="0" smtClean="0"/>
              <a:t>वित्तीय अनुशासन के कुछ सामान्य नियम</a:t>
            </a:r>
            <a:endParaRPr lang="en-IN" sz="3600" dirty="0">
              <a:latin typeface="Bahnschrift" panose="020B0502040204020203" pitchFamily="34" charset="0"/>
            </a:endParaRPr>
          </a:p>
        </p:txBody>
      </p:sp>
      <p:sp>
        <p:nvSpPr>
          <p:cNvPr id="3" name="Content Placeholder 2"/>
          <p:cNvSpPr>
            <a:spLocks noGrp="1"/>
          </p:cNvSpPr>
          <p:nvPr>
            <p:ph idx="1"/>
          </p:nvPr>
        </p:nvSpPr>
        <p:spPr>
          <a:xfrm>
            <a:off x="381000" y="1066800"/>
            <a:ext cx="8267700" cy="5943600"/>
          </a:xfrm>
        </p:spPr>
        <p:txBody>
          <a:bodyPr>
            <a:normAutofit fontScale="77500" lnSpcReduction="20000"/>
          </a:bodyPr>
          <a:lstStyle/>
          <a:p>
            <a:pPr>
              <a:buNone/>
            </a:pPr>
            <a:endParaRPr lang="en-IN" sz="4200" dirty="0" smtClean="0">
              <a:solidFill>
                <a:schemeClr val="accent6">
                  <a:lumMod val="60000"/>
                  <a:lumOff val="40000"/>
                </a:schemeClr>
              </a:solidFill>
            </a:endParaRPr>
          </a:p>
          <a:p>
            <a:pPr>
              <a:buNone/>
            </a:pPr>
            <a:r>
              <a:rPr lang="hi-IN" sz="4000" dirty="0" smtClean="0"/>
              <a:t>यह धन देने वाला </a:t>
            </a:r>
            <a:r>
              <a:rPr lang="en-US" sz="3200" dirty="0" smtClean="0"/>
              <a:t>परमेश्वर</a:t>
            </a:r>
            <a:r>
              <a:rPr lang="hi-IN" sz="4000" dirty="0" smtClean="0"/>
              <a:t> है</a:t>
            </a:r>
            <a:r>
              <a:rPr lang="en-IN" dirty="0" smtClean="0">
                <a:solidFill>
                  <a:srgbClr val="FFC000"/>
                </a:solidFill>
                <a:latin typeface="Arial Rounded MT Bold" panose="020F0704030504030204" pitchFamily="34" charset="0"/>
              </a:rPr>
              <a:t>  </a:t>
            </a:r>
          </a:p>
          <a:p>
            <a:pPr>
              <a:buNone/>
            </a:pPr>
            <a:r>
              <a:rPr lang="hi-IN" b="1" i="1" dirty="0" smtClean="0"/>
              <a:t>2 </a:t>
            </a:r>
            <a:r>
              <a:rPr lang="hi-IN" dirty="0" smtClean="0"/>
              <a:t>किसी मनुष्य को परमेश्वर धन सम्पत्ति और प्रतिष्ठा यहां तक देता है कि जो कुछ उसका मन चाहता है उसे उसकी कुछ भी घटी नहीं होती, तौभी परमेश्वर उसको उस में से खाने नहीं देता, कोई दूसरा की उसे खाता है; यह व्यर्थ और भयानक दु:ख है।</a:t>
            </a:r>
            <a:endParaRPr lang="en-US" dirty="0" smtClean="0"/>
          </a:p>
          <a:p>
            <a:pPr>
              <a:buNone/>
            </a:pPr>
            <a:r>
              <a:rPr lang="hi-IN" dirty="0" smtClean="0">
                <a:solidFill>
                  <a:srgbClr val="FFFF00"/>
                </a:solidFill>
              </a:rPr>
              <a:t>सभोपदेशक</a:t>
            </a:r>
            <a:r>
              <a:rPr lang="en-IN" dirty="0" smtClean="0">
                <a:solidFill>
                  <a:srgbClr val="FFFF00"/>
                </a:solidFill>
                <a:latin typeface="Arial Rounded MT Bold" panose="020F0704030504030204" pitchFamily="34" charset="0"/>
              </a:rPr>
              <a:t> 6:2</a:t>
            </a:r>
          </a:p>
          <a:p>
            <a:pPr>
              <a:buNone/>
            </a:pPr>
            <a:r>
              <a:rPr lang="en-IN" dirty="0" smtClean="0">
                <a:solidFill>
                  <a:srgbClr val="FFFF00"/>
                </a:solidFill>
                <a:latin typeface="Arial Rounded MT Bold" panose="020F0704030504030204" pitchFamily="34" charset="0"/>
              </a:rPr>
              <a:t> </a:t>
            </a:r>
          </a:p>
          <a:p>
            <a:pPr>
              <a:buNone/>
            </a:pPr>
            <a:r>
              <a:rPr lang="hi-IN" sz="4000" dirty="0" smtClean="0"/>
              <a:t>धन के लिए हानिकारक होर्डिंग्स</a:t>
            </a:r>
            <a:endParaRPr lang="en-US" sz="4000" dirty="0" smtClean="0"/>
          </a:p>
          <a:p>
            <a:pPr>
              <a:buNone/>
            </a:pPr>
            <a:r>
              <a:rPr lang="en-IN" dirty="0" smtClean="0">
                <a:solidFill>
                  <a:srgbClr val="FFC000"/>
                </a:solidFill>
                <a:latin typeface="Arial Rounded MT Bold" panose="020F0704030504030204" pitchFamily="34" charset="0"/>
              </a:rPr>
              <a:t> </a:t>
            </a:r>
            <a:r>
              <a:rPr lang="hi-IN" b="1" i="1" dirty="0" smtClean="0"/>
              <a:t>13 </a:t>
            </a:r>
            <a:r>
              <a:rPr lang="hi-IN" dirty="0" smtClean="0"/>
              <a:t>मैं ने धरती पर एक बड़ी बुरी बला देखी है; अर्थात वह धन जिसे उसके मालिक ने अपनी ही हानि के लिये रखा हो,</a:t>
            </a:r>
            <a:endParaRPr lang="en-US" dirty="0" smtClean="0"/>
          </a:p>
          <a:p>
            <a:pPr>
              <a:buNone/>
            </a:pPr>
            <a:r>
              <a:rPr lang="hi-IN" dirty="0" smtClean="0">
                <a:solidFill>
                  <a:srgbClr val="FFFF00"/>
                </a:solidFill>
              </a:rPr>
              <a:t>सभोपदेशक</a:t>
            </a:r>
            <a:r>
              <a:rPr lang="en-IN" dirty="0" smtClean="0">
                <a:solidFill>
                  <a:srgbClr val="FFFF00"/>
                </a:solidFill>
                <a:latin typeface="Arial Rounded MT Bold" panose="020F0704030504030204" pitchFamily="34" charset="0"/>
              </a:rPr>
              <a:t>5:1</a:t>
            </a:r>
            <a:r>
              <a:rPr lang="en-IN" u="sng" dirty="0" smtClean="0">
                <a:solidFill>
                  <a:srgbClr val="FFFF00"/>
                </a:solidFill>
                <a:latin typeface="Arial Rounded MT Bold" panose="020F0704030504030204" pitchFamily="34" charset="0"/>
              </a:rPr>
              <a:t>3</a:t>
            </a:r>
            <a:endParaRPr lang="en-US" dirty="0" smtClean="0">
              <a:solidFill>
                <a:srgbClr val="FFFF00"/>
              </a:solidFill>
              <a:latin typeface="Arial Rounded MT Bold" panose="020F0704030504030204" pitchFamily="34" charset="0"/>
            </a:endParaRPr>
          </a:p>
          <a:p>
            <a:pPr>
              <a:buNone/>
            </a:pPr>
            <a:endParaRPr lang="en-US" dirty="0" smtClean="0">
              <a:solidFill>
                <a:srgbClr val="FFC000"/>
              </a:solidFill>
            </a:endParaRPr>
          </a:p>
          <a:p>
            <a:pPr>
              <a:buNone/>
            </a:pPr>
            <a:r>
              <a:rPr lang="en-IN" dirty="0" smtClean="0">
                <a:solidFill>
                  <a:srgbClr val="FFC000"/>
                </a:solidFill>
              </a:rPr>
              <a:t> </a:t>
            </a:r>
            <a:endParaRPr lang="en-US" dirty="0" smtClean="0">
              <a:solidFill>
                <a:srgbClr val="FFC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pPr algn="ctr"/>
            <a:r>
              <a:rPr lang="en-IN" dirty="0" smtClean="0">
                <a:solidFill>
                  <a:schemeClr val="accent6">
                    <a:lumMod val="60000"/>
                    <a:lumOff val="40000"/>
                  </a:schemeClr>
                </a:solidFill>
              </a:rPr>
              <a:t>	</a:t>
            </a:r>
            <a:r>
              <a:rPr lang="hi-IN" dirty="0" smtClean="0"/>
              <a:t> परमेश्वर का समृद्ध खजाना </a:t>
            </a:r>
            <a:r>
              <a:rPr lang="en-IN" dirty="0">
                <a:solidFill>
                  <a:schemeClr val="accent6">
                    <a:lumMod val="60000"/>
                    <a:lumOff val="40000"/>
                  </a:schemeClr>
                </a:solidFill>
                <a:latin typeface="Arial Narrow" pitchFamily="34" charset="0"/>
              </a:rPr>
              <a:t/>
            </a:r>
            <a:br>
              <a:rPr lang="en-IN" dirty="0">
                <a:solidFill>
                  <a:schemeClr val="accent6">
                    <a:lumMod val="60000"/>
                    <a:lumOff val="40000"/>
                  </a:schemeClr>
                </a:solidFill>
                <a:latin typeface="Arial Narrow" pitchFamily="34" charset="0"/>
              </a:rPr>
            </a:br>
            <a:endParaRPr lang="en-IN" dirty="0">
              <a:latin typeface="Arial Narrow" pitchFamily="34" charset="0"/>
            </a:endParaRPr>
          </a:p>
        </p:txBody>
      </p:sp>
      <p:sp>
        <p:nvSpPr>
          <p:cNvPr id="3" name="Content Placeholder 2"/>
          <p:cNvSpPr>
            <a:spLocks noGrp="1"/>
          </p:cNvSpPr>
          <p:nvPr>
            <p:ph idx="1"/>
          </p:nvPr>
        </p:nvSpPr>
        <p:spPr>
          <a:xfrm>
            <a:off x="457200" y="973540"/>
            <a:ext cx="8686800" cy="5732060"/>
          </a:xfrm>
        </p:spPr>
        <p:txBody>
          <a:bodyPr>
            <a:normAutofit lnSpcReduction="10000"/>
          </a:bodyPr>
          <a:lstStyle/>
          <a:p>
            <a:endParaRPr lang="en-IN" u="sng" dirty="0" smtClean="0"/>
          </a:p>
          <a:p>
            <a:pPr>
              <a:buNone/>
            </a:pPr>
            <a:r>
              <a:rPr lang="hi-IN" dirty="0" smtClean="0"/>
              <a:t>परमेश्वर लोगों को गरीब या अमीर बनाता है</a:t>
            </a:r>
            <a:endParaRPr lang="en-US" dirty="0" smtClean="0"/>
          </a:p>
          <a:p>
            <a:pPr>
              <a:buNone/>
            </a:pPr>
            <a:r>
              <a:rPr lang="hi-IN" dirty="0" smtClean="0"/>
              <a:t>1 शमूएल - </a:t>
            </a:r>
            <a:r>
              <a:rPr lang="en-IN" dirty="0" smtClean="0">
                <a:latin typeface="Arial Rounded MT Bold" panose="020F0704030504030204" pitchFamily="34" charset="0"/>
              </a:rPr>
              <a:t>2:7  The LORD makes people poor and he makes people rich, he brings them low, and he also exalts them.</a:t>
            </a:r>
          </a:p>
          <a:p>
            <a:pPr>
              <a:buNone/>
            </a:pPr>
            <a:r>
              <a:rPr lang="hi-IN" dirty="0" smtClean="0"/>
              <a:t>पापी। धन जुटाना और पैसा इकट्ठा करना-</a:t>
            </a:r>
            <a:endParaRPr lang="en-US" dirty="0" smtClean="0"/>
          </a:p>
          <a:p>
            <a:pPr>
              <a:buNone/>
            </a:pPr>
            <a:r>
              <a:rPr lang="hi-IN" dirty="0" smtClean="0">
                <a:solidFill>
                  <a:srgbClr val="FFFF00"/>
                </a:solidFill>
              </a:rPr>
              <a:t>सभोपदेशक</a:t>
            </a:r>
            <a:r>
              <a:rPr lang="en-US" dirty="0" smtClean="0">
                <a:latin typeface="Arial Rounded MT Bold" panose="020F0704030504030204" pitchFamily="34" charset="0"/>
              </a:rPr>
              <a:t> 2:26  For to the one who pleases him God has given wisdom and knowledge and joy, but to the sinner he has given the business of gathering and collecting, only to give to one who pleases God. This also is vanity and a striving after wind. </a:t>
            </a:r>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pPr algn="ctr"/>
            <a:r>
              <a:rPr lang="hi-IN" sz="6000" dirty="0" smtClean="0"/>
              <a:t>वित्तीय अनुशासन</a:t>
            </a:r>
            <a:endParaRPr lang="en-US" sz="6000"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a:xfrm>
            <a:off x="914400" y="2286000"/>
            <a:ext cx="7772400" cy="2895600"/>
          </a:xfrm>
        </p:spPr>
        <p:txBody>
          <a:bodyPr>
            <a:normAutofit fontScale="92500" lnSpcReduction="20000"/>
          </a:bodyPr>
          <a:lstStyle/>
          <a:p>
            <a:endParaRPr lang="en-US" sz="4400" dirty="0" smtClean="0">
              <a:solidFill>
                <a:srgbClr val="00B0F0"/>
              </a:solidFill>
            </a:endParaRPr>
          </a:p>
          <a:p>
            <a:pPr algn="r">
              <a:buNone/>
            </a:pPr>
            <a:r>
              <a:rPr lang="en-US" sz="9600" dirty="0" smtClean="0"/>
              <a:t>	</a:t>
            </a:r>
            <a:r>
              <a:rPr lang="hi-IN" sz="8800" dirty="0" smtClean="0"/>
              <a:t/>
            </a:r>
            <a:br>
              <a:rPr lang="hi-IN" sz="8800" dirty="0" smtClean="0"/>
            </a:br>
            <a:r>
              <a:rPr lang="hi-IN" sz="8800" dirty="0" smtClean="0"/>
              <a:t>सत्र 1 परिचय</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5974560"/>
          </a:xfrm>
        </p:spPr>
        <p:txBody>
          <a:bodyPr>
            <a:normAutofit lnSpcReduction="10000"/>
          </a:bodyPr>
          <a:lstStyle/>
          <a:p>
            <a:pPr>
              <a:buNone/>
            </a:pPr>
            <a:r>
              <a:rPr lang="en-IN" b="1" dirty="0" err="1" smtClean="0">
                <a:solidFill>
                  <a:schemeClr val="accent6">
                    <a:lumMod val="60000"/>
                    <a:lumOff val="40000"/>
                  </a:schemeClr>
                </a:solidFill>
                <a:latin typeface="Bahnschrift" panose="020B0502040204020203" pitchFamily="34" charset="0"/>
              </a:rPr>
              <a:t>अमीर</a:t>
            </a:r>
            <a:r>
              <a:rPr lang="en-IN" b="1" dirty="0" smtClean="0">
                <a:solidFill>
                  <a:schemeClr val="accent6">
                    <a:lumMod val="60000"/>
                    <a:lumOff val="40000"/>
                  </a:schemeClr>
                </a:solidFill>
                <a:latin typeface="Bahnschrift" panose="020B0502040204020203" pitchFamily="34" charset="0"/>
              </a:rPr>
              <a:t> को धन </a:t>
            </a:r>
            <a:r>
              <a:rPr lang="en-IN" b="1" dirty="0" err="1" smtClean="0">
                <a:solidFill>
                  <a:schemeClr val="accent6">
                    <a:lumMod val="60000"/>
                    <a:lumOff val="40000"/>
                  </a:schemeClr>
                </a:solidFill>
                <a:latin typeface="Bahnschrift" panose="020B0502040204020203" pitchFamily="34" charset="0"/>
              </a:rPr>
              <a:t>छिपने</a:t>
            </a:r>
            <a:r>
              <a:rPr lang="en-IN" b="1" dirty="0" smtClean="0">
                <a:solidFill>
                  <a:schemeClr val="accent6">
                    <a:lumMod val="60000"/>
                    <a:lumOff val="40000"/>
                  </a:schemeClr>
                </a:solidFill>
                <a:latin typeface="Bahnschrift" panose="020B0502040204020203" pitchFamily="34" charset="0"/>
              </a:rPr>
              <a:t> के लिए एक </a:t>
            </a:r>
            <a:r>
              <a:rPr lang="en-IN" b="1" dirty="0" err="1" smtClean="0">
                <a:solidFill>
                  <a:schemeClr val="accent6">
                    <a:lumMod val="60000"/>
                    <a:lumOff val="40000"/>
                  </a:schemeClr>
                </a:solidFill>
                <a:latin typeface="Bahnschrift" panose="020B0502040204020203" pitchFamily="34" charset="0"/>
              </a:rPr>
              <a:t>किला</a:t>
            </a:r>
            <a:r>
              <a:rPr lang="en-IN" b="1" dirty="0" smtClean="0">
                <a:solidFill>
                  <a:schemeClr val="accent6">
                    <a:lumMod val="60000"/>
                    <a:lumOff val="40000"/>
                  </a:schemeClr>
                </a:solidFill>
                <a:latin typeface="Bahnschrift" panose="020B0502040204020203" pitchFamily="34" charset="0"/>
              </a:rPr>
              <a:t> है</a:t>
            </a:r>
          </a:p>
          <a:p>
            <a:pPr>
              <a:buNone/>
            </a:pPr>
            <a:r>
              <a:rPr lang="hi-IN" dirty="0" smtClean="0"/>
              <a:t>नीतिवचन</a:t>
            </a:r>
            <a:r>
              <a:rPr lang="en-IN" b="1" dirty="0" smtClean="0">
                <a:latin typeface="Bahnschrift" panose="020B0502040204020203" pitchFamily="34" charset="0"/>
              </a:rPr>
              <a:t> 10:15  The rich hide within the fortress that is their wealth, but the poor are dismayed due to their poverty.</a:t>
            </a:r>
            <a:endParaRPr lang="en-US" b="1" dirty="0" smtClean="0">
              <a:latin typeface="Bahnschrift" panose="020B0502040204020203" pitchFamily="34" charset="0"/>
            </a:endParaRPr>
          </a:p>
          <a:p>
            <a:pPr>
              <a:buNone/>
            </a:pPr>
            <a:r>
              <a:rPr lang="en-IN" b="1" dirty="0" smtClean="0">
                <a:solidFill>
                  <a:schemeClr val="accent6">
                    <a:lumMod val="60000"/>
                    <a:lumOff val="40000"/>
                  </a:schemeClr>
                </a:solidFill>
                <a:latin typeface="Bahnschrift" panose="020B0502040204020203" pitchFamily="34" charset="0"/>
              </a:rPr>
              <a:t>धन और </a:t>
            </a:r>
            <a:r>
              <a:rPr lang="en-IN" b="1" dirty="0" err="1" smtClean="0">
                <a:solidFill>
                  <a:schemeClr val="accent6">
                    <a:lumMod val="60000"/>
                    <a:lumOff val="40000"/>
                  </a:schemeClr>
                </a:solidFill>
                <a:latin typeface="Bahnschrift" panose="020B0502040204020203" pitchFamily="34" charset="0"/>
              </a:rPr>
              <a:t>गरीबी</a:t>
            </a:r>
            <a:endParaRPr lang="en-IN" b="1" dirty="0" smtClean="0">
              <a:solidFill>
                <a:schemeClr val="accent6">
                  <a:lumMod val="60000"/>
                  <a:lumOff val="40000"/>
                </a:schemeClr>
              </a:solidFill>
              <a:latin typeface="Bahnschrift" panose="020B0502040204020203" pitchFamily="34" charset="0"/>
            </a:endParaRPr>
          </a:p>
          <a:p>
            <a:pPr>
              <a:buNone/>
            </a:pPr>
            <a:r>
              <a:rPr lang="hi-IN" dirty="0" smtClean="0"/>
              <a:t>नीतिवचन</a:t>
            </a:r>
            <a:r>
              <a:rPr lang="en-IN" b="1" dirty="0" smtClean="0">
                <a:latin typeface="Bahnschrift" panose="020B0502040204020203" pitchFamily="34" charset="0"/>
              </a:rPr>
              <a:t> 13:7  One person pretends to be wealthy, but has nothing; another pretends to be poor, yet is rich.</a:t>
            </a:r>
            <a:endParaRPr lang="en-US" b="1" dirty="0" smtClean="0">
              <a:latin typeface="Bahnschrift" panose="020B0502040204020203" pitchFamily="34" charset="0"/>
            </a:endParaRPr>
          </a:p>
          <a:p>
            <a:pPr>
              <a:buNone/>
            </a:pPr>
            <a:r>
              <a:rPr lang="en-IN" b="1" dirty="0" err="1" smtClean="0">
                <a:solidFill>
                  <a:schemeClr val="accent6">
                    <a:lumMod val="60000"/>
                    <a:lumOff val="40000"/>
                  </a:schemeClr>
                </a:solidFill>
                <a:latin typeface="Bahnschrift" panose="020B0502040204020203" pitchFamily="34" charset="0"/>
              </a:rPr>
              <a:t>गरीब</a:t>
            </a:r>
            <a:r>
              <a:rPr lang="en-IN" b="1" dirty="0" smtClean="0">
                <a:solidFill>
                  <a:schemeClr val="accent6">
                    <a:lumMod val="60000"/>
                    <a:lumOff val="40000"/>
                  </a:schemeClr>
                </a:solidFill>
                <a:latin typeface="Bahnschrift" panose="020B0502040204020203" pitchFamily="34" charset="0"/>
              </a:rPr>
              <a:t> एक </a:t>
            </a:r>
            <a:r>
              <a:rPr lang="en-IN" b="1" dirty="0" err="1" smtClean="0">
                <a:solidFill>
                  <a:schemeClr val="accent6">
                    <a:lumMod val="60000"/>
                    <a:lumOff val="40000"/>
                  </a:schemeClr>
                </a:solidFill>
                <a:latin typeface="Bahnschrift" panose="020B0502040204020203" pitchFamily="34" charset="0"/>
              </a:rPr>
              <a:t>बेगुना</a:t>
            </a:r>
            <a:r>
              <a:rPr lang="en-IN" b="1" dirty="0" smtClean="0">
                <a:solidFill>
                  <a:schemeClr val="accent6">
                    <a:lumMod val="60000"/>
                    <a:lumOff val="40000"/>
                  </a:schemeClr>
                </a:solidFill>
                <a:latin typeface="Bahnschrift" panose="020B0502040204020203" pitchFamily="34" charset="0"/>
              </a:rPr>
              <a:t> जीवन </a:t>
            </a:r>
            <a:r>
              <a:rPr lang="en-IN" b="1" dirty="0" err="1" smtClean="0">
                <a:solidFill>
                  <a:schemeClr val="accent6">
                    <a:lumMod val="60000"/>
                    <a:lumOff val="40000"/>
                  </a:schemeClr>
                </a:solidFill>
                <a:latin typeface="Bahnschrift" panose="020B0502040204020203" pitchFamily="34" charset="0"/>
              </a:rPr>
              <a:t>जीते</a:t>
            </a:r>
            <a:r>
              <a:rPr lang="en-IN" b="1" dirty="0" smtClean="0">
                <a:solidFill>
                  <a:schemeClr val="accent6">
                    <a:lumMod val="60000"/>
                    <a:lumOff val="40000"/>
                  </a:schemeClr>
                </a:solidFill>
                <a:latin typeface="Bahnschrift" panose="020B0502040204020203" pitchFamily="34" charset="0"/>
              </a:rPr>
              <a:t> है</a:t>
            </a:r>
          </a:p>
          <a:p>
            <a:pPr>
              <a:buNone/>
            </a:pPr>
            <a:r>
              <a:rPr lang="hi-IN" dirty="0" smtClean="0"/>
              <a:t>नीतिवचन</a:t>
            </a:r>
            <a:r>
              <a:rPr lang="en-IN" b="1" dirty="0" smtClean="0">
                <a:latin typeface="Bahnschrift" panose="020B0502040204020203" pitchFamily="34" charset="0"/>
              </a:rPr>
              <a:t> 28:6  It's better to be poor and live a blameless life than to be rich but crooked in one's lifestyle.</a:t>
            </a:r>
            <a:endParaRPr lang="en-US" b="1" dirty="0" smtClean="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10600" cy="6324600"/>
          </a:xfrm>
        </p:spPr>
        <p:txBody>
          <a:bodyPr>
            <a:normAutofit fontScale="62500" lnSpcReduction="20000"/>
          </a:bodyPr>
          <a:lstStyle/>
          <a:p>
            <a:pPr>
              <a:buNone/>
            </a:pPr>
            <a:r>
              <a:rPr lang="en-IN" sz="4000" dirty="0" err="1" smtClean="0">
                <a:solidFill>
                  <a:schemeClr val="accent6">
                    <a:lumMod val="60000"/>
                    <a:lumOff val="40000"/>
                  </a:schemeClr>
                </a:solidFill>
                <a:latin typeface="Bahnschrift" panose="020B0502040204020203" pitchFamily="34" charset="0"/>
              </a:rPr>
              <a:t>अमीर</a:t>
            </a:r>
            <a:r>
              <a:rPr lang="en-IN" sz="4000" dirty="0" smtClean="0">
                <a:solidFill>
                  <a:schemeClr val="accent6">
                    <a:lumMod val="60000"/>
                    <a:lumOff val="40000"/>
                  </a:schemeClr>
                </a:solidFill>
                <a:latin typeface="Bahnschrift" panose="020B0502040204020203" pitchFamily="34" charset="0"/>
              </a:rPr>
              <a:t> अपने </a:t>
            </a:r>
            <a:r>
              <a:rPr lang="en-IN" sz="4000" dirty="0" err="1" smtClean="0">
                <a:solidFill>
                  <a:schemeClr val="accent6">
                    <a:lumMod val="60000"/>
                    <a:lumOff val="40000"/>
                  </a:schemeClr>
                </a:solidFill>
                <a:latin typeface="Bahnschrift" panose="020B0502040204020203" pitchFamily="34" charset="0"/>
              </a:rPr>
              <a:t>नजरों</a:t>
            </a:r>
            <a:r>
              <a:rPr lang="en-IN" sz="4000" dirty="0" smtClean="0">
                <a:solidFill>
                  <a:schemeClr val="accent6">
                    <a:lumMod val="60000"/>
                    <a:lumOff val="40000"/>
                  </a:schemeClr>
                </a:solidFill>
                <a:latin typeface="Bahnschrift" panose="020B0502040204020203" pitchFamily="34" charset="0"/>
              </a:rPr>
              <a:t> मे एक </a:t>
            </a:r>
            <a:r>
              <a:rPr lang="en-IN" sz="4000" dirty="0" err="1" smtClean="0">
                <a:solidFill>
                  <a:schemeClr val="accent6">
                    <a:lumMod val="60000"/>
                    <a:lumOff val="40000"/>
                  </a:schemeClr>
                </a:solidFill>
                <a:latin typeface="Bahnschrift" panose="020B0502040204020203" pitchFamily="34" charset="0"/>
              </a:rPr>
              <a:t>बुद्धीमान</a:t>
            </a:r>
            <a:r>
              <a:rPr lang="en-IN" sz="4000" dirty="0" smtClean="0">
                <a:solidFill>
                  <a:schemeClr val="accent6">
                    <a:lumMod val="60000"/>
                    <a:lumOff val="40000"/>
                  </a:schemeClr>
                </a:solidFill>
                <a:latin typeface="Bahnschrift" panose="020B0502040204020203" pitchFamily="34" charset="0"/>
              </a:rPr>
              <a:t> है :</a:t>
            </a:r>
          </a:p>
          <a:p>
            <a:pPr>
              <a:buNone/>
            </a:pPr>
            <a:r>
              <a:rPr lang="hi-IN" sz="2800" dirty="0" smtClean="0"/>
              <a:t>नीतिवचन</a:t>
            </a:r>
            <a:r>
              <a:rPr lang="en-IN" sz="4000" dirty="0" smtClean="0">
                <a:latin typeface="Bahnschrift" panose="020B0502040204020203" pitchFamily="34" charset="0"/>
              </a:rPr>
              <a:t> 28:11  The rich man may be wise in his own opinion; but a discerning, poor man sees through him.</a:t>
            </a:r>
            <a:endParaRPr lang="en-US" sz="4000" dirty="0" smtClean="0">
              <a:latin typeface="Bahnschrift" panose="020B0502040204020203" pitchFamily="34" charset="0"/>
            </a:endParaRPr>
          </a:p>
          <a:p>
            <a:pPr>
              <a:buNone/>
            </a:pPr>
            <a:r>
              <a:rPr lang="en-IN" sz="4000" dirty="0" smtClean="0">
                <a:solidFill>
                  <a:schemeClr val="accent6">
                    <a:lumMod val="60000"/>
                    <a:lumOff val="40000"/>
                  </a:schemeClr>
                </a:solidFill>
                <a:latin typeface="Bahnschrift" panose="020B0502040204020203" pitchFamily="34" charset="0"/>
              </a:rPr>
              <a:t>जो धन </a:t>
            </a:r>
            <a:r>
              <a:rPr lang="en-IN" sz="4000" dirty="0" err="1" smtClean="0">
                <a:solidFill>
                  <a:schemeClr val="accent6">
                    <a:lumMod val="60000"/>
                    <a:lumOff val="40000"/>
                  </a:schemeClr>
                </a:solidFill>
                <a:latin typeface="Bahnschrift" panose="020B0502040204020203" pitchFamily="34" charset="0"/>
              </a:rPr>
              <a:t>पाने</a:t>
            </a:r>
            <a:r>
              <a:rPr lang="en-IN" sz="4000" dirty="0" smtClean="0">
                <a:solidFill>
                  <a:schemeClr val="accent6">
                    <a:lumMod val="60000"/>
                    <a:lumOff val="40000"/>
                  </a:schemeClr>
                </a:solidFill>
                <a:latin typeface="Bahnschrift" panose="020B0502040204020203" pitchFamily="34" charset="0"/>
              </a:rPr>
              <a:t> के लिए </a:t>
            </a:r>
            <a:r>
              <a:rPr lang="en-IN" sz="4000" dirty="0" err="1" smtClean="0">
                <a:solidFill>
                  <a:schemeClr val="accent6">
                    <a:lumMod val="60000"/>
                    <a:lumOff val="40000"/>
                  </a:schemeClr>
                </a:solidFill>
                <a:latin typeface="Bahnschrift" panose="020B0502040204020203" pitchFamily="34" charset="0"/>
              </a:rPr>
              <a:t>जलद</a:t>
            </a:r>
            <a:r>
              <a:rPr lang="en-IN" sz="4000" dirty="0" smtClean="0">
                <a:solidFill>
                  <a:schemeClr val="accent6">
                    <a:lumMod val="60000"/>
                    <a:lumOff val="40000"/>
                  </a:schemeClr>
                </a:solidFill>
                <a:latin typeface="Bahnschrift" panose="020B0502040204020203" pitchFamily="34" charset="0"/>
              </a:rPr>
              <a:t> करते है, वे दंड दिए </a:t>
            </a:r>
            <a:r>
              <a:rPr lang="en-IN" sz="4000" dirty="0" err="1" smtClean="0">
                <a:solidFill>
                  <a:schemeClr val="accent6">
                    <a:lumMod val="60000"/>
                    <a:lumOff val="40000"/>
                  </a:schemeClr>
                </a:solidFill>
                <a:latin typeface="Bahnschrift" panose="020B0502040204020203" pitchFamily="34" charset="0"/>
              </a:rPr>
              <a:t>जाएंगे</a:t>
            </a:r>
            <a:endParaRPr lang="en-IN" sz="4000" dirty="0" smtClean="0">
              <a:solidFill>
                <a:schemeClr val="accent6">
                  <a:lumMod val="60000"/>
                  <a:lumOff val="40000"/>
                </a:schemeClr>
              </a:solidFill>
              <a:latin typeface="Bahnschrift" panose="020B0502040204020203" pitchFamily="34" charset="0"/>
            </a:endParaRPr>
          </a:p>
          <a:p>
            <a:pPr>
              <a:buNone/>
            </a:pPr>
            <a:r>
              <a:rPr lang="hi-IN" sz="2800" dirty="0" smtClean="0"/>
              <a:t>नीतिवचन </a:t>
            </a:r>
            <a:r>
              <a:rPr lang="en-IN" sz="4000" dirty="0" smtClean="0">
                <a:latin typeface="Bahnschrift" panose="020B0502040204020203" pitchFamily="34" charset="0"/>
              </a:rPr>
              <a:t>28:20  The faithful man will prosper with blessings, but whoever is in a hurry to get rich will not escape punishment.</a:t>
            </a:r>
            <a:endParaRPr lang="en-US" sz="4000" dirty="0" smtClean="0">
              <a:latin typeface="Bahnschrift" panose="020B0502040204020203" pitchFamily="34" charset="0"/>
            </a:endParaRPr>
          </a:p>
          <a:p>
            <a:pPr>
              <a:buNone/>
            </a:pPr>
            <a:r>
              <a:rPr lang="en-IN" sz="4000" dirty="0" smtClean="0">
                <a:solidFill>
                  <a:schemeClr val="accent6">
                    <a:lumMod val="60000"/>
                    <a:lumOff val="40000"/>
                  </a:schemeClr>
                </a:solidFill>
                <a:latin typeface="Bahnschrift" panose="020B0502040204020203" pitchFamily="34" charset="0"/>
              </a:rPr>
              <a:t>ज्यादा धन </a:t>
            </a:r>
            <a:r>
              <a:rPr lang="en-IN" sz="4000" dirty="0" err="1" smtClean="0">
                <a:solidFill>
                  <a:schemeClr val="accent6">
                    <a:lumMod val="60000"/>
                    <a:lumOff val="40000"/>
                  </a:schemeClr>
                </a:solidFill>
                <a:latin typeface="Bahnschrift" panose="020B0502040204020203" pitchFamily="34" charset="0"/>
              </a:rPr>
              <a:t>अमीर</a:t>
            </a:r>
            <a:r>
              <a:rPr lang="en-IN" sz="4000" dirty="0" smtClean="0">
                <a:solidFill>
                  <a:schemeClr val="accent6">
                    <a:lumMod val="60000"/>
                    <a:lumOff val="40000"/>
                  </a:schemeClr>
                </a:solidFill>
                <a:latin typeface="Bahnschrift" panose="020B0502040204020203" pitchFamily="34" charset="0"/>
              </a:rPr>
              <a:t> को </a:t>
            </a:r>
            <a:r>
              <a:rPr lang="en-IN" sz="4000" dirty="0" err="1" smtClean="0">
                <a:solidFill>
                  <a:schemeClr val="accent6">
                    <a:lumMod val="60000"/>
                    <a:lumOff val="40000"/>
                  </a:schemeClr>
                </a:solidFill>
                <a:latin typeface="Bahnschrift" panose="020B0502040204020203" pitchFamily="34" charset="0"/>
              </a:rPr>
              <a:t>सूने</a:t>
            </a:r>
            <a:r>
              <a:rPr lang="en-IN" sz="4000" dirty="0" smtClean="0">
                <a:solidFill>
                  <a:schemeClr val="accent6">
                    <a:lumMod val="60000"/>
                    <a:lumOff val="40000"/>
                  </a:schemeClr>
                </a:solidFill>
                <a:latin typeface="Bahnschrift" panose="020B0502040204020203" pitchFamily="34" charset="0"/>
              </a:rPr>
              <a:t> नही </a:t>
            </a:r>
            <a:r>
              <a:rPr lang="en-IN" sz="4000" dirty="0" err="1" smtClean="0">
                <a:solidFill>
                  <a:schemeClr val="accent6">
                    <a:lumMod val="60000"/>
                    <a:lumOff val="40000"/>
                  </a:schemeClr>
                </a:solidFill>
                <a:latin typeface="Bahnschrift" panose="020B0502040204020203" pitchFamily="34" charset="0"/>
              </a:rPr>
              <a:t>देगा</a:t>
            </a:r>
            <a:r>
              <a:rPr lang="en-IN" sz="4000" dirty="0" smtClean="0">
                <a:solidFill>
                  <a:schemeClr val="accent6">
                    <a:lumMod val="60000"/>
                    <a:lumOff val="40000"/>
                  </a:schemeClr>
                </a:solidFill>
                <a:latin typeface="Bahnschrift" panose="020B0502040204020203" pitchFamily="34" charset="0"/>
              </a:rPr>
              <a:t>. </a:t>
            </a:r>
          </a:p>
          <a:p>
            <a:pPr>
              <a:buNone/>
            </a:pPr>
            <a:r>
              <a:rPr lang="hi-IN" sz="2800" dirty="0" smtClean="0">
                <a:solidFill>
                  <a:srgbClr val="FFFF00"/>
                </a:solidFill>
              </a:rPr>
              <a:t>सभोपदेशक</a:t>
            </a:r>
            <a:r>
              <a:rPr lang="en-IN" sz="4000" dirty="0" smtClean="0">
                <a:latin typeface="Bahnschrift" panose="020B0502040204020203" pitchFamily="34" charset="0"/>
              </a:rPr>
              <a:t> 5:12  Sweet is the sleep of a working man, whether he eats a little or a lot, but the excess wealth of the rich will not allow him to rest.</a:t>
            </a:r>
            <a:endParaRPr lang="en-US" sz="4000" dirty="0" smtClean="0">
              <a:latin typeface="Bahnschrift" panose="020B0502040204020203" pitchFamily="34" charset="0"/>
            </a:endParaRPr>
          </a:p>
          <a:p>
            <a:pPr>
              <a:buNone/>
            </a:pPr>
            <a:r>
              <a:rPr lang="en-US" sz="4000" b="1" dirty="0" err="1" smtClean="0">
                <a:solidFill>
                  <a:schemeClr val="accent6">
                    <a:lumMod val="60000"/>
                    <a:lumOff val="40000"/>
                  </a:schemeClr>
                </a:solidFill>
                <a:latin typeface="Bahnschrift" panose="020B0502040204020203" pitchFamily="34" charset="0"/>
              </a:rPr>
              <a:t>अमीरी</a:t>
            </a:r>
            <a:r>
              <a:rPr lang="en-US" sz="4000" b="1" dirty="0" smtClean="0">
                <a:solidFill>
                  <a:schemeClr val="accent6">
                    <a:lumMod val="60000"/>
                    <a:lumOff val="40000"/>
                  </a:schemeClr>
                </a:solidFill>
                <a:latin typeface="Bahnschrift" panose="020B0502040204020203" pitchFamily="34" charset="0"/>
              </a:rPr>
              <a:t> भोजन</a:t>
            </a:r>
            <a:endParaRPr lang="en-US" sz="4000" dirty="0" smtClean="0">
              <a:solidFill>
                <a:schemeClr val="accent6">
                  <a:lumMod val="60000"/>
                  <a:lumOff val="40000"/>
                </a:schemeClr>
              </a:solidFill>
              <a:latin typeface="Bahnschrift" panose="020B0502040204020203" pitchFamily="34" charset="0"/>
            </a:endParaRPr>
          </a:p>
          <a:p>
            <a:pPr>
              <a:buNone/>
            </a:pPr>
            <a:r>
              <a:rPr lang="hi-IN" sz="2800" dirty="0" smtClean="0"/>
              <a:t>यशायाह </a:t>
            </a:r>
            <a:r>
              <a:rPr lang="en-IN" sz="4000" dirty="0" smtClean="0">
                <a:latin typeface="Bahnschrift" panose="020B0502040204020203" pitchFamily="34" charset="0"/>
              </a:rPr>
              <a:t>30:23  He will also provide rain for your seed that you sow in the ground, and the food that comes from the ground will be rich and abundant. At that time, your cattle </a:t>
            </a:r>
            <a:r>
              <a:rPr lang="en-IN" sz="3800" dirty="0" smtClean="0">
                <a:latin typeface="Bahnschrift" panose="020B0502040204020203" pitchFamily="34" charset="0"/>
              </a:rPr>
              <a:t>will graze in broad meadows</a:t>
            </a:r>
            <a:r>
              <a:rPr lang="en-US" sz="3800" dirty="0" smtClean="0">
                <a:latin typeface="Bahnschrift" panose="020B0502040204020203" pitchFamily="34"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6050760"/>
          </a:xfrm>
        </p:spPr>
        <p:txBody>
          <a:bodyPr>
            <a:normAutofit/>
          </a:bodyPr>
          <a:lstStyle/>
          <a:p>
            <a:pPr>
              <a:buNone/>
            </a:pPr>
            <a:r>
              <a:rPr lang="en-IN" sz="3600" b="1" dirty="0" smtClean="0">
                <a:solidFill>
                  <a:schemeClr val="accent6">
                    <a:lumMod val="60000"/>
                    <a:lumOff val="40000"/>
                  </a:schemeClr>
                </a:solidFill>
                <a:latin typeface="Bahnschrift" panose="020B0502040204020203" pitchFamily="34" charset="0"/>
              </a:rPr>
              <a:t>जो </a:t>
            </a:r>
            <a:r>
              <a:rPr lang="en-IN" sz="3600" b="1" dirty="0" err="1" smtClean="0">
                <a:solidFill>
                  <a:schemeClr val="accent6">
                    <a:lumMod val="60000"/>
                    <a:lumOff val="40000"/>
                  </a:schemeClr>
                </a:solidFill>
                <a:latin typeface="Bahnschrift" panose="020B0502040204020203" pitchFamily="34" charset="0"/>
              </a:rPr>
              <a:t>रोटी</a:t>
            </a:r>
            <a:r>
              <a:rPr lang="en-IN" sz="3600" b="1" dirty="0" smtClean="0">
                <a:solidFill>
                  <a:schemeClr val="accent6">
                    <a:lumMod val="60000"/>
                    <a:lumOff val="40000"/>
                  </a:schemeClr>
                </a:solidFill>
                <a:latin typeface="Bahnschrift" panose="020B0502040204020203" pitchFamily="34" charset="0"/>
              </a:rPr>
              <a:t> नही है </a:t>
            </a:r>
            <a:r>
              <a:rPr lang="en-IN" sz="3600" b="1" dirty="0" err="1" smtClean="0">
                <a:solidFill>
                  <a:schemeClr val="accent6">
                    <a:lumMod val="60000"/>
                    <a:lumOff val="40000"/>
                  </a:schemeClr>
                </a:solidFill>
                <a:latin typeface="Bahnschrift" panose="020B0502040204020203" pitchFamily="34" charset="0"/>
              </a:rPr>
              <a:t>उसपे</a:t>
            </a:r>
            <a:r>
              <a:rPr lang="en-IN" sz="3600" b="1" dirty="0" smtClean="0">
                <a:solidFill>
                  <a:schemeClr val="accent6">
                    <a:lumMod val="60000"/>
                    <a:lumOff val="40000"/>
                  </a:schemeClr>
                </a:solidFill>
                <a:latin typeface="Bahnschrift" panose="020B0502040204020203" pitchFamily="34" charset="0"/>
              </a:rPr>
              <a:t> पैसा मत </a:t>
            </a:r>
            <a:r>
              <a:rPr lang="en-IN" sz="3600" b="1" dirty="0" err="1" smtClean="0">
                <a:solidFill>
                  <a:schemeClr val="accent6">
                    <a:lumMod val="60000"/>
                    <a:lumOff val="40000"/>
                  </a:schemeClr>
                </a:solidFill>
                <a:latin typeface="Bahnschrift" panose="020B0502040204020203" pitchFamily="34" charset="0"/>
              </a:rPr>
              <a:t>खर्च</a:t>
            </a:r>
            <a:r>
              <a:rPr lang="en-IN" sz="3600" b="1" dirty="0" smtClean="0">
                <a:solidFill>
                  <a:schemeClr val="accent6">
                    <a:lumMod val="60000"/>
                    <a:lumOff val="40000"/>
                  </a:schemeClr>
                </a:solidFill>
                <a:latin typeface="Bahnschrift" panose="020B0502040204020203" pitchFamily="34" charset="0"/>
              </a:rPr>
              <a:t> करो</a:t>
            </a:r>
          </a:p>
          <a:p>
            <a:pPr>
              <a:buNone/>
            </a:pPr>
            <a:r>
              <a:rPr lang="hi-IN" dirty="0" smtClean="0"/>
              <a:t>यशायाह</a:t>
            </a:r>
            <a:r>
              <a:rPr lang="en-IN" b="1" dirty="0" smtClean="0">
                <a:latin typeface="Bahnschrift" panose="020B0502040204020203" pitchFamily="34" charset="0"/>
              </a:rPr>
              <a:t> 55:2  Why spend your money on what is not bread, and your </a:t>
            </a:r>
            <a:r>
              <a:rPr lang="en-IN" b="1" dirty="0" err="1" smtClean="0">
                <a:latin typeface="Bahnschrift" panose="020B0502040204020203" pitchFamily="34" charset="0"/>
              </a:rPr>
              <a:t>labor</a:t>
            </a:r>
            <a:r>
              <a:rPr lang="en-IN" b="1" dirty="0" smtClean="0">
                <a:latin typeface="Bahnschrift" panose="020B0502040204020203" pitchFamily="34" charset="0"/>
              </a:rPr>
              <a:t> on what does not satisfy? Listen carefully to me, and eat what is good, and let your soul delight itself in rich food.</a:t>
            </a:r>
          </a:p>
          <a:p>
            <a:pPr>
              <a:buNone/>
            </a:pPr>
            <a:r>
              <a:rPr lang="en-IN" b="1" dirty="0" err="1" smtClean="0">
                <a:solidFill>
                  <a:schemeClr val="accent6">
                    <a:lumMod val="60000"/>
                    <a:lumOff val="40000"/>
                  </a:schemeClr>
                </a:solidFill>
                <a:latin typeface="Bahnschrift" panose="020B0502040204020203" pitchFamily="34" charset="0"/>
              </a:rPr>
              <a:t>दौलत</a:t>
            </a:r>
            <a:r>
              <a:rPr lang="en-IN" b="1" dirty="0" smtClean="0">
                <a:solidFill>
                  <a:schemeClr val="accent6">
                    <a:lumMod val="60000"/>
                    <a:lumOff val="40000"/>
                  </a:schemeClr>
                </a:solidFill>
                <a:latin typeface="Bahnschrift" panose="020B0502040204020203" pitchFamily="34" charset="0"/>
              </a:rPr>
              <a:t> के द्वारा </a:t>
            </a:r>
            <a:r>
              <a:rPr lang="en-IN" b="1" dirty="0" err="1" smtClean="0">
                <a:solidFill>
                  <a:schemeClr val="accent6">
                    <a:lumMod val="60000"/>
                    <a:lumOff val="40000"/>
                  </a:schemeClr>
                </a:solidFill>
                <a:latin typeface="Bahnschrift" panose="020B0502040204020203" pitchFamily="34" charset="0"/>
              </a:rPr>
              <a:t>अमीर</a:t>
            </a:r>
            <a:r>
              <a:rPr lang="en-IN" b="1" dirty="0" smtClean="0">
                <a:solidFill>
                  <a:schemeClr val="accent6">
                    <a:lumMod val="60000"/>
                    <a:lumOff val="40000"/>
                  </a:schemeClr>
                </a:solidFill>
                <a:latin typeface="Bahnschrift" panose="020B0502040204020203" pitchFamily="34" charset="0"/>
              </a:rPr>
              <a:t> मत बनो.</a:t>
            </a:r>
          </a:p>
          <a:p>
            <a:pPr>
              <a:buNone/>
            </a:pPr>
            <a:r>
              <a:rPr lang="hi-IN" dirty="0" smtClean="0"/>
              <a:t>यिर्मयाह</a:t>
            </a:r>
            <a:r>
              <a:rPr lang="en-IN" b="1" dirty="0" smtClean="0">
                <a:latin typeface="Bahnschrift" panose="020B0502040204020203" pitchFamily="34" charset="0"/>
              </a:rPr>
              <a:t> 5:27  'Like a cage full of birds, so their houses are filled with treachery. This is how they have become prominent and rich. </a:t>
            </a:r>
            <a:endParaRPr lang="en-US" b="1" dirty="0" smtClean="0">
              <a:latin typeface="Bahnschrift" panose="020B0502040204020203" pitchFamily="34" charset="0"/>
            </a:endParaRPr>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6050760"/>
          </a:xfrm>
        </p:spPr>
        <p:txBody>
          <a:bodyPr>
            <a:normAutofit/>
          </a:bodyPr>
          <a:lstStyle/>
          <a:p>
            <a:pPr>
              <a:buNone/>
            </a:pPr>
            <a:r>
              <a:rPr lang="en-IN" b="1" dirty="0" smtClean="0">
                <a:solidFill>
                  <a:schemeClr val="accent6">
                    <a:lumMod val="60000"/>
                    <a:lumOff val="40000"/>
                  </a:schemeClr>
                </a:solidFill>
                <a:latin typeface="Arial Rounded MT Bold" panose="020F0704030504030204" pitchFamily="34" charset="0"/>
              </a:rPr>
              <a:t>यीशू </a:t>
            </a:r>
            <a:r>
              <a:rPr lang="en-IN" b="1" dirty="0" err="1" smtClean="0">
                <a:solidFill>
                  <a:schemeClr val="accent6">
                    <a:lumMod val="60000"/>
                    <a:lumOff val="40000"/>
                  </a:schemeClr>
                </a:solidFill>
                <a:latin typeface="Arial Rounded MT Bold" panose="020F0704030504030204" pitchFamily="34" charset="0"/>
              </a:rPr>
              <a:t>अमीर</a:t>
            </a:r>
            <a:r>
              <a:rPr lang="en-IN" b="1" dirty="0" smtClean="0">
                <a:solidFill>
                  <a:schemeClr val="accent6">
                    <a:lumMod val="60000"/>
                    <a:lumOff val="40000"/>
                  </a:schemeClr>
                </a:solidFill>
                <a:latin typeface="Arial Rounded MT Bold" panose="020F0704030504030204" pitchFamily="34" charset="0"/>
              </a:rPr>
              <a:t> से कबरस्थान मिला</a:t>
            </a:r>
          </a:p>
          <a:p>
            <a:pPr>
              <a:buNone/>
            </a:pPr>
            <a:r>
              <a:rPr lang="hi-IN" sz="3200" dirty="0" smtClean="0"/>
              <a:t>यशायाह</a:t>
            </a:r>
            <a:r>
              <a:rPr lang="en-IN" b="1" dirty="0" smtClean="0">
                <a:latin typeface="Arial Rounded MT Bold" panose="020F0704030504030204" pitchFamily="34" charset="0"/>
              </a:rPr>
              <a:t> 53:9  Then they made his grave with the wicked, and with rich people in his death, although he had committed no violence, nor was there any deceit in his mouth.“</a:t>
            </a:r>
          </a:p>
          <a:p>
            <a:pPr>
              <a:buNone/>
            </a:pPr>
            <a:r>
              <a:rPr lang="en-IN" b="1" dirty="0" err="1" smtClean="0">
                <a:solidFill>
                  <a:schemeClr val="accent6">
                    <a:lumMod val="60000"/>
                    <a:lumOff val="40000"/>
                  </a:schemeClr>
                </a:solidFill>
                <a:latin typeface="Arial Rounded MT Bold" panose="020F0704030504030204" pitchFamily="34" charset="0"/>
              </a:rPr>
              <a:t>अमीर</a:t>
            </a:r>
            <a:r>
              <a:rPr lang="en-IN" b="1" dirty="0" smtClean="0">
                <a:solidFill>
                  <a:schemeClr val="accent6">
                    <a:lumMod val="60000"/>
                    <a:lumOff val="40000"/>
                  </a:schemeClr>
                </a:solidFill>
                <a:latin typeface="Arial Rounded MT Bold" panose="020F0704030504030204" pitchFamily="34" charset="0"/>
              </a:rPr>
              <a:t> को उसके </a:t>
            </a:r>
            <a:r>
              <a:rPr lang="en-IN" b="1" dirty="0" err="1" smtClean="0">
                <a:solidFill>
                  <a:schemeClr val="accent6">
                    <a:lumMod val="60000"/>
                    <a:lumOff val="40000"/>
                  </a:schemeClr>
                </a:solidFill>
                <a:latin typeface="Arial Rounded MT Bold" panose="020F0704030504030204" pitchFamily="34" charset="0"/>
              </a:rPr>
              <a:t>अमीरी</a:t>
            </a:r>
            <a:r>
              <a:rPr lang="en-IN" b="1" dirty="0" smtClean="0">
                <a:solidFill>
                  <a:schemeClr val="accent6">
                    <a:lumMod val="60000"/>
                    <a:lumOff val="40000"/>
                  </a:schemeClr>
                </a:solidFill>
                <a:latin typeface="Arial Rounded MT Bold" panose="020F0704030504030204" pitchFamily="34" charset="0"/>
              </a:rPr>
              <a:t> के बारे मे बोलना नही चाहिए</a:t>
            </a:r>
          </a:p>
          <a:p>
            <a:pPr>
              <a:buNone/>
            </a:pPr>
            <a:r>
              <a:rPr lang="hi-IN" dirty="0" smtClean="0"/>
              <a:t>यिर्मयाह</a:t>
            </a:r>
            <a:r>
              <a:rPr lang="en-IN" b="1" dirty="0" smtClean="0">
                <a:latin typeface="Arial Rounded MT Bold" panose="020F0704030504030204" pitchFamily="34" charset="0"/>
              </a:rPr>
              <a:t> 9:23  This is what the LORD says: "The wise man is not to boast in his wisdom; the strong man is not to boast in his strength; and the rich man is not to boast in his riches.</a:t>
            </a:r>
            <a:endParaRPr lang="en-US" b="1" dirty="0" smtClean="0">
              <a:latin typeface="Arial Rounded MT Bold" panose="020F0704030504030204" pitchFamily="34" charset="0"/>
            </a:endParaRPr>
          </a:p>
          <a:p>
            <a:pPr>
              <a:buNone/>
            </a:pPr>
            <a:endParaRPr lang="en-IN" b="1" dirty="0" smtClean="0">
              <a:latin typeface="Arial Rounded MT Bold" panose="020F0704030504030204" pitchFamily="34" charset="0"/>
            </a:endParaRP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781800"/>
          </a:xfrm>
        </p:spPr>
        <p:txBody>
          <a:bodyPr>
            <a:normAutofit fontScale="55000" lnSpcReduction="20000"/>
          </a:bodyPr>
          <a:lstStyle/>
          <a:p>
            <a:pPr>
              <a:buNone/>
            </a:pPr>
            <a:endParaRPr lang="en-IN" sz="3600" dirty="0" smtClean="0">
              <a:solidFill>
                <a:schemeClr val="accent6">
                  <a:lumMod val="60000"/>
                  <a:lumOff val="40000"/>
                </a:schemeClr>
              </a:solidFill>
            </a:endParaRPr>
          </a:p>
          <a:p>
            <a:pPr>
              <a:buNone/>
            </a:pPr>
            <a:r>
              <a:rPr lang="en-IN" sz="5900" dirty="0" err="1" smtClean="0">
                <a:solidFill>
                  <a:schemeClr val="accent6">
                    <a:lumMod val="60000"/>
                    <a:lumOff val="40000"/>
                  </a:schemeClr>
                </a:solidFill>
                <a:latin typeface="Arial Rounded MT Bold" panose="020F0704030504030204" pitchFamily="34" charset="0"/>
              </a:rPr>
              <a:t>अमीर</a:t>
            </a:r>
            <a:r>
              <a:rPr lang="en-IN" sz="5900" dirty="0" smtClean="0">
                <a:solidFill>
                  <a:schemeClr val="accent6">
                    <a:lumMod val="60000"/>
                    <a:lumOff val="40000"/>
                  </a:schemeClr>
                </a:solidFill>
                <a:latin typeface="Arial Rounded MT Bold" panose="020F0704030504030204" pitchFamily="34" charset="0"/>
              </a:rPr>
              <a:t> लोग क्रोध, झूठ और पाप से भरे है</a:t>
            </a:r>
          </a:p>
          <a:p>
            <a:pPr>
              <a:buNone/>
            </a:pPr>
            <a:r>
              <a:rPr lang="hi-IN" sz="3400" dirty="0" smtClean="0"/>
              <a:t>मीका </a:t>
            </a:r>
            <a:r>
              <a:rPr lang="en-IN" sz="5100" dirty="0" smtClean="0">
                <a:latin typeface="Arial Rounded MT Bold" panose="020F0704030504030204" pitchFamily="34" charset="0"/>
              </a:rPr>
              <a:t> 6:12  Her rich people are filled with violence, and her inhabitants tell lies—their tongues speak deceitfully!</a:t>
            </a:r>
            <a:endParaRPr lang="en-US" sz="5100" dirty="0" smtClean="0">
              <a:latin typeface="Arial Rounded MT Bold" panose="020F0704030504030204" pitchFamily="34" charset="0"/>
            </a:endParaRPr>
          </a:p>
          <a:p>
            <a:pPr>
              <a:buNone/>
            </a:pPr>
            <a:endParaRPr lang="en-IN" sz="5100" dirty="0" smtClean="0">
              <a:solidFill>
                <a:schemeClr val="accent6">
                  <a:lumMod val="60000"/>
                  <a:lumOff val="40000"/>
                </a:schemeClr>
              </a:solidFill>
              <a:latin typeface="Arial Rounded MT Bold" panose="020F0704030504030204" pitchFamily="34" charset="0"/>
            </a:endParaRPr>
          </a:p>
          <a:p>
            <a:pPr>
              <a:buNone/>
            </a:pPr>
            <a:r>
              <a:rPr lang="en-IN" sz="5100" dirty="0" err="1" smtClean="0">
                <a:solidFill>
                  <a:schemeClr val="accent6">
                    <a:lumMod val="60000"/>
                    <a:lumOff val="40000"/>
                  </a:schemeClr>
                </a:solidFill>
                <a:latin typeface="Arial Rounded MT Bold" panose="020F0704030504030204" pitchFamily="34" charset="0"/>
              </a:rPr>
              <a:t>चरवाह</a:t>
            </a:r>
            <a:r>
              <a:rPr lang="en-IN" sz="5100" dirty="0" smtClean="0">
                <a:solidFill>
                  <a:schemeClr val="accent6">
                    <a:lumMod val="60000"/>
                    <a:lumOff val="40000"/>
                  </a:schemeClr>
                </a:solidFill>
                <a:latin typeface="Arial Rounded MT Bold" panose="020F0704030504030204" pitchFamily="34" charset="0"/>
              </a:rPr>
              <a:t> </a:t>
            </a:r>
            <a:r>
              <a:rPr lang="en-IN" sz="5100" dirty="0" err="1" smtClean="0">
                <a:solidFill>
                  <a:schemeClr val="accent6">
                    <a:lumMod val="60000"/>
                    <a:lumOff val="40000"/>
                  </a:schemeClr>
                </a:solidFill>
                <a:latin typeface="Arial Rounded MT Bold" panose="020F0704030504030204" pitchFamily="34" charset="0"/>
              </a:rPr>
              <a:t>भेड</a:t>
            </a:r>
            <a:r>
              <a:rPr lang="en-IN" sz="5100" dirty="0" smtClean="0">
                <a:solidFill>
                  <a:schemeClr val="accent6">
                    <a:lumMod val="60000"/>
                    <a:lumOff val="40000"/>
                  </a:schemeClr>
                </a:solidFill>
                <a:latin typeface="Arial Rounded MT Bold" panose="020F0704030504030204" pitchFamily="34" charset="0"/>
              </a:rPr>
              <a:t> को भेजकर </a:t>
            </a:r>
            <a:r>
              <a:rPr lang="en-IN" sz="5100" dirty="0" err="1" smtClean="0">
                <a:solidFill>
                  <a:schemeClr val="accent6">
                    <a:lumMod val="60000"/>
                    <a:lumOff val="40000"/>
                  </a:schemeClr>
                </a:solidFill>
                <a:latin typeface="Arial Rounded MT Bold" panose="020F0704030504030204" pitchFamily="34" charset="0"/>
              </a:rPr>
              <a:t>अमीर</a:t>
            </a:r>
            <a:r>
              <a:rPr lang="en-IN" sz="5100" dirty="0" smtClean="0">
                <a:solidFill>
                  <a:schemeClr val="accent6">
                    <a:lumMod val="60000"/>
                    <a:lumOff val="40000"/>
                  </a:schemeClr>
                </a:solidFill>
                <a:latin typeface="Arial Rounded MT Bold" panose="020F0704030504030204" pitchFamily="34" charset="0"/>
              </a:rPr>
              <a:t> बन गया</a:t>
            </a:r>
          </a:p>
          <a:p>
            <a:pPr>
              <a:buNone/>
            </a:pPr>
            <a:r>
              <a:rPr lang="hi-IN" sz="2800" dirty="0" smtClean="0"/>
              <a:t>जकर्याह </a:t>
            </a:r>
            <a:r>
              <a:rPr lang="en-IN" sz="5100" dirty="0" smtClean="0">
                <a:latin typeface="Arial Rounded MT Bold" panose="020F0704030504030204" pitchFamily="34" charset="0"/>
              </a:rPr>
              <a:t>  11:5  Their buyers slaughter them without being punished, continuing to sell them as they say, 'Bless the LORD!' and 'I'm rich!' Meanwhile, their shepherds show them no compassion</a:t>
            </a:r>
          </a:p>
          <a:p>
            <a:pPr>
              <a:buNone/>
            </a:pPr>
            <a:endParaRPr lang="en-US" sz="5100" dirty="0" smtClean="0">
              <a:latin typeface="Arial Rounded MT Bold" panose="020F0704030504030204" pitchFamily="34" charset="0"/>
            </a:endParaRPr>
          </a:p>
          <a:p>
            <a:pPr>
              <a:buNone/>
            </a:pPr>
            <a:r>
              <a:rPr lang="en-IN" sz="5100" dirty="0" smtClean="0">
                <a:solidFill>
                  <a:schemeClr val="accent6">
                    <a:lumMod val="60000"/>
                    <a:lumOff val="40000"/>
                  </a:schemeClr>
                </a:solidFill>
                <a:latin typeface="Arial Rounded MT Bold" panose="020F0704030504030204" pitchFamily="34" charset="0"/>
              </a:rPr>
              <a:t>परमेश्वर </a:t>
            </a:r>
            <a:r>
              <a:rPr lang="en-IN" sz="5100" dirty="0" err="1" smtClean="0">
                <a:solidFill>
                  <a:schemeClr val="accent6">
                    <a:lumMod val="60000"/>
                    <a:lumOff val="40000"/>
                  </a:schemeClr>
                </a:solidFill>
                <a:latin typeface="Arial Rounded MT Bold" panose="020F0704030504030204" pitchFamily="34" charset="0"/>
              </a:rPr>
              <a:t>अमीर</a:t>
            </a:r>
            <a:r>
              <a:rPr lang="en-IN" sz="5100" dirty="0" smtClean="0">
                <a:solidFill>
                  <a:schemeClr val="accent6">
                    <a:lumMod val="60000"/>
                    <a:lumOff val="40000"/>
                  </a:schemeClr>
                </a:solidFill>
                <a:latin typeface="Arial Rounded MT Bold" panose="020F0704030504030204" pitchFamily="34" charset="0"/>
              </a:rPr>
              <a:t> को खाली </a:t>
            </a:r>
            <a:r>
              <a:rPr lang="en-IN" sz="5100" dirty="0" err="1" smtClean="0">
                <a:solidFill>
                  <a:schemeClr val="accent6">
                    <a:lumMod val="60000"/>
                    <a:lumOff val="40000"/>
                  </a:schemeClr>
                </a:solidFill>
                <a:latin typeface="Arial Rounded MT Bold" panose="020F0704030504030204" pitchFamily="34" charset="0"/>
              </a:rPr>
              <a:t>भेजता</a:t>
            </a:r>
            <a:r>
              <a:rPr lang="en-IN" sz="5100" dirty="0" smtClean="0">
                <a:solidFill>
                  <a:schemeClr val="accent6">
                    <a:lumMod val="60000"/>
                    <a:lumOff val="40000"/>
                  </a:schemeClr>
                </a:solidFill>
                <a:latin typeface="Arial Rounded MT Bold" panose="020F0704030504030204" pitchFamily="34" charset="0"/>
              </a:rPr>
              <a:t> है:</a:t>
            </a:r>
          </a:p>
          <a:p>
            <a:pPr>
              <a:buNone/>
            </a:pPr>
            <a:endParaRPr lang="en-IN" sz="5100" dirty="0" smtClean="0">
              <a:solidFill>
                <a:schemeClr val="accent6">
                  <a:lumMod val="60000"/>
                  <a:lumOff val="40000"/>
                </a:schemeClr>
              </a:solidFill>
              <a:latin typeface="Arial Rounded MT Bold" panose="020F0704030504030204" pitchFamily="34" charset="0"/>
            </a:endParaRPr>
          </a:p>
          <a:p>
            <a:pPr>
              <a:buNone/>
            </a:pPr>
            <a:r>
              <a:rPr lang="hi-IN" sz="2800" dirty="0" smtClean="0"/>
              <a:t>लूका</a:t>
            </a:r>
            <a:r>
              <a:rPr lang="en-IN" sz="5100" dirty="0" smtClean="0">
                <a:latin typeface="Arial Rounded MT Bold" panose="020F0704030504030204" pitchFamily="34" charset="0"/>
              </a:rPr>
              <a:t> 1:53  He filled hungry people with good things and sent rich people away with nothing.</a:t>
            </a:r>
            <a:endParaRPr lang="en-US" sz="5100" dirty="0" smtClean="0">
              <a:latin typeface="Arial Rounded MT Bold" panose="020F0704030504030204" pitchFamily="34" charset="0"/>
            </a:endParaRPr>
          </a:p>
          <a:p>
            <a:pPr>
              <a:buNone/>
            </a:pPr>
            <a:endParaRPr lang="en-US" sz="5100" dirty="0" smtClean="0"/>
          </a:p>
          <a:p>
            <a:pPr>
              <a:buNone/>
            </a:pPr>
            <a:endParaRPr lang="en-US" sz="5100" dirty="0" smtClean="0"/>
          </a:p>
          <a:p>
            <a:pPr>
              <a:buNone/>
            </a:pPr>
            <a:endParaRPr lang="en-US" sz="5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153400" cy="6477000"/>
          </a:xfrm>
        </p:spPr>
        <p:txBody>
          <a:bodyPr>
            <a:normAutofit fontScale="85000" lnSpcReduction="10000"/>
          </a:bodyPr>
          <a:lstStyle/>
          <a:p>
            <a:pPr>
              <a:buNone/>
            </a:pPr>
            <a:r>
              <a:rPr lang="en-IN" sz="3500" b="1" dirty="0" err="1" smtClean="0">
                <a:solidFill>
                  <a:schemeClr val="accent6">
                    <a:lumMod val="60000"/>
                    <a:lumOff val="40000"/>
                  </a:schemeClr>
                </a:solidFill>
                <a:latin typeface="Arial Rounded MT Bold" panose="020F0704030504030204" pitchFamily="34" charset="0"/>
              </a:rPr>
              <a:t>अमीर</a:t>
            </a:r>
            <a:r>
              <a:rPr lang="en-IN" sz="3500" b="1" dirty="0" smtClean="0">
                <a:solidFill>
                  <a:schemeClr val="accent6">
                    <a:lumMod val="60000"/>
                    <a:lumOff val="40000"/>
                  </a:schemeClr>
                </a:solidFill>
                <a:latin typeface="Arial Rounded MT Bold" panose="020F0704030504030204" pitchFamily="34" charset="0"/>
              </a:rPr>
              <a:t> को नष्ट ले </a:t>
            </a:r>
            <a:r>
              <a:rPr lang="en-IN" sz="3500" b="1" dirty="0" err="1" smtClean="0">
                <a:solidFill>
                  <a:schemeClr val="accent6">
                    <a:lumMod val="60000"/>
                    <a:lumOff val="40000"/>
                  </a:schemeClr>
                </a:solidFill>
                <a:latin typeface="Arial Rounded MT Bold" panose="020F0704030504030204" pitchFamily="34" charset="0"/>
              </a:rPr>
              <a:t>जायेगा</a:t>
            </a:r>
            <a:endParaRPr lang="en-IN" sz="3500" b="1" dirty="0" smtClean="0">
              <a:solidFill>
                <a:schemeClr val="accent6">
                  <a:lumMod val="60000"/>
                  <a:lumOff val="40000"/>
                </a:schemeClr>
              </a:solidFill>
              <a:latin typeface="Arial Rounded MT Bold" panose="020F0704030504030204" pitchFamily="34" charset="0"/>
            </a:endParaRPr>
          </a:p>
          <a:p>
            <a:pPr>
              <a:buNone/>
            </a:pPr>
            <a:r>
              <a:rPr lang="en-IN" b="1" dirty="0" smtClean="0">
                <a:latin typeface="Arial Rounded MT Bold" panose="020F0704030504030204" pitchFamily="34" charset="0"/>
              </a:rPr>
              <a:t>Jas 5:1  Now listen, you rich people! Cry and moan over the miseries that are overtaking you.</a:t>
            </a:r>
          </a:p>
          <a:p>
            <a:pPr>
              <a:buNone/>
            </a:pPr>
            <a:endParaRPr lang="en-IN" b="1" dirty="0" smtClean="0">
              <a:latin typeface="Arial Rounded MT Bold" panose="020F0704030504030204" pitchFamily="34" charset="0"/>
            </a:endParaRPr>
          </a:p>
          <a:p>
            <a:pPr>
              <a:buNone/>
            </a:pPr>
            <a:r>
              <a:rPr lang="en-IN" sz="3800" b="1" dirty="0" smtClean="0">
                <a:solidFill>
                  <a:schemeClr val="accent6">
                    <a:lumMod val="60000"/>
                    <a:lumOff val="40000"/>
                  </a:schemeClr>
                </a:solidFill>
                <a:latin typeface="Arial Rounded MT Bold" panose="020F0704030504030204" pitchFamily="34" charset="0"/>
              </a:rPr>
              <a:t>धन लोगों को परीक्षा मे ले </a:t>
            </a:r>
            <a:r>
              <a:rPr lang="en-IN" sz="3800" b="1" dirty="0" err="1" smtClean="0">
                <a:solidFill>
                  <a:schemeClr val="accent6">
                    <a:lumMod val="60000"/>
                    <a:lumOff val="40000"/>
                  </a:schemeClr>
                </a:solidFill>
                <a:latin typeface="Arial Rounded MT Bold" panose="020F0704030504030204" pitchFamily="34" charset="0"/>
              </a:rPr>
              <a:t>जायेगा</a:t>
            </a:r>
            <a:endParaRPr lang="en-US" sz="3800" b="1" dirty="0" smtClean="0">
              <a:solidFill>
                <a:schemeClr val="accent6">
                  <a:lumMod val="60000"/>
                  <a:lumOff val="40000"/>
                </a:schemeClr>
              </a:solidFill>
              <a:latin typeface="Arial Rounded MT Bold" panose="020F0704030504030204" pitchFamily="34" charset="0"/>
            </a:endParaRPr>
          </a:p>
          <a:p>
            <a:pPr>
              <a:buNone/>
            </a:pPr>
            <a:r>
              <a:rPr lang="hi-IN" dirty="0" smtClean="0"/>
              <a:t>1 तीमुथियुस </a:t>
            </a:r>
            <a:r>
              <a:rPr lang="en-IN" b="1" dirty="0" smtClean="0">
                <a:latin typeface="Arial Rounded MT Bold" panose="020F0704030504030204" pitchFamily="34" charset="0"/>
              </a:rPr>
              <a:t> 6:9  But people who want to get rich keep toppling into temptation and are trapped by many stupid and harmful desires that plunge them into destruction and ruin.</a:t>
            </a:r>
            <a:endParaRPr lang="en-US" b="1" dirty="0" smtClean="0">
              <a:latin typeface="Arial Rounded MT Bold" panose="020F0704030504030204" pitchFamily="34" charset="0"/>
            </a:endParaRPr>
          </a:p>
          <a:p>
            <a:pPr>
              <a:buNone/>
            </a:pPr>
            <a:r>
              <a:rPr lang="en-IN" b="1" dirty="0" smtClean="0">
                <a:solidFill>
                  <a:schemeClr val="accent6">
                    <a:lumMod val="60000"/>
                    <a:lumOff val="40000"/>
                  </a:schemeClr>
                </a:solidFill>
                <a:latin typeface="Arial Rounded MT Bold" panose="020F0704030504030204" pitchFamily="34" charset="0"/>
              </a:rPr>
              <a:t>संसारिक धन लोगों को नष्ट, </a:t>
            </a:r>
            <a:r>
              <a:rPr lang="en-IN" b="1" dirty="0" err="1" smtClean="0">
                <a:solidFill>
                  <a:schemeClr val="accent6">
                    <a:lumMod val="60000"/>
                    <a:lumOff val="40000"/>
                  </a:schemeClr>
                </a:solidFill>
                <a:latin typeface="Arial Rounded MT Bold" panose="020F0704030504030204" pitchFamily="34" charset="0"/>
              </a:rPr>
              <a:t>गरीब</a:t>
            </a:r>
            <a:r>
              <a:rPr lang="en-IN" b="1" dirty="0" smtClean="0">
                <a:solidFill>
                  <a:schemeClr val="accent6">
                    <a:lumMod val="60000"/>
                    <a:lumOff val="40000"/>
                  </a:schemeClr>
                </a:solidFill>
                <a:latin typeface="Arial Rounded MT Bold" panose="020F0704030504030204" pitchFamily="34" charset="0"/>
              </a:rPr>
              <a:t>, बेचारे, अंधे और </a:t>
            </a:r>
            <a:r>
              <a:rPr lang="en-IN" b="1" dirty="0" err="1" smtClean="0">
                <a:solidFill>
                  <a:schemeClr val="accent6">
                    <a:lumMod val="60000"/>
                    <a:lumOff val="40000"/>
                  </a:schemeClr>
                </a:solidFill>
                <a:latin typeface="Arial Rounded MT Bold" panose="020F0704030504030204" pitchFamily="34" charset="0"/>
              </a:rPr>
              <a:t>नंगे</a:t>
            </a:r>
            <a:r>
              <a:rPr lang="en-IN" b="1" dirty="0" smtClean="0">
                <a:solidFill>
                  <a:schemeClr val="accent6">
                    <a:lumMod val="60000"/>
                    <a:lumOff val="40000"/>
                  </a:schemeClr>
                </a:solidFill>
                <a:latin typeface="Arial Rounded MT Bold" panose="020F0704030504030204" pitchFamily="34" charset="0"/>
              </a:rPr>
              <a:t> </a:t>
            </a:r>
            <a:r>
              <a:rPr lang="en-IN" b="1" dirty="0" err="1" smtClean="0">
                <a:solidFill>
                  <a:schemeClr val="accent6">
                    <a:lumMod val="60000"/>
                    <a:lumOff val="40000"/>
                  </a:schemeClr>
                </a:solidFill>
                <a:latin typeface="Arial Rounded MT Bold" panose="020F0704030504030204" pitchFamily="34" charset="0"/>
              </a:rPr>
              <a:t>छोडता</a:t>
            </a:r>
            <a:r>
              <a:rPr lang="en-IN" b="1" dirty="0" smtClean="0">
                <a:solidFill>
                  <a:schemeClr val="accent6">
                    <a:lumMod val="60000"/>
                    <a:lumOff val="40000"/>
                  </a:schemeClr>
                </a:solidFill>
                <a:latin typeface="Arial Rounded MT Bold" panose="020F0704030504030204" pitchFamily="34" charset="0"/>
              </a:rPr>
              <a:t> है</a:t>
            </a:r>
          </a:p>
          <a:p>
            <a:pPr>
              <a:buNone/>
            </a:pPr>
            <a:r>
              <a:rPr lang="hi-IN" dirty="0" smtClean="0"/>
              <a:t>प्रकाशित वाक्य </a:t>
            </a:r>
            <a:r>
              <a:rPr lang="en-IN" b="1" dirty="0" smtClean="0">
                <a:latin typeface="Arial Rounded MT Bold" panose="020F0704030504030204" pitchFamily="34" charset="0"/>
              </a:rPr>
              <a:t> 3:17  You say, "I am rich. I have become wealthy. I don't need anything." Yet you don't realize that you are miserable, pitiful, poor, blind, and naked.</a:t>
            </a:r>
            <a:endParaRPr lang="en-US" b="1" dirty="0" smtClean="0">
              <a:latin typeface="Arial Rounded MT Bold" panose="020F0704030504030204" pitchFamily="34" charset="0"/>
            </a:endParaRPr>
          </a:p>
          <a:p>
            <a:endParaRPr lang="en-US" b="1" dirty="0" smtClean="0">
              <a:latin typeface="Arial Rounded MT Bold" panose="020F0704030504030204" pitchFamily="34"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व्या</a:t>
            </a:r>
            <a:r>
              <a:rPr lang="en-US" dirty="0" err="1" smtClean="0"/>
              <a:t>व्हारिक</a:t>
            </a:r>
            <a:endParaRPr lang="en-US" dirty="0">
              <a:latin typeface="Arial Narrow" pitchFamily="34" charset="0"/>
            </a:endParaRPr>
          </a:p>
        </p:txBody>
      </p:sp>
      <p:sp>
        <p:nvSpPr>
          <p:cNvPr id="3" name="Content Placeholder 2"/>
          <p:cNvSpPr>
            <a:spLocks noGrp="1"/>
          </p:cNvSpPr>
          <p:nvPr>
            <p:ph idx="1"/>
          </p:nvPr>
        </p:nvSpPr>
        <p:spPr>
          <a:xfrm>
            <a:off x="304800" y="1295400"/>
            <a:ext cx="8382000" cy="5257800"/>
          </a:xfrm>
        </p:spPr>
        <p:txBody>
          <a:bodyPr>
            <a:normAutofit lnSpcReduction="10000"/>
          </a:bodyPr>
          <a:lstStyle/>
          <a:p>
            <a:r>
              <a:rPr lang="hi-IN" dirty="0" smtClean="0">
                <a:solidFill>
                  <a:srgbClr val="FFFF00"/>
                </a:solidFill>
              </a:rPr>
              <a:t>सभोपदेशक</a:t>
            </a:r>
            <a:r>
              <a:rPr lang="en-US" dirty="0" smtClean="0">
                <a:solidFill>
                  <a:srgbClr val="FFFF00"/>
                </a:solidFill>
                <a:latin typeface="Arial Rounded MT Bold" panose="020F0704030504030204" pitchFamily="34" charset="0"/>
              </a:rPr>
              <a:t> 2:26  For God gives wisdom, and knowledge, and joy to a man who is good in His sight. But to the sinner He gives labor, to gather and to heap up, that he may give to him who is good before God. This also is vanity and vexation of spirit.</a:t>
            </a:r>
            <a:r>
              <a:rPr lang="en-US" dirty="0" smtClean="0">
                <a:latin typeface="Arial Rounded MT Bold" panose="020F0704030504030204" pitchFamily="34" charset="0"/>
              </a:rPr>
              <a:t> </a:t>
            </a:r>
          </a:p>
          <a:p>
            <a:r>
              <a:rPr lang="hi-IN" dirty="0" smtClean="0">
                <a:latin typeface="Arial Rounded MT Bold" panose="020F0704030504030204" pitchFamily="34" charset="0"/>
              </a:rPr>
              <a:t>अपने परिचित या रिश्ते में एक व्यक्ति का उदाहरण लिखें, जिसे पैसे इकट्ठा करने और ढेर करने के लिए श्रम दिया गया था लेकिन वह आनंद नहीं ले सका।</a:t>
            </a:r>
            <a:r>
              <a:rPr lang="en-US" dirty="0" smtClean="0">
                <a:latin typeface="Arial Rounded MT Bold" panose="020F0704030504030204" pitchFamily="34" charset="0"/>
              </a:rPr>
              <a:t> </a:t>
            </a:r>
            <a:endParaRPr lang="en-US" dirty="0" smtClean="0">
              <a:latin typeface="Arial Rounded MT Bold" panose="020F0704030504030204" pitchFamily="34" charset="0"/>
            </a:endParaRPr>
          </a:p>
          <a:p>
            <a:r>
              <a:rPr lang="hi-IN" dirty="0" smtClean="0">
                <a:latin typeface="Arial Rounded MT Bold" panose="020F0704030504030204" pitchFamily="34" charset="0"/>
              </a:rPr>
              <a:t>उपरोक्त </a:t>
            </a:r>
            <a:r>
              <a:rPr lang="en-US" dirty="0" smtClean="0">
                <a:latin typeface="Arial Rounded MT Bold" panose="020F0704030504030204" pitchFamily="34" charset="0"/>
              </a:rPr>
              <a:t>वचन</a:t>
            </a:r>
            <a:r>
              <a:rPr lang="hi-IN" dirty="0" smtClean="0">
                <a:latin typeface="Arial Rounded MT Bold" panose="020F0704030504030204" pitchFamily="34" charset="0"/>
              </a:rPr>
              <a:t> </a:t>
            </a:r>
            <a:r>
              <a:rPr lang="hi-IN" dirty="0" smtClean="0">
                <a:latin typeface="Arial Rounded MT Bold" panose="020F0704030504030204" pitchFamily="34" charset="0"/>
              </a:rPr>
              <a:t>उसके लिए कैसे लागू होती है, विस्तार से लिखें।</a:t>
            </a:r>
            <a:r>
              <a:rPr lang="en-US" dirty="0" smtClean="0">
                <a:latin typeface="Arial Rounded MT Bold" panose="020F0704030504030204" pitchFamily="34" charset="0"/>
              </a:rPr>
              <a:t> </a:t>
            </a:r>
            <a:endParaRPr lang="en-US"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hi-IN" sz="3200" dirty="0" smtClean="0"/>
              <a:t>परमेश्‍वर ने मनुष्य को अधीन करने और शासन करने के लिए अपने सभी धन के साथ पृथ्वी दी!</a:t>
            </a:r>
            <a:endParaRPr lang="en-US" sz="3200" dirty="0">
              <a:latin typeface="Arial Rounded MT Bold" pitchFamily="34" charset="0"/>
            </a:endParaRPr>
          </a:p>
        </p:txBody>
      </p:sp>
      <p:sp>
        <p:nvSpPr>
          <p:cNvPr id="3" name="Content Placeholder 2"/>
          <p:cNvSpPr>
            <a:spLocks noGrp="1"/>
          </p:cNvSpPr>
          <p:nvPr>
            <p:ph sz="half" idx="1"/>
          </p:nvPr>
        </p:nvSpPr>
        <p:spPr>
          <a:xfrm>
            <a:off x="0" y="1295400"/>
            <a:ext cx="4502944" cy="5562599"/>
          </a:xfrm>
          <a:effectLst>
            <a:softEdge rad="63500"/>
          </a:effectLst>
        </p:spPr>
        <p:txBody>
          <a:bodyPr>
            <a:normAutofit fontScale="85000" lnSpcReduction="20000"/>
          </a:bodyPr>
          <a:lstStyle/>
          <a:p>
            <a:r>
              <a:rPr lang="hi-IN" sz="3600" b="1" i="1" dirty="0" smtClean="0"/>
              <a:t>28 </a:t>
            </a:r>
            <a:r>
              <a:rPr lang="hi-IN" sz="3600" dirty="0" smtClean="0"/>
              <a:t>और परमेश्वर ने उन को आशीष दी: और उन से कहा, फूलो-फलो, और पृथ्वी में भर जाओ, और उसको अपने वश में कर लो; और समुद्र की मछलियों, तथा आकाश के पक्षियों, और पृथ्वी पर रेंगने वाले सब जन्तुओ पर अधिकार रखो।</a:t>
            </a:r>
            <a:r>
              <a:rPr lang="en-IN" sz="4000" dirty="0" smtClean="0"/>
              <a:t> </a:t>
            </a:r>
            <a:r>
              <a:rPr lang="hi-IN" sz="3600" dirty="0" smtClean="0"/>
              <a:t>उत्पत्ति</a:t>
            </a:r>
            <a:r>
              <a:rPr lang="en-IN" sz="4000" dirty="0" smtClean="0"/>
              <a:t>1:28,</a:t>
            </a:r>
          </a:p>
          <a:p>
            <a:r>
              <a:rPr lang="hi-IN" sz="3600" dirty="0" smtClean="0"/>
              <a:t>मरकुस </a:t>
            </a:r>
            <a:r>
              <a:rPr lang="en-IN" sz="4000" dirty="0" smtClean="0"/>
              <a:t>13:34, </a:t>
            </a:r>
            <a:r>
              <a:rPr lang="hi-IN" sz="3600" dirty="0" smtClean="0"/>
              <a:t>इब्रानियों </a:t>
            </a:r>
            <a:r>
              <a:rPr lang="en-IN" sz="4000" dirty="0" smtClean="0"/>
              <a:t> 2:7 </a:t>
            </a:r>
            <a:endParaRPr lang="en-US" sz="4000" dirty="0" smtClean="0"/>
          </a:p>
          <a:p>
            <a:endParaRPr lang="en-US" dirty="0"/>
          </a:p>
        </p:txBody>
      </p:sp>
      <p:pic>
        <p:nvPicPr>
          <p:cNvPr id="3074" name="Picture 2" descr="C:\Users\Dell\Desktop\2019\School of Financial Discipline\Subdue it.jpg"/>
          <p:cNvPicPr>
            <a:picLocks noGrp="1" noChangeAspect="1" noChangeArrowheads="1"/>
          </p:cNvPicPr>
          <p:nvPr>
            <p:ph sz="half" idx="2"/>
          </p:nvPr>
        </p:nvPicPr>
        <p:blipFill>
          <a:blip r:embed="rId2"/>
          <a:srcRect/>
          <a:stretch>
            <a:fillRect/>
          </a:stretch>
        </p:blipFill>
        <p:spPr bwMode="auto">
          <a:xfrm>
            <a:off x="4419600" y="1828800"/>
            <a:ext cx="4724400" cy="41148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pPr algn="ctr"/>
            <a:r>
              <a:rPr lang="hi-IN" dirty="0" smtClean="0"/>
              <a:t>पृथ्वी महाद्वीपों में विभाजित है</a:t>
            </a:r>
            <a:endParaRPr lang="en-US" dirty="0">
              <a:latin typeface="Arial Rounded MT Bold" pitchFamily="34" charset="0"/>
            </a:endParaRPr>
          </a:p>
        </p:txBody>
      </p:sp>
      <p:sp>
        <p:nvSpPr>
          <p:cNvPr id="3" name="Content Placeholder 2"/>
          <p:cNvSpPr>
            <a:spLocks noGrp="1"/>
          </p:cNvSpPr>
          <p:nvPr>
            <p:ph sz="half" idx="1"/>
          </p:nvPr>
        </p:nvSpPr>
        <p:spPr>
          <a:xfrm>
            <a:off x="0" y="838200"/>
            <a:ext cx="4502944" cy="6019799"/>
          </a:xfrm>
        </p:spPr>
        <p:txBody>
          <a:bodyPr>
            <a:normAutofit fontScale="70000" lnSpcReduction="20000"/>
          </a:bodyPr>
          <a:lstStyle/>
          <a:p>
            <a:r>
              <a:rPr lang="hi-IN" b="1" i="1" dirty="0" smtClean="0">
                <a:solidFill>
                  <a:srgbClr val="FFFF00"/>
                </a:solidFill>
              </a:rPr>
              <a:t>8 </a:t>
            </a:r>
            <a:r>
              <a:rPr lang="hi-IN" dirty="0" smtClean="0">
                <a:solidFill>
                  <a:srgbClr val="FFFF00"/>
                </a:solidFill>
              </a:rPr>
              <a:t>जब परमप्रधान ने एक एक जाति को निज निज भाग बांट दिया, और आदमियों को अलग अलग बसाया, तब उसने देश देश के लोगों के सिवाने इस्राएलियों की गिनती के अनुसार ठहराए॥</a:t>
            </a:r>
            <a:r>
              <a:rPr lang="en-IN" b="1" dirty="0" smtClean="0">
                <a:solidFill>
                  <a:srgbClr val="FFFF00"/>
                </a:solidFill>
              </a:rPr>
              <a:t> </a:t>
            </a:r>
            <a:r>
              <a:rPr lang="hi-IN" dirty="0" smtClean="0">
                <a:solidFill>
                  <a:srgbClr val="FFFF00"/>
                </a:solidFill>
              </a:rPr>
              <a:t>व्यवस्थाविवरण</a:t>
            </a:r>
            <a:r>
              <a:rPr lang="en-IN" b="1" dirty="0" smtClean="0">
                <a:solidFill>
                  <a:srgbClr val="FFFF00"/>
                </a:solidFill>
              </a:rPr>
              <a:t> 32:8 </a:t>
            </a:r>
            <a:endParaRPr lang="en-US" b="1" dirty="0" smtClean="0">
              <a:solidFill>
                <a:srgbClr val="FFFF00"/>
              </a:solidFill>
            </a:endParaRPr>
          </a:p>
          <a:p>
            <a:r>
              <a:rPr lang="en-US" dirty="0" smtClean="0"/>
              <a:t>लोगों   </a:t>
            </a:r>
            <a:r>
              <a:rPr lang="hi-IN" dirty="0" smtClean="0"/>
              <a:t>ने कौशल प्राप्त करने में प्रगति की, उपकरणों का आविष्कार किया और खुद को इस धरती पर अस्तित्व और जीविका के लिए सुसज्जित किया। उन्होंने जमीन की तलाश की नए आविष्कार किए और अमीर बन गए पृथ्वी की भूमि और धन को अपने और अपने वंशजों में विभाजित किया। खुद को गांवों, कस्बों, जिलों, राज्यों, देशों, महाद्वीपों आदि के रूप में संगठित किया। अपनी सीमाओं की रक्षा के लिए, और लोगों के कल्याण को देखने के लिए उन पर नियुक्त किए गए नेता।</a:t>
            </a:r>
            <a:endParaRPr lang="en-US" dirty="0"/>
          </a:p>
        </p:txBody>
      </p:sp>
      <p:pic>
        <p:nvPicPr>
          <p:cNvPr id="2050" name="Picture 2" descr="C:\Users\Dell\Desktop\2019\School of Financial Discipline\Preview_Canaan_Established.jpg"/>
          <p:cNvPicPr>
            <a:picLocks noGrp="1" noChangeAspect="1" noChangeArrowheads="1"/>
          </p:cNvPicPr>
          <p:nvPr>
            <p:ph sz="half" idx="2"/>
          </p:nvPr>
        </p:nvPicPr>
        <p:blipFill>
          <a:blip r:embed="rId2"/>
          <a:srcRect/>
          <a:stretch>
            <a:fillRect/>
          </a:stretch>
        </p:blipFill>
        <p:spPr bwMode="auto">
          <a:xfrm>
            <a:off x="4419600" y="1219200"/>
            <a:ext cx="4724400" cy="3276600"/>
          </a:xfrm>
          <a:prstGeom prst="rect">
            <a:avLst/>
          </a:prstGeom>
          <a:noFill/>
          <a:effectLst>
            <a:softEdge rad="127000"/>
          </a:effectLst>
        </p:spPr>
      </p:pic>
      <p:pic>
        <p:nvPicPr>
          <p:cNvPr id="2051" name="Picture 3" descr="C:\Users\Dell\Desktop\2019\School of Financial Discipline\Continentsdreamstime_xl_23205080_1.jpg"/>
          <p:cNvPicPr>
            <a:picLocks noChangeAspect="1" noChangeArrowheads="1"/>
          </p:cNvPicPr>
          <p:nvPr/>
        </p:nvPicPr>
        <p:blipFill>
          <a:blip r:embed="rId3"/>
          <a:srcRect/>
          <a:stretch>
            <a:fillRect/>
          </a:stretch>
        </p:blipFill>
        <p:spPr bwMode="auto">
          <a:xfrm>
            <a:off x="4419600" y="4343400"/>
            <a:ext cx="4724400" cy="25146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pPr algn="ctr"/>
            <a:r>
              <a:rPr lang="en-US" sz="3600" dirty="0" smtClean="0"/>
              <a:t>इन्सान</a:t>
            </a:r>
            <a:r>
              <a:rPr lang="hi-IN" sz="3600" dirty="0" smtClean="0"/>
              <a:t> ने पृथ्वी की समृद्धि का पता लगाया!</a:t>
            </a:r>
            <a:endParaRPr lang="en-US" sz="3600" dirty="0">
              <a:latin typeface="Arial Rounded MT Bold" pitchFamily="34" charset="0"/>
            </a:endParaRPr>
          </a:p>
        </p:txBody>
      </p:sp>
      <p:sp>
        <p:nvSpPr>
          <p:cNvPr id="3" name="Content Placeholder 2"/>
          <p:cNvSpPr>
            <a:spLocks noGrp="1"/>
          </p:cNvSpPr>
          <p:nvPr>
            <p:ph sz="half" idx="1"/>
          </p:nvPr>
        </p:nvSpPr>
        <p:spPr>
          <a:xfrm>
            <a:off x="0" y="990600"/>
            <a:ext cx="4876800" cy="5867399"/>
          </a:xfrm>
        </p:spPr>
        <p:txBody>
          <a:bodyPr>
            <a:normAutofit fontScale="77500" lnSpcReduction="20000"/>
          </a:bodyPr>
          <a:lstStyle/>
          <a:p>
            <a:r>
              <a:rPr lang="hi-IN" sz="2400" dirty="0" smtClean="0"/>
              <a:t>जैसे-जैसे वर्षों बीतते गए, जैसे-जैसे सभ्यता आगे बढ़ती गई, इंसानों को एहसास होता गया कि धरती, और ज़मीन, प्रकृति, आकाश और महासागर कितना समृद्ध है, जिसे ईश्वर ने बनाया है! उन्होंने जमीन पर खेती शुरू की और जानवरों को पालना शुरू किया। वस्तु विनिमय प्रणाली जो उन्होंने अभ्यास की, उन्होंने मौद्रिक प्रणाली को रास्ता दिया। जो लोग समृद्ध और अधिक भूमि या जानवरों को रखते थे, उन्हें अमीर कहा जाता था।</a:t>
            </a:r>
            <a:endParaRPr lang="en-IN" sz="3800" b="1" dirty="0" smtClean="0"/>
          </a:p>
          <a:p>
            <a:pPr>
              <a:buNone/>
            </a:pPr>
            <a:r>
              <a:rPr lang="en-IN" sz="3800" b="1" dirty="0" smtClean="0">
                <a:solidFill>
                  <a:srgbClr val="FFFF00"/>
                </a:solidFill>
              </a:rPr>
              <a:t>	</a:t>
            </a:r>
            <a:r>
              <a:rPr lang="hi-IN" sz="3600" dirty="0" smtClean="0">
                <a:solidFill>
                  <a:srgbClr val="FFFF00"/>
                </a:solidFill>
              </a:rPr>
              <a:t>उत्पत्ति</a:t>
            </a:r>
            <a:r>
              <a:rPr lang="en-IN" sz="3800" b="1" dirty="0" smtClean="0">
                <a:solidFill>
                  <a:srgbClr val="FFFF00"/>
                </a:solidFill>
              </a:rPr>
              <a:t> 13:2  </a:t>
            </a:r>
            <a:r>
              <a:rPr lang="hi-IN" sz="3600" b="1" i="1" dirty="0" smtClean="0">
                <a:solidFill>
                  <a:srgbClr val="FFFF00"/>
                </a:solidFill>
              </a:rPr>
              <a:t>2 </a:t>
            </a:r>
            <a:r>
              <a:rPr lang="hi-IN" sz="3600" dirty="0" smtClean="0">
                <a:solidFill>
                  <a:srgbClr val="FFFF00"/>
                </a:solidFill>
              </a:rPr>
              <a:t>अब्राम भेड़-बकरी, गाय-बैल, और सोने-रूपे का बड़ा धनी था।</a:t>
            </a:r>
            <a:endParaRPr lang="en-IN" sz="3800" b="1" dirty="0" smtClean="0">
              <a:solidFill>
                <a:srgbClr val="FFFF00"/>
              </a:solidFill>
            </a:endParaRPr>
          </a:p>
          <a:p>
            <a:pPr>
              <a:buNone/>
            </a:pPr>
            <a:r>
              <a:rPr lang="hi-IN" sz="3600" dirty="0" smtClean="0">
                <a:solidFill>
                  <a:srgbClr val="FFFF00"/>
                </a:solidFill>
              </a:rPr>
              <a:t>2 इतिहास </a:t>
            </a:r>
            <a:r>
              <a:rPr lang="en-IN" sz="3800" b="1" dirty="0" smtClean="0">
                <a:solidFill>
                  <a:srgbClr val="FFFF00"/>
                </a:solidFill>
              </a:rPr>
              <a:t>18:1  </a:t>
            </a:r>
            <a:r>
              <a:rPr lang="hi-IN" sz="3600" b="1" i="1" dirty="0" smtClean="0">
                <a:solidFill>
                  <a:srgbClr val="FFFF00"/>
                </a:solidFill>
              </a:rPr>
              <a:t>1 </a:t>
            </a:r>
            <a:r>
              <a:rPr lang="hi-IN" sz="3600" dirty="0" smtClean="0">
                <a:solidFill>
                  <a:srgbClr val="FFFF00"/>
                </a:solidFill>
              </a:rPr>
              <a:t>यहोशपात बड़ा धनवान और ऐश्वर्यवान हो गया; और उसने अहाब के साथ समधियाना किया।</a:t>
            </a:r>
            <a:endParaRPr lang="en-US" sz="3800" b="1" dirty="0" smtClean="0">
              <a:solidFill>
                <a:srgbClr val="FFFF00"/>
              </a:solidFill>
            </a:endParaRPr>
          </a:p>
          <a:p>
            <a:pPr>
              <a:buNone/>
            </a:pPr>
            <a:endParaRPr lang="en-US" sz="3800" dirty="0" smtClean="0"/>
          </a:p>
          <a:p>
            <a:endParaRPr lang="en-US" dirty="0"/>
          </a:p>
        </p:txBody>
      </p:sp>
      <p:pic>
        <p:nvPicPr>
          <p:cNvPr id="1026" name="Picture 2" descr="C:\Users\Dell\Desktop\2019\School of Financial Discipline\Abraham rich.jpg"/>
          <p:cNvPicPr>
            <a:picLocks noGrp="1" noChangeAspect="1" noChangeArrowheads="1"/>
          </p:cNvPicPr>
          <p:nvPr>
            <p:ph sz="half" idx="2"/>
          </p:nvPr>
        </p:nvPicPr>
        <p:blipFill>
          <a:blip r:embed="rId2"/>
          <a:srcRect/>
          <a:stretch>
            <a:fillRect/>
          </a:stretch>
        </p:blipFill>
        <p:spPr bwMode="auto">
          <a:xfrm>
            <a:off x="4656138" y="3810000"/>
            <a:ext cx="4487862" cy="3048000"/>
          </a:xfrm>
          <a:prstGeom prst="rect">
            <a:avLst/>
          </a:prstGeom>
          <a:noFill/>
          <a:effectLst>
            <a:softEdge rad="127000"/>
          </a:effectLst>
        </p:spPr>
      </p:pic>
      <p:pic>
        <p:nvPicPr>
          <p:cNvPr id="1028" name="Picture 4" descr="C:\Users\Dell\Desktop\2019\School of Financial Discipline\Harvest plenty.jpg"/>
          <p:cNvPicPr>
            <a:picLocks noChangeAspect="1" noChangeArrowheads="1"/>
          </p:cNvPicPr>
          <p:nvPr/>
        </p:nvPicPr>
        <p:blipFill>
          <a:blip r:embed="rId3"/>
          <a:srcRect/>
          <a:stretch>
            <a:fillRect/>
          </a:stretch>
        </p:blipFill>
        <p:spPr bwMode="auto">
          <a:xfrm>
            <a:off x="4648200" y="990600"/>
            <a:ext cx="4495800" cy="27940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hi-IN" dirty="0" smtClean="0"/>
              <a:t>धन के विभिन्न अर्थ?</a:t>
            </a:r>
            <a:endParaRPr lang="en-US" dirty="0">
              <a:latin typeface="Arial Rounded MT Bold" pitchFamily="34" charset="0"/>
            </a:endParaRPr>
          </a:p>
        </p:txBody>
      </p:sp>
      <p:sp>
        <p:nvSpPr>
          <p:cNvPr id="3" name="Content Placeholder 2"/>
          <p:cNvSpPr>
            <a:spLocks noGrp="1"/>
          </p:cNvSpPr>
          <p:nvPr>
            <p:ph idx="1"/>
          </p:nvPr>
        </p:nvSpPr>
        <p:spPr>
          <a:xfrm>
            <a:off x="914400" y="838200"/>
            <a:ext cx="7772400" cy="5517360"/>
          </a:xfrm>
        </p:spPr>
        <p:txBody>
          <a:bodyPr>
            <a:normAutofit/>
          </a:bodyPr>
          <a:lstStyle/>
          <a:p>
            <a:pPr>
              <a:buNone/>
            </a:pPr>
            <a:r>
              <a:rPr lang="hi-IN" dirty="0" smtClean="0"/>
              <a:t>"धन" शब्द के विभिन्न अर्थ हैं। अलग-अलग लोगों के लिए इसका मतलब अलग-अलग चीजों से है। कुछ लोगों के लिए, इसका मतलब है पैसे ज्ञान स्वास्थ्य उनकी कड़ी मेहनत उनके बच्चे और वंशज। संपत्ति उनके पास (भूमि, संपत्ति, भवन, संस्थान हैं) चरित्र, सिद्धांत लोग पकड़ते हैं </a:t>
            </a:r>
            <a:r>
              <a:rPr lang="en-US" dirty="0" smtClean="0"/>
              <a:t>परमेश्वर</a:t>
            </a:r>
            <a:r>
              <a:rPr lang="hi-IN" dirty="0" smtClean="0"/>
              <a:t> से संबंध।  इसके लिए वे बलिदान देने को तैयार हैं</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064"/>
            <a:ext cx="8763000" cy="914400"/>
          </a:xfrm>
        </p:spPr>
        <p:txBody>
          <a:bodyPr/>
          <a:lstStyle/>
          <a:p>
            <a:r>
              <a:rPr lang="en-US" dirty="0" smtClean="0"/>
              <a:t> </a:t>
            </a:r>
            <a:r>
              <a:rPr lang="hi-IN" sz="3600" dirty="0" smtClean="0"/>
              <a:t>परमेश्‍वर का सबसे बड़ा धन - यीशु</a:t>
            </a:r>
            <a:endParaRPr lang="en-US" sz="3600" dirty="0">
              <a:latin typeface="Arial Rounded MT Bold" pitchFamily="34" charset="0"/>
            </a:endParaRPr>
          </a:p>
        </p:txBody>
      </p:sp>
      <p:sp>
        <p:nvSpPr>
          <p:cNvPr id="3" name="Content Placeholder 2"/>
          <p:cNvSpPr>
            <a:spLocks noGrp="1"/>
          </p:cNvSpPr>
          <p:nvPr>
            <p:ph idx="1"/>
          </p:nvPr>
        </p:nvSpPr>
        <p:spPr>
          <a:xfrm>
            <a:off x="876300" y="1426464"/>
            <a:ext cx="7772400" cy="4572000"/>
          </a:xfrm>
        </p:spPr>
        <p:txBody>
          <a:bodyPr>
            <a:normAutofit/>
          </a:bodyPr>
          <a:lstStyle/>
          <a:p>
            <a:r>
              <a:rPr lang="hi-IN" dirty="0" smtClean="0"/>
              <a:t>पिता का सबसे बड़ा धन = उनका पुत्र यीशु में पिता ने अपना सारा धन दुनिया को सौंप दिया उसके अंदर यीशु और उसके साथ चलना सबसे बड़ी दौलत है जो एक इंसान इस दुनिया में रख सकता है।  यह वह धन है जो आदम को मुफ्त में दिया गया था। भले ही उसने इसे खो दिया था, </a:t>
            </a:r>
            <a:r>
              <a:rPr lang="en-US" dirty="0" smtClean="0"/>
              <a:t>परमेश्वर</a:t>
            </a:r>
            <a:r>
              <a:rPr lang="hi-IN" dirty="0" smtClean="0"/>
              <a:t> ने अपने बेटे यीशु मसीह के माध्यम से इस धन को बहाल किया।</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914400"/>
          </a:xfrm>
        </p:spPr>
        <p:txBody>
          <a:bodyPr/>
          <a:lstStyle/>
          <a:p>
            <a:pPr algn="ctr"/>
            <a:r>
              <a:rPr lang="hi-IN" sz="3200" dirty="0" smtClean="0"/>
              <a:t>वित्तीय अनुशासन के स्कूल की आवश्यकता है?</a:t>
            </a:r>
            <a:endParaRPr lang="en-US" sz="3200" dirty="0">
              <a:latin typeface="Arial Rounded MT Bold" pitchFamily="34" charset="0"/>
            </a:endParaRPr>
          </a:p>
        </p:txBody>
      </p:sp>
      <p:sp>
        <p:nvSpPr>
          <p:cNvPr id="3" name="Content Placeholder 2"/>
          <p:cNvSpPr>
            <a:spLocks noGrp="1"/>
          </p:cNvSpPr>
          <p:nvPr>
            <p:ph idx="1"/>
          </p:nvPr>
        </p:nvSpPr>
        <p:spPr>
          <a:xfrm>
            <a:off x="990600" y="990600"/>
            <a:ext cx="7772400" cy="5638800"/>
          </a:xfrm>
        </p:spPr>
        <p:txBody>
          <a:bodyPr>
            <a:normAutofit fontScale="92500" lnSpcReduction="20000"/>
          </a:bodyPr>
          <a:lstStyle/>
          <a:p>
            <a:pPr>
              <a:buNone/>
            </a:pPr>
            <a:endParaRPr lang="en-US" dirty="0" smtClean="0"/>
          </a:p>
          <a:p>
            <a:r>
              <a:rPr lang="hi-IN" dirty="0" smtClean="0"/>
              <a:t>यीशु मसीह को चुनने वाला कोई भी व्यक्ति सबसे धनी व्यक्ति है।</a:t>
            </a:r>
            <a:r>
              <a:rPr lang="en-IN" b="1" dirty="0" smtClean="0"/>
              <a:t> </a:t>
            </a:r>
          </a:p>
          <a:p>
            <a:r>
              <a:rPr lang="hi-IN" b="1" i="1" dirty="0" smtClean="0"/>
              <a:t>19 </a:t>
            </a:r>
            <a:r>
              <a:rPr lang="hi-IN" dirty="0" smtClean="0"/>
              <a:t>और मेरा परमेश्वर भी अपने उस धन के अनुसार जो महिमा सहित मसीह यीशु में है तुम्हारी हर एक घटी को पूरी करेगा।</a:t>
            </a:r>
            <a:r>
              <a:rPr lang="en-US" dirty="0" smtClean="0"/>
              <a:t>  </a:t>
            </a:r>
            <a:r>
              <a:rPr lang="en-IN" dirty="0" smtClean="0"/>
              <a:t> </a:t>
            </a:r>
            <a:r>
              <a:rPr lang="hi-IN" dirty="0" smtClean="0"/>
              <a:t>फिलिप्पियों </a:t>
            </a:r>
            <a:r>
              <a:rPr lang="en-IN" dirty="0" smtClean="0"/>
              <a:t> 4:19 </a:t>
            </a:r>
          </a:p>
          <a:p>
            <a:endParaRPr lang="en-US" dirty="0" smtClean="0"/>
          </a:p>
          <a:p>
            <a:r>
              <a:rPr lang="hi-IN" dirty="0" smtClean="0"/>
              <a:t>लेकिन, आज भी कई तथाकथित </a:t>
            </a:r>
            <a:r>
              <a:rPr lang="en-US" dirty="0" smtClean="0"/>
              <a:t>विश्वासी</a:t>
            </a:r>
            <a:r>
              <a:rPr lang="hi-IN" dirty="0" smtClean="0"/>
              <a:t>, उपहार (वित्त, संपत्ति, पदोन्नति आदि) को पसंद करते हैं जो कि यीशु मसीह स्वयं यीशु की तुलना में देते हैं। इस प्रकार वे गलतियाँ करते हैं और कई प्रलोभनों में पड़ जाते हैं। इसलिए इस विद्यालय की आवश्यकता, वित्तीय अनुशासन।</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85800"/>
          </a:xfrm>
        </p:spPr>
        <p:txBody>
          <a:bodyPr/>
          <a:lstStyle/>
          <a:p>
            <a:pPr algn="ctr"/>
            <a:r>
              <a:rPr lang="hi-IN" sz="2800" dirty="0" smtClean="0"/>
              <a:t>धन प्राप्त करने और खर्च करने के लिए अनुशासनात्मक नियम</a:t>
            </a:r>
            <a:endParaRPr lang="en-US" sz="2800" dirty="0">
              <a:latin typeface="Arial Rounded MT Bold" pitchFamily="34" charset="0"/>
            </a:endParaRPr>
          </a:p>
        </p:txBody>
      </p:sp>
      <p:sp>
        <p:nvSpPr>
          <p:cNvPr id="3" name="Content Placeholder 2"/>
          <p:cNvSpPr>
            <a:spLocks noGrp="1"/>
          </p:cNvSpPr>
          <p:nvPr>
            <p:ph idx="1"/>
          </p:nvPr>
        </p:nvSpPr>
        <p:spPr>
          <a:xfrm>
            <a:off x="609600" y="838200"/>
            <a:ext cx="8305800" cy="6019800"/>
          </a:xfrm>
        </p:spPr>
        <p:txBody>
          <a:bodyPr>
            <a:normAutofit/>
          </a:bodyPr>
          <a:lstStyle/>
          <a:p>
            <a:pPr>
              <a:buNone/>
            </a:pPr>
            <a:r>
              <a:rPr lang="hi-IN" sz="2800" dirty="0" smtClean="0"/>
              <a:t>अनुशासनात्मक नियम समाज में मानव जीवन को नियंत्रित करते हैं। हम भारतीय, भारतीय संविधान से बंधे हैं। सड़क पर यात्रा करते समय, यातायात नियमों और संकेतों से बंधे। अध्ययन करने वाले छात्र अपने द्वारा अध्ययन किए जाने वाले संस्थानों के नियमों और विनियमों से बंधे होते हैं। प्रत्येक संगठन, संस्थान, कंपनी, फर्म के लिए, उसके अपने अनुशासनात्मक नियम और कानून हैं। जब उनका उल्लंघन किया जाता है, तो विषय को दंडित किया जाता है और यहां तक ​​कि नियम के गुरुत्वाकर्षण के आधार पर कंपनी से खारिज कर दिया जाता है। क्या धरती पर रहते हुए इंसानों के लिए धन और वित्त प्राप्त करने के लिए कोई अनुशासन है? हाँ। वहां।</a:t>
            </a:r>
            <a:endParaRPr lang="en-US" sz="4000" b="1" dirty="0" smtClean="0">
              <a:solidFill>
                <a:srgbClr val="FFC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9366</TotalTime>
  <Words>1019</Words>
  <Application>Microsoft Office PowerPoint</Application>
  <PresentationFormat>On-screen Show (4:3)</PresentationFormat>
  <Paragraphs>115</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Metro</vt:lpstr>
      <vt:lpstr>वित्तीय अनुशासन के जोसेफ स्कूल</vt:lpstr>
      <vt:lpstr>वित्तीय अनुशासन</vt:lpstr>
      <vt:lpstr>परमेश्‍वर ने मनुष्य को अधीन करने और शासन करने के लिए अपने सभी धन के साथ पृथ्वी दी!</vt:lpstr>
      <vt:lpstr>पृथ्वी महाद्वीपों में विभाजित है</vt:lpstr>
      <vt:lpstr>इन्सान ने पृथ्वी की समृद्धि का पता लगाया!</vt:lpstr>
      <vt:lpstr>धन के विभिन्न अर्थ?</vt:lpstr>
      <vt:lpstr> परमेश्‍वर का सबसे बड़ा धन - यीशु</vt:lpstr>
      <vt:lpstr>वित्तीय अनुशासन के स्कूल की आवश्यकता है?</vt:lpstr>
      <vt:lpstr>धन प्राप्त करने और खर्च करने के लिए अनुशासनात्मक नियम</vt:lpstr>
      <vt:lpstr>10 आज्ञाओं में से एक</vt:lpstr>
      <vt:lpstr>वित्त के लिए कानून - धर्मनिरपेक्ष और आध्यात्मिक</vt:lpstr>
      <vt:lpstr>हर राष्ट्र - वित्त के लिए अपने स्वयं के कानून</vt:lpstr>
      <vt:lpstr>परमेस्वर की सजा सूखे और पानी की कमी</vt:lpstr>
      <vt:lpstr>याहवे ने इसराइल की वित्तीय प्रणाली को नियंत्रित किया ……</vt:lpstr>
      <vt:lpstr>परमेस्वर वित्त के नियंत्रण में है ।।</vt:lpstr>
      <vt:lpstr>विश्व की समस्याएं - परमेश्वर के वित्तीय नियमों का उल्लंघन करने का परिणाम है</vt:lpstr>
      <vt:lpstr>वित्तीय अनुशासन सभी क्षेत्रों को कवर करता है</vt:lpstr>
      <vt:lpstr>वित्तीय अनुशासन के कुछ सामान्य नियम</vt:lpstr>
      <vt:lpstr>  परमेश्वर का समृद्ध खजाना  </vt:lpstr>
      <vt:lpstr>Slide 20</vt:lpstr>
      <vt:lpstr>Slide 21</vt:lpstr>
      <vt:lpstr>Slide 22</vt:lpstr>
      <vt:lpstr>Slide 23</vt:lpstr>
      <vt:lpstr>Slide 24</vt:lpstr>
      <vt:lpstr>Slide 25</vt:lpstr>
      <vt:lpstr>व्याव्हारिक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a1</cp:lastModifiedBy>
  <cp:revision>296</cp:revision>
  <dcterms:created xsi:type="dcterms:W3CDTF">2006-08-16T00:00:00Z</dcterms:created>
  <dcterms:modified xsi:type="dcterms:W3CDTF">2019-11-09T13:50:57Z</dcterms:modified>
</cp:coreProperties>
</file>