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7"/>
  </p:notesMasterIdLst>
  <p:handoutMasterIdLst>
    <p:handoutMasterId r:id="rId38"/>
  </p:handoutMasterIdLst>
  <p:sldIdLst>
    <p:sldId id="322" r:id="rId2"/>
    <p:sldId id="380" r:id="rId3"/>
    <p:sldId id="330" r:id="rId4"/>
    <p:sldId id="364" r:id="rId5"/>
    <p:sldId id="332" r:id="rId6"/>
    <p:sldId id="333" r:id="rId7"/>
    <p:sldId id="334" r:id="rId8"/>
    <p:sldId id="382" r:id="rId9"/>
    <p:sldId id="381" r:id="rId10"/>
    <p:sldId id="335" r:id="rId11"/>
    <p:sldId id="378" r:id="rId12"/>
    <p:sldId id="336" r:id="rId13"/>
    <p:sldId id="337" r:id="rId14"/>
    <p:sldId id="338" r:id="rId15"/>
    <p:sldId id="339" r:id="rId16"/>
    <p:sldId id="340" r:id="rId17"/>
    <p:sldId id="365" r:id="rId18"/>
    <p:sldId id="366" r:id="rId19"/>
    <p:sldId id="367" r:id="rId20"/>
    <p:sldId id="368" r:id="rId21"/>
    <p:sldId id="369" r:id="rId22"/>
    <p:sldId id="379" r:id="rId23"/>
    <p:sldId id="370" r:id="rId24"/>
    <p:sldId id="372" r:id="rId25"/>
    <p:sldId id="373" r:id="rId26"/>
    <p:sldId id="374" r:id="rId27"/>
    <p:sldId id="375" r:id="rId28"/>
    <p:sldId id="376" r:id="rId29"/>
    <p:sldId id="356" r:id="rId30"/>
    <p:sldId id="357" r:id="rId31"/>
    <p:sldId id="358" r:id="rId32"/>
    <p:sldId id="359" r:id="rId33"/>
    <p:sldId id="363" r:id="rId34"/>
    <p:sldId id="361" r:id="rId35"/>
    <p:sldId id="3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D0D0"/>
    <a:srgbClr val="FFFF00"/>
    <a:srgbClr val="990033"/>
    <a:srgbClr val="FF9933"/>
    <a:srgbClr val="FF0000"/>
    <a:srgbClr val="FFC000"/>
    <a:srgbClr val="FF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1250" autoAdjust="0"/>
    <p:restoredTop sz="86377" autoAdjust="0"/>
  </p:normalViewPr>
  <p:slideViewPr>
    <p:cSldViewPr>
      <p:cViewPr varScale="1">
        <p:scale>
          <a:sx n="57" d="100"/>
          <a:sy n="57" d="100"/>
        </p:scale>
        <p:origin x="-1254" y="-84"/>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39E1E0-46FA-4D1E-A0D6-866C8C1A345C}" type="datetimeFigureOut">
              <a:rPr lang="en-US" smtClean="0"/>
              <a:pPr/>
              <a:t>15/11/2019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8B382-C9A0-4B1D-ADD4-EDB54E3DDDC0}" type="slidenum">
              <a:rPr lang="en-US" smtClean="0"/>
              <a:pPr/>
              <a:t>‹#›</a:t>
            </a:fld>
            <a:endParaRPr lang="en-US"/>
          </a:p>
        </p:txBody>
      </p:sp>
    </p:spTree>
    <p:extLst>
      <p:ext uri="{BB962C8B-B14F-4D97-AF65-F5344CB8AC3E}">
        <p14:creationId xmlns="" xmlns:p14="http://schemas.microsoft.com/office/powerpoint/2010/main" val="3560177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7F569-97EE-4CC3-9676-15CBD00E986B}" type="datetimeFigureOut">
              <a:rPr lang="en-US" smtClean="0"/>
              <a:pPr/>
              <a:t>15/11/2019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CA01-9C27-4035-B550-0CEE702334A9}" type="slidenum">
              <a:rPr lang="en-US" smtClean="0"/>
              <a:pPr/>
              <a:t>‹#›</a:t>
            </a:fld>
            <a:endParaRPr lang="en-US"/>
          </a:p>
        </p:txBody>
      </p:sp>
    </p:spTree>
    <p:extLst>
      <p:ext uri="{BB962C8B-B14F-4D97-AF65-F5344CB8AC3E}">
        <p14:creationId xmlns="" xmlns:p14="http://schemas.microsoft.com/office/powerpoint/2010/main" val="89547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BD6CA01-9C27-4035-B550-0CEE702334A9}" type="slidenum">
              <a:rPr lang="en-US" smtClean="0"/>
              <a:pPr/>
              <a:t>1</a:t>
            </a:fld>
            <a:endParaRPr lang="en-US"/>
          </a:p>
        </p:txBody>
      </p:sp>
    </p:spTree>
    <p:extLst>
      <p:ext uri="{BB962C8B-B14F-4D97-AF65-F5344CB8AC3E}">
        <p14:creationId xmlns="" xmlns:p14="http://schemas.microsoft.com/office/powerpoint/2010/main" val="413602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15/11/2019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15/11/2019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15/11/2019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 Id="rId5" Type="http://schemas.openxmlformats.org/officeDocument/2006/relationships/image" Target="../media/image27.jpe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4.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xml"/><Relationship Id="rId5" Type="http://schemas.openxmlformats.org/officeDocument/2006/relationships/image" Target="../media/image39.jpeg"/><Relationship Id="rId4" Type="http://schemas.openxmlformats.org/officeDocument/2006/relationships/image" Target="../media/image38.jpeg"/></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jpeg"/></Relationships>
</file>

<file path=ppt/slides/_rels/slide2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4.xml"/><Relationship Id="rId4" Type="http://schemas.openxmlformats.org/officeDocument/2006/relationships/image" Target="../media/image55.jpeg"/></Relationships>
</file>

<file path=ppt/slides/_rels/slide27.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4.xml"/><Relationship Id="rId4" Type="http://schemas.openxmlformats.org/officeDocument/2006/relationships/image" Target="../media/image58.jpeg"/></Relationships>
</file>

<file path=ppt/slides/_rels/slide2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4.xml"/><Relationship Id="rId4" Type="http://schemas.openxmlformats.org/officeDocument/2006/relationships/image" Target="../media/image6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i-IN" sz="4400" dirty="0" smtClean="0">
                <a:solidFill>
                  <a:srgbClr val="00B0F0"/>
                </a:solidFill>
                <a:latin typeface="Arial Black" pitchFamily="34" charset="0"/>
              </a:rPr>
              <a:t>वित्तीय अनुशासन का स्कूल</a:t>
            </a:r>
            <a:endParaRPr lang="en-US" sz="4400" dirty="0">
              <a:solidFill>
                <a:srgbClr val="00B0F0"/>
              </a:solidFill>
              <a:latin typeface="Arial Black" pitchFamily="34" charset="0"/>
            </a:endParaRPr>
          </a:p>
        </p:txBody>
      </p:sp>
      <p:sp>
        <p:nvSpPr>
          <p:cNvPr id="3" name="Content Placeholder 2"/>
          <p:cNvSpPr>
            <a:spLocks noGrp="1"/>
          </p:cNvSpPr>
          <p:nvPr>
            <p:ph sz="half" idx="1"/>
          </p:nvPr>
        </p:nvSpPr>
        <p:spPr>
          <a:xfrm>
            <a:off x="4572000" y="1828800"/>
            <a:ext cx="4419600" cy="4525963"/>
          </a:xfrm>
        </p:spPr>
        <p:txBody>
          <a:bodyPr>
            <a:normAutofit/>
          </a:bodyPr>
          <a:lstStyle/>
          <a:p>
            <a:endParaRPr lang="en-US" sz="4400" dirty="0" smtClean="0">
              <a:solidFill>
                <a:srgbClr val="00B0F0"/>
              </a:solidFill>
            </a:endParaRPr>
          </a:p>
          <a:p>
            <a:pPr algn="r">
              <a:buNone/>
            </a:pPr>
            <a:r>
              <a:rPr lang="en-US" sz="9600" dirty="0" smtClean="0"/>
              <a:t>	</a:t>
            </a:r>
            <a:r>
              <a:rPr lang="hi-IN" sz="4300" dirty="0" smtClean="0">
                <a:solidFill>
                  <a:srgbClr val="20D0D0"/>
                </a:solidFill>
                <a:latin typeface="Arial Narrow" pitchFamily="34" charset="0"/>
              </a:rPr>
              <a:t>चेन्नई</a:t>
            </a:r>
          </a:p>
          <a:p>
            <a:pPr algn="r">
              <a:buNone/>
            </a:pPr>
            <a:r>
              <a:rPr lang="hi-IN" sz="4300" dirty="0" smtClean="0">
                <a:solidFill>
                  <a:srgbClr val="20D0D0"/>
                </a:solidFill>
                <a:latin typeface="Arial Narrow" pitchFamily="34" charset="0"/>
              </a:rPr>
              <a:t>4,5 मई 2019</a:t>
            </a:r>
            <a:endParaRPr lang="en-US" dirty="0"/>
          </a:p>
        </p:txBody>
      </p:sp>
      <p:pic>
        <p:nvPicPr>
          <p:cNvPr id="5" name="Picture 3" descr="C:\Users\Dell\Desktop\School of Financial Discipline\Pics\images (30).jpg"/>
          <p:cNvPicPr>
            <a:picLocks noGrp="1" noChangeAspect="1" noChangeArrowheads="1"/>
          </p:cNvPicPr>
          <p:nvPr>
            <p:ph sz="half" idx="2"/>
          </p:nvPr>
        </p:nvPicPr>
        <p:blipFill>
          <a:blip r:embed="rId3"/>
          <a:srcRect/>
          <a:stretch>
            <a:fillRect/>
          </a:stretch>
        </p:blipFill>
        <p:spPr bwMode="auto">
          <a:xfrm>
            <a:off x="609600" y="2743200"/>
            <a:ext cx="2733675" cy="1666875"/>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14400"/>
          </a:xfrm>
        </p:spPr>
        <p:txBody>
          <a:bodyPr/>
          <a:lstStyle/>
          <a:p>
            <a:pPr algn="ctr"/>
            <a:r>
              <a:rPr lang="en-IN" sz="3200" b="1" dirty="0" smtClean="0">
                <a:solidFill>
                  <a:srgbClr val="20D0D0"/>
                </a:solidFill>
                <a:latin typeface="Arial Narrow" pitchFamily="34" charset="0"/>
              </a:rPr>
              <a:t>4. </a:t>
            </a:r>
            <a:r>
              <a:rPr lang="hi-IN" sz="3200" dirty="0" smtClean="0"/>
              <a:t>लैव्यवस्था </a:t>
            </a:r>
            <a:r>
              <a:rPr lang="en-IN" sz="3200" b="1" dirty="0" smtClean="0">
                <a:solidFill>
                  <a:srgbClr val="20D0D0"/>
                </a:solidFill>
                <a:latin typeface="Arial Narrow" pitchFamily="34" charset="0"/>
              </a:rPr>
              <a:t>: 19:35-37 – </a:t>
            </a:r>
            <a:r>
              <a:rPr lang="hi-IN" sz="3200" b="1" dirty="0" smtClean="0">
                <a:solidFill>
                  <a:srgbClr val="20D0D0"/>
                </a:solidFill>
                <a:latin typeface="Arial Narrow" pitchFamily="34" charset="0"/>
              </a:rPr>
              <a:t>गलत माप, वजन और मात्रा</a:t>
            </a:r>
            <a:endParaRPr lang="en-US" sz="3200" b="1" dirty="0">
              <a:solidFill>
                <a:srgbClr val="20D0D0"/>
              </a:solidFill>
              <a:latin typeface="Arial Narrow" pitchFamily="34" charset="0"/>
            </a:endParaRPr>
          </a:p>
        </p:txBody>
      </p:sp>
      <p:sp>
        <p:nvSpPr>
          <p:cNvPr id="3" name="Content Placeholder 2"/>
          <p:cNvSpPr>
            <a:spLocks noGrp="1"/>
          </p:cNvSpPr>
          <p:nvPr>
            <p:ph sz="half" idx="1"/>
          </p:nvPr>
        </p:nvSpPr>
        <p:spPr>
          <a:xfrm>
            <a:off x="381000" y="1066800"/>
            <a:ext cx="4038600" cy="5087499"/>
          </a:xfrm>
        </p:spPr>
        <p:txBody>
          <a:bodyPr>
            <a:noAutofit/>
          </a:bodyPr>
          <a:lstStyle/>
          <a:p>
            <a:pPr marL="68580" indent="0">
              <a:buNone/>
            </a:pPr>
            <a:r>
              <a:rPr lang="en-IN" sz="2800" dirty="0" smtClean="0">
                <a:solidFill>
                  <a:srgbClr val="FFFF00"/>
                </a:solidFill>
                <a:latin typeface="Arial Rounded MT Bold" pitchFamily="34" charset="0"/>
              </a:rPr>
              <a:t>Eze 45:10, 11-14  You're to use an honest scale, an honest dry measure, and an honest liquid measure! ….. </a:t>
            </a:r>
          </a:p>
          <a:p>
            <a:pPr marL="68580" indent="0">
              <a:buNone/>
            </a:pPr>
            <a:r>
              <a:rPr lang="en-IN" sz="2800" dirty="0" smtClean="0">
                <a:solidFill>
                  <a:srgbClr val="FFFF00"/>
                </a:solidFill>
                <a:latin typeface="Arial Rounded MT Bold" pitchFamily="34" charset="0"/>
              </a:rPr>
              <a:t> </a:t>
            </a:r>
            <a:r>
              <a:rPr lang="hi-IN" dirty="0" smtClean="0"/>
              <a:t> लैव्यवस्था </a:t>
            </a:r>
            <a:r>
              <a:rPr lang="en-IN" sz="2800" dirty="0" smtClean="0">
                <a:solidFill>
                  <a:srgbClr val="FFFF00"/>
                </a:solidFill>
                <a:latin typeface="Arial Rounded MT Bold" pitchFamily="34" charset="0"/>
              </a:rPr>
              <a:t>19:35</a:t>
            </a:r>
            <a:r>
              <a:rPr lang="en-IN" sz="2800" dirty="0">
                <a:solidFill>
                  <a:srgbClr val="FFFF00"/>
                </a:solidFill>
                <a:latin typeface="Arial Rounded MT Bold" pitchFamily="34" charset="0"/>
              </a:rPr>
              <a:t> </a:t>
            </a:r>
            <a:r>
              <a:rPr lang="en-IN" sz="2800" dirty="0" smtClean="0">
                <a:solidFill>
                  <a:srgbClr val="FFFF00"/>
                </a:solidFill>
                <a:latin typeface="Arial Rounded MT Bold" pitchFamily="34" charset="0"/>
              </a:rPr>
              <a:t>-37  </a:t>
            </a:r>
            <a:r>
              <a:rPr lang="en-IN" sz="2800" dirty="0">
                <a:solidFill>
                  <a:srgbClr val="FFFF00"/>
                </a:solidFill>
                <a:latin typeface="Arial Rounded MT Bold" pitchFamily="34" charset="0"/>
              </a:rPr>
              <a:t>"You are not to act unjustly in deciding a case or when measuring weight and quantity. </a:t>
            </a:r>
            <a:endParaRPr lang="en-IN" sz="2800" dirty="0" smtClean="0">
              <a:solidFill>
                <a:srgbClr val="FFFF00"/>
              </a:solidFill>
              <a:latin typeface="Arial Rounded MT Bold" pitchFamily="34" charset="0"/>
            </a:endParaRPr>
          </a:p>
          <a:p>
            <a:pPr marL="68580" indent="0">
              <a:buNone/>
            </a:pPr>
            <a:endParaRPr lang="en-IN" sz="2800" dirty="0">
              <a:solidFill>
                <a:srgbClr val="FFFF00"/>
              </a:solidFill>
              <a:latin typeface="Arial Rounded MT Bold" pitchFamily="34" charset="0"/>
            </a:endParaRPr>
          </a:p>
          <a:p>
            <a:pPr>
              <a:buNone/>
            </a:pPr>
            <a:r>
              <a:rPr lang="en-IN" sz="2800" dirty="0" smtClean="0">
                <a:solidFill>
                  <a:srgbClr val="FFFF00"/>
                </a:solidFill>
                <a:latin typeface="Arial Rounded MT Bold" pitchFamily="34" charset="0"/>
              </a:rPr>
              <a:t> </a:t>
            </a:r>
            <a:endParaRPr lang="en-US" sz="2400" dirty="0">
              <a:latin typeface="Arial Rounded MT Bold" pitchFamily="34" charset="0"/>
            </a:endParaRPr>
          </a:p>
        </p:txBody>
      </p:sp>
      <p:pic>
        <p:nvPicPr>
          <p:cNvPr id="1027" name="Picture 3" descr="C:\Users\Dell\Desktop\School of Financial Discipline\Pics\download (6).jpg"/>
          <p:cNvPicPr>
            <a:picLocks noChangeAspect="1" noChangeArrowheads="1"/>
          </p:cNvPicPr>
          <p:nvPr/>
        </p:nvPicPr>
        <p:blipFill>
          <a:blip r:embed="rId2"/>
          <a:srcRect/>
          <a:stretch>
            <a:fillRect/>
          </a:stretch>
        </p:blipFill>
        <p:spPr bwMode="auto">
          <a:xfrm>
            <a:off x="4572000" y="3429000"/>
            <a:ext cx="3962400" cy="2438400"/>
          </a:xfrm>
          <a:prstGeom prst="rect">
            <a:avLst/>
          </a:prstGeom>
          <a:noFill/>
          <a:effectLst>
            <a:softEdge rad="63500"/>
          </a:effectLst>
        </p:spPr>
      </p:pic>
      <p:pic>
        <p:nvPicPr>
          <p:cNvPr id="1026" name="Picture 2" descr="C:\Users\Dell\Desktop\School of Financial Discipline\Pics\images (18).jpg"/>
          <p:cNvPicPr>
            <a:picLocks noGrp="1" noChangeAspect="1" noChangeArrowheads="1"/>
          </p:cNvPicPr>
          <p:nvPr>
            <p:ph sz="half" idx="2"/>
          </p:nvPr>
        </p:nvPicPr>
        <p:blipFill>
          <a:blip r:embed="rId3"/>
          <a:srcRect/>
          <a:stretch>
            <a:fillRect/>
          </a:stretch>
        </p:blipFill>
        <p:spPr bwMode="auto">
          <a:xfrm>
            <a:off x="4572000" y="838200"/>
            <a:ext cx="4114800" cy="23622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914400"/>
          </a:xfrm>
        </p:spPr>
        <p:txBody>
          <a:bodyPr/>
          <a:lstStyle/>
          <a:p>
            <a:pPr algn="ctr"/>
            <a:r>
              <a:rPr lang="en-US" sz="3200" b="1" dirty="0" smtClean="0">
                <a:solidFill>
                  <a:srgbClr val="20D0D0"/>
                </a:solidFill>
                <a:latin typeface="Arial Narrow" pitchFamily="34" charset="0"/>
              </a:rPr>
              <a:t>4. </a:t>
            </a:r>
            <a:r>
              <a:rPr lang="hi-IN" sz="3200" b="1" dirty="0" smtClean="0">
                <a:solidFill>
                  <a:srgbClr val="20D0D0"/>
                </a:solidFill>
                <a:latin typeface="Arial Narrow" pitchFamily="34" charset="0"/>
              </a:rPr>
              <a:t>वजन और मात्रा में झूठी माप</a:t>
            </a:r>
            <a:endParaRPr lang="en-US" sz="3200" b="1" dirty="0">
              <a:solidFill>
                <a:srgbClr val="20D0D0"/>
              </a:solidFill>
              <a:latin typeface="Arial Narrow" pitchFamily="34" charset="0"/>
            </a:endParaRPr>
          </a:p>
        </p:txBody>
      </p:sp>
      <p:sp>
        <p:nvSpPr>
          <p:cNvPr id="3" name="Content Placeholder 2"/>
          <p:cNvSpPr>
            <a:spLocks noGrp="1"/>
          </p:cNvSpPr>
          <p:nvPr>
            <p:ph sz="half" idx="1"/>
          </p:nvPr>
        </p:nvSpPr>
        <p:spPr>
          <a:xfrm>
            <a:off x="0" y="990600"/>
            <a:ext cx="5410200" cy="5867401"/>
          </a:xfrm>
        </p:spPr>
        <p:txBody>
          <a:bodyPr>
            <a:normAutofit fontScale="70000" lnSpcReduction="20000"/>
          </a:bodyPr>
          <a:lstStyle/>
          <a:p>
            <a:r>
              <a:rPr lang="hi-IN" dirty="0" smtClean="0"/>
              <a:t>व्यवस्थाविवरण </a:t>
            </a:r>
            <a:r>
              <a:rPr lang="en-IN" sz="2800" dirty="0" smtClean="0">
                <a:solidFill>
                  <a:srgbClr val="FFFF00"/>
                </a:solidFill>
                <a:latin typeface="Arial Rounded MT Bold" pitchFamily="34" charset="0"/>
              </a:rPr>
              <a:t>25:13-16  "Don't have different weights in your bag—one heavy and one light.   Don't have different measuring devices in your house—one large and one small.   You must have honest weights and measuring devices,……….” </a:t>
            </a:r>
            <a:endParaRPr lang="en-IN" sz="2600" b="1" dirty="0" smtClean="0">
              <a:solidFill>
                <a:srgbClr val="FFFF00"/>
              </a:solidFill>
              <a:latin typeface="Arial Rounded MT Bold" pitchFamily="34" charset="0"/>
            </a:endParaRPr>
          </a:p>
          <a:p>
            <a:endParaRPr lang="en-IN" sz="2600" b="1" dirty="0" smtClean="0">
              <a:solidFill>
                <a:srgbClr val="FFFF00"/>
              </a:solidFill>
              <a:latin typeface="Arial Rounded MT Bold" pitchFamily="34" charset="0"/>
            </a:endParaRPr>
          </a:p>
          <a:p>
            <a:r>
              <a:rPr lang="hi-IN" sz="1800" dirty="0" smtClean="0"/>
              <a:t>नीतिवचन  </a:t>
            </a:r>
            <a:r>
              <a:rPr lang="en-IN" sz="3200" b="1" dirty="0" smtClean="0">
                <a:solidFill>
                  <a:srgbClr val="FFFF00"/>
                </a:solidFill>
                <a:latin typeface="Arial Rounded MT Bold" pitchFamily="34" charset="0"/>
              </a:rPr>
              <a:t>11:1</a:t>
            </a:r>
            <a:r>
              <a:rPr lang="en-IN" sz="3200" dirty="0" smtClean="0">
                <a:solidFill>
                  <a:srgbClr val="FFFF00"/>
                </a:solidFill>
                <a:latin typeface="Arial Rounded MT Bold" pitchFamily="34" charset="0"/>
              </a:rPr>
              <a:t>  The LORD hates false scales, but he delights in accurate weights. </a:t>
            </a:r>
          </a:p>
          <a:p>
            <a:endParaRPr lang="en-IN" sz="2600" dirty="0" smtClean="0">
              <a:solidFill>
                <a:srgbClr val="FFFF00"/>
              </a:solidFill>
              <a:latin typeface="Arial Rounded MT Bold" pitchFamily="34" charset="0"/>
            </a:endParaRPr>
          </a:p>
          <a:p>
            <a:r>
              <a:rPr lang="hi-IN" dirty="0" smtClean="0"/>
              <a:t>मीका </a:t>
            </a:r>
            <a:r>
              <a:rPr lang="en-IN" sz="3600" dirty="0" smtClean="0">
                <a:solidFill>
                  <a:srgbClr val="FFFF00"/>
                </a:solidFill>
                <a:latin typeface="Arial Rounded MT Bold" pitchFamily="34" charset="0"/>
              </a:rPr>
              <a:t>6: 11  Are the treasures of wickedness still in the house of the wicked, and the short measure that is hateful?  Shall I count </a:t>
            </a:r>
            <a:r>
              <a:rPr lang="en-IN" sz="3600" i="1" dirty="0" smtClean="0">
                <a:solidFill>
                  <a:srgbClr val="FFFF00"/>
                </a:solidFill>
                <a:latin typeface="Arial Rounded MT Bold" pitchFamily="34" charset="0"/>
              </a:rPr>
              <a:t>those</a:t>
            </a:r>
            <a:r>
              <a:rPr lang="en-IN" sz="3600" dirty="0" smtClean="0">
                <a:solidFill>
                  <a:srgbClr val="FFFF00"/>
                </a:solidFill>
                <a:latin typeface="Arial Rounded MT Bold" pitchFamily="34" charset="0"/>
              </a:rPr>
              <a:t> with the wicked scales pure, and those with the bag of deceitful weights? </a:t>
            </a:r>
          </a:p>
          <a:p>
            <a:endParaRPr lang="en-IN" sz="2600" dirty="0" smtClean="0">
              <a:solidFill>
                <a:srgbClr val="FFFF00"/>
              </a:solidFill>
              <a:latin typeface="Arial Rounded MT Bold" pitchFamily="34" charset="0"/>
            </a:endParaRPr>
          </a:p>
          <a:p>
            <a:endParaRPr lang="en-US" dirty="0"/>
          </a:p>
        </p:txBody>
      </p:sp>
      <p:pic>
        <p:nvPicPr>
          <p:cNvPr id="7171" name="Picture 3" descr="C:\Users\Dell\Desktop\School of Financial Discipline\Pics\download (5).jpg"/>
          <p:cNvPicPr>
            <a:picLocks noChangeAspect="1" noChangeArrowheads="1"/>
          </p:cNvPicPr>
          <p:nvPr/>
        </p:nvPicPr>
        <p:blipFill>
          <a:blip r:embed="rId2"/>
          <a:srcRect/>
          <a:stretch>
            <a:fillRect/>
          </a:stretch>
        </p:blipFill>
        <p:spPr bwMode="auto">
          <a:xfrm>
            <a:off x="5638800" y="1219200"/>
            <a:ext cx="3276600" cy="3048000"/>
          </a:xfrm>
          <a:prstGeom prst="rect">
            <a:avLst/>
          </a:prstGeom>
          <a:noFill/>
          <a:effectLst>
            <a:softEdge rad="127000"/>
          </a:effectLst>
        </p:spPr>
      </p:pic>
      <p:pic>
        <p:nvPicPr>
          <p:cNvPr id="7172" name="Picture 4" descr="C:\Users\Dell\Desktop\School of Financial Discipline\Pics\download (4).jpg"/>
          <p:cNvPicPr>
            <a:picLocks noGrp="1" noChangeAspect="1" noChangeArrowheads="1"/>
          </p:cNvPicPr>
          <p:nvPr>
            <p:ph sz="half" idx="2"/>
          </p:nvPr>
        </p:nvPicPr>
        <p:blipFill>
          <a:blip r:embed="rId3"/>
          <a:srcRect/>
          <a:stretch>
            <a:fillRect/>
          </a:stretch>
        </p:blipFill>
        <p:spPr bwMode="auto">
          <a:xfrm>
            <a:off x="5943600" y="4267200"/>
            <a:ext cx="3048000" cy="2590800"/>
          </a:xfrm>
          <a:prstGeom prst="rect">
            <a:avLst/>
          </a:prstGeom>
          <a:noFill/>
          <a:effectLst>
            <a:softEdge rad="127000"/>
          </a:effectLst>
        </p:spPr>
      </p:pic>
    </p:spTree>
    <p:extLst>
      <p:ext uri="{BB962C8B-B14F-4D97-AF65-F5344CB8AC3E}">
        <p14:creationId xmlns="" xmlns:p14="http://schemas.microsoft.com/office/powerpoint/2010/main" val="2969699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219200"/>
          </a:xfrm>
        </p:spPr>
        <p:txBody>
          <a:bodyPr/>
          <a:lstStyle/>
          <a:p>
            <a:pPr algn="ctr"/>
            <a:r>
              <a:rPr lang="en-IN" sz="3200" b="1" dirty="0" smtClean="0">
                <a:solidFill>
                  <a:srgbClr val="20D0D0"/>
                </a:solidFill>
                <a:latin typeface="Arial Narrow" pitchFamily="34" charset="0"/>
              </a:rPr>
              <a:t>5. </a:t>
            </a:r>
            <a:r>
              <a:rPr lang="hi-IN" sz="3200" dirty="0" smtClean="0"/>
              <a:t>अय्यूब </a:t>
            </a:r>
            <a:r>
              <a:rPr lang="en-IN" sz="3200" b="1" dirty="0" smtClean="0">
                <a:solidFill>
                  <a:srgbClr val="20D0D0"/>
                </a:solidFill>
                <a:latin typeface="Arial Narrow" pitchFamily="34" charset="0"/>
              </a:rPr>
              <a:t>:20:19-22 </a:t>
            </a:r>
            <a:r>
              <a:rPr lang="hi-IN" sz="3200" b="1" dirty="0" smtClean="0">
                <a:solidFill>
                  <a:srgbClr val="20D0D0"/>
                </a:solidFill>
                <a:latin typeface="Arial Narrow" pitchFamily="34" charset="0"/>
              </a:rPr>
              <a:t>जिन घरों में किसी ने समृद्धि का निर्माण नहीं किया है, उन्हें किसी भी समय किसी भी तरह के हमले का शिकार होना चाहिए</a:t>
            </a:r>
            <a:endParaRPr lang="en-US" sz="3200" b="1" dirty="0">
              <a:solidFill>
                <a:srgbClr val="20D0D0"/>
              </a:solidFill>
              <a:latin typeface="Arial Narrow" pitchFamily="34" charset="0"/>
            </a:endParaRPr>
          </a:p>
        </p:txBody>
      </p:sp>
      <p:sp>
        <p:nvSpPr>
          <p:cNvPr id="3" name="Content Placeholder 2"/>
          <p:cNvSpPr>
            <a:spLocks noGrp="1"/>
          </p:cNvSpPr>
          <p:nvPr>
            <p:ph sz="half" idx="1"/>
          </p:nvPr>
        </p:nvSpPr>
        <p:spPr>
          <a:xfrm>
            <a:off x="0" y="1219200"/>
            <a:ext cx="4038600" cy="4953000"/>
          </a:xfrm>
        </p:spPr>
        <p:txBody>
          <a:bodyPr>
            <a:normAutofit lnSpcReduction="10000"/>
          </a:bodyPr>
          <a:lstStyle/>
          <a:p>
            <a:r>
              <a:rPr lang="hi-IN" dirty="0" smtClean="0"/>
              <a:t>अय्यूब</a:t>
            </a:r>
            <a:r>
              <a:rPr lang="en-IN" b="1" dirty="0" smtClean="0">
                <a:solidFill>
                  <a:srgbClr val="FFFF00"/>
                </a:solidFill>
              </a:rPr>
              <a:t> 20:19-22 </a:t>
            </a:r>
            <a:r>
              <a:rPr lang="en-IN" b="1" dirty="0">
                <a:solidFill>
                  <a:srgbClr val="FFFF00"/>
                </a:solidFill>
              </a:rPr>
              <a:t>because he has crushed and abandoned the poor; he has seized a house that he didn't build. </a:t>
            </a:r>
          </a:p>
          <a:p>
            <a:r>
              <a:rPr lang="en-IN" b="1" dirty="0">
                <a:solidFill>
                  <a:srgbClr val="FFFF00"/>
                </a:solidFill>
              </a:rPr>
              <a:t>  </a:t>
            </a:r>
            <a:r>
              <a:rPr lang="en-IN" b="1" dirty="0" smtClean="0">
                <a:solidFill>
                  <a:srgbClr val="FFFF00"/>
                </a:solidFill>
              </a:rPr>
              <a:t>“..........., </a:t>
            </a:r>
            <a:r>
              <a:rPr lang="en-IN" b="1" dirty="0">
                <a:solidFill>
                  <a:srgbClr val="FFFF00"/>
                </a:solidFill>
              </a:rPr>
              <a:t>therefore his prosperity won't last.  </a:t>
            </a:r>
            <a:r>
              <a:rPr lang="en-IN" b="1" dirty="0" smtClean="0">
                <a:solidFill>
                  <a:srgbClr val="FFFF00"/>
                </a:solidFill>
              </a:rPr>
              <a:t>........., </a:t>
            </a:r>
            <a:r>
              <a:rPr lang="en-IN" b="1" dirty="0">
                <a:solidFill>
                  <a:srgbClr val="FFFF00"/>
                </a:solidFill>
              </a:rPr>
              <a:t>he suffers—everyone in any sort of trouble will attack him. </a:t>
            </a:r>
          </a:p>
          <a:p>
            <a:endParaRPr lang="en-US" dirty="0"/>
          </a:p>
        </p:txBody>
      </p:sp>
      <p:pic>
        <p:nvPicPr>
          <p:cNvPr id="8195" name="Picture 3" descr="C:\Users\Dell\Desktop\School of Financial Discipline\Pics\images (12).jpg"/>
          <p:cNvPicPr>
            <a:picLocks noChangeAspect="1" noChangeArrowheads="1"/>
          </p:cNvPicPr>
          <p:nvPr/>
        </p:nvPicPr>
        <p:blipFill>
          <a:blip r:embed="rId2"/>
          <a:srcRect/>
          <a:stretch>
            <a:fillRect/>
          </a:stretch>
        </p:blipFill>
        <p:spPr bwMode="auto">
          <a:xfrm>
            <a:off x="6781800" y="1295400"/>
            <a:ext cx="2362200" cy="1752600"/>
          </a:xfrm>
          <a:prstGeom prst="rect">
            <a:avLst/>
          </a:prstGeom>
          <a:noFill/>
          <a:effectLst>
            <a:softEdge rad="127000"/>
          </a:effectLst>
        </p:spPr>
      </p:pic>
      <p:pic>
        <p:nvPicPr>
          <p:cNvPr id="8196" name="Picture 4" descr="C:\Users\Dell\Desktop\School of Financial Discipline\Pics\download (11).jpg"/>
          <p:cNvPicPr>
            <a:picLocks noGrp="1" noChangeAspect="1" noChangeArrowheads="1"/>
          </p:cNvPicPr>
          <p:nvPr>
            <p:ph sz="half" idx="2"/>
          </p:nvPr>
        </p:nvPicPr>
        <p:blipFill>
          <a:blip r:embed="rId3"/>
          <a:srcRect/>
          <a:stretch>
            <a:fillRect/>
          </a:stretch>
        </p:blipFill>
        <p:spPr bwMode="auto">
          <a:xfrm>
            <a:off x="4267200" y="2209800"/>
            <a:ext cx="2514600" cy="2514600"/>
          </a:xfrm>
          <a:prstGeom prst="rect">
            <a:avLst/>
          </a:prstGeom>
          <a:noFill/>
          <a:effectLst>
            <a:softEdge rad="127000"/>
          </a:effectLst>
        </p:spPr>
      </p:pic>
      <p:pic>
        <p:nvPicPr>
          <p:cNvPr id="8197" name="Picture 5" descr="C:\Users\Dell\Desktop\School of Financial Discipline\Pics\download (12).jpg"/>
          <p:cNvPicPr>
            <a:picLocks noChangeAspect="1" noChangeArrowheads="1"/>
          </p:cNvPicPr>
          <p:nvPr/>
        </p:nvPicPr>
        <p:blipFill>
          <a:blip r:embed="rId4"/>
          <a:srcRect/>
          <a:stretch>
            <a:fillRect/>
          </a:stretch>
        </p:blipFill>
        <p:spPr bwMode="auto">
          <a:xfrm>
            <a:off x="6019800" y="4724400"/>
            <a:ext cx="2971800" cy="21336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512064"/>
            <a:ext cx="9144000" cy="1088136"/>
          </a:xfrm>
        </p:spPr>
        <p:txBody>
          <a:bodyPr/>
          <a:lstStyle/>
          <a:p>
            <a:r>
              <a:rPr lang="en-IN" sz="2800" b="1" dirty="0" smtClean="0">
                <a:solidFill>
                  <a:srgbClr val="20D0D0"/>
                </a:solidFill>
                <a:latin typeface="Arial Narrow" pitchFamily="34" charset="0"/>
              </a:rPr>
              <a:t>6. </a:t>
            </a:r>
            <a:r>
              <a:rPr lang="hi-IN" sz="2800" dirty="0" smtClean="0"/>
              <a:t>नीतिवचन </a:t>
            </a:r>
            <a:r>
              <a:rPr lang="en-IN" sz="2800" b="1" dirty="0" smtClean="0">
                <a:solidFill>
                  <a:srgbClr val="20D0D0"/>
                </a:solidFill>
                <a:latin typeface="Arial Narrow" pitchFamily="34" charset="0"/>
              </a:rPr>
              <a:t>:1:13-15, </a:t>
            </a:r>
            <a:r>
              <a:rPr lang="hi-IN" sz="2800" b="1" dirty="0" smtClean="0">
                <a:solidFill>
                  <a:srgbClr val="20D0D0"/>
                </a:solidFill>
                <a:latin typeface="Arial Narrow" pitchFamily="34" charset="0"/>
              </a:rPr>
              <a:t>घरों को खराब होने से भरना। वे अपने स्वयं के रक्त के इंतजार में झूठ बोलते हैं; उन्होंने अपने जीवन के लिए एक घात लगा दिया। (18)</a:t>
            </a:r>
            <a:endParaRPr lang="en-US" b="1" dirty="0">
              <a:solidFill>
                <a:srgbClr val="20D0D0"/>
              </a:solidFill>
              <a:latin typeface="Arial Narrow" pitchFamily="34" charset="0"/>
            </a:endParaRPr>
          </a:p>
        </p:txBody>
      </p:sp>
      <p:sp>
        <p:nvSpPr>
          <p:cNvPr id="3" name="Content Placeholder 2"/>
          <p:cNvSpPr>
            <a:spLocks noGrp="1"/>
          </p:cNvSpPr>
          <p:nvPr>
            <p:ph sz="half" idx="1"/>
          </p:nvPr>
        </p:nvSpPr>
        <p:spPr>
          <a:xfrm>
            <a:off x="152400" y="1770501"/>
            <a:ext cx="4350544" cy="4525963"/>
          </a:xfrm>
        </p:spPr>
        <p:txBody>
          <a:bodyPr>
            <a:normAutofit fontScale="92500" lnSpcReduction="10000"/>
          </a:bodyPr>
          <a:lstStyle/>
          <a:p>
            <a:pPr>
              <a:buNone/>
            </a:pPr>
            <a:r>
              <a:rPr lang="hi-IN" dirty="0" smtClean="0"/>
              <a:t>नीतिवचन </a:t>
            </a:r>
            <a:r>
              <a:rPr lang="en-IN" dirty="0" smtClean="0">
                <a:solidFill>
                  <a:srgbClr val="FFFF00"/>
                </a:solidFill>
                <a:latin typeface="Arial Rounded MT Bold" pitchFamily="34" charset="0"/>
              </a:rPr>
              <a:t> 1:13-15</a:t>
            </a:r>
            <a:r>
              <a:rPr lang="en-IN" dirty="0">
                <a:solidFill>
                  <a:srgbClr val="FFFF00"/>
                </a:solidFill>
                <a:latin typeface="Arial Rounded MT Bold" pitchFamily="34" charset="0"/>
              </a:rPr>
              <a:t>  </a:t>
            </a:r>
            <a:r>
              <a:rPr lang="hi-IN" dirty="0" smtClean="0">
                <a:solidFill>
                  <a:srgbClr val="FFFF00"/>
                </a:solidFill>
                <a:latin typeface="Arial Rounded MT Bold" pitchFamily="34" charset="0"/>
              </a:rPr>
              <a:t>हमें हर तरह की मूल्यवान संपत्ति मिलेगी, और हम अपने घरों को खराब कर देंगे।</a:t>
            </a:r>
          </a:p>
          <a:p>
            <a:pPr>
              <a:buNone/>
            </a:pPr>
            <a:r>
              <a:rPr lang="hi-IN" dirty="0" smtClean="0">
                <a:solidFill>
                  <a:srgbClr val="FFFF00"/>
                </a:solidFill>
                <a:latin typeface="Arial Rounded MT Bold" pitchFamily="34" charset="0"/>
              </a:rPr>
              <a:t>अपना लोटा हमारे साथ फेंक दो, और हम सभी के पास एक एक पर्स होगा। ”</a:t>
            </a:r>
          </a:p>
          <a:p>
            <a:pPr>
              <a:buNone/>
            </a:pPr>
            <a:r>
              <a:rPr lang="hi-IN" dirty="0" smtClean="0">
                <a:solidFill>
                  <a:srgbClr val="FFFF00"/>
                </a:solidFill>
                <a:latin typeface="Arial Rounded MT Bold" pitchFamily="34" charset="0"/>
              </a:rPr>
              <a:t>मेरे बेटे, उनके साथ मत जाओ, और अपने पैरों को उनके रास्तों से दूर रखो!</a:t>
            </a:r>
          </a:p>
          <a:p>
            <a:pPr>
              <a:buNone/>
            </a:pPr>
            <a:r>
              <a:rPr lang="hi-IN" dirty="0" smtClean="0">
                <a:solidFill>
                  <a:srgbClr val="FFFF00"/>
                </a:solidFill>
                <a:latin typeface="Arial Rounded MT Bold" pitchFamily="34" charset="0"/>
              </a:rPr>
              <a:t>(तिरुनेलवेली 80 लाख)</a:t>
            </a:r>
            <a:endParaRPr lang="en-IN" dirty="0">
              <a:solidFill>
                <a:srgbClr val="FFFF00"/>
              </a:solidFill>
              <a:latin typeface="Arial Rounded MT Bold" pitchFamily="34" charset="0"/>
            </a:endParaRPr>
          </a:p>
          <a:p>
            <a:endParaRPr lang="en-US" dirty="0"/>
          </a:p>
        </p:txBody>
      </p:sp>
      <p:pic>
        <p:nvPicPr>
          <p:cNvPr id="3074" name="Picture 2" descr="C:\Users\Dell\Desktop\School of Financial Discipline\Pics\images (29).jpg"/>
          <p:cNvPicPr>
            <a:picLocks noGrp="1" noChangeAspect="1" noChangeArrowheads="1"/>
          </p:cNvPicPr>
          <p:nvPr>
            <p:ph sz="half" idx="2"/>
          </p:nvPr>
        </p:nvPicPr>
        <p:blipFill>
          <a:blip r:embed="rId2"/>
          <a:srcRect/>
          <a:stretch>
            <a:fillRect/>
          </a:stretch>
        </p:blipFill>
        <p:spPr bwMode="auto">
          <a:xfrm>
            <a:off x="4495800" y="1828800"/>
            <a:ext cx="2457450" cy="1905000"/>
          </a:xfrm>
          <a:prstGeom prst="rect">
            <a:avLst/>
          </a:prstGeom>
          <a:noFill/>
        </p:spPr>
      </p:pic>
      <p:pic>
        <p:nvPicPr>
          <p:cNvPr id="3075" name="Picture 3" descr="C:\Users\Dell\Desktop\School of Financial Discipline\Pics\images (28).jpg"/>
          <p:cNvPicPr>
            <a:picLocks noChangeAspect="1" noChangeArrowheads="1"/>
          </p:cNvPicPr>
          <p:nvPr/>
        </p:nvPicPr>
        <p:blipFill>
          <a:blip r:embed="rId3"/>
          <a:srcRect/>
          <a:stretch>
            <a:fillRect/>
          </a:stretch>
        </p:blipFill>
        <p:spPr bwMode="auto">
          <a:xfrm>
            <a:off x="6257925" y="3276600"/>
            <a:ext cx="2886075" cy="1581150"/>
          </a:xfrm>
          <a:prstGeom prst="rect">
            <a:avLst/>
          </a:prstGeom>
          <a:noFill/>
          <a:effectLst>
            <a:softEdge rad="127000"/>
          </a:effectLst>
        </p:spPr>
      </p:pic>
      <p:pic>
        <p:nvPicPr>
          <p:cNvPr id="3076" name="Picture 4" descr="C:\Users\Dell\Desktop\School of Financial Discipline\Pics\images (24).jpg"/>
          <p:cNvPicPr>
            <a:picLocks noChangeAspect="1" noChangeArrowheads="1"/>
          </p:cNvPicPr>
          <p:nvPr/>
        </p:nvPicPr>
        <p:blipFill>
          <a:blip r:embed="rId4"/>
          <a:srcRect/>
          <a:stretch>
            <a:fillRect/>
          </a:stretch>
        </p:blipFill>
        <p:spPr bwMode="auto">
          <a:xfrm>
            <a:off x="4572000" y="4800600"/>
            <a:ext cx="2762250" cy="1657350"/>
          </a:xfrm>
          <a:prstGeom prst="rect">
            <a:avLst/>
          </a:prstGeom>
          <a:noFill/>
          <a:effectLst>
            <a:softEdge rad="127000"/>
          </a:effectLst>
        </p:spPr>
      </p:pic>
      <p:pic>
        <p:nvPicPr>
          <p:cNvPr id="3077" name="Picture 5" descr="C:\Users\Dell\Desktop\School of Financial Discipline\Pics\download (4).jpg"/>
          <p:cNvPicPr>
            <a:picLocks noChangeAspect="1" noChangeArrowheads="1"/>
          </p:cNvPicPr>
          <p:nvPr/>
        </p:nvPicPr>
        <p:blipFill>
          <a:blip r:embed="rId5"/>
          <a:srcRect/>
          <a:stretch>
            <a:fillRect/>
          </a:stretch>
        </p:blipFill>
        <p:spPr bwMode="auto">
          <a:xfrm>
            <a:off x="6629400" y="1600200"/>
            <a:ext cx="2619375" cy="1743075"/>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20D0D0"/>
                </a:solidFill>
                <a:latin typeface="Arial Rounded MT Bold" pitchFamily="34" charset="0"/>
              </a:rPr>
              <a:t>7. </a:t>
            </a:r>
            <a:r>
              <a:rPr lang="hi-IN" dirty="0" smtClean="0"/>
              <a:t>आमोस </a:t>
            </a:r>
            <a:r>
              <a:rPr lang="en-IN" dirty="0" smtClean="0">
                <a:solidFill>
                  <a:srgbClr val="20D0D0"/>
                </a:solidFill>
                <a:latin typeface="Arial Rounded MT Bold" pitchFamily="34" charset="0"/>
              </a:rPr>
              <a:t>:3:10 </a:t>
            </a:r>
            <a:r>
              <a:rPr lang="hi-IN" dirty="0" smtClean="0">
                <a:solidFill>
                  <a:srgbClr val="20D0D0"/>
                </a:solidFill>
                <a:latin typeface="Arial Rounded MT Bold" pitchFamily="34" charset="0"/>
              </a:rPr>
              <a:t>हिंसा द्वारा दूसरों से लिया गया खजाना </a:t>
            </a:r>
            <a:r>
              <a:rPr lang="en-IN" dirty="0" smtClean="0">
                <a:solidFill>
                  <a:srgbClr val="20D0D0"/>
                </a:solidFill>
                <a:latin typeface="Arial Rounded MT Bold" pitchFamily="34" charset="0"/>
              </a:rPr>
              <a:t/>
            </a:r>
            <a:br>
              <a:rPr lang="en-IN" dirty="0" smtClean="0">
                <a:solidFill>
                  <a:srgbClr val="20D0D0"/>
                </a:solidFill>
                <a:latin typeface="Arial Rounded MT Bold" pitchFamily="34" charset="0"/>
              </a:rPr>
            </a:br>
            <a:endParaRPr lang="en-US" dirty="0">
              <a:solidFill>
                <a:srgbClr val="20D0D0"/>
              </a:solidFill>
              <a:latin typeface="Arial Rounded MT Bold" pitchFamily="34" charset="0"/>
            </a:endParaRPr>
          </a:p>
        </p:txBody>
      </p:sp>
      <p:sp>
        <p:nvSpPr>
          <p:cNvPr id="3" name="Content Placeholder 2"/>
          <p:cNvSpPr>
            <a:spLocks noGrp="1"/>
          </p:cNvSpPr>
          <p:nvPr>
            <p:ph sz="half" idx="1"/>
          </p:nvPr>
        </p:nvSpPr>
        <p:spPr>
          <a:xfrm>
            <a:off x="0" y="1770501"/>
            <a:ext cx="4502944" cy="5087499"/>
          </a:xfrm>
        </p:spPr>
        <p:txBody>
          <a:bodyPr>
            <a:normAutofit fontScale="70000" lnSpcReduction="20000"/>
          </a:bodyPr>
          <a:lstStyle/>
          <a:p>
            <a:endParaRPr lang="en-IN" b="1" dirty="0" smtClean="0">
              <a:solidFill>
                <a:srgbClr val="FFFF00"/>
              </a:solidFill>
              <a:latin typeface="Arial Rounded MT Bold" pitchFamily="34" charset="0"/>
            </a:endParaRPr>
          </a:p>
          <a:p>
            <a:r>
              <a:rPr lang="hi-IN" dirty="0" smtClean="0"/>
              <a:t>आमोस </a:t>
            </a:r>
            <a:r>
              <a:rPr lang="en-IN" b="1" dirty="0" smtClean="0">
                <a:solidFill>
                  <a:srgbClr val="FFFF00"/>
                </a:solidFill>
                <a:latin typeface="Arial Rounded MT Bold" pitchFamily="34" charset="0"/>
              </a:rPr>
              <a:t> </a:t>
            </a:r>
            <a:r>
              <a:rPr lang="en-IN" b="1" dirty="0">
                <a:solidFill>
                  <a:srgbClr val="FFFF00"/>
                </a:solidFill>
                <a:latin typeface="Arial Rounded MT Bold" pitchFamily="34" charset="0"/>
              </a:rPr>
              <a:t>3:10  Because they do not know how to act right," declares the LORD, "they are filling their strongholds with treasures that they took from others by violence into their fortified citadels." </a:t>
            </a:r>
            <a:endParaRPr lang="en-IN" b="1" dirty="0" smtClean="0">
              <a:solidFill>
                <a:srgbClr val="FFFF00"/>
              </a:solidFill>
              <a:latin typeface="Arial Rounded MT Bold" pitchFamily="34" charset="0"/>
            </a:endParaRPr>
          </a:p>
          <a:p>
            <a:endParaRPr lang="en-IN" b="1" dirty="0" smtClean="0">
              <a:solidFill>
                <a:srgbClr val="FFFF00"/>
              </a:solidFill>
              <a:latin typeface="Arial Rounded MT Bold" pitchFamily="34" charset="0"/>
            </a:endParaRPr>
          </a:p>
          <a:p>
            <a:r>
              <a:rPr lang="hi-IN" dirty="0" smtClean="0"/>
              <a:t>आमोस </a:t>
            </a:r>
            <a:r>
              <a:rPr lang="en-US" b="1" dirty="0" smtClean="0">
                <a:solidFill>
                  <a:srgbClr val="FFFF00"/>
                </a:solidFill>
                <a:latin typeface="Arial Rounded MT Bold" pitchFamily="34" charset="0"/>
              </a:rPr>
              <a:t>3:11  Therefore …..: “An adversary shall surround the land and bring down your defenses from you, and your strongholds shall be plundered.” </a:t>
            </a:r>
          </a:p>
          <a:p>
            <a:r>
              <a:rPr lang="en-IN" dirty="0" smtClean="0"/>
              <a:t>(Churches &amp; Palaces built on the forcibly collected money)</a:t>
            </a:r>
            <a:endParaRPr lang="en-IN" dirty="0"/>
          </a:p>
          <a:p>
            <a:endParaRPr lang="en-US" dirty="0"/>
          </a:p>
        </p:txBody>
      </p:sp>
      <p:pic>
        <p:nvPicPr>
          <p:cNvPr id="4098" name="Picture 2" descr="C:\Users\Dell\Desktop\School of Financial Discipline\Pics\images (28).jpg"/>
          <p:cNvPicPr>
            <a:picLocks noGrp="1" noChangeAspect="1" noChangeArrowheads="1"/>
          </p:cNvPicPr>
          <p:nvPr>
            <p:ph sz="half" idx="2"/>
          </p:nvPr>
        </p:nvPicPr>
        <p:blipFill>
          <a:blip r:embed="rId2"/>
          <a:srcRect/>
          <a:stretch>
            <a:fillRect/>
          </a:stretch>
        </p:blipFill>
        <p:spPr bwMode="auto">
          <a:xfrm>
            <a:off x="4724400" y="2209800"/>
            <a:ext cx="1800225" cy="2543175"/>
          </a:xfrm>
          <a:prstGeom prst="rect">
            <a:avLst/>
          </a:prstGeom>
          <a:noFill/>
          <a:effectLst>
            <a:softEdge rad="127000"/>
          </a:effectLst>
        </p:spPr>
      </p:pic>
      <p:pic>
        <p:nvPicPr>
          <p:cNvPr id="4099" name="Picture 3" descr="C:\Users\Dell\Desktop\School of Financial Discipline\Pics\images (30).jpg"/>
          <p:cNvPicPr>
            <a:picLocks noChangeAspect="1" noChangeArrowheads="1"/>
          </p:cNvPicPr>
          <p:nvPr/>
        </p:nvPicPr>
        <p:blipFill>
          <a:blip r:embed="rId3"/>
          <a:srcRect/>
          <a:stretch>
            <a:fillRect/>
          </a:stretch>
        </p:blipFill>
        <p:spPr bwMode="auto">
          <a:xfrm>
            <a:off x="6524625" y="3657600"/>
            <a:ext cx="2619375" cy="1752600"/>
          </a:xfrm>
          <a:prstGeom prst="rect">
            <a:avLst/>
          </a:prstGeom>
          <a:noFill/>
          <a:effectLst>
            <a:softEdge rad="127000"/>
          </a:effectLst>
        </p:spPr>
      </p:pic>
      <p:pic>
        <p:nvPicPr>
          <p:cNvPr id="4100" name="Picture 4" descr="C:\Users\Dell\Desktop\School of Financial Discipline\Pics\images (33).jpg"/>
          <p:cNvPicPr>
            <a:picLocks noChangeAspect="1" noChangeArrowheads="1"/>
          </p:cNvPicPr>
          <p:nvPr/>
        </p:nvPicPr>
        <p:blipFill>
          <a:blip r:embed="rId4"/>
          <a:srcRect/>
          <a:stretch>
            <a:fillRect/>
          </a:stretch>
        </p:blipFill>
        <p:spPr bwMode="auto">
          <a:xfrm>
            <a:off x="6667500" y="1828800"/>
            <a:ext cx="2476500" cy="1838325"/>
          </a:xfrm>
          <a:prstGeom prst="rect">
            <a:avLst/>
          </a:prstGeom>
          <a:noFill/>
          <a:effectLst>
            <a:softEdge rad="127000"/>
          </a:effectLst>
        </p:spPr>
      </p:pic>
      <p:pic>
        <p:nvPicPr>
          <p:cNvPr id="4101" name="Picture 5" descr="C:\Users\Dell\Desktop\School of Financial Discipline\Pics\images (29).jpg"/>
          <p:cNvPicPr>
            <a:picLocks noChangeAspect="1" noChangeArrowheads="1"/>
          </p:cNvPicPr>
          <p:nvPr/>
        </p:nvPicPr>
        <p:blipFill>
          <a:blip r:embed="rId5"/>
          <a:srcRect/>
          <a:stretch>
            <a:fillRect/>
          </a:stretch>
        </p:blipFill>
        <p:spPr bwMode="auto">
          <a:xfrm>
            <a:off x="4419600" y="5114925"/>
            <a:ext cx="2619375" cy="1743075"/>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1088136"/>
          </a:xfrm>
        </p:spPr>
        <p:txBody>
          <a:bodyPr/>
          <a:lstStyle/>
          <a:p>
            <a:pPr algn="ctr"/>
            <a:r>
              <a:rPr lang="en-IN" sz="3200" b="1" dirty="0" smtClean="0">
                <a:solidFill>
                  <a:srgbClr val="20D0D0"/>
                </a:solidFill>
                <a:latin typeface="Arial Narrow" pitchFamily="34" charset="0"/>
              </a:rPr>
              <a:t>8. </a:t>
            </a:r>
            <a:r>
              <a:rPr lang="hi-IN" sz="3200" dirty="0" smtClean="0"/>
              <a:t>आमोस </a:t>
            </a:r>
            <a:r>
              <a:rPr lang="en-IN" sz="3200" b="1" dirty="0" smtClean="0">
                <a:solidFill>
                  <a:srgbClr val="20D0D0"/>
                </a:solidFill>
                <a:latin typeface="Arial Narrow" pitchFamily="34" charset="0"/>
              </a:rPr>
              <a:t>:8:4 </a:t>
            </a:r>
            <a:r>
              <a:rPr lang="hi-IN" sz="3200" b="1" dirty="0" smtClean="0">
                <a:solidFill>
                  <a:srgbClr val="20D0D0"/>
                </a:solidFill>
                <a:latin typeface="Arial Narrow" pitchFamily="34" charset="0"/>
              </a:rPr>
              <a:t>भूमि के गरीबों को असफल बनाने का इरादा </a:t>
            </a:r>
            <a:r>
              <a:rPr lang="en-IN" sz="3200" b="1" dirty="0" smtClean="0">
                <a:solidFill>
                  <a:srgbClr val="20D0D0"/>
                </a:solidFill>
                <a:latin typeface="Arial Narrow" pitchFamily="34" charset="0"/>
              </a:rPr>
              <a:t/>
            </a:r>
            <a:br>
              <a:rPr lang="en-IN" sz="3200" b="1" dirty="0" smtClean="0">
                <a:solidFill>
                  <a:srgbClr val="20D0D0"/>
                </a:solidFill>
                <a:latin typeface="Arial Narrow" pitchFamily="34" charset="0"/>
              </a:rPr>
            </a:br>
            <a:r>
              <a:rPr lang="hi-IN" sz="3200" b="1" dirty="0" smtClean="0">
                <a:solidFill>
                  <a:schemeClr val="tx1"/>
                </a:solidFill>
                <a:latin typeface="Arial Narrow" pitchFamily="34" charset="0"/>
              </a:rPr>
              <a:t>दावतों को शोक में बदल दिया जाएगा; कड़वा दिन!</a:t>
            </a:r>
            <a:endParaRPr lang="en-US" sz="3200" b="1" dirty="0">
              <a:solidFill>
                <a:schemeClr val="tx1"/>
              </a:solidFill>
              <a:latin typeface="Arial Narrow" pitchFamily="34" charset="0"/>
            </a:endParaRPr>
          </a:p>
        </p:txBody>
      </p:sp>
      <p:sp>
        <p:nvSpPr>
          <p:cNvPr id="3" name="Content Placeholder 2"/>
          <p:cNvSpPr>
            <a:spLocks noGrp="1"/>
          </p:cNvSpPr>
          <p:nvPr>
            <p:ph sz="half" idx="1"/>
          </p:nvPr>
        </p:nvSpPr>
        <p:spPr>
          <a:xfrm>
            <a:off x="0" y="1905000"/>
            <a:ext cx="4038600" cy="4525963"/>
          </a:xfrm>
        </p:spPr>
        <p:txBody>
          <a:bodyPr>
            <a:normAutofit fontScale="62500" lnSpcReduction="20000"/>
          </a:bodyPr>
          <a:lstStyle/>
          <a:p>
            <a:pPr>
              <a:buNone/>
            </a:pPr>
            <a:r>
              <a:rPr lang="hi-IN" dirty="0" smtClean="0"/>
              <a:t>आमोस</a:t>
            </a:r>
            <a:r>
              <a:rPr lang="en-IN" b="1" dirty="0" smtClean="0">
                <a:solidFill>
                  <a:srgbClr val="FF9933"/>
                </a:solidFill>
              </a:rPr>
              <a:t> 8:4-6</a:t>
            </a:r>
            <a:r>
              <a:rPr lang="en-IN" b="1" dirty="0">
                <a:solidFill>
                  <a:srgbClr val="FF9933"/>
                </a:solidFill>
              </a:rPr>
              <a:t>  "Hear this, you who are swallowing up the needy, who intend to make the poor of the land fail,   </a:t>
            </a:r>
            <a:r>
              <a:rPr lang="en-IN" b="1" dirty="0" smtClean="0">
                <a:solidFill>
                  <a:srgbClr val="FF9933"/>
                </a:solidFill>
              </a:rPr>
              <a:t>......</a:t>
            </a:r>
            <a:r>
              <a:rPr lang="en-IN" b="1" dirty="0">
                <a:solidFill>
                  <a:srgbClr val="FF9933"/>
                </a:solidFill>
              </a:rPr>
              <a:t>  that we may buy the poor for silver and the needy for a pair of sandals; and sell the chaff of the wheat? </a:t>
            </a:r>
            <a:endParaRPr lang="en-IN" b="1" dirty="0" smtClean="0">
              <a:solidFill>
                <a:srgbClr val="FF9933"/>
              </a:solidFill>
            </a:endParaRPr>
          </a:p>
          <a:p>
            <a:pPr>
              <a:buNone/>
            </a:pPr>
            <a:r>
              <a:rPr lang="en-IN" b="1" dirty="0" err="1" smtClean="0">
                <a:solidFill>
                  <a:srgbClr val="FF9933"/>
                </a:solidFill>
              </a:rPr>
              <a:t>परिणाम</a:t>
            </a:r>
            <a:r>
              <a:rPr lang="en-IN" b="1" dirty="0" smtClean="0">
                <a:solidFill>
                  <a:srgbClr val="FF9933"/>
                </a:solidFill>
              </a:rPr>
              <a:t>?</a:t>
            </a:r>
            <a:endParaRPr lang="en-IN" b="1" dirty="0" smtClean="0">
              <a:solidFill>
                <a:srgbClr val="FF9933"/>
              </a:solidFill>
            </a:endParaRPr>
          </a:p>
          <a:p>
            <a:pPr>
              <a:buNone/>
            </a:pPr>
            <a:r>
              <a:rPr lang="en-IN" b="1" dirty="0" smtClean="0">
                <a:solidFill>
                  <a:srgbClr val="FF9933"/>
                </a:solidFill>
              </a:rPr>
              <a:t>(</a:t>
            </a:r>
            <a:r>
              <a:rPr lang="en-IN" b="1" dirty="0" err="1" smtClean="0">
                <a:solidFill>
                  <a:srgbClr val="FF9933"/>
                </a:solidFill>
              </a:rPr>
              <a:t>ईस्टर</a:t>
            </a:r>
            <a:r>
              <a:rPr lang="en-IN" b="1" dirty="0" smtClean="0">
                <a:solidFill>
                  <a:srgbClr val="FF9933"/>
                </a:solidFill>
              </a:rPr>
              <a:t>  के   दिन  </a:t>
            </a:r>
            <a:r>
              <a:rPr lang="en-IN" b="1" dirty="0" err="1" smtClean="0">
                <a:solidFill>
                  <a:srgbClr val="FF9933"/>
                </a:solidFill>
              </a:rPr>
              <a:t>श्री</a:t>
            </a:r>
            <a:r>
              <a:rPr lang="en-IN" b="1" dirty="0" smtClean="0">
                <a:solidFill>
                  <a:srgbClr val="FF9933"/>
                </a:solidFill>
              </a:rPr>
              <a:t>  </a:t>
            </a:r>
            <a:r>
              <a:rPr lang="en-IN" b="1" dirty="0" err="1" smtClean="0">
                <a:solidFill>
                  <a:srgbClr val="FF9933"/>
                </a:solidFill>
              </a:rPr>
              <a:t>लंका</a:t>
            </a:r>
            <a:r>
              <a:rPr lang="en-IN" b="1" dirty="0" smtClean="0">
                <a:solidFill>
                  <a:srgbClr val="FF9933"/>
                </a:solidFill>
              </a:rPr>
              <a:t>  मे  </a:t>
            </a:r>
            <a:r>
              <a:rPr lang="en-IN" b="1" dirty="0" err="1" smtClean="0">
                <a:solidFill>
                  <a:srgbClr val="FF9933"/>
                </a:solidFill>
              </a:rPr>
              <a:t>बोम्ब</a:t>
            </a:r>
            <a:r>
              <a:rPr lang="en-IN" b="1" dirty="0" smtClean="0">
                <a:solidFill>
                  <a:srgbClr val="FF9933"/>
                </a:solidFill>
              </a:rPr>
              <a:t>   </a:t>
            </a:r>
            <a:r>
              <a:rPr lang="en-IN" b="1" dirty="0" err="1" smtClean="0">
                <a:solidFill>
                  <a:srgbClr val="FF9933"/>
                </a:solidFill>
              </a:rPr>
              <a:t>फ़ुटी</a:t>
            </a:r>
            <a:r>
              <a:rPr lang="en-IN" b="1" dirty="0" smtClean="0">
                <a:solidFill>
                  <a:srgbClr val="FF9933"/>
                </a:solidFill>
              </a:rPr>
              <a:t>)</a:t>
            </a:r>
            <a:endParaRPr lang="en-IN" b="1" dirty="0" smtClean="0">
              <a:solidFill>
                <a:srgbClr val="FF9933"/>
              </a:solidFill>
            </a:endParaRPr>
          </a:p>
          <a:p>
            <a:pPr>
              <a:buNone/>
            </a:pPr>
            <a:endParaRPr lang="en-IN" b="1" dirty="0" smtClean="0">
              <a:solidFill>
                <a:srgbClr val="FFFF00"/>
              </a:solidFill>
            </a:endParaRPr>
          </a:p>
          <a:p>
            <a:r>
              <a:rPr lang="en-US" b="1" dirty="0" err="1" smtClean="0">
                <a:solidFill>
                  <a:srgbClr val="FFFF00"/>
                </a:solidFill>
              </a:rPr>
              <a:t>Amo</a:t>
            </a:r>
            <a:r>
              <a:rPr lang="en-US" b="1" dirty="0" smtClean="0">
                <a:solidFill>
                  <a:srgbClr val="FFFF00"/>
                </a:solidFill>
              </a:rPr>
              <a:t> 8:10 </a:t>
            </a:r>
          </a:p>
          <a:p>
            <a:endParaRPr lang="en-IN" dirty="0"/>
          </a:p>
          <a:p>
            <a:r>
              <a:rPr lang="en-IN" b="1" dirty="0" smtClean="0">
                <a:solidFill>
                  <a:srgbClr val="FFFF00"/>
                </a:solidFill>
              </a:rPr>
              <a:t>Farmers problem &amp; suicides in  India </a:t>
            </a:r>
            <a:endParaRPr lang="en-IN" b="1" dirty="0">
              <a:solidFill>
                <a:srgbClr val="FFFF00"/>
              </a:solidFill>
            </a:endParaRPr>
          </a:p>
          <a:p>
            <a:endParaRPr lang="en-US" dirty="0"/>
          </a:p>
        </p:txBody>
      </p:sp>
      <p:pic>
        <p:nvPicPr>
          <p:cNvPr id="5122" name="Picture 2" descr="C:\Users\Dell\Desktop\School of Financial Discipline\Pics\www-St-Takla-org--Bible-Slides-amos-1618.jpg"/>
          <p:cNvPicPr>
            <a:picLocks noGrp="1" noChangeAspect="1" noChangeArrowheads="1"/>
          </p:cNvPicPr>
          <p:nvPr>
            <p:ph sz="half" idx="2"/>
          </p:nvPr>
        </p:nvPicPr>
        <p:blipFill>
          <a:blip r:embed="rId2"/>
          <a:srcRect/>
          <a:stretch>
            <a:fillRect/>
          </a:stretch>
        </p:blipFill>
        <p:spPr bwMode="auto">
          <a:xfrm>
            <a:off x="3962400" y="1905000"/>
            <a:ext cx="2755392" cy="2514600"/>
          </a:xfrm>
          <a:prstGeom prst="rect">
            <a:avLst/>
          </a:prstGeom>
          <a:noFill/>
          <a:effectLst>
            <a:softEdge rad="127000"/>
          </a:effectLst>
        </p:spPr>
      </p:pic>
      <p:pic>
        <p:nvPicPr>
          <p:cNvPr id="5123" name="Picture 3" descr="C:\Users\Dell\Desktop\School of Financial Discipline\Pics\download.png"/>
          <p:cNvPicPr>
            <a:picLocks noChangeAspect="1" noChangeArrowheads="1"/>
          </p:cNvPicPr>
          <p:nvPr/>
        </p:nvPicPr>
        <p:blipFill>
          <a:blip r:embed="rId3"/>
          <a:srcRect/>
          <a:stretch>
            <a:fillRect/>
          </a:stretch>
        </p:blipFill>
        <p:spPr bwMode="auto">
          <a:xfrm>
            <a:off x="152400" y="4572000"/>
            <a:ext cx="4038600" cy="2286000"/>
          </a:xfrm>
          <a:prstGeom prst="rect">
            <a:avLst/>
          </a:prstGeom>
          <a:noFill/>
        </p:spPr>
      </p:pic>
      <p:pic>
        <p:nvPicPr>
          <p:cNvPr id="5124" name="Picture 4" descr="C:\Users\Dell\Desktop\School of Financial Discipline\Pics\71740393c774de6c7a4f34b4733b8c63--bible-commentary-israel.jpg"/>
          <p:cNvPicPr>
            <a:picLocks noChangeAspect="1" noChangeArrowheads="1"/>
          </p:cNvPicPr>
          <p:nvPr/>
        </p:nvPicPr>
        <p:blipFill>
          <a:blip r:embed="rId4"/>
          <a:srcRect/>
          <a:stretch>
            <a:fillRect/>
          </a:stretch>
        </p:blipFill>
        <p:spPr bwMode="auto">
          <a:xfrm>
            <a:off x="6781800" y="1676400"/>
            <a:ext cx="2247900" cy="2209800"/>
          </a:xfrm>
          <a:prstGeom prst="rect">
            <a:avLst/>
          </a:prstGeom>
          <a:noFill/>
          <a:effectLst>
            <a:softEdge rad="127000"/>
          </a:effectLst>
        </p:spPr>
      </p:pic>
      <p:sp>
        <p:nvSpPr>
          <p:cNvPr id="8" name="Rectangle 7"/>
          <p:cNvSpPr/>
          <p:nvPr/>
        </p:nvSpPr>
        <p:spPr>
          <a:xfrm>
            <a:off x="4038600" y="6172200"/>
            <a:ext cx="5105400" cy="830997"/>
          </a:xfrm>
          <a:prstGeom prst="rect">
            <a:avLst/>
          </a:prstGeom>
        </p:spPr>
        <p:txBody>
          <a:bodyPr wrap="square">
            <a:spAutoFit/>
          </a:bodyPr>
          <a:lstStyle/>
          <a:p>
            <a:pPr marL="411480" lvl="0" indent="-342900">
              <a:spcBef>
                <a:spcPts val="700"/>
              </a:spcBef>
              <a:buClr>
                <a:srgbClr val="F8F8F8"/>
              </a:buClr>
              <a:buSzPct val="95000"/>
            </a:pPr>
            <a:r>
              <a:rPr lang="en-IN" sz="2400" b="1" dirty="0" smtClean="0">
                <a:solidFill>
                  <a:srgbClr val="FFFF00"/>
                </a:solidFill>
              </a:rPr>
              <a:t>भारत  </a:t>
            </a:r>
            <a:r>
              <a:rPr lang="en-IN" sz="2400" b="1" dirty="0" err="1" smtClean="0">
                <a:solidFill>
                  <a:srgbClr val="FFFF00"/>
                </a:solidFill>
              </a:rPr>
              <a:t>किसान</a:t>
            </a:r>
            <a:r>
              <a:rPr lang="en-IN" sz="2400" b="1" dirty="0" smtClean="0">
                <a:solidFill>
                  <a:srgbClr val="FFFF00"/>
                </a:solidFill>
              </a:rPr>
              <a:t>  के  समस्या  और  आत्मा  </a:t>
            </a:r>
            <a:r>
              <a:rPr lang="en-IN" sz="2400" b="1" dirty="0" err="1" smtClean="0">
                <a:solidFill>
                  <a:srgbClr val="FFFF00"/>
                </a:solidFill>
              </a:rPr>
              <a:t>हत्या</a:t>
            </a:r>
            <a:endParaRPr lang="en-IN" sz="2400" b="1" dirty="0">
              <a:solidFill>
                <a:srgbClr val="FFFF00"/>
              </a:solidFill>
            </a:endParaRPr>
          </a:p>
        </p:txBody>
      </p:sp>
      <p:pic>
        <p:nvPicPr>
          <p:cNvPr id="5125" name="Picture 5" descr="C:\Users\Dell\Desktop\School of Financial Discipline\Pics\download (4).jpg"/>
          <p:cNvPicPr>
            <a:picLocks noChangeAspect="1" noChangeArrowheads="1"/>
          </p:cNvPicPr>
          <p:nvPr/>
        </p:nvPicPr>
        <p:blipFill>
          <a:blip r:embed="rId5"/>
          <a:srcRect/>
          <a:stretch>
            <a:fillRect/>
          </a:stretch>
        </p:blipFill>
        <p:spPr bwMode="auto">
          <a:xfrm>
            <a:off x="6248400" y="4114800"/>
            <a:ext cx="2705100" cy="1905000"/>
          </a:xfrm>
          <a:prstGeom prst="rect">
            <a:avLst/>
          </a:prstGeom>
          <a:noFill/>
          <a:effectLst>
            <a:softEdge rad="127000"/>
          </a:effectLst>
        </p:spPr>
      </p:pic>
      <p:pic>
        <p:nvPicPr>
          <p:cNvPr id="1026" name="Picture 2" descr="C:\Users\Dell\Desktop\School of Financial Discipline\Pics\images (12).jpg"/>
          <p:cNvPicPr>
            <a:picLocks noChangeAspect="1" noChangeArrowheads="1"/>
          </p:cNvPicPr>
          <p:nvPr/>
        </p:nvPicPr>
        <p:blipFill>
          <a:blip r:embed="rId6"/>
          <a:srcRect/>
          <a:stretch>
            <a:fillRect/>
          </a:stretch>
        </p:blipFill>
        <p:spPr bwMode="auto">
          <a:xfrm>
            <a:off x="4114800" y="4419600"/>
            <a:ext cx="2209799" cy="1704975"/>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144000" cy="838200"/>
          </a:xfrm>
        </p:spPr>
        <p:txBody>
          <a:bodyPr/>
          <a:lstStyle/>
          <a:p>
            <a:pPr algn="ctr"/>
            <a:r>
              <a:rPr lang="en-IN" sz="3600" dirty="0" smtClean="0">
                <a:solidFill>
                  <a:srgbClr val="20D0D0"/>
                </a:solidFill>
                <a:latin typeface="Arial Narrow" pitchFamily="34" charset="0"/>
              </a:rPr>
              <a:t>9</a:t>
            </a:r>
            <a:r>
              <a:rPr lang="hi-IN" sz="3600" dirty="0" smtClean="0"/>
              <a:t>मीका</a:t>
            </a:r>
            <a:r>
              <a:rPr lang="en-IN" sz="3600" dirty="0" smtClean="0">
                <a:solidFill>
                  <a:srgbClr val="20D0D0"/>
                </a:solidFill>
                <a:latin typeface="Arial Narrow" pitchFamily="34" charset="0"/>
              </a:rPr>
              <a:t>7:3 </a:t>
            </a:r>
            <a:r>
              <a:rPr lang="hi-IN" sz="3600" dirty="0" smtClean="0">
                <a:solidFill>
                  <a:srgbClr val="20D0D0"/>
                </a:solidFill>
                <a:latin typeface="Arial Narrow" pitchFamily="34" charset="0"/>
              </a:rPr>
              <a:t>शासक और न्यायाधीश रिश्वत माँगते हैं; धरती उजाड़</a:t>
            </a:r>
            <a:endParaRPr lang="en-US" sz="3600" dirty="0">
              <a:solidFill>
                <a:srgbClr val="20D0D0"/>
              </a:solidFill>
              <a:latin typeface="Arial Narrow" pitchFamily="34" charset="0"/>
            </a:endParaRPr>
          </a:p>
        </p:txBody>
      </p:sp>
      <p:sp>
        <p:nvSpPr>
          <p:cNvPr id="3" name="Content Placeholder 2"/>
          <p:cNvSpPr>
            <a:spLocks noGrp="1"/>
          </p:cNvSpPr>
          <p:nvPr>
            <p:ph sz="half" idx="1"/>
          </p:nvPr>
        </p:nvSpPr>
        <p:spPr>
          <a:xfrm>
            <a:off x="0" y="1143000"/>
            <a:ext cx="4038600" cy="5410200"/>
          </a:xfrm>
        </p:spPr>
        <p:txBody>
          <a:bodyPr>
            <a:normAutofit fontScale="92500" lnSpcReduction="10000"/>
          </a:bodyPr>
          <a:lstStyle/>
          <a:p>
            <a:pPr>
              <a:buNone/>
            </a:pPr>
            <a:r>
              <a:rPr lang="hi-IN" dirty="0" smtClean="0"/>
              <a:t>मीका</a:t>
            </a:r>
            <a:r>
              <a:rPr lang="en-IN" dirty="0" smtClean="0">
                <a:solidFill>
                  <a:srgbClr val="FFFF00"/>
                </a:solidFill>
                <a:latin typeface="Arial Rounded MT Bold" pitchFamily="34" charset="0"/>
              </a:rPr>
              <a:t>7:3</a:t>
            </a:r>
            <a:r>
              <a:rPr lang="en-IN" dirty="0">
                <a:solidFill>
                  <a:srgbClr val="FFFF00"/>
                </a:solidFill>
                <a:latin typeface="Arial Rounded MT Bold" pitchFamily="34" charset="0"/>
              </a:rPr>
              <a:t>  </a:t>
            </a:r>
            <a:r>
              <a:rPr lang="hi-IN" dirty="0" smtClean="0">
                <a:solidFill>
                  <a:srgbClr val="FFFF00"/>
                </a:solidFill>
                <a:latin typeface="Arial Rounded MT Bold" pitchFamily="34" charset="0"/>
              </a:rPr>
              <a:t>दोनों हाथ बुराई पर हैं, इसे अच्छी तरह से करने के लिए। शासक रिश्वत मांगता है, और न्यायाधीश भी; और महान व्यक्ति अपनी आत्मा की बुरी इच्छा को बोलता है। इसलिए वे इसे एक साथ बुनते हैं।</a:t>
            </a:r>
            <a:endParaRPr lang="en-IN" dirty="0" smtClean="0">
              <a:solidFill>
                <a:srgbClr val="FFFF00"/>
              </a:solidFill>
              <a:latin typeface="Arial Rounded MT Bold" pitchFamily="34" charset="0"/>
            </a:endParaRPr>
          </a:p>
          <a:p>
            <a:pPr>
              <a:buNone/>
            </a:pPr>
            <a:r>
              <a:rPr lang="hi-IN" dirty="0" smtClean="0"/>
              <a:t>मीका</a:t>
            </a:r>
            <a:r>
              <a:rPr lang="en-US" dirty="0" smtClean="0">
                <a:solidFill>
                  <a:srgbClr val="FFFF00"/>
                </a:solidFill>
                <a:latin typeface="Arial Rounded MT Bold" pitchFamily="34" charset="0"/>
              </a:rPr>
              <a:t> 7:13  </a:t>
            </a:r>
            <a:r>
              <a:rPr lang="hi-IN" dirty="0" smtClean="0">
                <a:solidFill>
                  <a:srgbClr val="FFFF00"/>
                </a:solidFill>
                <a:latin typeface="Arial Rounded MT Bold" pitchFamily="34" charset="0"/>
              </a:rPr>
              <a:t>लेकिन पृथ्वी अपने निवासियों के कारण, उनके कर्मों के फल के लिए उजाड़ हो जाएगी।</a:t>
            </a:r>
            <a:endParaRPr lang="en-IN" dirty="0">
              <a:solidFill>
                <a:srgbClr val="FFFF00"/>
              </a:solidFill>
            </a:endParaRPr>
          </a:p>
          <a:p>
            <a:endParaRPr lang="en-US" dirty="0"/>
          </a:p>
        </p:txBody>
      </p:sp>
      <p:pic>
        <p:nvPicPr>
          <p:cNvPr id="6146" name="Picture 2" descr="C:\Users\Dell\Desktop\School of Financial Discipline\Pics\images (35).jpg"/>
          <p:cNvPicPr>
            <a:picLocks noGrp="1" noChangeAspect="1" noChangeArrowheads="1"/>
          </p:cNvPicPr>
          <p:nvPr>
            <p:ph sz="half" idx="2"/>
          </p:nvPr>
        </p:nvPicPr>
        <p:blipFill>
          <a:blip r:embed="rId2"/>
          <a:srcRect/>
          <a:stretch>
            <a:fillRect/>
          </a:stretch>
        </p:blipFill>
        <p:spPr bwMode="auto">
          <a:xfrm>
            <a:off x="5791200" y="1143000"/>
            <a:ext cx="2505075" cy="2238375"/>
          </a:xfrm>
          <a:prstGeom prst="rect">
            <a:avLst/>
          </a:prstGeom>
          <a:noFill/>
          <a:effectLst>
            <a:softEdge rad="127000"/>
          </a:effectLst>
        </p:spPr>
      </p:pic>
      <p:pic>
        <p:nvPicPr>
          <p:cNvPr id="6147" name="Picture 3" descr="C:\Users\Dell\Desktop\School of Financial Discipline\Pics\images (37).jpg"/>
          <p:cNvPicPr>
            <a:picLocks noChangeAspect="1" noChangeArrowheads="1"/>
          </p:cNvPicPr>
          <p:nvPr/>
        </p:nvPicPr>
        <p:blipFill>
          <a:blip r:embed="rId3"/>
          <a:srcRect/>
          <a:stretch>
            <a:fillRect/>
          </a:stretch>
        </p:blipFill>
        <p:spPr bwMode="auto">
          <a:xfrm>
            <a:off x="6391275" y="5200650"/>
            <a:ext cx="2752725" cy="1657350"/>
          </a:xfrm>
          <a:prstGeom prst="rect">
            <a:avLst/>
          </a:prstGeom>
          <a:noFill/>
          <a:effectLst>
            <a:softEdge rad="127000"/>
          </a:effectLst>
        </p:spPr>
      </p:pic>
      <p:pic>
        <p:nvPicPr>
          <p:cNvPr id="6148" name="Picture 4" descr="C:\Users\Dell\Desktop\School of Financial Discipline\Pics\images (36).jpg"/>
          <p:cNvPicPr>
            <a:picLocks noChangeAspect="1" noChangeArrowheads="1"/>
          </p:cNvPicPr>
          <p:nvPr/>
        </p:nvPicPr>
        <p:blipFill>
          <a:blip r:embed="rId4"/>
          <a:srcRect/>
          <a:stretch>
            <a:fillRect/>
          </a:stretch>
        </p:blipFill>
        <p:spPr bwMode="auto">
          <a:xfrm>
            <a:off x="4191000" y="3429000"/>
            <a:ext cx="3105150" cy="20574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26464"/>
          </a:xfrm>
        </p:spPr>
        <p:txBody>
          <a:bodyPr/>
          <a:lstStyle/>
          <a:p>
            <a:pPr algn="ctr"/>
            <a:r>
              <a:rPr lang="en-IN" sz="3200" b="1" dirty="0" smtClean="0">
                <a:solidFill>
                  <a:srgbClr val="20D0D0"/>
                </a:solidFill>
                <a:latin typeface="Arial Narrow" pitchFamily="34" charset="0"/>
              </a:rPr>
              <a:t>10.</a:t>
            </a:r>
            <a:r>
              <a:rPr lang="hi-IN" sz="3200" dirty="0" smtClean="0"/>
              <a:t> लूका  </a:t>
            </a:r>
            <a:r>
              <a:rPr lang="en-IN" sz="3200" b="1" dirty="0" smtClean="0">
                <a:solidFill>
                  <a:srgbClr val="20D0D0"/>
                </a:solidFill>
                <a:latin typeface="Arial Narrow" pitchFamily="34" charset="0"/>
              </a:rPr>
              <a:t>3:13-14, 9; </a:t>
            </a:r>
            <a:r>
              <a:rPr lang="hi-IN" sz="3200" b="1" dirty="0" smtClean="0">
                <a:solidFill>
                  <a:srgbClr val="20D0D0"/>
                </a:solidFill>
                <a:latin typeface="Arial Narrow" pitchFamily="34" charset="0"/>
              </a:rPr>
              <a:t>कोई जबरन जबरन वसूली - मजदूरी के साथ सामग्री हर पेड़ .. जो अच्छे फल को काट नहीं पाता है और आग में फेंक दिया जाता है। ” </a:t>
            </a:r>
            <a:r>
              <a:rPr lang="en-US" sz="3200" dirty="0" smtClean="0"/>
              <a:t/>
            </a:r>
            <a:br>
              <a:rPr lang="en-US" sz="3200" dirty="0" smtClean="0"/>
            </a:br>
            <a:endParaRPr lang="en-US" sz="3200" b="1" dirty="0">
              <a:solidFill>
                <a:srgbClr val="20D0D0"/>
              </a:solidFill>
              <a:latin typeface="Arial Narrow" pitchFamily="34" charset="0"/>
            </a:endParaRPr>
          </a:p>
        </p:txBody>
      </p:sp>
      <p:sp>
        <p:nvSpPr>
          <p:cNvPr id="3" name="Content Placeholder 2"/>
          <p:cNvSpPr>
            <a:spLocks noGrp="1"/>
          </p:cNvSpPr>
          <p:nvPr>
            <p:ph sz="half" idx="1"/>
          </p:nvPr>
        </p:nvSpPr>
        <p:spPr>
          <a:xfrm>
            <a:off x="152400" y="1447800"/>
            <a:ext cx="4350544" cy="5257799"/>
          </a:xfrm>
        </p:spPr>
        <p:txBody>
          <a:bodyPr>
            <a:normAutofit fontScale="92500"/>
          </a:bodyPr>
          <a:lstStyle/>
          <a:p>
            <a:pPr>
              <a:buNone/>
            </a:pPr>
            <a:r>
              <a:rPr lang="hi-IN" dirty="0" smtClean="0"/>
              <a:t>लूका </a:t>
            </a:r>
            <a:r>
              <a:rPr lang="en-IN" b="1" dirty="0" smtClean="0">
                <a:solidFill>
                  <a:srgbClr val="FFFF00"/>
                </a:solidFill>
              </a:rPr>
              <a:t> 3:13-14 </a:t>
            </a:r>
            <a:r>
              <a:rPr lang="en-US" dirty="0" smtClean="0"/>
              <a:t> </a:t>
            </a:r>
            <a:r>
              <a:rPr lang="en-US" b="1" dirty="0" smtClean="0">
                <a:solidFill>
                  <a:srgbClr val="FFFF00"/>
                </a:solidFill>
              </a:rPr>
              <a:t> </a:t>
            </a:r>
            <a:r>
              <a:rPr lang="hi-IN" b="1" dirty="0" smtClean="0">
                <a:solidFill>
                  <a:srgbClr val="FFFF00"/>
                </a:solidFill>
              </a:rPr>
              <a:t>और उसने उनसे कहा, "आप जितना करने के लिए अधिकृत हैं उससे अधिक नहीं लीजिए।"</a:t>
            </a:r>
          </a:p>
          <a:p>
            <a:pPr>
              <a:buNone/>
            </a:pPr>
            <a:endParaRPr lang="hi-IN" b="1" dirty="0" smtClean="0">
              <a:solidFill>
                <a:srgbClr val="FFFF00"/>
              </a:solidFill>
            </a:endParaRPr>
          </a:p>
          <a:p>
            <a:pPr>
              <a:buNone/>
            </a:pPr>
            <a:r>
              <a:rPr lang="hi-IN" b="1" dirty="0" smtClean="0">
                <a:solidFill>
                  <a:srgbClr val="FFFF00"/>
                </a:solidFill>
              </a:rPr>
              <a:t>सैनिकों ने उनसे पूछा, "और हम, हम क्या करेंगे?" और उन्होंने उनसे कहा, "किसी को धमकी या झूठे आरोपों से पैसा मत दो, और अपने वेतन से संतुष्ट रहो।"</a:t>
            </a:r>
          </a:p>
          <a:p>
            <a:pPr>
              <a:buNone/>
            </a:pPr>
            <a:r>
              <a:rPr lang="hi-IN" b="1" dirty="0" smtClean="0">
                <a:solidFill>
                  <a:srgbClr val="FFFF00"/>
                </a:solidFill>
              </a:rPr>
              <a:t>(ग्रेसी, नैन्सी की मृत्यु </a:t>
            </a:r>
            <a:r>
              <a:rPr lang="en-US" b="1" dirty="0" err="1" smtClean="0">
                <a:solidFill>
                  <a:srgbClr val="FFFF00"/>
                </a:solidFill>
              </a:rPr>
              <a:t>Tvm</a:t>
            </a:r>
            <a:r>
              <a:rPr lang="en-US" b="1" dirty="0" smtClean="0">
                <a:solidFill>
                  <a:srgbClr val="FFFF00"/>
                </a:solidFill>
              </a:rPr>
              <a:t>)</a:t>
            </a:r>
            <a:endParaRPr lang="en-US" dirty="0"/>
          </a:p>
        </p:txBody>
      </p:sp>
      <p:pic>
        <p:nvPicPr>
          <p:cNvPr id="7173" name="Picture 5" descr="C:\Users\Dell\Desktop\School of Financial Discipline\Pics\download (4).jpg"/>
          <p:cNvPicPr>
            <a:picLocks noGrp="1" noChangeAspect="1" noChangeArrowheads="1"/>
          </p:cNvPicPr>
          <p:nvPr>
            <p:ph sz="half" idx="2"/>
          </p:nvPr>
        </p:nvPicPr>
        <p:blipFill>
          <a:blip r:embed="rId2"/>
          <a:srcRect/>
          <a:stretch>
            <a:fillRect/>
          </a:stretch>
        </p:blipFill>
        <p:spPr bwMode="auto">
          <a:xfrm>
            <a:off x="6677025" y="1447800"/>
            <a:ext cx="2466975" cy="1847850"/>
          </a:xfrm>
          <a:prstGeom prst="rect">
            <a:avLst/>
          </a:prstGeom>
          <a:noFill/>
          <a:effectLst>
            <a:softEdge rad="63500"/>
          </a:effectLst>
        </p:spPr>
      </p:pic>
      <p:pic>
        <p:nvPicPr>
          <p:cNvPr id="7174" name="Picture 6" descr="C:\Users\Dell\Desktop\School of Financial Discipline\Pics\images (36).jpg"/>
          <p:cNvPicPr>
            <a:picLocks noChangeAspect="1" noChangeArrowheads="1"/>
          </p:cNvPicPr>
          <p:nvPr/>
        </p:nvPicPr>
        <p:blipFill>
          <a:blip r:embed="rId3"/>
          <a:srcRect/>
          <a:stretch>
            <a:fillRect/>
          </a:stretch>
        </p:blipFill>
        <p:spPr bwMode="auto">
          <a:xfrm>
            <a:off x="4876800" y="5029200"/>
            <a:ext cx="3352800" cy="1828800"/>
          </a:xfrm>
          <a:prstGeom prst="rect">
            <a:avLst/>
          </a:prstGeom>
          <a:noFill/>
          <a:effectLst>
            <a:softEdge rad="127000"/>
          </a:effectLst>
        </p:spPr>
      </p:pic>
      <p:pic>
        <p:nvPicPr>
          <p:cNvPr id="7175" name="Picture 7" descr="C:\Users\Dell\Desktop\School of Financial Discipline\Pics\images (35).jpg"/>
          <p:cNvPicPr>
            <a:picLocks noChangeAspect="1" noChangeArrowheads="1"/>
          </p:cNvPicPr>
          <p:nvPr/>
        </p:nvPicPr>
        <p:blipFill>
          <a:blip r:embed="rId4"/>
          <a:srcRect/>
          <a:stretch>
            <a:fillRect/>
          </a:stretch>
        </p:blipFill>
        <p:spPr bwMode="auto">
          <a:xfrm>
            <a:off x="5029200" y="3276600"/>
            <a:ext cx="3048000" cy="1819275"/>
          </a:xfrm>
          <a:prstGeom prst="rect">
            <a:avLst/>
          </a:prstGeom>
          <a:noFill/>
          <a:effectLst>
            <a:softEdge rad="127000"/>
          </a:effectLst>
        </p:spPr>
      </p:pic>
      <p:pic>
        <p:nvPicPr>
          <p:cNvPr id="7176" name="Picture 8" descr="C:\Users\Dell\Desktop\School of Financial Discipline\Pics\images (28).jpg"/>
          <p:cNvPicPr>
            <a:picLocks noChangeAspect="1" noChangeArrowheads="1"/>
          </p:cNvPicPr>
          <p:nvPr/>
        </p:nvPicPr>
        <p:blipFill>
          <a:blip r:embed="rId5"/>
          <a:srcRect/>
          <a:stretch>
            <a:fillRect/>
          </a:stretch>
        </p:blipFill>
        <p:spPr bwMode="auto">
          <a:xfrm>
            <a:off x="4724400" y="1600200"/>
            <a:ext cx="1885950" cy="1524000"/>
          </a:xfrm>
          <a:prstGeom prst="rect">
            <a:avLst/>
          </a:prstGeom>
          <a:noFill/>
          <a:effectLst>
            <a:softEdge rad="63500"/>
          </a:effectLst>
        </p:spPr>
      </p:pic>
    </p:spTree>
    <p:extLst>
      <p:ext uri="{BB962C8B-B14F-4D97-AF65-F5344CB8AC3E}">
        <p14:creationId xmlns="" xmlns:p14="http://schemas.microsoft.com/office/powerpoint/2010/main" val="105280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066800"/>
          </a:xfrm>
        </p:spPr>
        <p:txBody>
          <a:bodyPr/>
          <a:lstStyle/>
          <a:p>
            <a:pPr algn="ctr"/>
            <a:r>
              <a:rPr lang="en-IN" sz="3200" b="1" dirty="0" smtClean="0">
                <a:solidFill>
                  <a:srgbClr val="20D0D0"/>
                </a:solidFill>
                <a:latin typeface="Arial Narrow" pitchFamily="34" charset="0"/>
              </a:rPr>
              <a:t>11. </a:t>
            </a:r>
            <a:r>
              <a:rPr lang="hi-IN" sz="3200" dirty="0" smtClean="0"/>
              <a:t>1 थिस्सलुनीकियों</a:t>
            </a:r>
            <a:r>
              <a:rPr lang="en-IN" sz="3200" b="1" dirty="0" smtClean="0">
                <a:solidFill>
                  <a:srgbClr val="20D0D0"/>
                </a:solidFill>
                <a:latin typeface="Arial Narrow" pitchFamily="34" charset="0"/>
              </a:rPr>
              <a:t> 4:6 </a:t>
            </a:r>
            <a:r>
              <a:rPr lang="hi-IN" sz="3200" b="1" dirty="0" smtClean="0">
                <a:solidFill>
                  <a:srgbClr val="20D0D0"/>
                </a:solidFill>
                <a:latin typeface="Arial Narrow" pitchFamily="34" charset="0"/>
              </a:rPr>
              <a:t>भाई-अनैतिक अनैतिकता का फायदा न उठाएँ और न फायदा उठाएँ; परमेस्वर बदला! </a:t>
            </a:r>
            <a:r>
              <a:rPr lang="en-IN" dirty="0"/>
              <a:t/>
            </a:r>
            <a:br>
              <a:rPr lang="en-IN" dirty="0"/>
            </a:br>
            <a:endParaRPr lang="en-US" dirty="0"/>
          </a:p>
        </p:txBody>
      </p:sp>
      <p:sp>
        <p:nvSpPr>
          <p:cNvPr id="3" name="Content Placeholder 2"/>
          <p:cNvSpPr>
            <a:spLocks noGrp="1"/>
          </p:cNvSpPr>
          <p:nvPr>
            <p:ph sz="half" idx="1"/>
          </p:nvPr>
        </p:nvSpPr>
        <p:spPr>
          <a:xfrm>
            <a:off x="0" y="1143000"/>
            <a:ext cx="4502944" cy="4696264"/>
          </a:xfrm>
        </p:spPr>
        <p:txBody>
          <a:bodyPr>
            <a:normAutofit/>
          </a:bodyPr>
          <a:lstStyle/>
          <a:p>
            <a:endParaRPr lang="en-IN" b="1" dirty="0" smtClean="0"/>
          </a:p>
          <a:p>
            <a:r>
              <a:rPr lang="hi-IN" dirty="0" smtClean="0"/>
              <a:t>1 थिस्सलुनीकियों</a:t>
            </a:r>
            <a:r>
              <a:rPr lang="en-IN" b="1" dirty="0" smtClean="0">
                <a:solidFill>
                  <a:srgbClr val="FFFF00"/>
                </a:solidFill>
              </a:rPr>
              <a:t> </a:t>
            </a:r>
            <a:r>
              <a:rPr lang="en-IN" b="1" dirty="0">
                <a:solidFill>
                  <a:srgbClr val="FFFF00"/>
                </a:solidFill>
              </a:rPr>
              <a:t>4:6  </a:t>
            </a:r>
            <a:r>
              <a:rPr lang="hi-IN" b="1" i="1" dirty="0" smtClean="0"/>
              <a:t>6 </a:t>
            </a:r>
            <a:r>
              <a:rPr lang="hi-IN" dirty="0" smtClean="0"/>
              <a:t>कि इस बात में कोई अपने भाई को न ठगे, और न उस पर दांव चलाए, क्योंकि प्रभु इन सब बातों का पलटा लेने वाला है; जैसा कि हम ने पहिले तुम से कहा, और चिताया भी था।</a:t>
            </a:r>
            <a:endParaRPr lang="en-US" dirty="0"/>
          </a:p>
        </p:txBody>
      </p:sp>
      <p:pic>
        <p:nvPicPr>
          <p:cNvPr id="8194" name="Picture 2" descr="C:\Users\Dell\Desktop\School of Financial Discipline\Pics\images (19).jpg"/>
          <p:cNvPicPr>
            <a:picLocks noGrp="1" noChangeAspect="1" noChangeArrowheads="1"/>
          </p:cNvPicPr>
          <p:nvPr>
            <p:ph sz="half" idx="2"/>
          </p:nvPr>
        </p:nvPicPr>
        <p:blipFill>
          <a:blip r:embed="rId2"/>
          <a:srcRect/>
          <a:stretch>
            <a:fillRect/>
          </a:stretch>
        </p:blipFill>
        <p:spPr bwMode="auto">
          <a:xfrm>
            <a:off x="4724400" y="1219200"/>
            <a:ext cx="3810000" cy="2362200"/>
          </a:xfrm>
          <a:prstGeom prst="rect">
            <a:avLst/>
          </a:prstGeom>
          <a:noFill/>
          <a:effectLst>
            <a:softEdge rad="127000"/>
          </a:effectLst>
        </p:spPr>
      </p:pic>
      <p:pic>
        <p:nvPicPr>
          <p:cNvPr id="8195" name="Picture 3" descr="C:\Users\Dell\Desktop\School of Financial Discipline\Pics\download (4).jpg"/>
          <p:cNvPicPr>
            <a:picLocks noChangeAspect="1" noChangeArrowheads="1"/>
          </p:cNvPicPr>
          <p:nvPr/>
        </p:nvPicPr>
        <p:blipFill>
          <a:blip r:embed="rId3"/>
          <a:srcRect/>
          <a:stretch>
            <a:fillRect/>
          </a:stretch>
        </p:blipFill>
        <p:spPr bwMode="auto">
          <a:xfrm>
            <a:off x="4572000" y="3657600"/>
            <a:ext cx="3962400" cy="3200400"/>
          </a:xfrm>
          <a:prstGeom prst="rect">
            <a:avLst/>
          </a:prstGeom>
          <a:noFill/>
        </p:spPr>
      </p:pic>
    </p:spTree>
    <p:extLst>
      <p:ext uri="{BB962C8B-B14F-4D97-AF65-F5344CB8AC3E}">
        <p14:creationId xmlns="" xmlns:p14="http://schemas.microsoft.com/office/powerpoint/2010/main" val="3359930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512064"/>
            <a:ext cx="9144000" cy="914400"/>
          </a:xfrm>
        </p:spPr>
        <p:txBody>
          <a:bodyPr/>
          <a:lstStyle/>
          <a:p>
            <a:r>
              <a:rPr lang="en-IN" sz="2800" b="1" dirty="0" smtClean="0">
                <a:solidFill>
                  <a:srgbClr val="20D0D0"/>
                </a:solidFill>
                <a:latin typeface="Arial Narrow" pitchFamily="34" charset="0"/>
              </a:rPr>
              <a:t>12.</a:t>
            </a:r>
            <a:r>
              <a:rPr lang="hi-IN" sz="2800" dirty="0" smtClean="0"/>
              <a:t> निर्गमन </a:t>
            </a:r>
            <a:r>
              <a:rPr lang="en-IN" sz="2800" b="1" dirty="0" smtClean="0">
                <a:solidFill>
                  <a:srgbClr val="20D0D0"/>
                </a:solidFill>
                <a:latin typeface="Arial Narrow" pitchFamily="34" charset="0"/>
              </a:rPr>
              <a:t>20:17 </a:t>
            </a:r>
            <a:r>
              <a:rPr lang="hi-IN" sz="2800" b="1" dirty="0" smtClean="0">
                <a:solidFill>
                  <a:srgbClr val="20D0D0"/>
                </a:solidFill>
                <a:latin typeface="Arial Narrow" pitchFamily="34" charset="0"/>
              </a:rPr>
              <a:t>दूसरों की पत्नी, नौकर, झुंड या किसी भी चीज की कोई लालच नहीं ...</a:t>
            </a:r>
            <a:endParaRPr lang="en-US" sz="2800" b="1" dirty="0">
              <a:solidFill>
                <a:srgbClr val="20D0D0"/>
              </a:solidFill>
              <a:latin typeface="Arial Narrow" pitchFamily="34" charset="0"/>
            </a:endParaRPr>
          </a:p>
        </p:txBody>
      </p:sp>
      <p:sp>
        <p:nvSpPr>
          <p:cNvPr id="3" name="Content Placeholder 2"/>
          <p:cNvSpPr>
            <a:spLocks noGrp="1"/>
          </p:cNvSpPr>
          <p:nvPr>
            <p:ph sz="half" idx="1"/>
          </p:nvPr>
        </p:nvSpPr>
        <p:spPr>
          <a:xfrm>
            <a:off x="0" y="1905000"/>
            <a:ext cx="4038600" cy="4525963"/>
          </a:xfrm>
        </p:spPr>
        <p:txBody>
          <a:bodyPr>
            <a:normAutofit fontScale="92500"/>
          </a:bodyPr>
          <a:lstStyle/>
          <a:p>
            <a:pPr>
              <a:buNone/>
            </a:pPr>
            <a:r>
              <a:rPr lang="hi-IN" dirty="0" smtClean="0"/>
              <a:t>निर्गमन </a:t>
            </a:r>
            <a:r>
              <a:rPr lang="en-IN" b="1" dirty="0" smtClean="0">
                <a:solidFill>
                  <a:srgbClr val="FFFF00"/>
                </a:solidFill>
              </a:rPr>
              <a:t>20:17</a:t>
            </a:r>
            <a:r>
              <a:rPr lang="en-IN" b="1" dirty="0">
                <a:solidFill>
                  <a:srgbClr val="FFFF00"/>
                </a:solidFill>
              </a:rPr>
              <a:t> </a:t>
            </a:r>
            <a:r>
              <a:rPr lang="hi-IN" b="1" dirty="0" smtClean="0">
                <a:solidFill>
                  <a:srgbClr val="FFFF00"/>
                </a:solidFill>
              </a:rPr>
              <a:t>"आप अपने पड़ोसी के घर को प्रतिष्ठित करने के लिए नहीं हैं। आप अपने पड़ोसी की पत्नी, या उसके पुरुष या महिला सेवक, या उसके बैल, या उसके गधे, या आपके पड़ोसी से संबंधित किसी भी चीज को करने के लिए नहीं हैं।"</a:t>
            </a:r>
            <a:endParaRPr lang="en-US" dirty="0"/>
          </a:p>
        </p:txBody>
      </p:sp>
      <p:pic>
        <p:nvPicPr>
          <p:cNvPr id="9218" name="Picture 2" descr="C:\Users\Dell\Desktop\School of Financial Discipline\Pics\download (3).jpg"/>
          <p:cNvPicPr>
            <a:picLocks noGrp="1" noChangeAspect="1" noChangeArrowheads="1"/>
          </p:cNvPicPr>
          <p:nvPr>
            <p:ph sz="half" idx="2"/>
          </p:nvPr>
        </p:nvPicPr>
        <p:blipFill>
          <a:blip r:embed="rId2"/>
          <a:srcRect/>
          <a:stretch>
            <a:fillRect/>
          </a:stretch>
        </p:blipFill>
        <p:spPr bwMode="auto">
          <a:xfrm>
            <a:off x="4267200" y="1219200"/>
            <a:ext cx="3733800" cy="2590800"/>
          </a:xfrm>
          <a:prstGeom prst="rect">
            <a:avLst/>
          </a:prstGeom>
          <a:noFill/>
        </p:spPr>
      </p:pic>
      <p:pic>
        <p:nvPicPr>
          <p:cNvPr id="9219" name="Picture 3" descr="C:\Users\Dell\Desktop\School of Financial Discipline\Pics\download (11).jpg"/>
          <p:cNvPicPr>
            <a:picLocks noChangeAspect="1" noChangeArrowheads="1"/>
          </p:cNvPicPr>
          <p:nvPr/>
        </p:nvPicPr>
        <p:blipFill>
          <a:blip r:embed="rId3"/>
          <a:srcRect/>
          <a:stretch>
            <a:fillRect/>
          </a:stretch>
        </p:blipFill>
        <p:spPr bwMode="auto">
          <a:xfrm>
            <a:off x="4495800" y="3581400"/>
            <a:ext cx="4191000" cy="3429000"/>
          </a:xfrm>
          <a:prstGeom prst="rect">
            <a:avLst/>
          </a:prstGeom>
          <a:noFill/>
          <a:effectLst>
            <a:softEdge rad="127000"/>
          </a:effectLst>
        </p:spPr>
      </p:pic>
    </p:spTree>
    <p:extLst>
      <p:ext uri="{BB962C8B-B14F-4D97-AF65-F5344CB8AC3E}">
        <p14:creationId xmlns="" xmlns:p14="http://schemas.microsoft.com/office/powerpoint/2010/main" val="1681673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i-IN" dirty="0" smtClean="0">
                <a:solidFill>
                  <a:srgbClr val="20D0D0"/>
                </a:solidFill>
                <a:latin typeface="Algerian" pitchFamily="82" charset="0"/>
                <a:cs typeface="Arabic Typesetting" pitchFamily="66" charset="-78"/>
              </a:rPr>
              <a:t>वित्तीय अनुशासन</a:t>
            </a:r>
            <a:endParaRPr lang="en-US" dirty="0">
              <a:solidFill>
                <a:srgbClr val="20D0D0"/>
              </a:solidFill>
              <a:latin typeface="Algerian" pitchFamily="82" charset="0"/>
              <a:cs typeface="Arabic Typesetting" pitchFamily="66" charset="-78"/>
            </a:endParaRPr>
          </a:p>
        </p:txBody>
      </p:sp>
      <p:sp>
        <p:nvSpPr>
          <p:cNvPr id="3" name="Content Placeholder 2"/>
          <p:cNvSpPr>
            <a:spLocks noGrp="1"/>
          </p:cNvSpPr>
          <p:nvPr>
            <p:ph idx="1"/>
          </p:nvPr>
        </p:nvSpPr>
        <p:spPr>
          <a:xfrm>
            <a:off x="2057400" y="1981200"/>
            <a:ext cx="6629400" cy="4374360"/>
          </a:xfrm>
        </p:spPr>
        <p:txBody>
          <a:bodyPr>
            <a:normAutofit fontScale="85000" lnSpcReduction="10000"/>
          </a:bodyPr>
          <a:lstStyle/>
          <a:p>
            <a:pPr algn="r">
              <a:buNone/>
            </a:pPr>
            <a:r>
              <a:rPr lang="hi-IN" sz="6000" dirty="0" smtClean="0">
                <a:solidFill>
                  <a:srgbClr val="20D0D0"/>
                </a:solidFill>
              </a:rPr>
              <a:t>सत्र ३</a:t>
            </a:r>
          </a:p>
          <a:p>
            <a:pPr algn="r">
              <a:buNone/>
            </a:pPr>
            <a:endParaRPr lang="hi-IN" sz="6000" dirty="0" smtClean="0">
              <a:solidFill>
                <a:srgbClr val="20D0D0"/>
              </a:solidFill>
            </a:endParaRPr>
          </a:p>
          <a:p>
            <a:pPr algn="r">
              <a:buNone/>
            </a:pPr>
            <a:endParaRPr lang="hi-IN" sz="6000" dirty="0" smtClean="0">
              <a:solidFill>
                <a:srgbClr val="20D0D0"/>
              </a:solidFill>
            </a:endParaRPr>
          </a:p>
          <a:p>
            <a:pPr algn="r">
              <a:buNone/>
            </a:pPr>
            <a:endParaRPr lang="hi-IN" sz="6000" dirty="0" smtClean="0">
              <a:solidFill>
                <a:srgbClr val="20D0D0"/>
              </a:solidFill>
            </a:endParaRPr>
          </a:p>
          <a:p>
            <a:pPr algn="r">
              <a:buNone/>
            </a:pPr>
            <a:r>
              <a:rPr lang="hi-IN" sz="6000" dirty="0" smtClean="0">
                <a:solidFill>
                  <a:srgbClr val="20D0D0"/>
                </a:solidFill>
              </a:rPr>
              <a:t>"आप चोरी नहीं करेंगे"</a:t>
            </a:r>
            <a:endParaRPr lang="en-US" dirty="0"/>
          </a:p>
        </p:txBody>
      </p:sp>
      <p:pic>
        <p:nvPicPr>
          <p:cNvPr id="2051" name="Picture 3" descr="C:\Users\Dell\Desktop\School of Financial Discipline\Pics\images (30).jpg"/>
          <p:cNvPicPr>
            <a:picLocks noChangeAspect="1" noChangeArrowheads="1"/>
          </p:cNvPicPr>
          <p:nvPr/>
        </p:nvPicPr>
        <p:blipFill>
          <a:blip r:embed="rId2"/>
          <a:srcRect/>
          <a:stretch>
            <a:fillRect/>
          </a:stretch>
        </p:blipFill>
        <p:spPr bwMode="auto">
          <a:xfrm>
            <a:off x="3048000" y="2819400"/>
            <a:ext cx="2733675" cy="1666875"/>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144000" cy="1066800"/>
          </a:xfrm>
        </p:spPr>
        <p:txBody>
          <a:bodyPr/>
          <a:lstStyle/>
          <a:p>
            <a:pPr algn="ctr"/>
            <a:r>
              <a:rPr lang="en-IN" sz="3200" b="1" dirty="0" smtClean="0">
                <a:solidFill>
                  <a:srgbClr val="20D0D0"/>
                </a:solidFill>
                <a:latin typeface="Arial Narrow" pitchFamily="34" charset="0"/>
              </a:rPr>
              <a:t>13. </a:t>
            </a:r>
            <a:r>
              <a:rPr lang="hi-IN" sz="3200" dirty="0" smtClean="0"/>
              <a:t>लैव्यवस्था</a:t>
            </a:r>
            <a:r>
              <a:rPr lang="en-IN" sz="3200" b="1" dirty="0" smtClean="0">
                <a:solidFill>
                  <a:srgbClr val="20D0D0"/>
                </a:solidFill>
                <a:latin typeface="Arial Narrow" pitchFamily="34" charset="0"/>
              </a:rPr>
              <a:t> 19:13 </a:t>
            </a:r>
            <a:r>
              <a:rPr lang="hi-IN" sz="3200" b="1" dirty="0" smtClean="0">
                <a:solidFill>
                  <a:srgbClr val="20D0D0"/>
                </a:solidFill>
                <a:latin typeface="Arial Narrow" pitchFamily="34" charset="0"/>
              </a:rPr>
              <a:t>एक मजदूर का वेतन कब्जे में नहीं रहना; जयकारे प्रभु के कानों तक पहुंचेंगे</a:t>
            </a:r>
            <a:endParaRPr lang="en-US" sz="3200" b="1" dirty="0">
              <a:solidFill>
                <a:srgbClr val="20D0D0"/>
              </a:solidFill>
              <a:latin typeface="Arial Narrow" pitchFamily="34" charset="0"/>
            </a:endParaRPr>
          </a:p>
        </p:txBody>
      </p:sp>
      <p:sp>
        <p:nvSpPr>
          <p:cNvPr id="3" name="Content Placeholder 2"/>
          <p:cNvSpPr>
            <a:spLocks noGrp="1"/>
          </p:cNvSpPr>
          <p:nvPr>
            <p:ph sz="half" idx="1"/>
          </p:nvPr>
        </p:nvSpPr>
        <p:spPr>
          <a:xfrm>
            <a:off x="0" y="1447800"/>
            <a:ext cx="4502944" cy="4848664"/>
          </a:xfrm>
        </p:spPr>
        <p:txBody>
          <a:bodyPr>
            <a:normAutofit fontScale="85000" lnSpcReduction="20000"/>
          </a:bodyPr>
          <a:lstStyle/>
          <a:p>
            <a:r>
              <a:rPr lang="hi-IN" dirty="0" smtClean="0"/>
              <a:t>लैव्यवस्था</a:t>
            </a:r>
            <a:r>
              <a:rPr lang="en-IN" b="1" dirty="0" smtClean="0">
                <a:solidFill>
                  <a:srgbClr val="FFFF00"/>
                </a:solidFill>
              </a:rPr>
              <a:t> </a:t>
            </a:r>
            <a:r>
              <a:rPr lang="en-IN" b="1" dirty="0">
                <a:solidFill>
                  <a:srgbClr val="FFFF00"/>
                </a:solidFill>
              </a:rPr>
              <a:t>19:13  "You are not to oppress your </a:t>
            </a:r>
            <a:r>
              <a:rPr lang="en-IN" b="1" dirty="0" err="1">
                <a:solidFill>
                  <a:srgbClr val="FFFF00"/>
                </a:solidFill>
              </a:rPr>
              <a:t>neighbor</a:t>
            </a:r>
            <a:r>
              <a:rPr lang="en-IN" b="1" dirty="0">
                <a:solidFill>
                  <a:srgbClr val="FFFF00"/>
                </a:solidFill>
              </a:rPr>
              <a:t> or rob him. "The wages of a hired </a:t>
            </a:r>
            <a:r>
              <a:rPr lang="en-IN" b="1" dirty="0" err="1">
                <a:solidFill>
                  <a:srgbClr val="FFFF00"/>
                </a:solidFill>
              </a:rPr>
              <a:t>laborer</a:t>
            </a:r>
            <a:r>
              <a:rPr lang="en-IN" b="1" dirty="0">
                <a:solidFill>
                  <a:srgbClr val="FFFF00"/>
                </a:solidFill>
              </a:rPr>
              <a:t> are not to remain in your possession until morning. </a:t>
            </a:r>
            <a:endParaRPr lang="en-IN" b="1" dirty="0" smtClean="0">
              <a:solidFill>
                <a:srgbClr val="FFFF00"/>
              </a:solidFill>
            </a:endParaRPr>
          </a:p>
          <a:p>
            <a:endParaRPr lang="en-IN" b="1" dirty="0">
              <a:solidFill>
                <a:srgbClr val="FFFF00"/>
              </a:solidFill>
            </a:endParaRPr>
          </a:p>
          <a:p>
            <a:r>
              <a:rPr lang="hi-IN" dirty="0" smtClean="0"/>
              <a:t>याकूब </a:t>
            </a:r>
            <a:r>
              <a:rPr lang="en-IN" b="1" dirty="0" smtClean="0">
                <a:solidFill>
                  <a:srgbClr val="FFFF00"/>
                </a:solidFill>
              </a:rPr>
              <a:t>5:4</a:t>
            </a:r>
            <a:r>
              <a:rPr lang="en-IN" b="1" dirty="0">
                <a:solidFill>
                  <a:srgbClr val="FFFF00"/>
                </a:solidFill>
              </a:rPr>
              <a:t>  Look! The wages that you kept back from the workers who harvested your fields are shouting out against you, and the cries of the reapers have reached the ears of the Lord of the Heavenly Armies. </a:t>
            </a:r>
          </a:p>
          <a:p>
            <a:endParaRPr lang="en-IN" dirty="0"/>
          </a:p>
          <a:p>
            <a:endParaRPr lang="en-US" dirty="0"/>
          </a:p>
        </p:txBody>
      </p:sp>
      <p:pic>
        <p:nvPicPr>
          <p:cNvPr id="10242" name="Picture 2" descr="C:\Users\Dell\Desktop\School of Financial Discipline\Pics\images (35).jpg"/>
          <p:cNvPicPr>
            <a:picLocks noGrp="1" noChangeAspect="1" noChangeArrowheads="1"/>
          </p:cNvPicPr>
          <p:nvPr>
            <p:ph sz="half" idx="2"/>
          </p:nvPr>
        </p:nvPicPr>
        <p:blipFill>
          <a:blip r:embed="rId2"/>
          <a:srcRect/>
          <a:stretch>
            <a:fillRect/>
          </a:stretch>
        </p:blipFill>
        <p:spPr bwMode="auto">
          <a:xfrm>
            <a:off x="4495800" y="1600200"/>
            <a:ext cx="3657600" cy="2743200"/>
          </a:xfrm>
          <a:prstGeom prst="rect">
            <a:avLst/>
          </a:prstGeom>
          <a:noFill/>
          <a:effectLst>
            <a:softEdge rad="127000"/>
          </a:effectLst>
        </p:spPr>
      </p:pic>
      <p:pic>
        <p:nvPicPr>
          <p:cNvPr id="10243" name="Picture 3" descr="C:\Users\Dell\Desktop\School of Financial Discipline\Pics\images (20).jpg"/>
          <p:cNvPicPr>
            <a:picLocks noChangeAspect="1" noChangeArrowheads="1"/>
          </p:cNvPicPr>
          <p:nvPr/>
        </p:nvPicPr>
        <p:blipFill>
          <a:blip r:embed="rId3"/>
          <a:srcRect/>
          <a:stretch>
            <a:fillRect/>
          </a:stretch>
        </p:blipFill>
        <p:spPr bwMode="auto">
          <a:xfrm>
            <a:off x="5486400" y="4343400"/>
            <a:ext cx="3505200" cy="2362200"/>
          </a:xfrm>
          <a:prstGeom prst="rect">
            <a:avLst/>
          </a:prstGeom>
          <a:noFill/>
          <a:effectLst>
            <a:softEdge rad="127000"/>
          </a:effectLst>
        </p:spPr>
      </p:pic>
    </p:spTree>
    <p:extLst>
      <p:ext uri="{BB962C8B-B14F-4D97-AF65-F5344CB8AC3E}">
        <p14:creationId xmlns="" xmlns:p14="http://schemas.microsoft.com/office/powerpoint/2010/main" val="3723532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1295400"/>
          </a:xfrm>
        </p:spPr>
        <p:txBody>
          <a:bodyPr/>
          <a:lstStyle/>
          <a:p>
            <a:r>
              <a:rPr lang="hi-IN" sz="3600" b="1" dirty="0" smtClean="0">
                <a:solidFill>
                  <a:srgbClr val="20D0D0"/>
                </a:solidFill>
                <a:latin typeface="Arial Narrow" pitchFamily="34" charset="0"/>
              </a:rPr>
              <a:t>14. पिता या माता से चोरी - पाप - जो नष्ट करता है उसका साथी</a:t>
            </a:r>
            <a:endParaRPr lang="en-US" sz="3600" b="1" dirty="0">
              <a:solidFill>
                <a:srgbClr val="20D0D0"/>
              </a:solidFill>
              <a:latin typeface="Arial Narrow" pitchFamily="34" charset="0"/>
            </a:endParaRPr>
          </a:p>
        </p:txBody>
      </p:sp>
      <p:sp>
        <p:nvSpPr>
          <p:cNvPr id="3" name="Content Placeholder 2"/>
          <p:cNvSpPr>
            <a:spLocks noGrp="1"/>
          </p:cNvSpPr>
          <p:nvPr>
            <p:ph sz="half" idx="1"/>
          </p:nvPr>
        </p:nvSpPr>
        <p:spPr>
          <a:xfrm>
            <a:off x="0" y="1752600"/>
            <a:ext cx="4502944" cy="4952999"/>
          </a:xfrm>
        </p:spPr>
        <p:txBody>
          <a:bodyPr/>
          <a:lstStyle/>
          <a:p>
            <a:r>
              <a:rPr lang="hi-IN" dirty="0" smtClean="0"/>
              <a:t>नीतिवचन</a:t>
            </a:r>
            <a:r>
              <a:rPr lang="en-IN" b="1" dirty="0" smtClean="0">
                <a:solidFill>
                  <a:srgbClr val="FFFF00"/>
                </a:solidFill>
              </a:rPr>
              <a:t> </a:t>
            </a:r>
            <a:r>
              <a:rPr lang="en-IN" b="1" dirty="0">
                <a:solidFill>
                  <a:srgbClr val="FFFF00"/>
                </a:solidFill>
              </a:rPr>
              <a:t>28:24  </a:t>
            </a:r>
            <a:r>
              <a:rPr lang="hi-IN" b="1" dirty="0" smtClean="0">
                <a:solidFill>
                  <a:srgbClr val="FFFF00"/>
                </a:solidFill>
              </a:rPr>
              <a:t>जो कोई भी अपने पिता या माँ से चोरी करता है, लेकिन दावा करता है, "यह कोई पाप नहीं है," जो कोई विध्वंस करता है उसका साथी है।</a:t>
            </a:r>
            <a:endParaRPr lang="en-IN" b="1" dirty="0">
              <a:solidFill>
                <a:srgbClr val="FFFF00"/>
              </a:solidFill>
            </a:endParaRPr>
          </a:p>
          <a:p>
            <a:endParaRPr lang="en-US" dirty="0"/>
          </a:p>
        </p:txBody>
      </p:sp>
      <p:pic>
        <p:nvPicPr>
          <p:cNvPr id="11266" name="Picture 2" descr="C:\Users\Dell\Desktop\School of Financial Discipline\Pics\download (4).jpg"/>
          <p:cNvPicPr>
            <a:picLocks noGrp="1" noChangeAspect="1" noChangeArrowheads="1"/>
          </p:cNvPicPr>
          <p:nvPr>
            <p:ph sz="half" idx="2"/>
          </p:nvPr>
        </p:nvPicPr>
        <p:blipFill>
          <a:blip r:embed="rId2"/>
          <a:srcRect/>
          <a:stretch>
            <a:fillRect/>
          </a:stretch>
        </p:blipFill>
        <p:spPr bwMode="auto">
          <a:xfrm>
            <a:off x="4953000" y="1752600"/>
            <a:ext cx="3733800" cy="3657600"/>
          </a:xfrm>
          <a:prstGeom prst="rect">
            <a:avLst/>
          </a:prstGeom>
          <a:noFill/>
        </p:spPr>
      </p:pic>
    </p:spTree>
    <p:extLst>
      <p:ext uri="{BB962C8B-B14F-4D97-AF65-F5344CB8AC3E}">
        <p14:creationId xmlns="" xmlns:p14="http://schemas.microsoft.com/office/powerpoint/2010/main" val="1133993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0D0D0"/>
                </a:solidFill>
                <a:latin typeface="Arial Narrow" pitchFamily="34" charset="0"/>
              </a:rPr>
              <a:t>15. </a:t>
            </a:r>
            <a:r>
              <a:rPr lang="hi-IN" dirty="0" smtClean="0">
                <a:solidFill>
                  <a:srgbClr val="20D0D0"/>
                </a:solidFill>
                <a:latin typeface="Arial Narrow" pitchFamily="34" charset="0"/>
              </a:rPr>
              <a:t>अनुचित लाभ अर्जित - लघु जीवन</a:t>
            </a:r>
            <a:endParaRPr lang="en-US" dirty="0">
              <a:solidFill>
                <a:srgbClr val="20D0D0"/>
              </a:solidFill>
              <a:latin typeface="Arial Narrow" pitchFamily="34" charset="0"/>
            </a:endParaRPr>
          </a:p>
        </p:txBody>
      </p:sp>
      <p:sp>
        <p:nvSpPr>
          <p:cNvPr id="3" name="Content Placeholder 2"/>
          <p:cNvSpPr>
            <a:spLocks noGrp="1"/>
          </p:cNvSpPr>
          <p:nvPr>
            <p:ph sz="half" idx="1"/>
          </p:nvPr>
        </p:nvSpPr>
        <p:spPr>
          <a:xfrm>
            <a:off x="0" y="1295401"/>
            <a:ext cx="4502944" cy="5001064"/>
          </a:xfrm>
        </p:spPr>
        <p:txBody>
          <a:bodyPr>
            <a:normAutofit fontScale="92500"/>
          </a:bodyPr>
          <a:lstStyle/>
          <a:p>
            <a:r>
              <a:rPr lang="hi-IN" dirty="0" smtClean="0"/>
              <a:t>यहेजकेल </a:t>
            </a:r>
            <a:r>
              <a:rPr lang="en-IN" b="1" dirty="0" smtClean="0">
                <a:solidFill>
                  <a:srgbClr val="FFFF00"/>
                </a:solidFill>
              </a:rPr>
              <a:t> </a:t>
            </a:r>
            <a:r>
              <a:rPr lang="en-IN" b="1" dirty="0">
                <a:solidFill>
                  <a:srgbClr val="FFFF00"/>
                </a:solidFill>
              </a:rPr>
              <a:t>22:13  </a:t>
            </a:r>
            <a:r>
              <a:rPr lang="hi-IN" b="1" dirty="0" smtClean="0">
                <a:solidFill>
                  <a:srgbClr val="FFFF00"/>
                </a:solidFill>
              </a:rPr>
              <a:t>"बाहर देखो! मैं आपके द्वारा अर्जित किए गए अन्यायपूर्ण लाभ और आपके बीच बहाए गए रक्त के बारे में बहुत गुस्से में हूँ।</a:t>
            </a:r>
            <a:endParaRPr lang="en-IN" b="1" dirty="0" smtClean="0">
              <a:solidFill>
                <a:srgbClr val="FFFF00"/>
              </a:solidFill>
            </a:endParaRPr>
          </a:p>
          <a:p>
            <a:r>
              <a:rPr lang="hi-IN" dirty="0" smtClean="0"/>
              <a:t>नीतिवचन</a:t>
            </a:r>
            <a:r>
              <a:rPr lang="en-IN" b="1" dirty="0" smtClean="0">
                <a:solidFill>
                  <a:srgbClr val="FFFF00"/>
                </a:solidFill>
              </a:rPr>
              <a:t>28:16</a:t>
            </a:r>
            <a:r>
              <a:rPr lang="en-IN" b="1" dirty="0">
                <a:solidFill>
                  <a:srgbClr val="FFFF00"/>
                </a:solidFill>
              </a:rPr>
              <a:t>  </a:t>
            </a:r>
            <a:r>
              <a:rPr lang="hi-IN" b="1" dirty="0" smtClean="0">
                <a:solidFill>
                  <a:srgbClr val="FFFF00"/>
                </a:solidFill>
              </a:rPr>
              <a:t>एक कमांडर-इन-चीफ जो एक क्रूर उत्पीड़क है, में समझ का अभाव है, लेकिन जो कोई भी अनुचित लाभ उठाता है वह अधिक समय तक जीवित रहेगा।</a:t>
            </a:r>
            <a:endParaRPr lang="en-IN" b="1" dirty="0">
              <a:solidFill>
                <a:srgbClr val="FFFF00"/>
              </a:solidFill>
            </a:endParaRPr>
          </a:p>
          <a:p>
            <a:endParaRPr lang="en-IN" dirty="0"/>
          </a:p>
          <a:p>
            <a:endParaRPr lang="en-US" dirty="0"/>
          </a:p>
        </p:txBody>
      </p:sp>
      <p:pic>
        <p:nvPicPr>
          <p:cNvPr id="12290" name="Picture 2" descr="C:\Users\Dell\Desktop\School of Financial Discipline\Pics\images (17).jpg"/>
          <p:cNvPicPr>
            <a:picLocks noGrp="1" noChangeAspect="1" noChangeArrowheads="1"/>
          </p:cNvPicPr>
          <p:nvPr>
            <p:ph sz="half" idx="2"/>
          </p:nvPr>
        </p:nvPicPr>
        <p:blipFill>
          <a:blip r:embed="rId2"/>
          <a:srcRect/>
          <a:stretch>
            <a:fillRect/>
          </a:stretch>
        </p:blipFill>
        <p:spPr bwMode="auto">
          <a:xfrm>
            <a:off x="4724400" y="1143000"/>
            <a:ext cx="3733800" cy="2438400"/>
          </a:xfrm>
          <a:prstGeom prst="rect">
            <a:avLst/>
          </a:prstGeom>
          <a:noFill/>
          <a:effectLst>
            <a:softEdge rad="127000"/>
          </a:effectLst>
        </p:spPr>
      </p:pic>
      <p:pic>
        <p:nvPicPr>
          <p:cNvPr id="12292" name="Picture 4" descr="C:\Users\Dell\Desktop\School of Financial Discipline\Pics\download (4).jpg"/>
          <p:cNvPicPr>
            <a:picLocks noChangeAspect="1" noChangeArrowheads="1"/>
          </p:cNvPicPr>
          <p:nvPr/>
        </p:nvPicPr>
        <p:blipFill>
          <a:blip r:embed="rId3"/>
          <a:srcRect/>
          <a:stretch>
            <a:fillRect/>
          </a:stretch>
        </p:blipFill>
        <p:spPr bwMode="auto">
          <a:xfrm>
            <a:off x="4572000" y="3810000"/>
            <a:ext cx="3962400" cy="2590800"/>
          </a:xfrm>
          <a:prstGeom prst="rect">
            <a:avLst/>
          </a:prstGeom>
          <a:noFill/>
        </p:spPr>
      </p:pic>
    </p:spTree>
    <p:extLst>
      <p:ext uri="{BB962C8B-B14F-4D97-AF65-F5344CB8AC3E}">
        <p14:creationId xmlns="" xmlns:p14="http://schemas.microsoft.com/office/powerpoint/2010/main" val="3256442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जकर्याह</a:t>
            </a:r>
            <a:r>
              <a:rPr lang="en-IN" b="1" dirty="0" smtClean="0">
                <a:solidFill>
                  <a:srgbClr val="20D0D0"/>
                </a:solidFill>
                <a:latin typeface="Arial Narrow" pitchFamily="34" charset="0"/>
              </a:rPr>
              <a:t> 5:3-4 - </a:t>
            </a:r>
            <a:r>
              <a:rPr lang="hi-IN" b="1" dirty="0" smtClean="0">
                <a:solidFill>
                  <a:srgbClr val="20D0D0"/>
                </a:solidFill>
                <a:latin typeface="Arial Narrow" pitchFamily="34" charset="0"/>
              </a:rPr>
              <a:t>चोरी करने की सजा</a:t>
            </a:r>
            <a:endParaRPr lang="en-US" b="1" dirty="0">
              <a:solidFill>
                <a:srgbClr val="20D0D0"/>
              </a:solidFill>
              <a:latin typeface="Arial Narrow" pitchFamily="34" charset="0"/>
            </a:endParaRPr>
          </a:p>
        </p:txBody>
      </p:sp>
      <p:sp>
        <p:nvSpPr>
          <p:cNvPr id="3" name="Content Placeholder 2"/>
          <p:cNvSpPr>
            <a:spLocks noGrp="1"/>
          </p:cNvSpPr>
          <p:nvPr>
            <p:ph sz="half" idx="1"/>
          </p:nvPr>
        </p:nvSpPr>
        <p:spPr>
          <a:xfrm>
            <a:off x="4572000" y="1371600"/>
            <a:ext cx="4267200" cy="4906963"/>
          </a:xfrm>
        </p:spPr>
        <p:txBody>
          <a:bodyPr>
            <a:normAutofit fontScale="70000" lnSpcReduction="20000"/>
          </a:bodyPr>
          <a:lstStyle/>
          <a:p>
            <a:r>
              <a:rPr lang="hi-IN" dirty="0" smtClean="0"/>
              <a:t>जकर्याह</a:t>
            </a:r>
            <a:r>
              <a:rPr lang="en-IN" b="1" dirty="0" smtClean="0">
                <a:solidFill>
                  <a:srgbClr val="FFFF00"/>
                </a:solidFill>
              </a:rPr>
              <a:t> </a:t>
            </a:r>
            <a:r>
              <a:rPr lang="en-IN" b="1" dirty="0">
                <a:solidFill>
                  <a:srgbClr val="FFFF00"/>
                </a:solidFill>
              </a:rPr>
              <a:t>5:3  And he said to me, This </a:t>
            </a:r>
            <a:r>
              <a:rPr lang="en-IN" b="1" i="1" dirty="0">
                <a:solidFill>
                  <a:srgbClr val="FFFF00"/>
                </a:solidFill>
              </a:rPr>
              <a:t>is</a:t>
            </a:r>
            <a:r>
              <a:rPr lang="en-IN" b="1" dirty="0">
                <a:solidFill>
                  <a:srgbClr val="FFFF00"/>
                </a:solidFill>
              </a:rPr>
              <a:t> the curse that goes forth over the face of the whole earth; for from now on everyone who steals shall be cut off according to it; </a:t>
            </a:r>
            <a:r>
              <a:rPr lang="en-IN" b="1" dirty="0" smtClean="0">
                <a:solidFill>
                  <a:srgbClr val="FFFF00"/>
                </a:solidFill>
              </a:rPr>
              <a:t>………</a:t>
            </a:r>
            <a:r>
              <a:rPr lang="en-IN" b="1" dirty="0">
                <a:solidFill>
                  <a:srgbClr val="FFFF00"/>
                </a:solidFill>
              </a:rPr>
              <a:t> </a:t>
            </a:r>
            <a:endParaRPr lang="en-IN" b="1" dirty="0" smtClean="0">
              <a:solidFill>
                <a:srgbClr val="FFFF00"/>
              </a:solidFill>
            </a:endParaRPr>
          </a:p>
          <a:p>
            <a:endParaRPr lang="en-IN" b="1" dirty="0" smtClean="0">
              <a:solidFill>
                <a:srgbClr val="FFFF00"/>
              </a:solidFill>
            </a:endParaRPr>
          </a:p>
          <a:p>
            <a:endParaRPr lang="en-IN" b="1" dirty="0">
              <a:solidFill>
                <a:srgbClr val="FFFF00"/>
              </a:solidFill>
            </a:endParaRPr>
          </a:p>
          <a:p>
            <a:r>
              <a:rPr lang="hi-IN" dirty="0" smtClean="0"/>
              <a:t>जकर्याह</a:t>
            </a:r>
            <a:r>
              <a:rPr lang="en-IN" b="1" dirty="0" smtClean="0">
                <a:solidFill>
                  <a:srgbClr val="FFFF00"/>
                </a:solidFill>
              </a:rPr>
              <a:t> </a:t>
            </a:r>
            <a:r>
              <a:rPr lang="en-IN" b="1" dirty="0">
                <a:solidFill>
                  <a:srgbClr val="FFFF00"/>
                </a:solidFill>
              </a:rPr>
              <a:t>5:4  I will bring it forth, says Jehovah of Hosts; and it shall enter into the house of the thief</a:t>
            </a:r>
            <a:r>
              <a:rPr lang="en-IN" b="1" dirty="0" smtClean="0">
                <a:solidFill>
                  <a:srgbClr val="FFFF00"/>
                </a:solidFill>
              </a:rPr>
              <a:t>,……. </a:t>
            </a:r>
            <a:r>
              <a:rPr lang="en-IN" b="1" dirty="0">
                <a:solidFill>
                  <a:srgbClr val="FFFF00"/>
                </a:solidFill>
              </a:rPr>
              <a:t>And it shall remain in the midst of his house, and shall devour it, and its timber and its stones. </a:t>
            </a:r>
          </a:p>
          <a:p>
            <a:endParaRPr lang="en-US" dirty="0"/>
          </a:p>
        </p:txBody>
      </p:sp>
      <p:sp>
        <p:nvSpPr>
          <p:cNvPr id="4" name="Content Placeholder 3"/>
          <p:cNvSpPr>
            <a:spLocks noGrp="1"/>
          </p:cNvSpPr>
          <p:nvPr>
            <p:ph sz="half" idx="2"/>
          </p:nvPr>
        </p:nvSpPr>
        <p:spPr>
          <a:xfrm>
            <a:off x="152400" y="1828800"/>
            <a:ext cx="4038600" cy="4525963"/>
          </a:xfrm>
        </p:spPr>
        <p:txBody>
          <a:bodyPr>
            <a:normAutofit fontScale="70000" lnSpcReduction="20000"/>
          </a:bodyPr>
          <a:lstStyle/>
          <a:p>
            <a:r>
              <a:rPr lang="en-US" dirty="0" smtClean="0">
                <a:solidFill>
                  <a:srgbClr val="FFFF00"/>
                </a:solidFill>
                <a:latin typeface="Arial Black" pitchFamily="34" charset="0"/>
              </a:rPr>
              <a:t>Wherever not  specifically mentioned, </a:t>
            </a:r>
            <a:r>
              <a:rPr lang="hi-IN" dirty="0" smtClean="0"/>
              <a:t>व्यवस्थाविवरण </a:t>
            </a:r>
            <a:r>
              <a:rPr lang="en-US" dirty="0" smtClean="0">
                <a:solidFill>
                  <a:srgbClr val="FFFF00"/>
                </a:solidFill>
                <a:latin typeface="Arial Black" pitchFamily="34" charset="0"/>
              </a:rPr>
              <a:t> 28:15 applicable</a:t>
            </a:r>
          </a:p>
          <a:p>
            <a:endParaRPr lang="en-US" dirty="0" smtClean="0">
              <a:solidFill>
                <a:srgbClr val="FFFF00"/>
              </a:solidFill>
              <a:latin typeface="Arial Black" pitchFamily="34" charset="0"/>
            </a:endParaRPr>
          </a:p>
          <a:p>
            <a:r>
              <a:rPr lang="hi-IN" dirty="0" smtClean="0"/>
              <a:t>व्यवस्थाविवरण </a:t>
            </a:r>
            <a:r>
              <a:rPr lang="en-US" dirty="0" smtClean="0">
                <a:solidFill>
                  <a:srgbClr val="FFFF00"/>
                </a:solidFill>
                <a:latin typeface="Arial Black" pitchFamily="34" charset="0"/>
              </a:rPr>
              <a:t> 28:15  “But if you will not obey the voice of the LORD your God or be careful to do all his commandments and his statutes that I command you today, then all these curses  </a:t>
            </a:r>
            <a:r>
              <a:rPr lang="hi-IN" dirty="0" smtClean="0"/>
              <a:t>व्यवस्थाविवरण </a:t>
            </a:r>
            <a:r>
              <a:rPr lang="en-US" dirty="0" smtClean="0">
                <a:solidFill>
                  <a:srgbClr val="FFFF00"/>
                </a:solidFill>
                <a:latin typeface="Arial Black" pitchFamily="34" charset="0"/>
              </a:rPr>
              <a:t> 28:16-68</a:t>
            </a:r>
          </a:p>
          <a:p>
            <a:pPr>
              <a:buNone/>
            </a:pPr>
            <a:r>
              <a:rPr lang="en-US" dirty="0" smtClean="0">
                <a:solidFill>
                  <a:srgbClr val="FFFF00"/>
                </a:solidFill>
                <a:latin typeface="Arial Black" pitchFamily="34" charset="0"/>
              </a:rPr>
              <a:t>	shall come upon you and overtake you</a:t>
            </a:r>
            <a:r>
              <a:rPr lang="en-US" dirty="0" smtClean="0">
                <a:latin typeface="Arial Black" pitchFamily="34" charset="0"/>
              </a:rPr>
              <a:t>. </a:t>
            </a:r>
          </a:p>
        </p:txBody>
      </p:sp>
    </p:spTree>
    <p:extLst>
      <p:ext uri="{BB962C8B-B14F-4D97-AF65-F5344CB8AC3E}">
        <p14:creationId xmlns="" xmlns:p14="http://schemas.microsoft.com/office/powerpoint/2010/main" val="1126617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i-IN" dirty="0" smtClean="0"/>
              <a:t>मत्ती</a:t>
            </a:r>
            <a:r>
              <a:rPr lang="en-IN" dirty="0" smtClean="0">
                <a:solidFill>
                  <a:srgbClr val="20D0D0"/>
                </a:solidFill>
                <a:latin typeface="Arial Narrow" pitchFamily="34" charset="0"/>
              </a:rPr>
              <a:t> 15:19,</a:t>
            </a:r>
            <a:r>
              <a:rPr lang="hi-IN" dirty="0" smtClean="0">
                <a:solidFill>
                  <a:srgbClr val="20D0D0"/>
                </a:solidFill>
                <a:latin typeface="Arial Narrow" pitchFamily="34" charset="0"/>
              </a:rPr>
              <a:t> चोरी मानव के दिल से होती है - यह एक व्यक्ति (शरीर, आत्मा और आत्मा) को परिभाषित करता है</a:t>
            </a:r>
            <a:endParaRPr lang="en-US" dirty="0">
              <a:solidFill>
                <a:srgbClr val="20D0D0"/>
              </a:solidFill>
              <a:latin typeface="Arial Narrow" pitchFamily="34" charset="0"/>
            </a:endParaRPr>
          </a:p>
        </p:txBody>
      </p:sp>
      <p:sp>
        <p:nvSpPr>
          <p:cNvPr id="3" name="Content Placeholder 2"/>
          <p:cNvSpPr>
            <a:spLocks noGrp="1"/>
          </p:cNvSpPr>
          <p:nvPr>
            <p:ph sz="half" idx="1"/>
          </p:nvPr>
        </p:nvSpPr>
        <p:spPr/>
        <p:txBody>
          <a:bodyPr/>
          <a:lstStyle/>
          <a:p>
            <a:endParaRPr lang="en-IN" dirty="0" smtClean="0"/>
          </a:p>
          <a:p>
            <a:r>
              <a:rPr lang="hi-IN" dirty="0" smtClean="0"/>
              <a:t>मत्ती</a:t>
            </a:r>
            <a:r>
              <a:rPr lang="en-IN" dirty="0" smtClean="0">
                <a:solidFill>
                  <a:srgbClr val="00B0F0"/>
                </a:solidFill>
                <a:latin typeface="Arial Black" pitchFamily="34" charset="0"/>
              </a:rPr>
              <a:t> </a:t>
            </a:r>
            <a:r>
              <a:rPr lang="en-IN" dirty="0">
                <a:solidFill>
                  <a:srgbClr val="00B0F0"/>
                </a:solidFill>
                <a:latin typeface="Arial Black" pitchFamily="34" charset="0"/>
              </a:rPr>
              <a:t>15:19  </a:t>
            </a:r>
            <a:r>
              <a:rPr lang="hi-IN" dirty="0" smtClean="0">
                <a:solidFill>
                  <a:srgbClr val="00B0F0"/>
                </a:solidFill>
                <a:latin typeface="Arial Black" pitchFamily="34" charset="0"/>
              </a:rPr>
              <a:t>दिल से निकले बुरे विचारों, हत्याओं, मिलावटों, व्यभिचारों, चोरी के लिए …… ..</a:t>
            </a:r>
            <a:endParaRPr lang="en-US" dirty="0">
              <a:solidFill>
                <a:srgbClr val="00B0F0"/>
              </a:solidFill>
              <a:latin typeface="Arial Black" pitchFamily="34" charset="0"/>
            </a:endParaRPr>
          </a:p>
        </p:txBody>
      </p:sp>
      <p:pic>
        <p:nvPicPr>
          <p:cNvPr id="7170" name="Picture 2" descr="C:\Users\Dell\Desktop\School of Financial Discipline\Pics\images.png"/>
          <p:cNvPicPr>
            <a:picLocks noGrp="1" noChangeAspect="1" noChangeArrowheads="1"/>
          </p:cNvPicPr>
          <p:nvPr>
            <p:ph sz="half" idx="2"/>
          </p:nvPr>
        </p:nvPicPr>
        <p:blipFill>
          <a:blip r:embed="rId2"/>
          <a:srcRect/>
          <a:stretch>
            <a:fillRect/>
          </a:stretch>
        </p:blipFill>
        <p:spPr bwMode="auto">
          <a:xfrm>
            <a:off x="3352800" y="5114925"/>
            <a:ext cx="2619375" cy="1743075"/>
          </a:xfrm>
          <a:prstGeom prst="rect">
            <a:avLst/>
          </a:prstGeom>
          <a:noFill/>
          <a:effectLst>
            <a:softEdge rad="63500"/>
          </a:effectLst>
        </p:spPr>
      </p:pic>
      <p:pic>
        <p:nvPicPr>
          <p:cNvPr id="7171" name="Picture 3" descr="C:\Users\Dell\Desktop\School of Financial Discipline\Pics\images (17).jpg"/>
          <p:cNvPicPr>
            <a:picLocks noChangeAspect="1" noChangeArrowheads="1"/>
          </p:cNvPicPr>
          <p:nvPr/>
        </p:nvPicPr>
        <p:blipFill>
          <a:blip r:embed="rId3"/>
          <a:srcRect/>
          <a:stretch>
            <a:fillRect/>
          </a:stretch>
        </p:blipFill>
        <p:spPr bwMode="auto">
          <a:xfrm>
            <a:off x="4191000" y="2362200"/>
            <a:ext cx="3733800" cy="2362200"/>
          </a:xfrm>
          <a:prstGeom prst="rect">
            <a:avLst/>
          </a:prstGeom>
          <a:noFill/>
          <a:effectLst>
            <a:softEdge rad="127000"/>
          </a:effectLst>
        </p:spPr>
      </p:pic>
      <p:pic>
        <p:nvPicPr>
          <p:cNvPr id="7173" name="Picture 5" descr="C:\Users\Dell\Desktop\School of Financial Discipline\Pics\images (20).jpg"/>
          <p:cNvPicPr>
            <a:picLocks noChangeAspect="1" noChangeArrowheads="1"/>
          </p:cNvPicPr>
          <p:nvPr/>
        </p:nvPicPr>
        <p:blipFill>
          <a:blip r:embed="rId4"/>
          <a:srcRect/>
          <a:stretch>
            <a:fillRect/>
          </a:stretch>
        </p:blipFill>
        <p:spPr bwMode="auto">
          <a:xfrm>
            <a:off x="5943600" y="4800600"/>
            <a:ext cx="2895600" cy="2057400"/>
          </a:xfrm>
          <a:prstGeom prst="rect">
            <a:avLst/>
          </a:prstGeom>
          <a:noFill/>
          <a:effectLst>
            <a:softEdge rad="127000"/>
          </a:effectLst>
        </p:spPr>
      </p:pic>
    </p:spTree>
    <p:extLst>
      <p:ext uri="{BB962C8B-B14F-4D97-AF65-F5344CB8AC3E}">
        <p14:creationId xmlns="" xmlns:p14="http://schemas.microsoft.com/office/powerpoint/2010/main" val="2594953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8229600" cy="914400"/>
          </a:xfrm>
        </p:spPr>
        <p:txBody>
          <a:bodyPr/>
          <a:lstStyle/>
          <a:p>
            <a:r>
              <a:rPr lang="hi-IN" sz="3200" dirty="0" smtClean="0"/>
              <a:t>मत्ती</a:t>
            </a:r>
            <a:r>
              <a:rPr lang="en-IN" sz="3200" dirty="0" smtClean="0">
                <a:solidFill>
                  <a:srgbClr val="20D0D0"/>
                </a:solidFill>
                <a:latin typeface="Arial Narrow" pitchFamily="34" charset="0"/>
              </a:rPr>
              <a:t> 19:18, </a:t>
            </a:r>
            <a:r>
              <a:rPr lang="en-US" sz="3200" dirty="0" smtClean="0">
                <a:solidFill>
                  <a:srgbClr val="20D0D0"/>
                </a:solidFill>
                <a:latin typeface="Arial Narrow" pitchFamily="34" charset="0"/>
              </a:rPr>
              <a:t>नया  नियम  का  आज्ञा </a:t>
            </a:r>
            <a:r>
              <a:rPr lang="hi-IN" sz="3200" dirty="0" smtClean="0">
                <a:solidFill>
                  <a:srgbClr val="20D0D0"/>
                </a:solidFill>
                <a:latin typeface="Arial Narrow" pitchFamily="34" charset="0"/>
              </a:rPr>
              <a:t>- </a:t>
            </a:r>
            <a:r>
              <a:rPr lang="hi-IN" sz="3200" dirty="0" smtClean="0">
                <a:solidFill>
                  <a:srgbClr val="20D0D0"/>
                </a:solidFill>
                <a:latin typeface="Arial Narrow" pitchFamily="34" charset="0"/>
              </a:rPr>
              <a:t>उल्लंघन सभी शापों में लाता है </a:t>
            </a:r>
            <a:r>
              <a:rPr lang="hi-IN" sz="3200" dirty="0" smtClean="0"/>
              <a:t>व्यवस्थाविवरण </a:t>
            </a:r>
            <a:r>
              <a:rPr lang="en-IN" sz="3200" dirty="0" smtClean="0">
                <a:solidFill>
                  <a:srgbClr val="20D0D0"/>
                </a:solidFill>
                <a:latin typeface="Arial Narrow" pitchFamily="34" charset="0"/>
              </a:rPr>
              <a:t>28:15 </a:t>
            </a:r>
            <a:endParaRPr lang="en-US" sz="3200" dirty="0">
              <a:solidFill>
                <a:srgbClr val="20D0D0"/>
              </a:solidFill>
              <a:latin typeface="Arial Narrow" pitchFamily="34" charset="0"/>
            </a:endParaRPr>
          </a:p>
        </p:txBody>
      </p:sp>
      <p:sp>
        <p:nvSpPr>
          <p:cNvPr id="3" name="Content Placeholder 2"/>
          <p:cNvSpPr>
            <a:spLocks noGrp="1"/>
          </p:cNvSpPr>
          <p:nvPr>
            <p:ph sz="half" idx="1"/>
          </p:nvPr>
        </p:nvSpPr>
        <p:spPr/>
        <p:txBody>
          <a:bodyPr>
            <a:normAutofit/>
          </a:bodyPr>
          <a:lstStyle/>
          <a:p>
            <a:r>
              <a:rPr lang="hi-IN" dirty="0" smtClean="0"/>
              <a:t>मत्ती</a:t>
            </a:r>
            <a:r>
              <a:rPr lang="en-IN" b="1" dirty="0" smtClean="0">
                <a:solidFill>
                  <a:srgbClr val="FFFF00"/>
                </a:solidFill>
                <a:latin typeface="Arial Narrow" pitchFamily="34" charset="0"/>
              </a:rPr>
              <a:t>19:18</a:t>
            </a:r>
            <a:r>
              <a:rPr lang="en-IN" b="1" dirty="0">
                <a:solidFill>
                  <a:srgbClr val="FFFF00"/>
                </a:solidFill>
                <a:latin typeface="Arial Narrow" pitchFamily="34" charset="0"/>
              </a:rPr>
              <a:t>  </a:t>
            </a:r>
            <a:r>
              <a:rPr lang="hi-IN" b="1" dirty="0" smtClean="0">
                <a:solidFill>
                  <a:srgbClr val="FFFF00"/>
                </a:solidFill>
                <a:latin typeface="Arial Narrow" pitchFamily="34" charset="0"/>
              </a:rPr>
              <a:t>उसने उससे कहा, कौन सा? यीशु ने कहा, तुम नहीं करोगे…। आप चोरी नहीं करेंगे,… </a:t>
            </a:r>
            <a:r>
              <a:rPr lang="en-IN" b="1" dirty="0">
                <a:solidFill>
                  <a:srgbClr val="FFFF00"/>
                </a:solidFill>
                <a:latin typeface="Arial Narrow" pitchFamily="34" charset="0"/>
              </a:rPr>
              <a:t> </a:t>
            </a:r>
          </a:p>
          <a:p>
            <a:endParaRPr lang="en-US" dirty="0" smtClean="0"/>
          </a:p>
          <a:p>
            <a:r>
              <a:rPr lang="hi-IN" sz="1800" b="1" dirty="0" smtClean="0">
                <a:solidFill>
                  <a:srgbClr val="FFFF00"/>
                </a:solidFill>
              </a:rPr>
              <a:t>(पडापाई में, साटन खुलासा करता है कि कैसे उसने एक महिला के अंदर एक दरवाजा पाया जो मैंगो पर प्रतिबंध लगा रहा है)</a:t>
            </a:r>
            <a:endParaRPr lang="en-US" sz="1800" b="1" dirty="0">
              <a:solidFill>
                <a:srgbClr val="FFFF00"/>
              </a:solidFill>
            </a:endParaRPr>
          </a:p>
        </p:txBody>
      </p:sp>
      <p:pic>
        <p:nvPicPr>
          <p:cNvPr id="6146" name="Picture 2" descr="C:\Users\Dell\Desktop\School of Financial Discipline\Pics\download (1).jpg"/>
          <p:cNvPicPr>
            <a:picLocks noGrp="1" noChangeAspect="1" noChangeArrowheads="1"/>
          </p:cNvPicPr>
          <p:nvPr>
            <p:ph sz="half" idx="2"/>
          </p:nvPr>
        </p:nvPicPr>
        <p:blipFill>
          <a:blip r:embed="rId2"/>
          <a:srcRect/>
          <a:stretch>
            <a:fillRect/>
          </a:stretch>
        </p:blipFill>
        <p:spPr bwMode="auto">
          <a:xfrm>
            <a:off x="5246688" y="2362200"/>
            <a:ext cx="3592512" cy="3048000"/>
          </a:xfrm>
          <a:prstGeom prst="rect">
            <a:avLst/>
          </a:prstGeom>
          <a:noFill/>
          <a:effectLst>
            <a:softEdge rad="127000"/>
          </a:effectLst>
        </p:spPr>
      </p:pic>
    </p:spTree>
    <p:extLst>
      <p:ext uri="{BB962C8B-B14F-4D97-AF65-F5344CB8AC3E}">
        <p14:creationId xmlns="" xmlns:p14="http://schemas.microsoft.com/office/powerpoint/2010/main" val="381469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sz="3200" dirty="0" smtClean="0"/>
              <a:t>मत्ती</a:t>
            </a:r>
            <a:r>
              <a:rPr lang="en-IN" sz="3200" dirty="0" smtClean="0">
                <a:solidFill>
                  <a:srgbClr val="20D0D0"/>
                </a:solidFill>
                <a:latin typeface="Arial Narrow" pitchFamily="34" charset="0"/>
              </a:rPr>
              <a:t> 21:13. </a:t>
            </a:r>
            <a:r>
              <a:rPr lang="hi-IN" sz="3200" dirty="0" smtClean="0">
                <a:solidFill>
                  <a:srgbClr val="20D0D0"/>
                </a:solidFill>
                <a:latin typeface="Arial Narrow" pitchFamily="34" charset="0"/>
              </a:rPr>
              <a:t>चोरों से इनकार करने के लिए </a:t>
            </a:r>
            <a:r>
              <a:rPr lang="en-US" sz="3200" dirty="0" smtClean="0">
                <a:solidFill>
                  <a:srgbClr val="20D0D0"/>
                </a:solidFill>
                <a:latin typeface="Arial Narrow" pitchFamily="34" charset="0"/>
              </a:rPr>
              <a:t>आराधना   </a:t>
            </a:r>
            <a:r>
              <a:rPr lang="hi-IN" sz="3200" dirty="0" smtClean="0">
                <a:solidFill>
                  <a:srgbClr val="20D0D0"/>
                </a:solidFill>
                <a:latin typeface="Arial Narrow" pitchFamily="34" charset="0"/>
              </a:rPr>
              <a:t>स्थल </a:t>
            </a:r>
            <a:r>
              <a:rPr lang="hi-IN" sz="3200" dirty="0" smtClean="0">
                <a:solidFill>
                  <a:srgbClr val="20D0D0"/>
                </a:solidFill>
                <a:latin typeface="Arial Narrow" pitchFamily="34" charset="0"/>
              </a:rPr>
              <a:t>मिला - यीशु ने पैसे बदलने की मेज को चाबुक से मारना शुरू कर दिया -</a:t>
            </a:r>
            <a:endParaRPr lang="en-US" sz="3200" dirty="0">
              <a:solidFill>
                <a:srgbClr val="20D0D0"/>
              </a:solidFill>
              <a:latin typeface="Arial Narrow" pitchFamily="34" charset="0"/>
            </a:endParaRPr>
          </a:p>
        </p:txBody>
      </p:sp>
      <p:sp>
        <p:nvSpPr>
          <p:cNvPr id="3" name="Content Placeholder 2"/>
          <p:cNvSpPr>
            <a:spLocks noGrp="1"/>
          </p:cNvSpPr>
          <p:nvPr>
            <p:ph sz="half" idx="1"/>
          </p:nvPr>
        </p:nvSpPr>
        <p:spPr>
          <a:xfrm>
            <a:off x="152400" y="2057400"/>
            <a:ext cx="4038600" cy="4525963"/>
          </a:xfrm>
        </p:spPr>
        <p:txBody>
          <a:bodyPr>
            <a:normAutofit fontScale="92500" lnSpcReduction="10000"/>
          </a:bodyPr>
          <a:lstStyle/>
          <a:p>
            <a:r>
              <a:rPr lang="hi-IN" dirty="0" smtClean="0"/>
              <a:t>मत्ती</a:t>
            </a:r>
            <a:r>
              <a:rPr lang="en-IN" dirty="0" smtClean="0">
                <a:solidFill>
                  <a:srgbClr val="FFFF00"/>
                </a:solidFill>
                <a:latin typeface="Arial Black" pitchFamily="34" charset="0"/>
              </a:rPr>
              <a:t> </a:t>
            </a:r>
            <a:r>
              <a:rPr lang="en-IN" dirty="0">
                <a:solidFill>
                  <a:srgbClr val="FFFF00"/>
                </a:solidFill>
                <a:latin typeface="Arial Black" pitchFamily="34" charset="0"/>
              </a:rPr>
              <a:t>21:13  </a:t>
            </a:r>
            <a:r>
              <a:rPr lang="hi-IN" dirty="0" smtClean="0">
                <a:solidFill>
                  <a:srgbClr val="FFFF00"/>
                </a:solidFill>
                <a:latin typeface="Arial Black" pitchFamily="34" charset="0"/>
              </a:rPr>
              <a:t>और उसने उनसे कहा, यह लिखा है, "मेरे घर को प्रार्थना का घर कहा जाएगा"; लेकिन आपने इसे चोरों का अड्डा बना दिया है।</a:t>
            </a:r>
            <a:endParaRPr lang="en-IN" dirty="0">
              <a:solidFill>
                <a:srgbClr val="FFFF00"/>
              </a:solidFill>
              <a:latin typeface="Arial Black" pitchFamily="34" charset="0"/>
            </a:endParaRPr>
          </a:p>
          <a:p>
            <a:r>
              <a:rPr lang="hi-IN" dirty="0" smtClean="0">
                <a:solidFill>
                  <a:srgbClr val="20D0D0"/>
                </a:solidFill>
                <a:latin typeface="Arial Narrow" pitchFamily="34" charset="0"/>
              </a:rPr>
              <a:t>(चर्च-चोरों की मांद में आया - चर्च में प्रवेश करना बंद कर दिया गया जहां जबरन वसूली की गई)</a:t>
            </a:r>
            <a:endParaRPr lang="en-US" dirty="0"/>
          </a:p>
        </p:txBody>
      </p:sp>
      <p:pic>
        <p:nvPicPr>
          <p:cNvPr id="5122" name="Picture 2" descr="C:\Users\Dell\Desktop\School of Financial Discipline\Pics\download (6).jpg"/>
          <p:cNvPicPr>
            <a:picLocks noGrp="1" noChangeAspect="1" noChangeArrowheads="1"/>
          </p:cNvPicPr>
          <p:nvPr>
            <p:ph sz="half" idx="2"/>
          </p:nvPr>
        </p:nvPicPr>
        <p:blipFill>
          <a:blip r:embed="rId2"/>
          <a:srcRect/>
          <a:stretch>
            <a:fillRect/>
          </a:stretch>
        </p:blipFill>
        <p:spPr bwMode="auto">
          <a:xfrm>
            <a:off x="4419600" y="1828800"/>
            <a:ext cx="2628900" cy="1828800"/>
          </a:xfrm>
          <a:prstGeom prst="rect">
            <a:avLst/>
          </a:prstGeom>
          <a:noFill/>
          <a:effectLst>
            <a:softEdge rad="127000"/>
          </a:effectLst>
        </p:spPr>
      </p:pic>
      <p:sp>
        <p:nvSpPr>
          <p:cNvPr id="6" name="Rounded Rectangle 5"/>
          <p:cNvSpPr/>
          <p:nvPr/>
        </p:nvSpPr>
        <p:spPr>
          <a:xfrm>
            <a:off x="7010400" y="2057400"/>
            <a:ext cx="2133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Churches for sale</a:t>
            </a:r>
            <a:endParaRPr lang="en-US" dirty="0">
              <a:solidFill>
                <a:srgbClr val="C00000"/>
              </a:solidFill>
            </a:endParaRPr>
          </a:p>
        </p:txBody>
      </p:sp>
      <p:pic>
        <p:nvPicPr>
          <p:cNvPr id="5123" name="Picture 3" descr="C:\Users\Dell\Desktop\School of Financial Discipline\Pics\download (5).jpg"/>
          <p:cNvPicPr>
            <a:picLocks noChangeAspect="1" noChangeArrowheads="1"/>
          </p:cNvPicPr>
          <p:nvPr/>
        </p:nvPicPr>
        <p:blipFill>
          <a:blip r:embed="rId3"/>
          <a:srcRect/>
          <a:stretch>
            <a:fillRect/>
          </a:stretch>
        </p:blipFill>
        <p:spPr bwMode="auto">
          <a:xfrm>
            <a:off x="4114800" y="4572000"/>
            <a:ext cx="2143125" cy="2143125"/>
          </a:xfrm>
          <a:prstGeom prst="rect">
            <a:avLst/>
          </a:prstGeom>
          <a:noFill/>
          <a:effectLst>
            <a:softEdge rad="63500"/>
          </a:effectLst>
        </p:spPr>
      </p:pic>
      <p:pic>
        <p:nvPicPr>
          <p:cNvPr id="5124" name="Picture 4" descr="C:\Users\Dell\Desktop\School of Financial Discipline\Pics\download (4).jpg"/>
          <p:cNvPicPr>
            <a:picLocks noChangeAspect="1" noChangeArrowheads="1"/>
          </p:cNvPicPr>
          <p:nvPr/>
        </p:nvPicPr>
        <p:blipFill>
          <a:blip r:embed="rId4"/>
          <a:srcRect/>
          <a:stretch>
            <a:fillRect/>
          </a:stretch>
        </p:blipFill>
        <p:spPr bwMode="auto">
          <a:xfrm>
            <a:off x="6286500" y="3581400"/>
            <a:ext cx="2705100" cy="2057400"/>
          </a:xfrm>
          <a:prstGeom prst="rect">
            <a:avLst/>
          </a:prstGeom>
          <a:noFill/>
          <a:effectLst>
            <a:softEdge rad="127000"/>
          </a:effectLst>
        </p:spPr>
      </p:pic>
    </p:spTree>
    <p:extLst>
      <p:ext uri="{BB962C8B-B14F-4D97-AF65-F5344CB8AC3E}">
        <p14:creationId xmlns="" xmlns:p14="http://schemas.microsoft.com/office/powerpoint/2010/main" val="235402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09600"/>
          </a:xfrm>
        </p:spPr>
        <p:txBody>
          <a:bodyPr/>
          <a:lstStyle/>
          <a:p>
            <a:pPr algn="ctr"/>
            <a:r>
              <a:rPr lang="hi-IN" sz="3600" dirty="0" smtClean="0"/>
              <a:t>1 कुरिन्थियों</a:t>
            </a:r>
            <a:r>
              <a:rPr lang="en-IN" sz="3600" b="1" dirty="0" smtClean="0">
                <a:solidFill>
                  <a:srgbClr val="20D0D0"/>
                </a:solidFill>
                <a:latin typeface="Arial Narrow" pitchFamily="34" charset="0"/>
              </a:rPr>
              <a:t>6:10 </a:t>
            </a:r>
            <a:r>
              <a:rPr lang="hi-IN" sz="3600" b="1" dirty="0" smtClean="0">
                <a:solidFill>
                  <a:srgbClr val="20D0D0"/>
                </a:solidFill>
                <a:latin typeface="Arial Narrow" pitchFamily="34" charset="0"/>
              </a:rPr>
              <a:t>चोरों को परमेश्वर का राज्य विरासत में नहीं मिलेगा।</a:t>
            </a:r>
            <a:endParaRPr lang="en-US" sz="3600" b="1" dirty="0">
              <a:solidFill>
                <a:srgbClr val="20D0D0"/>
              </a:solidFill>
              <a:latin typeface="Arial Narrow" pitchFamily="34" charset="0"/>
            </a:endParaRPr>
          </a:p>
        </p:txBody>
      </p:sp>
      <p:sp>
        <p:nvSpPr>
          <p:cNvPr id="3" name="Content Placeholder 2"/>
          <p:cNvSpPr>
            <a:spLocks noGrp="1"/>
          </p:cNvSpPr>
          <p:nvPr>
            <p:ph sz="half" idx="1"/>
          </p:nvPr>
        </p:nvSpPr>
        <p:spPr>
          <a:xfrm>
            <a:off x="0" y="1371600"/>
            <a:ext cx="4038600" cy="4525963"/>
          </a:xfrm>
        </p:spPr>
        <p:txBody>
          <a:bodyPr>
            <a:normAutofit/>
          </a:bodyPr>
          <a:lstStyle/>
          <a:p>
            <a:r>
              <a:rPr lang="hi-IN" dirty="0" smtClean="0"/>
              <a:t>1 कुरिन्थियों</a:t>
            </a:r>
            <a:r>
              <a:rPr lang="en-IN" dirty="0" smtClean="0">
                <a:solidFill>
                  <a:srgbClr val="FFFF00"/>
                </a:solidFill>
                <a:latin typeface="Arial Black" pitchFamily="34" charset="0"/>
              </a:rPr>
              <a:t> 6:9, 10 </a:t>
            </a:r>
            <a:r>
              <a:rPr lang="en-IN" dirty="0">
                <a:solidFill>
                  <a:srgbClr val="FFFF00"/>
                </a:solidFill>
                <a:latin typeface="Arial Black" pitchFamily="34" charset="0"/>
              </a:rPr>
              <a:t>  </a:t>
            </a:r>
            <a:r>
              <a:rPr lang="hi-IN" dirty="0" smtClean="0">
                <a:solidFill>
                  <a:srgbClr val="FFFF00"/>
                </a:solidFill>
                <a:latin typeface="Arial Black" pitchFamily="34" charset="0"/>
              </a:rPr>
              <a:t>क्या तुम नहीं जानते कि अधर्मी परमेश्वर के राज्य को प्राप्त नहीं करेंगे? ...... न चोर, न लोभी, ....., परमेश्वर के राज्य का वारिस होगा।</a:t>
            </a:r>
            <a:endParaRPr lang="en-US" dirty="0">
              <a:solidFill>
                <a:srgbClr val="FFFF00"/>
              </a:solidFill>
              <a:latin typeface="Arial Black" pitchFamily="34" charset="0"/>
            </a:endParaRPr>
          </a:p>
        </p:txBody>
      </p:sp>
      <p:pic>
        <p:nvPicPr>
          <p:cNvPr id="4098" name="Picture 2" descr="C:\Users\Dell\Desktop\School of Financial Discipline\Pics\download (5).jpg"/>
          <p:cNvPicPr>
            <a:picLocks noGrp="1" noChangeAspect="1" noChangeArrowheads="1"/>
          </p:cNvPicPr>
          <p:nvPr>
            <p:ph sz="half" idx="2"/>
          </p:nvPr>
        </p:nvPicPr>
        <p:blipFill>
          <a:blip r:embed="rId2"/>
          <a:srcRect/>
          <a:stretch>
            <a:fillRect/>
          </a:stretch>
        </p:blipFill>
        <p:spPr bwMode="auto">
          <a:xfrm>
            <a:off x="4800600" y="990600"/>
            <a:ext cx="3505200" cy="2381250"/>
          </a:xfrm>
          <a:prstGeom prst="rect">
            <a:avLst/>
          </a:prstGeom>
          <a:noFill/>
          <a:effectLst>
            <a:softEdge rad="127000"/>
          </a:effectLst>
        </p:spPr>
      </p:pic>
      <p:pic>
        <p:nvPicPr>
          <p:cNvPr id="4099" name="Picture 3" descr="C:\Users\Dell\Desktop\School of Financial Discipline\Pics\images (7).jpg"/>
          <p:cNvPicPr>
            <a:picLocks noChangeAspect="1" noChangeArrowheads="1"/>
          </p:cNvPicPr>
          <p:nvPr/>
        </p:nvPicPr>
        <p:blipFill>
          <a:blip r:embed="rId3"/>
          <a:srcRect/>
          <a:stretch>
            <a:fillRect/>
          </a:stretch>
        </p:blipFill>
        <p:spPr bwMode="auto">
          <a:xfrm>
            <a:off x="5943600" y="3276600"/>
            <a:ext cx="3048000" cy="1981200"/>
          </a:xfrm>
          <a:prstGeom prst="rect">
            <a:avLst/>
          </a:prstGeom>
          <a:noFill/>
          <a:effectLst>
            <a:softEdge rad="127000"/>
          </a:effectLst>
        </p:spPr>
      </p:pic>
      <p:pic>
        <p:nvPicPr>
          <p:cNvPr id="4100" name="Picture 4" descr="C:\Users\Dell\Desktop\School of Financial Discipline\Pics\images (37).jpg"/>
          <p:cNvPicPr>
            <a:picLocks noChangeAspect="1" noChangeArrowheads="1"/>
          </p:cNvPicPr>
          <p:nvPr/>
        </p:nvPicPr>
        <p:blipFill>
          <a:blip r:embed="rId4"/>
          <a:srcRect/>
          <a:stretch>
            <a:fillRect/>
          </a:stretch>
        </p:blipFill>
        <p:spPr bwMode="auto">
          <a:xfrm>
            <a:off x="4038600" y="3200400"/>
            <a:ext cx="2009775" cy="2266950"/>
          </a:xfrm>
          <a:prstGeom prst="rect">
            <a:avLst/>
          </a:prstGeom>
          <a:noFill/>
          <a:effectLst>
            <a:softEdge rad="127000"/>
          </a:effectLst>
        </p:spPr>
      </p:pic>
    </p:spTree>
    <p:extLst>
      <p:ext uri="{BB962C8B-B14F-4D97-AF65-F5344CB8AC3E}">
        <p14:creationId xmlns="" xmlns:p14="http://schemas.microsoft.com/office/powerpoint/2010/main" val="2139683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697736"/>
          </a:xfrm>
        </p:spPr>
        <p:txBody>
          <a:bodyPr/>
          <a:lstStyle/>
          <a:p>
            <a:pPr algn="ctr"/>
            <a:r>
              <a:rPr lang="hi-IN" sz="3200" dirty="0" smtClean="0">
                <a:solidFill>
                  <a:srgbClr val="20D0D0"/>
                </a:solidFill>
                <a:latin typeface="Arial Narrow" pitchFamily="34" charset="0"/>
              </a:rPr>
              <a:t>कभी भी किसी व्यक्ति के प्रति मूर्ख या परजीवी मत बनो। </a:t>
            </a:r>
            <a:r>
              <a:rPr lang="hi-IN" sz="3200" dirty="0" smtClean="0"/>
              <a:t>इफिसियों </a:t>
            </a:r>
            <a:r>
              <a:rPr lang="en-IN" sz="3200" dirty="0" smtClean="0">
                <a:solidFill>
                  <a:srgbClr val="20D0D0"/>
                </a:solidFill>
                <a:latin typeface="Arial Narrow" pitchFamily="34" charset="0"/>
              </a:rPr>
              <a:t> 4:28; </a:t>
            </a:r>
            <a:r>
              <a:rPr lang="hi-IN" sz="3200" dirty="0" smtClean="0"/>
              <a:t>2 थिस्सलुनीकियों  </a:t>
            </a:r>
            <a:r>
              <a:rPr lang="en-IN" sz="3200" dirty="0" smtClean="0">
                <a:solidFill>
                  <a:srgbClr val="20D0D0"/>
                </a:solidFill>
                <a:latin typeface="Arial Narrow" pitchFamily="34" charset="0"/>
              </a:rPr>
              <a:t>3:6-12, </a:t>
            </a:r>
            <a:r>
              <a:rPr lang="hi-IN" sz="3200" dirty="0" smtClean="0"/>
              <a:t>1 थिस्सलुनीकियों  </a:t>
            </a:r>
            <a:r>
              <a:rPr lang="en-US" sz="3200" dirty="0" smtClean="0">
                <a:solidFill>
                  <a:srgbClr val="20D0D0"/>
                </a:solidFill>
                <a:latin typeface="Arial Narrow" pitchFamily="34" charset="0"/>
              </a:rPr>
              <a:t>4:11; </a:t>
            </a:r>
            <a:r>
              <a:rPr lang="hi-IN" sz="3200" dirty="0" smtClean="0"/>
              <a:t>तीतुस  </a:t>
            </a:r>
            <a:r>
              <a:rPr lang="en-US" sz="3200" dirty="0" smtClean="0">
                <a:solidFill>
                  <a:srgbClr val="20D0D0"/>
                </a:solidFill>
                <a:latin typeface="Arial Narrow" pitchFamily="34" charset="0"/>
              </a:rPr>
              <a:t>5:13; </a:t>
            </a:r>
            <a:r>
              <a:rPr lang="hi-IN" sz="3200" dirty="0" smtClean="0"/>
              <a:t>1 पतरस </a:t>
            </a:r>
            <a:r>
              <a:rPr lang="en-US" dirty="0" smtClean="0">
                <a:solidFill>
                  <a:srgbClr val="20D0D0"/>
                </a:solidFill>
                <a:latin typeface="Arial Narrow" pitchFamily="34" charset="0"/>
              </a:rPr>
              <a:t>4:15</a:t>
            </a:r>
            <a:r>
              <a:rPr lang="en-US" dirty="0" smtClean="0">
                <a:solidFill>
                  <a:srgbClr val="20D0D0"/>
                </a:solidFill>
              </a:rPr>
              <a:t/>
            </a:r>
            <a:br>
              <a:rPr lang="en-US" dirty="0" smtClean="0">
                <a:solidFill>
                  <a:srgbClr val="20D0D0"/>
                </a:solidFill>
              </a:rPr>
            </a:br>
            <a:r>
              <a:rPr lang="x-none" smtClean="0"/>
              <a:t/>
            </a:r>
            <a:br>
              <a:rPr lang="x-none" smtClean="0"/>
            </a:br>
            <a:endParaRPr lang="en-US" dirty="0"/>
          </a:p>
        </p:txBody>
      </p:sp>
      <p:sp>
        <p:nvSpPr>
          <p:cNvPr id="3" name="Content Placeholder 2"/>
          <p:cNvSpPr>
            <a:spLocks noGrp="1"/>
          </p:cNvSpPr>
          <p:nvPr>
            <p:ph sz="half" idx="1"/>
          </p:nvPr>
        </p:nvSpPr>
        <p:spPr>
          <a:xfrm>
            <a:off x="-152400" y="2057400"/>
            <a:ext cx="4038600" cy="4525963"/>
          </a:xfrm>
        </p:spPr>
        <p:txBody>
          <a:bodyPr>
            <a:normAutofit fontScale="92500" lnSpcReduction="10000"/>
          </a:bodyPr>
          <a:lstStyle/>
          <a:p>
            <a:r>
              <a:rPr lang="hi-IN" dirty="0" smtClean="0"/>
              <a:t>इफिसियों </a:t>
            </a:r>
            <a:r>
              <a:rPr lang="en-IN" b="1" dirty="0" smtClean="0">
                <a:solidFill>
                  <a:srgbClr val="FFFF00"/>
                </a:solidFill>
              </a:rPr>
              <a:t> </a:t>
            </a:r>
            <a:r>
              <a:rPr lang="en-IN" b="1" dirty="0">
                <a:solidFill>
                  <a:srgbClr val="FFFF00"/>
                </a:solidFill>
              </a:rPr>
              <a:t>4:28  Let him who stole steal no more, but rather let him </a:t>
            </a:r>
            <a:r>
              <a:rPr lang="en-IN" b="1" dirty="0" err="1">
                <a:solidFill>
                  <a:srgbClr val="FFFF00"/>
                </a:solidFill>
              </a:rPr>
              <a:t>labor</a:t>
            </a:r>
            <a:r>
              <a:rPr lang="en-IN" b="1" dirty="0">
                <a:solidFill>
                  <a:srgbClr val="FFFF00"/>
                </a:solidFill>
              </a:rPr>
              <a:t>, working with </a:t>
            </a:r>
            <a:r>
              <a:rPr lang="en-IN" b="1" i="1" dirty="0">
                <a:solidFill>
                  <a:srgbClr val="FFFF00"/>
                </a:solidFill>
              </a:rPr>
              <a:t>his</a:t>
            </a:r>
            <a:r>
              <a:rPr lang="en-IN" b="1" dirty="0">
                <a:solidFill>
                  <a:srgbClr val="FFFF00"/>
                </a:solidFill>
              </a:rPr>
              <a:t> hands the thing which </a:t>
            </a:r>
            <a:r>
              <a:rPr lang="en-IN" b="1" i="1" dirty="0">
                <a:solidFill>
                  <a:srgbClr val="FFFF00"/>
                </a:solidFill>
              </a:rPr>
              <a:t>is</a:t>
            </a:r>
            <a:r>
              <a:rPr lang="en-IN" b="1" dirty="0">
                <a:solidFill>
                  <a:srgbClr val="FFFF00"/>
                </a:solidFill>
              </a:rPr>
              <a:t> good, so that he may have </a:t>
            </a:r>
            <a:r>
              <a:rPr lang="en-IN" b="1" i="1" dirty="0">
                <a:solidFill>
                  <a:srgbClr val="FFFF00"/>
                </a:solidFill>
              </a:rPr>
              <a:t>something</a:t>
            </a:r>
            <a:r>
              <a:rPr lang="en-IN" b="1" dirty="0">
                <a:solidFill>
                  <a:srgbClr val="FFFF00"/>
                </a:solidFill>
              </a:rPr>
              <a:t> to give to him who needs. </a:t>
            </a:r>
            <a:endParaRPr lang="en-IN" b="1" dirty="0" smtClean="0">
              <a:solidFill>
                <a:srgbClr val="FFFF00"/>
              </a:solidFill>
            </a:endParaRPr>
          </a:p>
          <a:p>
            <a:r>
              <a:rPr lang="hi-IN" dirty="0" smtClean="0"/>
              <a:t>नीतिवचन</a:t>
            </a:r>
            <a:r>
              <a:rPr lang="en-US" b="1" dirty="0" smtClean="0">
                <a:solidFill>
                  <a:srgbClr val="FFFF00"/>
                </a:solidFill>
                <a:latin typeface="Arial Narrow" pitchFamily="34" charset="0"/>
              </a:rPr>
              <a:t> 6:6  Go to the ant, you lazy man! Observe its ways and become wise</a:t>
            </a:r>
            <a:r>
              <a:rPr lang="en-US" dirty="0" smtClean="0">
                <a:latin typeface="Arial Narrow" pitchFamily="34" charset="0"/>
              </a:rPr>
              <a:t>.</a:t>
            </a:r>
          </a:p>
          <a:p>
            <a:endParaRPr lang="en-US" dirty="0"/>
          </a:p>
        </p:txBody>
      </p:sp>
      <p:pic>
        <p:nvPicPr>
          <p:cNvPr id="3074" name="Picture 2" descr="C:\Users\Dell\Desktop\School of Financial Discipline\Pics\images (7).jpg"/>
          <p:cNvPicPr>
            <a:picLocks noGrp="1" noChangeAspect="1" noChangeArrowheads="1"/>
          </p:cNvPicPr>
          <p:nvPr>
            <p:ph sz="half" idx="2"/>
          </p:nvPr>
        </p:nvPicPr>
        <p:blipFill>
          <a:blip r:embed="rId2"/>
          <a:srcRect/>
          <a:stretch>
            <a:fillRect/>
          </a:stretch>
        </p:blipFill>
        <p:spPr bwMode="auto">
          <a:xfrm>
            <a:off x="5486400" y="3276600"/>
            <a:ext cx="3429000" cy="2743200"/>
          </a:xfrm>
          <a:prstGeom prst="rect">
            <a:avLst/>
          </a:prstGeom>
          <a:noFill/>
          <a:effectLst>
            <a:softEdge rad="127000"/>
          </a:effectLst>
        </p:spPr>
      </p:pic>
      <p:pic>
        <p:nvPicPr>
          <p:cNvPr id="3075" name="Picture 3" descr="C:\Users\Dell\Desktop\School of Financial Discipline\Pics\images (20).jpg"/>
          <p:cNvPicPr>
            <a:picLocks noChangeAspect="1" noChangeArrowheads="1"/>
          </p:cNvPicPr>
          <p:nvPr/>
        </p:nvPicPr>
        <p:blipFill>
          <a:blip r:embed="rId3"/>
          <a:srcRect/>
          <a:stretch>
            <a:fillRect/>
          </a:stretch>
        </p:blipFill>
        <p:spPr bwMode="auto">
          <a:xfrm>
            <a:off x="5867400" y="1524000"/>
            <a:ext cx="2857500" cy="1600200"/>
          </a:xfrm>
          <a:prstGeom prst="rect">
            <a:avLst/>
          </a:prstGeom>
          <a:noFill/>
          <a:effectLst>
            <a:softEdge rad="127000"/>
          </a:effectLst>
        </p:spPr>
      </p:pic>
      <p:pic>
        <p:nvPicPr>
          <p:cNvPr id="3076" name="Picture 4" descr="C:\Users\Dell\Desktop\School of Financial Discipline\Pics\images (17).jpg"/>
          <p:cNvPicPr>
            <a:picLocks noChangeAspect="1" noChangeArrowheads="1"/>
          </p:cNvPicPr>
          <p:nvPr/>
        </p:nvPicPr>
        <p:blipFill>
          <a:blip r:embed="rId4"/>
          <a:srcRect/>
          <a:stretch>
            <a:fillRect/>
          </a:stretch>
        </p:blipFill>
        <p:spPr bwMode="auto">
          <a:xfrm>
            <a:off x="3886200" y="1828800"/>
            <a:ext cx="1857375" cy="2114550"/>
          </a:xfrm>
          <a:prstGeom prst="rect">
            <a:avLst/>
          </a:prstGeom>
          <a:noFill/>
          <a:effectLst>
            <a:softEdge rad="127000"/>
          </a:effectLst>
        </p:spPr>
      </p:pic>
    </p:spTree>
    <p:extLst>
      <p:ext uri="{BB962C8B-B14F-4D97-AF65-F5344CB8AC3E}">
        <p14:creationId xmlns="" xmlns:p14="http://schemas.microsoft.com/office/powerpoint/2010/main" val="23192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pPr algn="ctr"/>
            <a:r>
              <a:rPr lang="en-US" sz="3200" b="1" dirty="0" smtClean="0">
                <a:solidFill>
                  <a:srgbClr val="20D0D0"/>
                </a:solidFill>
                <a:latin typeface="Arial Narrow" pitchFamily="34" charset="0"/>
              </a:rPr>
              <a:t>परमेश्वर</a:t>
            </a:r>
            <a:r>
              <a:rPr lang="hi-IN" sz="3200" b="1" dirty="0" smtClean="0">
                <a:solidFill>
                  <a:srgbClr val="20D0D0"/>
                </a:solidFill>
                <a:latin typeface="Arial Narrow" pitchFamily="34" charset="0"/>
              </a:rPr>
              <a:t> </a:t>
            </a:r>
            <a:r>
              <a:rPr lang="hi-IN" sz="3200" b="1" dirty="0" smtClean="0">
                <a:solidFill>
                  <a:srgbClr val="20D0D0"/>
                </a:solidFill>
                <a:latin typeface="Arial Narrow" pitchFamily="34" charset="0"/>
              </a:rPr>
              <a:t>सेवकों के बीच चोरी करना 1. आचमन। युद्ध में इस्राएलियों को हराया, अपमान</a:t>
            </a:r>
            <a:endParaRPr lang="en-US" sz="2400" b="1" dirty="0">
              <a:solidFill>
                <a:srgbClr val="20D0D0"/>
              </a:solidFill>
              <a:latin typeface="Arial Narrow" pitchFamily="34" charset="0"/>
            </a:endParaRPr>
          </a:p>
        </p:txBody>
      </p:sp>
      <p:sp>
        <p:nvSpPr>
          <p:cNvPr id="3" name="Content Placeholder 2"/>
          <p:cNvSpPr>
            <a:spLocks noGrp="1"/>
          </p:cNvSpPr>
          <p:nvPr>
            <p:ph sz="half" idx="1"/>
          </p:nvPr>
        </p:nvSpPr>
        <p:spPr>
          <a:xfrm>
            <a:off x="152400" y="1524000"/>
            <a:ext cx="3886200" cy="5105400"/>
          </a:xfrm>
        </p:spPr>
        <p:txBody>
          <a:bodyPr>
            <a:normAutofit fontScale="62500" lnSpcReduction="20000"/>
          </a:bodyPr>
          <a:lstStyle/>
          <a:p>
            <a:r>
              <a:rPr lang="hi-IN" dirty="0" smtClean="0"/>
              <a:t>यहोशू</a:t>
            </a:r>
            <a:r>
              <a:rPr lang="en-IN" b="1" dirty="0" smtClean="0">
                <a:solidFill>
                  <a:srgbClr val="FFFF00"/>
                </a:solidFill>
              </a:rPr>
              <a:t> </a:t>
            </a:r>
            <a:r>
              <a:rPr lang="en-IN" b="1" dirty="0">
                <a:solidFill>
                  <a:srgbClr val="FFFF00"/>
                </a:solidFill>
              </a:rPr>
              <a:t>7:12  The Israelis have been unable to stand before their enemies. </a:t>
            </a:r>
            <a:r>
              <a:rPr lang="en-IN" b="1" dirty="0" smtClean="0">
                <a:solidFill>
                  <a:srgbClr val="FFFF00"/>
                </a:solidFill>
              </a:rPr>
              <a:t>………………</a:t>
            </a:r>
          </a:p>
          <a:p>
            <a:r>
              <a:rPr lang="hi-IN" dirty="0" smtClean="0"/>
              <a:t>यहोशू </a:t>
            </a:r>
            <a:r>
              <a:rPr lang="en-IN" b="1" dirty="0" smtClean="0">
                <a:solidFill>
                  <a:srgbClr val="FFFF00"/>
                </a:solidFill>
              </a:rPr>
              <a:t>7:21</a:t>
            </a:r>
            <a:r>
              <a:rPr lang="en-IN" b="1" dirty="0">
                <a:solidFill>
                  <a:srgbClr val="FFFF00"/>
                </a:solidFill>
              </a:rPr>
              <a:t>  I noticed among the war spoils a beautiful mantle </a:t>
            </a:r>
            <a:r>
              <a:rPr lang="en-IN" b="1" dirty="0" smtClean="0">
                <a:solidFill>
                  <a:srgbClr val="FFFF00"/>
                </a:solidFill>
              </a:rPr>
              <a:t>...............Because </a:t>
            </a:r>
            <a:r>
              <a:rPr lang="en-IN" b="1" dirty="0">
                <a:solidFill>
                  <a:srgbClr val="FFFF00"/>
                </a:solidFill>
              </a:rPr>
              <a:t>I wanted them, I took them, and they're buried in the ground inside my tent. The silver is underneath." </a:t>
            </a:r>
            <a:endParaRPr lang="en-IN" b="1" dirty="0" smtClean="0">
              <a:solidFill>
                <a:srgbClr val="FFFF00"/>
              </a:solidFill>
            </a:endParaRPr>
          </a:p>
          <a:p>
            <a:endParaRPr lang="en-IN" b="1" dirty="0" smtClean="0">
              <a:solidFill>
                <a:srgbClr val="FFFF00"/>
              </a:solidFill>
            </a:endParaRPr>
          </a:p>
          <a:p>
            <a:r>
              <a:rPr lang="pt-BR" b="1" dirty="0" smtClean="0">
                <a:solidFill>
                  <a:srgbClr val="FFFF00"/>
                </a:solidFill>
              </a:rPr>
              <a:t>Standing in war :</a:t>
            </a:r>
            <a:r>
              <a:rPr lang="hi-IN" dirty="0" smtClean="0"/>
              <a:t> यहेजकेल  </a:t>
            </a:r>
            <a:r>
              <a:rPr lang="pt-BR" b="1" dirty="0" smtClean="0">
                <a:solidFill>
                  <a:srgbClr val="FFFF00"/>
                </a:solidFill>
              </a:rPr>
              <a:t>22:30; </a:t>
            </a:r>
            <a:r>
              <a:rPr lang="hi-IN" dirty="0" smtClean="0"/>
              <a:t>निर्गमन </a:t>
            </a:r>
            <a:r>
              <a:rPr lang="pt-BR" b="1" dirty="0" smtClean="0">
                <a:solidFill>
                  <a:srgbClr val="FFFF00"/>
                </a:solidFill>
              </a:rPr>
              <a:t> 17:9-13, </a:t>
            </a:r>
            <a:r>
              <a:rPr lang="hi-IN" dirty="0" smtClean="0"/>
              <a:t>निर्गमन </a:t>
            </a:r>
            <a:r>
              <a:rPr lang="pt-BR" b="1" dirty="0" smtClean="0">
                <a:solidFill>
                  <a:srgbClr val="FFFF00"/>
                </a:solidFill>
              </a:rPr>
              <a:t> 32:11-12; </a:t>
            </a:r>
            <a:r>
              <a:rPr lang="hi-IN" dirty="0" smtClean="0"/>
              <a:t>गिनती </a:t>
            </a:r>
            <a:r>
              <a:rPr lang="pt-BR" b="1" dirty="0" smtClean="0">
                <a:solidFill>
                  <a:srgbClr val="FFFF00"/>
                </a:solidFill>
              </a:rPr>
              <a:t>16:21-22, </a:t>
            </a:r>
            <a:r>
              <a:rPr lang="hi-IN" dirty="0" smtClean="0"/>
              <a:t>गिनती </a:t>
            </a:r>
            <a:r>
              <a:rPr lang="pt-BR" b="1" dirty="0" smtClean="0">
                <a:solidFill>
                  <a:srgbClr val="FFFF00"/>
                </a:solidFill>
              </a:rPr>
              <a:t>16:47-48;</a:t>
            </a:r>
            <a:r>
              <a:rPr lang="hi-IN" dirty="0" smtClean="0"/>
              <a:t> 1 शमूएल</a:t>
            </a:r>
            <a:r>
              <a:rPr lang="pt-BR" b="1" dirty="0" smtClean="0">
                <a:solidFill>
                  <a:srgbClr val="FFFF00"/>
                </a:solidFill>
              </a:rPr>
              <a:t>12:23; </a:t>
            </a:r>
            <a:r>
              <a:rPr lang="hi-IN" dirty="0" smtClean="0"/>
              <a:t>भजन संहिता</a:t>
            </a:r>
            <a:r>
              <a:rPr lang="pt-BR" b="1" dirty="0" smtClean="0">
                <a:solidFill>
                  <a:srgbClr val="FFFF00"/>
                </a:solidFill>
              </a:rPr>
              <a:t> 106:23; </a:t>
            </a:r>
            <a:r>
              <a:rPr lang="hi-IN" dirty="0" smtClean="0"/>
              <a:t>यिर्मयाह </a:t>
            </a:r>
            <a:r>
              <a:rPr lang="pt-BR" b="1" dirty="0" smtClean="0">
                <a:solidFill>
                  <a:srgbClr val="FFFF00"/>
                </a:solidFill>
              </a:rPr>
              <a:t> 15:1, </a:t>
            </a:r>
            <a:r>
              <a:rPr lang="hi-IN" dirty="0" smtClean="0"/>
              <a:t>यिर्मयाह </a:t>
            </a:r>
            <a:r>
              <a:rPr lang="pt-BR" b="1" dirty="0" smtClean="0">
                <a:solidFill>
                  <a:srgbClr val="FFFF00"/>
                </a:solidFill>
              </a:rPr>
              <a:t>23:22, </a:t>
            </a:r>
            <a:r>
              <a:rPr lang="hi-IN" dirty="0" smtClean="0"/>
              <a:t>यिर्मयाह </a:t>
            </a:r>
            <a:r>
              <a:rPr lang="pt-BR" b="1" dirty="0" smtClean="0">
                <a:solidFill>
                  <a:srgbClr val="FFFF00"/>
                </a:solidFill>
              </a:rPr>
              <a:t> 27:18; </a:t>
            </a:r>
            <a:r>
              <a:rPr lang="hi-IN" dirty="0" smtClean="0"/>
              <a:t> मलाकी </a:t>
            </a:r>
            <a:r>
              <a:rPr lang="pt-BR" b="1" dirty="0" smtClean="0">
                <a:solidFill>
                  <a:srgbClr val="FFFF00"/>
                </a:solidFill>
              </a:rPr>
              <a:t> 1:9</a:t>
            </a:r>
          </a:p>
          <a:p>
            <a:r>
              <a:rPr lang="pt-BR" b="1" dirty="0" smtClean="0">
                <a:solidFill>
                  <a:srgbClr val="FFFF00"/>
                </a:solidFill>
              </a:rPr>
              <a:t>(Kumaran’s incident – stealing from textile shop)</a:t>
            </a:r>
          </a:p>
          <a:p>
            <a:endParaRPr lang="en-IN" dirty="0"/>
          </a:p>
          <a:p>
            <a:endParaRPr lang="en-IN" dirty="0"/>
          </a:p>
          <a:p>
            <a:endParaRPr lang="en-US" dirty="0"/>
          </a:p>
        </p:txBody>
      </p:sp>
      <p:sp>
        <p:nvSpPr>
          <p:cNvPr id="4" name="Content Placeholder 3"/>
          <p:cNvSpPr>
            <a:spLocks noGrp="1"/>
          </p:cNvSpPr>
          <p:nvPr>
            <p:ph sz="half" idx="2"/>
          </p:nvPr>
        </p:nvSpPr>
        <p:spPr>
          <a:xfrm>
            <a:off x="4724400" y="1524000"/>
            <a:ext cx="4260056" cy="4525963"/>
          </a:xfrm>
        </p:spPr>
        <p:txBody>
          <a:bodyPr>
            <a:normAutofit fontScale="62500" lnSpcReduction="20000"/>
          </a:bodyPr>
          <a:lstStyle/>
          <a:p>
            <a:r>
              <a:rPr lang="en-US" b="1" dirty="0" smtClean="0">
                <a:solidFill>
                  <a:srgbClr val="FFFF00"/>
                </a:solidFill>
              </a:rPr>
              <a:t>The day of the vengeance of the Lord will come on the nation – Wars &amp; other punishments from the Lord</a:t>
            </a:r>
          </a:p>
          <a:p>
            <a:r>
              <a:rPr lang="hi-IN" dirty="0" smtClean="0"/>
              <a:t>यहेजकेल  </a:t>
            </a:r>
            <a:r>
              <a:rPr lang="en-US" b="1" dirty="0" smtClean="0">
                <a:solidFill>
                  <a:srgbClr val="FFFF00"/>
                </a:solidFill>
                <a:latin typeface="Arial Narrow" pitchFamily="34" charset="0"/>
              </a:rPr>
              <a:t>30:3;</a:t>
            </a:r>
            <a:r>
              <a:rPr lang="hi-IN" dirty="0" smtClean="0"/>
              <a:t> यशायाह </a:t>
            </a:r>
            <a:r>
              <a:rPr lang="en-US" b="1" dirty="0" smtClean="0">
                <a:solidFill>
                  <a:srgbClr val="FFFF00"/>
                </a:solidFill>
                <a:latin typeface="Arial Narrow" pitchFamily="34" charset="0"/>
              </a:rPr>
              <a:t>2:12, </a:t>
            </a:r>
            <a:r>
              <a:rPr lang="hi-IN" dirty="0" smtClean="0"/>
              <a:t>यशायाह </a:t>
            </a:r>
            <a:r>
              <a:rPr lang="en-US" b="1" dirty="0" smtClean="0">
                <a:solidFill>
                  <a:srgbClr val="FFFF00"/>
                </a:solidFill>
                <a:latin typeface="Arial Narrow" pitchFamily="34" charset="0"/>
              </a:rPr>
              <a:t>13:6,</a:t>
            </a:r>
          </a:p>
          <a:p>
            <a:pPr>
              <a:buNone/>
            </a:pPr>
            <a:r>
              <a:rPr lang="en-US" b="1" dirty="0" smtClean="0">
                <a:solidFill>
                  <a:srgbClr val="FFFF00"/>
                </a:solidFill>
                <a:latin typeface="Arial Narrow" pitchFamily="34" charset="0"/>
              </a:rPr>
              <a:t>	</a:t>
            </a:r>
            <a:r>
              <a:rPr lang="hi-IN" dirty="0" smtClean="0"/>
              <a:t> यशायाह </a:t>
            </a:r>
            <a:r>
              <a:rPr lang="en-US" b="1" dirty="0" smtClean="0">
                <a:solidFill>
                  <a:srgbClr val="FFFF00"/>
                </a:solidFill>
                <a:latin typeface="Arial Narrow" pitchFamily="34" charset="0"/>
              </a:rPr>
              <a:t>13:9, </a:t>
            </a:r>
            <a:r>
              <a:rPr lang="hi-IN" dirty="0" smtClean="0"/>
              <a:t>यशायाह</a:t>
            </a:r>
            <a:r>
              <a:rPr lang="en-US" b="1" dirty="0" smtClean="0">
                <a:solidFill>
                  <a:srgbClr val="FFFF00"/>
                </a:solidFill>
                <a:latin typeface="Arial Narrow" pitchFamily="34" charset="0"/>
              </a:rPr>
              <a:t> 34:8; </a:t>
            </a:r>
            <a:r>
              <a:rPr lang="hi-IN" dirty="0" smtClean="0"/>
              <a:t>योएल</a:t>
            </a:r>
            <a:r>
              <a:rPr lang="en-US" b="1" dirty="0" smtClean="0">
                <a:solidFill>
                  <a:srgbClr val="FFFF00"/>
                </a:solidFill>
                <a:latin typeface="Arial Narrow" pitchFamily="34" charset="0"/>
              </a:rPr>
              <a:t> 1:15, </a:t>
            </a:r>
            <a:r>
              <a:rPr lang="hi-IN" dirty="0" smtClean="0"/>
              <a:t>योएल</a:t>
            </a:r>
            <a:r>
              <a:rPr lang="en-US" b="1" dirty="0" smtClean="0">
                <a:solidFill>
                  <a:srgbClr val="FFFF00"/>
                </a:solidFill>
                <a:latin typeface="Arial Narrow" pitchFamily="34" charset="0"/>
              </a:rPr>
              <a:t> 2:1, </a:t>
            </a:r>
            <a:r>
              <a:rPr lang="hi-IN" dirty="0" smtClean="0"/>
              <a:t>योएल</a:t>
            </a:r>
            <a:r>
              <a:rPr lang="en-US" b="1" dirty="0" smtClean="0">
                <a:solidFill>
                  <a:srgbClr val="FFFF00"/>
                </a:solidFill>
                <a:latin typeface="Arial Narrow" pitchFamily="34" charset="0"/>
              </a:rPr>
              <a:t>2:31, </a:t>
            </a:r>
            <a:r>
              <a:rPr lang="hi-IN" dirty="0" smtClean="0"/>
              <a:t>योएल</a:t>
            </a:r>
            <a:r>
              <a:rPr lang="en-US" b="1" dirty="0" smtClean="0">
                <a:solidFill>
                  <a:srgbClr val="FFFF00"/>
                </a:solidFill>
                <a:latin typeface="Arial Narrow" pitchFamily="34" charset="0"/>
              </a:rPr>
              <a:t> 3:14; </a:t>
            </a:r>
            <a:r>
              <a:rPr lang="hi-IN" dirty="0" smtClean="0"/>
              <a:t>आमोस</a:t>
            </a:r>
            <a:r>
              <a:rPr lang="en-US" b="1" dirty="0" smtClean="0">
                <a:solidFill>
                  <a:srgbClr val="FFFF00"/>
                </a:solidFill>
                <a:latin typeface="Arial Narrow" pitchFamily="34" charset="0"/>
              </a:rPr>
              <a:t>  5:18-20</a:t>
            </a:r>
            <a:r>
              <a:rPr lang="hi-IN" dirty="0" smtClean="0"/>
              <a:t>सपन्याह </a:t>
            </a:r>
            <a:r>
              <a:rPr lang="en-US" b="1" dirty="0" smtClean="0">
                <a:solidFill>
                  <a:srgbClr val="FFFF00"/>
                </a:solidFill>
                <a:latin typeface="Arial Narrow" pitchFamily="34" charset="0"/>
              </a:rPr>
              <a:t>1:14-18, </a:t>
            </a:r>
            <a:r>
              <a:rPr lang="hi-IN" dirty="0" smtClean="0"/>
              <a:t>सपन्याह </a:t>
            </a:r>
            <a:r>
              <a:rPr lang="en-US" b="1" dirty="0" smtClean="0">
                <a:solidFill>
                  <a:srgbClr val="FFFF00"/>
                </a:solidFill>
                <a:latin typeface="Arial Narrow" pitchFamily="34" charset="0"/>
              </a:rPr>
              <a:t> 2:2-3; </a:t>
            </a:r>
            <a:r>
              <a:rPr lang="hi-IN" dirty="0" smtClean="0"/>
              <a:t>मलाकी</a:t>
            </a:r>
            <a:r>
              <a:rPr lang="en-US" b="1" dirty="0" smtClean="0">
                <a:solidFill>
                  <a:srgbClr val="FFFF00"/>
                </a:solidFill>
                <a:latin typeface="Arial Narrow" pitchFamily="34" charset="0"/>
              </a:rPr>
              <a:t>4:5; </a:t>
            </a:r>
            <a:r>
              <a:rPr lang="hi-IN" dirty="0" smtClean="0"/>
              <a:t>1 थिस्सलुनीकियों </a:t>
            </a:r>
            <a:r>
              <a:rPr lang="en-US" b="1" dirty="0" smtClean="0">
                <a:solidFill>
                  <a:srgbClr val="FFFF00"/>
                </a:solidFill>
                <a:latin typeface="Arial Narrow" pitchFamily="34" charset="0"/>
              </a:rPr>
              <a:t>5:2; </a:t>
            </a:r>
            <a:r>
              <a:rPr lang="hi-IN" dirty="0" smtClean="0"/>
              <a:t>2 पतरस</a:t>
            </a:r>
            <a:r>
              <a:rPr lang="en-US" b="1" dirty="0" smtClean="0">
                <a:solidFill>
                  <a:srgbClr val="FFFF00"/>
                </a:solidFill>
                <a:latin typeface="Arial Narrow" pitchFamily="34" charset="0"/>
              </a:rPr>
              <a:t> 3:10; </a:t>
            </a:r>
            <a:r>
              <a:rPr lang="hi-IN" dirty="0" smtClean="0"/>
              <a:t>प्रकाशित वाक्य</a:t>
            </a:r>
            <a:r>
              <a:rPr lang="en-US" b="1" dirty="0" smtClean="0">
                <a:solidFill>
                  <a:srgbClr val="FFFF00"/>
                </a:solidFill>
                <a:latin typeface="Arial Narrow" pitchFamily="34" charset="0"/>
              </a:rPr>
              <a:t> 6:17</a:t>
            </a:r>
          </a:p>
          <a:p>
            <a:pPr>
              <a:buNone/>
            </a:pPr>
            <a:endParaRPr lang="en-US" b="1" dirty="0" smtClean="0">
              <a:solidFill>
                <a:srgbClr val="FFFF00"/>
              </a:solidFill>
            </a:endParaRPr>
          </a:p>
          <a:p>
            <a:pPr>
              <a:buNone/>
            </a:pPr>
            <a:r>
              <a:rPr lang="en-US" b="1" dirty="0" smtClean="0">
                <a:solidFill>
                  <a:srgbClr val="FFFF00"/>
                </a:solidFill>
              </a:rPr>
              <a:t>Today the global Church, National Church, Regional Church  local Church– Not able to stand in war – humiliated in many ways</a:t>
            </a:r>
          </a:p>
          <a:p>
            <a:pPr>
              <a:buNone/>
            </a:pPr>
            <a:r>
              <a:rPr lang="en-US" b="1" dirty="0" smtClean="0">
                <a:solidFill>
                  <a:srgbClr val="FFFF00"/>
                </a:solidFill>
              </a:rPr>
              <a:t>Because of stealing in many ways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hi-IN" b="1" dirty="0" smtClean="0">
                <a:solidFill>
                  <a:srgbClr val="20D0D0"/>
                </a:solidFill>
                <a:latin typeface="Arial Rounded MT Bold" pitchFamily="34" charset="0"/>
              </a:rPr>
              <a:t>चोरी क्या है?</a:t>
            </a:r>
            <a:endParaRPr lang="en-US" dirty="0">
              <a:solidFill>
                <a:srgbClr val="20D0D0"/>
              </a:solidFill>
              <a:latin typeface="Arial Rounded MT Bold" pitchFamily="34" charset="0"/>
            </a:endParaRPr>
          </a:p>
        </p:txBody>
      </p:sp>
      <p:sp>
        <p:nvSpPr>
          <p:cNvPr id="3" name="Content Placeholder 2"/>
          <p:cNvSpPr>
            <a:spLocks noGrp="1"/>
          </p:cNvSpPr>
          <p:nvPr>
            <p:ph idx="1"/>
          </p:nvPr>
        </p:nvSpPr>
        <p:spPr>
          <a:xfrm>
            <a:off x="0" y="914400"/>
            <a:ext cx="8915400" cy="5441160"/>
          </a:xfrm>
        </p:spPr>
        <p:txBody>
          <a:bodyPr>
            <a:normAutofit fontScale="77500" lnSpcReduction="20000"/>
          </a:bodyPr>
          <a:lstStyle/>
          <a:p>
            <a:pPr>
              <a:buNone/>
            </a:pPr>
            <a:r>
              <a:rPr lang="en-IN" sz="4300" b="1" dirty="0" smtClean="0">
                <a:solidFill>
                  <a:srgbClr val="FFFF00"/>
                </a:solidFill>
              </a:rPr>
              <a:t>	</a:t>
            </a:r>
            <a:r>
              <a:rPr lang="hi-IN" sz="4300" b="1" dirty="0" smtClean="0">
                <a:solidFill>
                  <a:srgbClr val="FFFF00"/>
                </a:solidFill>
              </a:rPr>
              <a:t>चोरी करने का अर्थ इस तरह से शब्दकोश में दिया गया है।</a:t>
            </a:r>
          </a:p>
          <a:p>
            <a:pPr>
              <a:buNone/>
            </a:pPr>
            <a:r>
              <a:rPr lang="hi-IN" sz="4300" b="1" dirty="0" smtClean="0">
                <a:solidFill>
                  <a:srgbClr val="FFFF00"/>
                </a:solidFill>
              </a:rPr>
              <a:t>"(किसी अन्य व्यक्ति की संपत्ति) की अनुमति या कानूनी अधिकार के बिना और इसे वापस करने का इरादा किए बिना"।</a:t>
            </a:r>
          </a:p>
          <a:p>
            <a:pPr>
              <a:buNone/>
            </a:pPr>
            <a:r>
              <a:rPr lang="hi-IN" sz="4300" b="1" dirty="0" smtClean="0">
                <a:solidFill>
                  <a:srgbClr val="FFFF00"/>
                </a:solidFill>
              </a:rPr>
              <a:t> यह प्रभु द्वारा मूसा को दी गई दस आज्ञाओं के अंतर्गत आता है।</a:t>
            </a:r>
            <a:r>
              <a:rPr lang="en-IN" sz="4300" dirty="0" smtClean="0"/>
              <a:t>			</a:t>
            </a:r>
            <a:r>
              <a:rPr lang="hi-IN" sz="4000" dirty="0" smtClean="0"/>
              <a:t>निर्गमन </a:t>
            </a:r>
            <a:r>
              <a:rPr lang="en-IN" sz="4300" b="1" dirty="0" smtClean="0">
                <a:solidFill>
                  <a:srgbClr val="FFC000"/>
                </a:solidFill>
              </a:rPr>
              <a:t> 20:15</a:t>
            </a:r>
            <a:r>
              <a:rPr lang="en-IN" sz="4300" b="1" dirty="0">
                <a:solidFill>
                  <a:srgbClr val="FFC000"/>
                </a:solidFill>
              </a:rPr>
              <a:t>  </a:t>
            </a:r>
            <a:r>
              <a:rPr lang="hi-IN" sz="4300" b="1" dirty="0" smtClean="0">
                <a:solidFill>
                  <a:srgbClr val="FFC000"/>
                </a:solidFill>
              </a:rPr>
              <a:t>“आप चोरी नहीं करेंगे।</a:t>
            </a:r>
            <a:endParaRPr lang="en-IN" sz="4300" b="1" dirty="0">
              <a:solidFill>
                <a:srgbClr val="FFC000"/>
              </a:solidFill>
            </a:endParaRPr>
          </a:p>
          <a:p>
            <a:pPr>
              <a:buNone/>
            </a:pPr>
            <a:r>
              <a:rPr lang="en-IN" sz="4300" b="1" dirty="0" smtClean="0">
                <a:solidFill>
                  <a:srgbClr val="FFC000"/>
                </a:solidFill>
              </a:rPr>
              <a:t>			</a:t>
            </a:r>
            <a:r>
              <a:rPr lang="hi-IN" sz="4000" dirty="0" smtClean="0"/>
              <a:t>लैव्यवस्था </a:t>
            </a:r>
            <a:r>
              <a:rPr lang="en-IN" sz="4300" b="1" dirty="0" smtClean="0">
                <a:solidFill>
                  <a:srgbClr val="FFC000"/>
                </a:solidFill>
              </a:rPr>
              <a:t> 19:11</a:t>
            </a:r>
            <a:r>
              <a:rPr lang="en-IN" sz="4300" b="1" dirty="0">
                <a:solidFill>
                  <a:srgbClr val="FFC000"/>
                </a:solidFill>
              </a:rPr>
              <a:t> </a:t>
            </a:r>
            <a:r>
              <a:rPr lang="hi-IN" sz="4300" b="1" dirty="0" smtClean="0">
                <a:solidFill>
                  <a:srgbClr val="FFC000"/>
                </a:solidFill>
              </a:rPr>
              <a:t>““ आप चोरी नहीं करेंगे।</a:t>
            </a:r>
            <a:endParaRPr lang="en-IN" sz="4300" b="1" dirty="0">
              <a:solidFill>
                <a:srgbClr val="FFC000"/>
              </a:solidFill>
            </a:endParaRPr>
          </a:p>
          <a:p>
            <a:pPr>
              <a:buNone/>
            </a:pPr>
            <a:r>
              <a:rPr lang="en-IN" sz="4300" b="1" dirty="0" smtClean="0">
                <a:solidFill>
                  <a:srgbClr val="FFC000"/>
                </a:solidFill>
              </a:rPr>
              <a:t>			</a:t>
            </a:r>
            <a:r>
              <a:rPr lang="hi-IN" sz="4000" dirty="0" smtClean="0"/>
              <a:t>व्यवस्थाविवरण</a:t>
            </a:r>
            <a:r>
              <a:rPr lang="en-IN" sz="4300" b="1" dirty="0" smtClean="0">
                <a:solidFill>
                  <a:srgbClr val="FFC000"/>
                </a:solidFill>
              </a:rPr>
              <a:t> 5:19</a:t>
            </a:r>
            <a:r>
              <a:rPr lang="en-IN" sz="4300" b="1" dirty="0">
                <a:solidFill>
                  <a:srgbClr val="FFC000"/>
                </a:solidFill>
              </a:rPr>
              <a:t>  </a:t>
            </a:r>
            <a:r>
              <a:rPr lang="hi-IN" sz="4300" b="1" dirty="0" smtClean="0">
                <a:solidFill>
                  <a:srgbClr val="FFC000"/>
                </a:solidFill>
              </a:rPr>
              <a:t>“आप चोरी नहीं करेंगे।</a:t>
            </a:r>
            <a:endParaRPr lang="en-US" dirty="0"/>
          </a:p>
        </p:txBody>
      </p:sp>
      <p:pic>
        <p:nvPicPr>
          <p:cNvPr id="4" name="Picture 3" descr="C:\Users\Dell\Desktop\School of Financial Discipline\Pics\images (30).jpg"/>
          <p:cNvPicPr>
            <a:picLocks noChangeAspect="1" noChangeArrowheads="1"/>
          </p:cNvPicPr>
          <p:nvPr/>
        </p:nvPicPr>
        <p:blipFill>
          <a:blip r:embed="rId2"/>
          <a:srcRect/>
          <a:stretch>
            <a:fillRect/>
          </a:stretch>
        </p:blipFill>
        <p:spPr bwMode="auto">
          <a:xfrm>
            <a:off x="0" y="5742878"/>
            <a:ext cx="1828800" cy="1115122"/>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solidFill>
                  <a:srgbClr val="20D0D0"/>
                </a:solidFill>
                <a:latin typeface="Arial Narrow" pitchFamily="34" charset="0"/>
              </a:rPr>
              <a:t>शाऊल - चीज़ों को चुराना विनाश में बदल गया </a:t>
            </a:r>
            <a:r>
              <a:rPr lang="hi-IN" dirty="0" smtClean="0">
                <a:solidFill>
                  <a:srgbClr val="20D0D0"/>
                </a:solidFill>
                <a:latin typeface="Arial Narrow" pitchFamily="34" charset="0"/>
              </a:rPr>
              <a:t>– </a:t>
            </a:r>
            <a:r>
              <a:rPr lang="en-US" dirty="0" smtClean="0">
                <a:solidFill>
                  <a:srgbClr val="20D0D0"/>
                </a:solidFill>
                <a:latin typeface="Arial Narrow" pitchFamily="34" charset="0"/>
              </a:rPr>
              <a:t>अधिकार</a:t>
            </a:r>
            <a:r>
              <a:rPr lang="hi-IN" dirty="0" smtClean="0">
                <a:solidFill>
                  <a:srgbClr val="20D0D0"/>
                </a:solidFill>
                <a:latin typeface="Arial Narrow" pitchFamily="34" charset="0"/>
              </a:rPr>
              <a:t> </a:t>
            </a:r>
            <a:r>
              <a:rPr lang="hi-IN" dirty="0" smtClean="0">
                <a:solidFill>
                  <a:srgbClr val="20D0D0"/>
                </a:solidFill>
                <a:latin typeface="Arial Narrow" pitchFamily="34" charset="0"/>
              </a:rPr>
              <a:t>से </a:t>
            </a:r>
            <a:r>
              <a:rPr lang="en-US" dirty="0" smtClean="0">
                <a:solidFill>
                  <a:srgbClr val="20D0D0"/>
                </a:solidFill>
                <a:latin typeface="Arial Narrow" pitchFamily="34" charset="0"/>
              </a:rPr>
              <a:t>नीचे</a:t>
            </a:r>
            <a:endParaRPr lang="en-US" dirty="0">
              <a:solidFill>
                <a:srgbClr val="20D0D0"/>
              </a:solidFill>
              <a:latin typeface="Arial Narrow" pitchFamily="34" charset="0"/>
            </a:endParaRPr>
          </a:p>
        </p:txBody>
      </p:sp>
      <p:sp>
        <p:nvSpPr>
          <p:cNvPr id="3" name="Content Placeholder 2"/>
          <p:cNvSpPr>
            <a:spLocks noGrp="1"/>
          </p:cNvSpPr>
          <p:nvPr>
            <p:ph sz="half" idx="1"/>
          </p:nvPr>
        </p:nvSpPr>
        <p:spPr>
          <a:xfrm>
            <a:off x="228600" y="1828800"/>
            <a:ext cx="4038600" cy="4525963"/>
          </a:xfrm>
        </p:spPr>
        <p:txBody>
          <a:bodyPr>
            <a:normAutofit fontScale="70000" lnSpcReduction="20000"/>
          </a:bodyPr>
          <a:lstStyle/>
          <a:p>
            <a:r>
              <a:rPr lang="hi-IN" sz="3600" dirty="0" smtClean="0"/>
              <a:t>1 शमूएल</a:t>
            </a:r>
            <a:r>
              <a:rPr lang="en-IN" sz="3800" b="1" dirty="0" smtClean="0">
                <a:solidFill>
                  <a:srgbClr val="FFFF00"/>
                </a:solidFill>
                <a:latin typeface="Arial Narrow" pitchFamily="34" charset="0"/>
              </a:rPr>
              <a:t> </a:t>
            </a:r>
            <a:r>
              <a:rPr lang="en-IN" sz="3800" b="1" dirty="0">
                <a:solidFill>
                  <a:srgbClr val="FFFF00"/>
                </a:solidFill>
                <a:latin typeface="Arial Narrow" pitchFamily="34" charset="0"/>
              </a:rPr>
              <a:t>15:9  </a:t>
            </a:r>
            <a:r>
              <a:rPr lang="hi-IN" sz="3600" b="1" i="1" dirty="0" smtClean="0"/>
              <a:t>9 </a:t>
            </a:r>
            <a:r>
              <a:rPr lang="hi-IN" sz="3600" dirty="0" smtClean="0"/>
              <a:t>परन्तु अगाग पर, और अच्छी से अच्छी भेड़-बकरियों, गाय-बैलों, मोटे पशुओं, और मेम्नों, और जो कुछ अच्छा था, उन पर शाऊल और उसकी प्रजा ने कोमलता की, और उन्हें सत्यानाश करना न चाहा; परन्तु जो कुछ तुच्छ और निकम्मा था उसको उन्होंने सत्यानाश किया॥</a:t>
            </a:r>
            <a:endParaRPr lang="en-IN" sz="3800" b="1" dirty="0">
              <a:solidFill>
                <a:srgbClr val="FFFF00"/>
              </a:solidFill>
              <a:latin typeface="Arial Narrow" pitchFamily="34" charset="0"/>
            </a:endParaRPr>
          </a:p>
          <a:p>
            <a:endParaRPr lang="en-US" dirty="0"/>
          </a:p>
        </p:txBody>
      </p:sp>
      <p:sp>
        <p:nvSpPr>
          <p:cNvPr id="4" name="Content Placeholder 3"/>
          <p:cNvSpPr>
            <a:spLocks noGrp="1"/>
          </p:cNvSpPr>
          <p:nvPr>
            <p:ph sz="half" idx="2"/>
          </p:nvPr>
        </p:nvSpPr>
        <p:spPr>
          <a:xfrm>
            <a:off x="4655344" y="1770501"/>
            <a:ext cx="4038600" cy="4935099"/>
          </a:xfrm>
        </p:spPr>
        <p:txBody>
          <a:bodyPr>
            <a:normAutofit fontScale="70000" lnSpcReduction="20000"/>
          </a:bodyPr>
          <a:lstStyle/>
          <a:p>
            <a:r>
              <a:rPr lang="hi-IN" b="1" dirty="0" smtClean="0">
                <a:solidFill>
                  <a:srgbClr val="FFFF00"/>
                </a:solidFill>
              </a:rPr>
              <a:t>आज बिल्डिंग चर्च ने दुनिया के प्रशासन में अपनी बेवफाई के कारण दुनिया पर शासन करने का अपना अधिकार खो दिया।</a:t>
            </a:r>
            <a:endParaRPr lang="en-US" b="1" dirty="0" smtClean="0">
              <a:solidFill>
                <a:srgbClr val="FFFF00"/>
              </a:solidFill>
            </a:endParaRPr>
          </a:p>
          <a:p>
            <a:r>
              <a:rPr lang="hi-IN" dirty="0" smtClean="0"/>
              <a:t>लूका</a:t>
            </a:r>
            <a:r>
              <a:rPr lang="en-US" b="1" dirty="0" smtClean="0">
                <a:solidFill>
                  <a:srgbClr val="FFFF00"/>
                </a:solidFill>
                <a:latin typeface="Arial Narrow" pitchFamily="34" charset="0"/>
              </a:rPr>
              <a:t> 16:11  </a:t>
            </a:r>
            <a:r>
              <a:rPr lang="hi-IN" b="1" dirty="0" smtClean="0">
                <a:solidFill>
                  <a:srgbClr val="FFFF00"/>
                </a:solidFill>
                <a:latin typeface="Arial Narrow" pitchFamily="34" charset="0"/>
              </a:rPr>
              <a:t>यदि आप अधर्मी धन में विश्वासयोग्य नहीं हैं, तो आपको सच्चा धन कौन देगा? (आत्माओं)</a:t>
            </a:r>
          </a:p>
          <a:p>
            <a:r>
              <a:rPr lang="hi-IN" b="1" dirty="0" smtClean="0">
                <a:solidFill>
                  <a:srgbClr val="FFFF00"/>
                </a:solidFill>
                <a:latin typeface="Arial Narrow" pitchFamily="34" charset="0"/>
              </a:rPr>
              <a:t>इंजीलकरण फलदायी नहीं। नई आत्माओं, नई ट्रूप्स इत्यादि को काटने में सक्षम कारणों में से एक।</a:t>
            </a:r>
            <a:endParaRPr lang="en-US" b="1" dirty="0" smtClean="0">
              <a:solidFill>
                <a:srgbClr val="FFFF00"/>
              </a:solidFill>
              <a:latin typeface="Arial Narrow"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hi-IN" dirty="0" smtClean="0">
                <a:solidFill>
                  <a:srgbClr val="20D0D0"/>
                </a:solidFill>
                <a:latin typeface="Arial Narrow" pitchFamily="34" charset="0"/>
              </a:rPr>
              <a:t>गेहाजी - पैगंबर एलीशा की सहायता - खुद को सही करने से इनकार - पीढ़ियां शापित हो जाती हैं - कुष्ठरोगी</a:t>
            </a:r>
            <a:endParaRPr lang="en-US" dirty="0"/>
          </a:p>
        </p:txBody>
      </p:sp>
      <p:sp>
        <p:nvSpPr>
          <p:cNvPr id="3" name="Content Placeholder 2"/>
          <p:cNvSpPr>
            <a:spLocks noGrp="1"/>
          </p:cNvSpPr>
          <p:nvPr>
            <p:ph sz="half" idx="1"/>
          </p:nvPr>
        </p:nvSpPr>
        <p:spPr>
          <a:xfrm>
            <a:off x="152400" y="1770501"/>
            <a:ext cx="4350544" cy="4782699"/>
          </a:xfrm>
        </p:spPr>
        <p:txBody>
          <a:bodyPr>
            <a:normAutofit fontScale="85000" lnSpcReduction="10000"/>
          </a:bodyPr>
          <a:lstStyle/>
          <a:p>
            <a:r>
              <a:rPr lang="en-IN" b="1" dirty="0" smtClean="0">
                <a:solidFill>
                  <a:srgbClr val="FFFF00"/>
                </a:solidFill>
              </a:rPr>
              <a:t>2Ki 5:26 -27</a:t>
            </a:r>
            <a:r>
              <a:rPr lang="en-IN" b="1" dirty="0">
                <a:solidFill>
                  <a:srgbClr val="FFFF00"/>
                </a:solidFill>
              </a:rPr>
              <a:t>  </a:t>
            </a:r>
            <a:r>
              <a:rPr lang="hi-IN" b="1" i="1" dirty="0" smtClean="0"/>
              <a:t>26 </a:t>
            </a:r>
            <a:r>
              <a:rPr lang="hi-IN" dirty="0" smtClean="0"/>
              <a:t>उसने उस से कहा, जब वह पुरुष इधर मुंह फेर कर तुझ से मिलने को अपने रथ पर से उतरा, तब वह पूरा हाल मुझे मालूम था; क्या यह समय चान्दी वा वस्त्र वा जलपाई वा दाख की बारियां, भेड़-बकरियां, गायबैल और दास-दासी लेने का है?</a:t>
            </a:r>
            <a:br>
              <a:rPr lang="hi-IN" dirty="0" smtClean="0"/>
            </a:br>
            <a:r>
              <a:rPr lang="hi-IN" b="1" i="1" dirty="0" smtClean="0"/>
              <a:t>27 </a:t>
            </a:r>
            <a:r>
              <a:rPr lang="hi-IN" dirty="0" smtClean="0"/>
              <a:t>इस कारण से नामान का कोढ़ तुझे और तेरे वंश को सदा लगा रहेगा। तब वह हिम सा श्वेत कोढ़ी हो कर उसके साम्हने से चला गया।</a:t>
            </a:r>
            <a:endParaRPr lang="en-IN" b="1" dirty="0">
              <a:solidFill>
                <a:srgbClr val="FFFF00"/>
              </a:solidFill>
            </a:endParaRPr>
          </a:p>
          <a:p>
            <a:endParaRPr lang="en-US" b="1" dirty="0">
              <a:solidFill>
                <a:srgbClr val="FFFF00"/>
              </a:solidFill>
            </a:endParaRPr>
          </a:p>
        </p:txBody>
      </p:sp>
      <p:sp>
        <p:nvSpPr>
          <p:cNvPr id="4" name="Content Placeholder 3"/>
          <p:cNvSpPr>
            <a:spLocks noGrp="1"/>
          </p:cNvSpPr>
          <p:nvPr>
            <p:ph sz="half" idx="2"/>
          </p:nvPr>
        </p:nvSpPr>
        <p:spPr/>
        <p:txBody>
          <a:bodyPr>
            <a:normAutofit fontScale="85000" lnSpcReduction="10000"/>
          </a:bodyPr>
          <a:lstStyle/>
          <a:p>
            <a:r>
              <a:rPr lang="hi-IN" b="1" dirty="0" smtClean="0">
                <a:solidFill>
                  <a:srgbClr val="FFFF00"/>
                </a:solidFill>
              </a:rPr>
              <a:t>कई ईसाई परिवार शाप-बीमारी-अवसाद में जीते हैं</a:t>
            </a:r>
          </a:p>
          <a:p>
            <a:r>
              <a:rPr lang="hi-IN" b="1" dirty="0" smtClean="0">
                <a:solidFill>
                  <a:srgbClr val="FFFF00"/>
                </a:solidFill>
              </a:rPr>
              <a:t>(भवन) चर्च ने उन्हें सही करने से मना कर दिया-उन्हें वितरित करने में सक्षम नहीं किया और उन्हें मंत्रालय के लिए भेज दिया - पीढ़ी पर पारित किए गए शाप</a:t>
            </a:r>
            <a:endParaRPr lang="en-US" b="1" dirty="0">
              <a:solidFill>
                <a:srgbClr val="FFFF00"/>
              </a:solidFill>
            </a:endParaRPr>
          </a:p>
        </p:txBody>
      </p:sp>
      <p:pic>
        <p:nvPicPr>
          <p:cNvPr id="2050" name="Picture 2" descr="C:\Users\Dell\Desktop\School of Financial Discipline\Pics\images (14).jpg"/>
          <p:cNvPicPr>
            <a:picLocks noChangeAspect="1" noChangeArrowheads="1"/>
          </p:cNvPicPr>
          <p:nvPr/>
        </p:nvPicPr>
        <p:blipFill>
          <a:blip r:embed="rId2"/>
          <a:srcRect/>
          <a:stretch>
            <a:fillRect/>
          </a:stretch>
        </p:blipFill>
        <p:spPr bwMode="auto">
          <a:xfrm>
            <a:off x="5334000" y="4677572"/>
            <a:ext cx="3276600" cy="2180428"/>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sz="2800" b="1" dirty="0" smtClean="0">
                <a:solidFill>
                  <a:srgbClr val="20D0D0"/>
                </a:solidFill>
                <a:latin typeface="Arial Narrow" pitchFamily="34" charset="0"/>
              </a:rPr>
              <a:t>पैगंबर बलाम - भविष्यवाणी के उपहार से बाहर एक लाभ बनाया - नाश</a:t>
            </a:r>
            <a:r>
              <a:rPr lang="en-US" sz="2800" b="1" dirty="0" smtClean="0">
                <a:solidFill>
                  <a:srgbClr val="20D0D0"/>
                </a:solidFill>
                <a:latin typeface="Arial Narrow" pitchFamily="34" charset="0"/>
              </a:rPr>
              <a:t> </a:t>
            </a:r>
            <a:r>
              <a:rPr lang="hi-IN" sz="2800" dirty="0" smtClean="0"/>
              <a:t>यहूदा </a:t>
            </a:r>
            <a:r>
              <a:rPr lang="en-US" sz="2800" b="1" dirty="0" smtClean="0">
                <a:solidFill>
                  <a:srgbClr val="20D0D0"/>
                </a:solidFill>
                <a:latin typeface="Arial Narrow" pitchFamily="34" charset="0"/>
              </a:rPr>
              <a:t> 11, </a:t>
            </a:r>
            <a:r>
              <a:rPr lang="hi-IN" sz="2800" dirty="0" smtClean="0"/>
              <a:t>प्रकाशित वाक्य  </a:t>
            </a:r>
            <a:r>
              <a:rPr lang="en-US" sz="2800" b="1" dirty="0" smtClean="0">
                <a:solidFill>
                  <a:srgbClr val="20D0D0"/>
                </a:solidFill>
                <a:latin typeface="Arial Narrow" pitchFamily="34" charset="0"/>
              </a:rPr>
              <a:t>2:14, </a:t>
            </a:r>
            <a:r>
              <a:rPr lang="hi-IN" sz="2800" dirty="0" smtClean="0"/>
              <a:t>2 पतरस </a:t>
            </a:r>
            <a:r>
              <a:rPr lang="en-US" sz="2800" b="1" dirty="0" smtClean="0">
                <a:solidFill>
                  <a:srgbClr val="20D0D0"/>
                </a:solidFill>
                <a:latin typeface="Arial Narrow" pitchFamily="34" charset="0"/>
              </a:rPr>
              <a:t>2:15</a:t>
            </a:r>
            <a:r>
              <a:rPr lang="en-US" dirty="0" smtClean="0"/>
              <a:t/>
            </a:r>
            <a:br>
              <a:rPr lang="en-US" dirty="0" smtClean="0"/>
            </a:br>
            <a:endParaRPr lang="en-US" dirty="0"/>
          </a:p>
        </p:txBody>
      </p:sp>
      <p:sp>
        <p:nvSpPr>
          <p:cNvPr id="3" name="Content Placeholder 2"/>
          <p:cNvSpPr>
            <a:spLocks noGrp="1"/>
          </p:cNvSpPr>
          <p:nvPr>
            <p:ph sz="half" idx="1"/>
          </p:nvPr>
        </p:nvSpPr>
        <p:spPr>
          <a:xfrm>
            <a:off x="0" y="1770501"/>
            <a:ext cx="4502944" cy="4782699"/>
          </a:xfrm>
        </p:spPr>
        <p:txBody>
          <a:bodyPr>
            <a:normAutofit fontScale="62500" lnSpcReduction="20000"/>
          </a:bodyPr>
          <a:lstStyle/>
          <a:p>
            <a:pPr>
              <a:buNone/>
            </a:pPr>
            <a:r>
              <a:rPr lang="hi-IN" dirty="0" smtClean="0"/>
              <a:t>गिनती </a:t>
            </a:r>
            <a:r>
              <a:rPr lang="en-IN" b="1" dirty="0" smtClean="0">
                <a:solidFill>
                  <a:srgbClr val="FFFF00"/>
                </a:solidFill>
                <a:latin typeface="Arial Narrow" pitchFamily="34" charset="0"/>
              </a:rPr>
              <a:t> 22:15-17</a:t>
            </a:r>
            <a:r>
              <a:rPr lang="en-IN" b="1" dirty="0">
                <a:solidFill>
                  <a:srgbClr val="FFFF00"/>
                </a:solidFill>
                <a:latin typeface="Arial Narrow" pitchFamily="34" charset="0"/>
              </a:rPr>
              <a:t>  In response, </a:t>
            </a:r>
            <a:r>
              <a:rPr lang="en-IN" b="1" dirty="0" err="1">
                <a:solidFill>
                  <a:srgbClr val="FFFF00"/>
                </a:solidFill>
                <a:latin typeface="Arial Narrow" pitchFamily="34" charset="0"/>
              </a:rPr>
              <a:t>Balak</a:t>
            </a:r>
            <a:r>
              <a:rPr lang="en-IN" b="1" dirty="0">
                <a:solidFill>
                  <a:srgbClr val="FFFF00"/>
                </a:solidFill>
                <a:latin typeface="Arial Narrow" pitchFamily="34" charset="0"/>
              </a:rPr>
              <a:t> sent more officers—higher ranking ones, at that!— </a:t>
            </a:r>
          </a:p>
          <a:p>
            <a:pPr marL="68580" indent="0">
              <a:buNone/>
            </a:pPr>
            <a:r>
              <a:rPr lang="en-IN" b="1" dirty="0">
                <a:solidFill>
                  <a:srgbClr val="FFFF00"/>
                </a:solidFill>
                <a:latin typeface="Arial Narrow" pitchFamily="34" charset="0"/>
              </a:rPr>
              <a:t>  who approached Balaam with this message: </a:t>
            </a:r>
            <a:endParaRPr lang="en-IN" b="1" dirty="0" smtClean="0">
              <a:solidFill>
                <a:srgbClr val="FFFF00"/>
              </a:solidFill>
              <a:latin typeface="Arial Narrow" pitchFamily="34" charset="0"/>
            </a:endParaRPr>
          </a:p>
          <a:p>
            <a:pPr marL="68580" indent="0">
              <a:buNone/>
            </a:pPr>
            <a:r>
              <a:rPr lang="en-IN" b="1" dirty="0" smtClean="0">
                <a:solidFill>
                  <a:srgbClr val="FFFF00"/>
                </a:solidFill>
                <a:latin typeface="Arial Narrow" pitchFamily="34" charset="0"/>
              </a:rPr>
              <a:t>“ ………..</a:t>
            </a:r>
            <a:r>
              <a:rPr lang="en-IN" b="1" dirty="0">
                <a:solidFill>
                  <a:srgbClr val="FFFF00"/>
                </a:solidFill>
                <a:latin typeface="Arial Narrow" pitchFamily="34" charset="0"/>
              </a:rPr>
              <a:t> </a:t>
            </a:r>
            <a:r>
              <a:rPr lang="en-IN" b="1" dirty="0" smtClean="0">
                <a:solidFill>
                  <a:srgbClr val="FFFF00"/>
                </a:solidFill>
                <a:latin typeface="Arial Narrow" pitchFamily="34" charset="0"/>
              </a:rPr>
              <a:t> </a:t>
            </a:r>
            <a:r>
              <a:rPr lang="en-IN" b="1" dirty="0">
                <a:solidFill>
                  <a:srgbClr val="FFFF00"/>
                </a:solidFill>
                <a:latin typeface="Arial Narrow" pitchFamily="34" charset="0"/>
              </a:rPr>
              <a:t>I'm determined to reward you generously, and I'll do everything you tell me to do. So come right away and curse this people for me." </a:t>
            </a:r>
            <a:endParaRPr lang="en-IN" b="1" dirty="0" smtClean="0">
              <a:solidFill>
                <a:srgbClr val="FFFF00"/>
              </a:solidFill>
              <a:latin typeface="Arial Narrow" pitchFamily="34" charset="0"/>
            </a:endParaRPr>
          </a:p>
          <a:p>
            <a:pPr marL="68580" indent="0">
              <a:buNone/>
            </a:pPr>
            <a:r>
              <a:rPr lang="hi-IN" dirty="0" smtClean="0"/>
              <a:t>यहूदा </a:t>
            </a:r>
            <a:r>
              <a:rPr lang="en-IN" b="1" dirty="0" smtClean="0">
                <a:solidFill>
                  <a:srgbClr val="FFFF00"/>
                </a:solidFill>
                <a:latin typeface="Arial Narrow" pitchFamily="34" charset="0"/>
              </a:rPr>
              <a:t>1:11</a:t>
            </a:r>
            <a:r>
              <a:rPr lang="en-IN" b="1" dirty="0">
                <a:solidFill>
                  <a:srgbClr val="FFFF00"/>
                </a:solidFill>
                <a:latin typeface="Arial Narrow" pitchFamily="34" charset="0"/>
              </a:rPr>
              <a:t>  How terrible it will be for them! For they lived like Cain did, rushed headlong into Balaam's error to make a profit, and destroyed themselves, as happened in </a:t>
            </a:r>
            <a:r>
              <a:rPr lang="en-IN" b="1" dirty="0" err="1">
                <a:solidFill>
                  <a:srgbClr val="FFFF00"/>
                </a:solidFill>
                <a:latin typeface="Arial Narrow" pitchFamily="34" charset="0"/>
              </a:rPr>
              <a:t>Korah's</a:t>
            </a:r>
            <a:r>
              <a:rPr lang="en-IN" b="1" dirty="0">
                <a:solidFill>
                  <a:srgbClr val="FFFF00"/>
                </a:solidFill>
                <a:latin typeface="Arial Narrow" pitchFamily="34" charset="0"/>
              </a:rPr>
              <a:t> rebellion. </a:t>
            </a:r>
            <a:endParaRPr lang="en-IN" b="1" dirty="0" smtClean="0">
              <a:solidFill>
                <a:srgbClr val="FFFF00"/>
              </a:solidFill>
              <a:latin typeface="Arial Narrow" pitchFamily="34" charset="0"/>
            </a:endParaRPr>
          </a:p>
          <a:p>
            <a:pPr marL="68580" indent="0">
              <a:buNone/>
            </a:pPr>
            <a:r>
              <a:rPr lang="hi-IN" dirty="0" smtClean="0"/>
              <a:t>गिनती</a:t>
            </a:r>
            <a:r>
              <a:rPr lang="pt-BR" b="1" dirty="0" smtClean="0">
                <a:solidFill>
                  <a:srgbClr val="FFFF00"/>
                </a:solidFill>
                <a:latin typeface="Arial Narrow" pitchFamily="34" charset="0"/>
              </a:rPr>
              <a:t> 31:16; </a:t>
            </a:r>
            <a:r>
              <a:rPr lang="hi-IN" dirty="0" smtClean="0"/>
              <a:t>व्यवस्थाविवरण </a:t>
            </a:r>
            <a:r>
              <a:rPr lang="pt-BR" b="1" dirty="0" smtClean="0">
                <a:solidFill>
                  <a:srgbClr val="FFFF00"/>
                </a:solidFill>
                <a:latin typeface="Arial Narrow" pitchFamily="34" charset="0"/>
              </a:rPr>
              <a:t> 23:4; J</a:t>
            </a:r>
            <a:r>
              <a:rPr lang="hi-IN" dirty="0" smtClean="0"/>
              <a:t> यहोशू</a:t>
            </a:r>
            <a:r>
              <a:rPr lang="pt-BR" b="1" dirty="0" smtClean="0">
                <a:solidFill>
                  <a:srgbClr val="FFFF00"/>
                </a:solidFill>
                <a:latin typeface="Arial Narrow" pitchFamily="34" charset="0"/>
              </a:rPr>
              <a:t> 24:9-11;</a:t>
            </a:r>
          </a:p>
          <a:p>
            <a:pPr marL="68580" indent="0">
              <a:buNone/>
            </a:pPr>
            <a:r>
              <a:rPr lang="pt-BR" b="1" dirty="0" smtClean="0">
                <a:solidFill>
                  <a:srgbClr val="FFFF00"/>
                </a:solidFill>
                <a:latin typeface="Arial Narrow" pitchFamily="34" charset="0"/>
              </a:rPr>
              <a:t> </a:t>
            </a:r>
            <a:r>
              <a:rPr lang="hi-IN" dirty="0" smtClean="0"/>
              <a:t>मीका  </a:t>
            </a:r>
            <a:r>
              <a:rPr lang="pt-BR" b="1" dirty="0" smtClean="0">
                <a:solidFill>
                  <a:srgbClr val="FFFF00"/>
                </a:solidFill>
                <a:latin typeface="Arial Narrow" pitchFamily="34" charset="0"/>
              </a:rPr>
              <a:t>6:5; 2Pe 2:15; </a:t>
            </a:r>
            <a:r>
              <a:rPr lang="hi-IN" dirty="0" smtClean="0"/>
              <a:t>प्रकाशित वाक्य</a:t>
            </a:r>
            <a:r>
              <a:rPr lang="pt-BR" b="1" dirty="0" smtClean="0">
                <a:solidFill>
                  <a:srgbClr val="FFFF00"/>
                </a:solidFill>
                <a:latin typeface="Arial Narrow" pitchFamily="34" charset="0"/>
              </a:rPr>
              <a:t> 2:14, </a:t>
            </a:r>
            <a:r>
              <a:rPr lang="hi-IN" dirty="0" smtClean="0"/>
              <a:t>गिनती</a:t>
            </a:r>
            <a:r>
              <a:rPr lang="en-US" b="1" dirty="0" smtClean="0">
                <a:solidFill>
                  <a:srgbClr val="FFFF00"/>
                </a:solidFill>
                <a:latin typeface="Arial Narrow" pitchFamily="34" charset="0"/>
              </a:rPr>
              <a:t> 16:1-35, </a:t>
            </a:r>
            <a:r>
              <a:rPr lang="hi-IN" dirty="0" smtClean="0"/>
              <a:t>गिनती</a:t>
            </a:r>
            <a:r>
              <a:rPr lang="en-US" b="1" dirty="0" smtClean="0">
                <a:solidFill>
                  <a:srgbClr val="FFFF00"/>
                </a:solidFill>
                <a:latin typeface="Arial Narrow" pitchFamily="34" charset="0"/>
              </a:rPr>
              <a:t> 26:9-10,</a:t>
            </a:r>
          </a:p>
          <a:p>
            <a:pPr marL="68580" indent="0">
              <a:buNone/>
            </a:pPr>
            <a:endParaRPr lang="pt-BR" b="1" dirty="0" smtClean="0">
              <a:solidFill>
                <a:srgbClr val="FFFF00"/>
              </a:solidFill>
              <a:latin typeface="Arial Narrow" pitchFamily="34" charset="0"/>
            </a:endParaRPr>
          </a:p>
          <a:p>
            <a:pPr marL="68580" indent="0">
              <a:buNone/>
            </a:pPr>
            <a:endParaRPr lang="en-IN" b="1" dirty="0">
              <a:solidFill>
                <a:srgbClr val="FFFF00"/>
              </a:solidFill>
            </a:endParaRPr>
          </a:p>
          <a:p>
            <a:pPr marL="68580" indent="0">
              <a:buNone/>
            </a:pPr>
            <a:endParaRPr lang="en-IN" dirty="0"/>
          </a:p>
          <a:p>
            <a:endParaRPr lang="en-US" dirty="0"/>
          </a:p>
        </p:txBody>
      </p:sp>
      <p:sp>
        <p:nvSpPr>
          <p:cNvPr id="4" name="Content Placeholder 3"/>
          <p:cNvSpPr>
            <a:spLocks noGrp="1"/>
          </p:cNvSpPr>
          <p:nvPr>
            <p:ph sz="half" idx="2"/>
          </p:nvPr>
        </p:nvSpPr>
        <p:spPr/>
        <p:txBody>
          <a:bodyPr>
            <a:normAutofit fontScale="62500" lnSpcReduction="20000"/>
          </a:bodyPr>
          <a:lstStyle/>
          <a:p>
            <a:r>
              <a:rPr lang="en-US" b="1" dirty="0" smtClean="0">
                <a:solidFill>
                  <a:srgbClr val="FFFF00"/>
                </a:solidFill>
                <a:latin typeface="Arial Narrow" pitchFamily="34" charset="0"/>
              </a:rPr>
              <a:t>In Building Churches</a:t>
            </a:r>
          </a:p>
          <a:p>
            <a:r>
              <a:rPr lang="en-US" b="1" dirty="0" smtClean="0">
                <a:solidFill>
                  <a:srgbClr val="FFFF00"/>
                </a:solidFill>
                <a:latin typeface="Arial Narrow" pitchFamily="34" charset="0"/>
              </a:rPr>
              <a:t>The gifts of  Shepherding, Prophesying , evangelizing &amp; other </a:t>
            </a:r>
          </a:p>
          <a:p>
            <a:r>
              <a:rPr lang="en-US" b="1" dirty="0" smtClean="0">
                <a:solidFill>
                  <a:srgbClr val="FFFF00"/>
                </a:solidFill>
                <a:latin typeface="Arial Narrow" pitchFamily="34" charset="0"/>
              </a:rPr>
              <a:t> kinds of ministry end up in making  monetary gains, a name for themselves or expanding  their institutions</a:t>
            </a:r>
          </a:p>
          <a:p>
            <a:pPr>
              <a:buNone/>
            </a:pPr>
            <a:r>
              <a:rPr lang="en-US" b="1" dirty="0" smtClean="0">
                <a:solidFill>
                  <a:srgbClr val="FFFF00"/>
                </a:solidFill>
                <a:latin typeface="Arial Narrow" pitchFamily="34" charset="0"/>
              </a:rPr>
              <a:t>	Instead of glorifying God,  the ministers themselves take the glory and name for themselves. Ministry has become a profession</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95400"/>
          </a:xfrm>
        </p:spPr>
        <p:txBody>
          <a:bodyPr/>
          <a:lstStyle/>
          <a:p>
            <a:pPr algn="ctr"/>
            <a:r>
              <a:rPr lang="hi-IN" sz="3200" dirty="0" smtClean="0"/>
              <a:t>यहोशू</a:t>
            </a:r>
            <a:r>
              <a:rPr lang="en-IN" sz="3200" b="1" dirty="0" smtClean="0">
                <a:solidFill>
                  <a:srgbClr val="20D0D0"/>
                </a:solidFill>
                <a:latin typeface="Arial Narrow" pitchFamily="34" charset="0"/>
              </a:rPr>
              <a:t> 12:6; </a:t>
            </a:r>
            <a:r>
              <a:rPr lang="hi-IN" sz="3200" b="1" dirty="0" smtClean="0">
                <a:solidFill>
                  <a:srgbClr val="20D0D0"/>
                </a:solidFill>
                <a:latin typeface="Arial Narrow" pitchFamily="34" charset="0"/>
              </a:rPr>
              <a:t>यहूदा </a:t>
            </a:r>
            <a:r>
              <a:rPr lang="hi-IN" sz="3200" b="1" dirty="0" smtClean="0">
                <a:solidFill>
                  <a:srgbClr val="20D0D0"/>
                </a:solidFill>
                <a:latin typeface="Arial Narrow" pitchFamily="34" charset="0"/>
              </a:rPr>
              <a:t>-जेसुस </a:t>
            </a:r>
            <a:r>
              <a:rPr lang="hi-IN" sz="3200" b="1" dirty="0" smtClean="0">
                <a:solidFill>
                  <a:srgbClr val="20D0D0"/>
                </a:solidFill>
                <a:latin typeface="Arial Narrow" pitchFamily="34" charset="0"/>
              </a:rPr>
              <a:t>शिष्य 'चोर बन गया - शैतान प्रवेश करता है - उसका शिविर उजाड़ हो गया</a:t>
            </a:r>
            <a:endParaRPr lang="en-US" sz="3200" b="1" dirty="0">
              <a:solidFill>
                <a:srgbClr val="20D0D0"/>
              </a:solidFill>
              <a:latin typeface="Arial Narrow" pitchFamily="34" charset="0"/>
            </a:endParaRPr>
          </a:p>
        </p:txBody>
      </p:sp>
      <p:sp>
        <p:nvSpPr>
          <p:cNvPr id="3" name="Content Placeholder 2"/>
          <p:cNvSpPr>
            <a:spLocks noGrp="1"/>
          </p:cNvSpPr>
          <p:nvPr>
            <p:ph sz="half" idx="1"/>
          </p:nvPr>
        </p:nvSpPr>
        <p:spPr>
          <a:xfrm>
            <a:off x="0" y="1295400"/>
            <a:ext cx="4350544" cy="5334000"/>
          </a:xfrm>
        </p:spPr>
        <p:txBody>
          <a:bodyPr>
            <a:normAutofit lnSpcReduction="10000"/>
          </a:bodyPr>
          <a:lstStyle/>
          <a:p>
            <a:r>
              <a:rPr lang="hi-IN" dirty="0" smtClean="0"/>
              <a:t>यहोशू</a:t>
            </a:r>
            <a:r>
              <a:rPr lang="en-IN" b="1" dirty="0" smtClean="0">
                <a:solidFill>
                  <a:srgbClr val="FFFF00"/>
                </a:solidFill>
                <a:latin typeface="Arial Narrow" pitchFamily="34" charset="0"/>
              </a:rPr>
              <a:t>12:6</a:t>
            </a:r>
            <a:r>
              <a:rPr lang="en-IN" b="1" dirty="0">
                <a:solidFill>
                  <a:srgbClr val="FFFF00"/>
                </a:solidFill>
                <a:latin typeface="Arial Narrow" pitchFamily="34" charset="0"/>
              </a:rPr>
              <a:t> </a:t>
            </a:r>
            <a:r>
              <a:rPr lang="en-IN" b="1" dirty="0" smtClean="0">
                <a:solidFill>
                  <a:srgbClr val="FFFF00"/>
                </a:solidFill>
                <a:latin typeface="Arial Narrow" pitchFamily="34" charset="0"/>
              </a:rPr>
              <a:t>....., </a:t>
            </a:r>
            <a:r>
              <a:rPr lang="en-IN" b="1" dirty="0">
                <a:solidFill>
                  <a:srgbClr val="FFFF00"/>
                </a:solidFill>
                <a:latin typeface="Arial Narrow" pitchFamily="34" charset="0"/>
              </a:rPr>
              <a:t>but because he was a thief and held </a:t>
            </a:r>
            <a:r>
              <a:rPr lang="en-IN" b="1" dirty="0" smtClean="0">
                <a:solidFill>
                  <a:srgbClr val="FFFF00"/>
                </a:solidFill>
                <a:latin typeface="Arial Narrow" pitchFamily="34" charset="0"/>
              </a:rPr>
              <a:t>.......put </a:t>
            </a:r>
            <a:r>
              <a:rPr lang="en-IN" b="1" i="1" dirty="0">
                <a:solidFill>
                  <a:srgbClr val="FFFF00"/>
                </a:solidFill>
                <a:latin typeface="Arial Narrow" pitchFamily="34" charset="0"/>
              </a:rPr>
              <a:t>in</a:t>
            </a:r>
            <a:r>
              <a:rPr lang="en-IN" b="1" dirty="0">
                <a:solidFill>
                  <a:srgbClr val="FFFF00"/>
                </a:solidFill>
                <a:latin typeface="Arial Narrow" pitchFamily="34" charset="0"/>
              </a:rPr>
              <a:t>. </a:t>
            </a:r>
            <a:r>
              <a:rPr lang="en-IN" b="1" dirty="0" smtClean="0">
                <a:solidFill>
                  <a:srgbClr val="FFFF00"/>
                </a:solidFill>
                <a:latin typeface="Arial Narrow" pitchFamily="34" charset="0"/>
              </a:rPr>
              <a:t>Satan entered into him.</a:t>
            </a:r>
          </a:p>
          <a:p>
            <a:r>
              <a:rPr lang="hi-IN" dirty="0" smtClean="0"/>
              <a:t>प्रेरितों के काम</a:t>
            </a:r>
            <a:r>
              <a:rPr lang="en-US" b="1" dirty="0" smtClean="0">
                <a:solidFill>
                  <a:srgbClr val="FFFF00"/>
                </a:solidFill>
                <a:latin typeface="Arial Narrow" pitchFamily="34" charset="0"/>
              </a:rPr>
              <a:t> 1:17, 20 </a:t>
            </a:r>
          </a:p>
          <a:p>
            <a:r>
              <a:rPr lang="en-US" b="1" dirty="0" smtClean="0">
                <a:solidFill>
                  <a:srgbClr val="FFFF00"/>
                </a:solidFill>
                <a:latin typeface="Arial Narrow" pitchFamily="34" charset="0"/>
              </a:rPr>
              <a:t> For he was numbered among us and was allotted his share in this ministry.” … ‘May his camp become desolate, and let there be no one to dwell in it’; and  ‘Let another take his office.’</a:t>
            </a:r>
          </a:p>
          <a:p>
            <a:endParaRPr lang="en-IN" dirty="0"/>
          </a:p>
          <a:p>
            <a:endParaRPr lang="en-US" dirty="0"/>
          </a:p>
        </p:txBody>
      </p:sp>
      <p:pic>
        <p:nvPicPr>
          <p:cNvPr id="8194" name="Picture 2" descr="C:\Users\Dell\Desktop\School of Financial Discipline\Pics\images (14).jpg"/>
          <p:cNvPicPr>
            <a:picLocks noGrp="1" noChangeAspect="1" noChangeArrowheads="1"/>
          </p:cNvPicPr>
          <p:nvPr>
            <p:ph sz="half" idx="2"/>
          </p:nvPr>
        </p:nvPicPr>
        <p:blipFill>
          <a:blip r:embed="rId2"/>
          <a:srcRect/>
          <a:stretch>
            <a:fillRect/>
          </a:stretch>
        </p:blipFill>
        <p:spPr bwMode="auto">
          <a:xfrm>
            <a:off x="4419600" y="1295400"/>
            <a:ext cx="3200400" cy="2219325"/>
          </a:xfrm>
          <a:prstGeom prst="rect">
            <a:avLst/>
          </a:prstGeom>
          <a:noFill/>
          <a:effectLst>
            <a:softEdge rad="127000"/>
          </a:effectLst>
        </p:spPr>
      </p:pic>
      <p:pic>
        <p:nvPicPr>
          <p:cNvPr id="8195" name="Picture 3" descr="C:\Users\Dell\Desktop\School of Financial Discipline\Pics\download (1).jpg"/>
          <p:cNvPicPr>
            <a:picLocks noChangeAspect="1" noChangeArrowheads="1"/>
          </p:cNvPicPr>
          <p:nvPr/>
        </p:nvPicPr>
        <p:blipFill>
          <a:blip r:embed="rId3"/>
          <a:srcRect/>
          <a:stretch>
            <a:fillRect/>
          </a:stretch>
        </p:blipFill>
        <p:spPr bwMode="auto">
          <a:xfrm>
            <a:off x="5181600" y="3657600"/>
            <a:ext cx="3657600" cy="2743200"/>
          </a:xfrm>
          <a:prstGeom prst="rect">
            <a:avLst/>
          </a:prstGeom>
          <a:noFill/>
          <a:effectLst>
            <a:softEdge rad="127000"/>
          </a:effectLst>
        </p:spPr>
      </p:pic>
      <p:sp>
        <p:nvSpPr>
          <p:cNvPr id="7" name="Rectangle 6"/>
          <p:cNvSpPr/>
          <p:nvPr/>
        </p:nvSpPr>
        <p:spPr>
          <a:xfrm>
            <a:off x="7543800" y="2819400"/>
            <a:ext cx="1447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990033"/>
                </a:solidFill>
              </a:rPr>
              <a:t>Akkaldama</a:t>
            </a:r>
            <a:endParaRPr lang="en-US" dirty="0">
              <a:solidFill>
                <a:srgbClr val="990033"/>
              </a:solidFill>
            </a:endParaRPr>
          </a:p>
        </p:txBody>
      </p:sp>
    </p:spTree>
    <p:extLst>
      <p:ext uri="{BB962C8B-B14F-4D97-AF65-F5344CB8AC3E}">
        <p14:creationId xmlns="" xmlns:p14="http://schemas.microsoft.com/office/powerpoint/2010/main" val="534311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lstStyle/>
          <a:p>
            <a:r>
              <a:rPr lang="hi-IN" sz="2800" b="1" dirty="0" smtClean="0">
                <a:solidFill>
                  <a:srgbClr val="20D0D0"/>
                </a:solidFill>
                <a:latin typeface="Arial Narrow" pitchFamily="34" charset="0"/>
              </a:rPr>
              <a:t>राजा अहाब ने किसान नाबोथ से दाख की बारी की - उसे हत्या और लूट के लिए प्रेरित किया। पीढ़ियों पर सजा!</a:t>
            </a:r>
            <a:endParaRPr lang="en-US" sz="2800" b="1" dirty="0">
              <a:solidFill>
                <a:srgbClr val="20D0D0"/>
              </a:solidFill>
              <a:latin typeface="Arial Narrow" pitchFamily="34" charset="0"/>
            </a:endParaRPr>
          </a:p>
        </p:txBody>
      </p:sp>
      <p:sp>
        <p:nvSpPr>
          <p:cNvPr id="3" name="Content Placeholder 2"/>
          <p:cNvSpPr>
            <a:spLocks noGrp="1"/>
          </p:cNvSpPr>
          <p:nvPr>
            <p:ph sz="half" idx="1"/>
          </p:nvPr>
        </p:nvSpPr>
        <p:spPr>
          <a:xfrm>
            <a:off x="152400" y="1828800"/>
            <a:ext cx="4038600" cy="4724400"/>
          </a:xfrm>
        </p:spPr>
        <p:txBody>
          <a:bodyPr>
            <a:normAutofit fontScale="92500" lnSpcReduction="10000"/>
          </a:bodyPr>
          <a:lstStyle/>
          <a:p>
            <a:r>
              <a:rPr lang="hi-IN" dirty="0" smtClean="0"/>
              <a:t>1 राजा</a:t>
            </a:r>
            <a:r>
              <a:rPr lang="en-IN" b="1" dirty="0" smtClean="0">
                <a:solidFill>
                  <a:srgbClr val="FFFF00"/>
                </a:solidFill>
                <a:latin typeface="Arial Narrow" pitchFamily="34" charset="0"/>
              </a:rPr>
              <a:t>21:19</a:t>
            </a:r>
            <a:r>
              <a:rPr lang="en-IN" b="1" dirty="0">
                <a:solidFill>
                  <a:srgbClr val="FFFF00"/>
                </a:solidFill>
                <a:latin typeface="Arial Narrow" pitchFamily="34" charset="0"/>
              </a:rPr>
              <a:t>  </a:t>
            </a:r>
            <a:r>
              <a:rPr lang="hi-IN" b="1" i="1" dirty="0" smtClean="0"/>
              <a:t>19 </a:t>
            </a:r>
            <a:r>
              <a:rPr lang="hi-IN" dirty="0" smtClean="0"/>
              <a:t>और उस से यह कहना, कि यहोवा यों कहता है, कि क्या तू ने घात किया, और अधिकारी भी बन बैठा? फिर तू उस से यह भी कहना, कि यहोवा यों कहता है, कि जिस स्थान पर कुत्तों ने नाबोत का लोहू चाटा, उसी स्थान पर कुत्ते तेरा भी लोहू चाटेंगे।</a:t>
            </a:r>
            <a:endParaRPr lang="en-IN" b="1" dirty="0">
              <a:solidFill>
                <a:srgbClr val="FFFF00"/>
              </a:solidFill>
              <a:latin typeface="Arial Narrow" pitchFamily="34" charset="0"/>
            </a:endParaRPr>
          </a:p>
          <a:p>
            <a:endParaRPr lang="en-US" dirty="0"/>
          </a:p>
        </p:txBody>
      </p:sp>
      <p:pic>
        <p:nvPicPr>
          <p:cNvPr id="9218" name="Picture 2" descr="C:\Users\Dell\Desktop\School of Financial Discipline\Pics\download (5).jpg"/>
          <p:cNvPicPr>
            <a:picLocks noGrp="1" noChangeAspect="1" noChangeArrowheads="1"/>
          </p:cNvPicPr>
          <p:nvPr>
            <p:ph sz="half" idx="2"/>
          </p:nvPr>
        </p:nvPicPr>
        <p:blipFill>
          <a:blip r:embed="rId2"/>
          <a:srcRect/>
          <a:stretch>
            <a:fillRect/>
          </a:stretch>
        </p:blipFill>
        <p:spPr bwMode="auto">
          <a:xfrm>
            <a:off x="4876800" y="1676400"/>
            <a:ext cx="3048000" cy="2286000"/>
          </a:xfrm>
          <a:prstGeom prst="rect">
            <a:avLst/>
          </a:prstGeom>
          <a:noFill/>
          <a:effectLst>
            <a:softEdge rad="127000"/>
          </a:effectLst>
        </p:spPr>
      </p:pic>
      <p:pic>
        <p:nvPicPr>
          <p:cNvPr id="9219" name="Picture 3" descr="C:\Users\Dell\Desktop\School of Financial Discipline\Pics\download (4).jpg"/>
          <p:cNvPicPr>
            <a:picLocks noChangeAspect="1" noChangeArrowheads="1"/>
          </p:cNvPicPr>
          <p:nvPr/>
        </p:nvPicPr>
        <p:blipFill>
          <a:blip r:embed="rId3"/>
          <a:srcRect/>
          <a:stretch>
            <a:fillRect/>
          </a:stretch>
        </p:blipFill>
        <p:spPr bwMode="auto">
          <a:xfrm>
            <a:off x="5257800" y="4038600"/>
            <a:ext cx="3429000" cy="211455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44" y="304800"/>
            <a:ext cx="8229600" cy="914400"/>
          </a:xfrm>
        </p:spPr>
        <p:txBody>
          <a:bodyPr/>
          <a:lstStyle/>
          <a:p>
            <a:r>
              <a:rPr lang="hi-IN" dirty="0" smtClean="0"/>
              <a:t>उदाहरण (पेपर नोट देखें) </a:t>
            </a:r>
            <a:r>
              <a:rPr lang="en-IN" dirty="0"/>
              <a:t/>
            </a:r>
            <a:br>
              <a:rPr lang="en-IN" dirty="0"/>
            </a:br>
            <a:endParaRPr lang="en-IN" dirty="0"/>
          </a:p>
        </p:txBody>
      </p:sp>
      <p:sp>
        <p:nvSpPr>
          <p:cNvPr id="3" name="Content Placeholder 2"/>
          <p:cNvSpPr>
            <a:spLocks noGrp="1"/>
          </p:cNvSpPr>
          <p:nvPr>
            <p:ph sz="half" idx="1"/>
          </p:nvPr>
        </p:nvSpPr>
        <p:spPr/>
        <p:txBody>
          <a:bodyPr>
            <a:normAutofit fontScale="92500" lnSpcReduction="20000"/>
          </a:bodyPr>
          <a:lstStyle/>
          <a:p>
            <a:pPr marL="582930" indent="-514350">
              <a:buAutoNum type="arabicPeriod"/>
            </a:pPr>
            <a:r>
              <a:rPr lang="hi-IN" b="1" dirty="0" smtClean="0"/>
              <a:t>पैसे का अभिशाप आपको बांझ बना सकता है</a:t>
            </a:r>
          </a:p>
          <a:p>
            <a:pPr marL="582930" indent="-514350">
              <a:buAutoNum type="arabicPeriod"/>
            </a:pPr>
            <a:r>
              <a:rPr lang="hi-IN" b="1" dirty="0" smtClean="0"/>
              <a:t>2. स्टिंगनेस- शेयर करने से मना करना </a:t>
            </a:r>
            <a:r>
              <a:rPr lang="hi-IN" b="1" dirty="0" smtClean="0"/>
              <a:t>– </a:t>
            </a:r>
            <a:r>
              <a:rPr lang="en-US" b="1" dirty="0" smtClean="0"/>
              <a:t>परमेश्वर</a:t>
            </a:r>
            <a:r>
              <a:rPr lang="hi-IN" b="1" dirty="0" smtClean="0"/>
              <a:t> </a:t>
            </a:r>
            <a:r>
              <a:rPr lang="hi-IN" b="1" dirty="0" smtClean="0"/>
              <a:t>के अभिशाप और गुस्से को ला सकता है</a:t>
            </a:r>
          </a:p>
          <a:p>
            <a:pPr marL="582930" indent="-514350">
              <a:buAutoNum type="arabicPeriod"/>
            </a:pPr>
            <a:r>
              <a:rPr lang="hi-IN" b="1" dirty="0" smtClean="0"/>
              <a:t>3. अपनी संपत्ति या जमीन देने से बच्चों के अच्छे भविष्य और प्रगति में जबरदस्त आशीर्वाद आएगा।</a:t>
            </a:r>
            <a:endParaRPr lang="en-IN" dirty="0"/>
          </a:p>
        </p:txBody>
      </p:sp>
      <p:sp>
        <p:nvSpPr>
          <p:cNvPr id="4" name="Content Placeholder 3"/>
          <p:cNvSpPr>
            <a:spLocks noGrp="1"/>
          </p:cNvSpPr>
          <p:nvPr>
            <p:ph sz="half" idx="2"/>
          </p:nvPr>
        </p:nvSpPr>
        <p:spPr/>
        <p:txBody>
          <a:bodyPr>
            <a:normAutofit fontScale="92500" lnSpcReduction="20000"/>
          </a:bodyPr>
          <a:lstStyle/>
          <a:p>
            <a:pPr marL="68580" indent="0">
              <a:buNone/>
            </a:pPr>
            <a:r>
              <a:rPr lang="hi-IN" dirty="0" smtClean="0"/>
              <a:t>4. जब आप दूसरों की संपत्ति छीन लेते हैं क्योंकि वे कमजोर होते हैं, तो पीड़ाएँ पीछा करती हैं।</a:t>
            </a:r>
            <a:endParaRPr lang="en-IN" dirty="0"/>
          </a:p>
        </p:txBody>
      </p:sp>
    </p:spTree>
    <p:extLst>
      <p:ext uri="{BB962C8B-B14F-4D97-AF65-F5344CB8AC3E}">
        <p14:creationId xmlns="" xmlns:p14="http://schemas.microsoft.com/office/powerpoint/2010/main" val="228340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lstStyle/>
          <a:p>
            <a:pPr algn="ctr"/>
            <a:r>
              <a:rPr lang="hi-IN" dirty="0" smtClean="0">
                <a:solidFill>
                  <a:srgbClr val="20D0D0"/>
                </a:solidFill>
                <a:latin typeface="Arial Rounded MT Bold" pitchFamily="34" charset="0"/>
              </a:rPr>
              <a:t>बाइबिल में चोरी और परिणाम की सजा</a:t>
            </a:r>
            <a:endParaRPr lang="en-IN" dirty="0">
              <a:solidFill>
                <a:srgbClr val="20D0D0"/>
              </a:solidFill>
              <a:latin typeface="Arial Rounded MT Bold" pitchFamily="34" charset="0"/>
            </a:endParaRPr>
          </a:p>
        </p:txBody>
      </p:sp>
      <p:sp>
        <p:nvSpPr>
          <p:cNvPr id="3" name="Content Placeholder 2"/>
          <p:cNvSpPr>
            <a:spLocks noGrp="1"/>
          </p:cNvSpPr>
          <p:nvPr>
            <p:ph sz="half" idx="1"/>
          </p:nvPr>
        </p:nvSpPr>
        <p:spPr>
          <a:xfrm>
            <a:off x="3124200" y="1981200"/>
            <a:ext cx="5867400" cy="4525963"/>
          </a:xfrm>
        </p:spPr>
        <p:txBody>
          <a:bodyPr>
            <a:normAutofit/>
          </a:bodyPr>
          <a:lstStyle/>
          <a:p>
            <a:pPr marL="68580" indent="0" algn="r">
              <a:buNone/>
            </a:pPr>
            <a:r>
              <a:rPr lang="hi-IN" sz="5400" dirty="0" smtClean="0">
                <a:solidFill>
                  <a:srgbClr val="FFFF00"/>
                </a:solidFill>
              </a:rPr>
              <a:t>बाइबिल में चोरी?</a:t>
            </a:r>
          </a:p>
          <a:p>
            <a:pPr marL="68580" indent="0" algn="r">
              <a:buNone/>
            </a:pPr>
            <a:r>
              <a:rPr lang="hi-IN" sz="5400" dirty="0" smtClean="0">
                <a:solidFill>
                  <a:srgbClr val="FFFF00"/>
                </a:solidFill>
              </a:rPr>
              <a:t>चोरी और दंड के 15 तरीके</a:t>
            </a:r>
            <a:endParaRPr lang="en-IN" sz="6600" dirty="0">
              <a:solidFill>
                <a:srgbClr val="FFC000"/>
              </a:solidFill>
              <a:latin typeface="Arial Narrow" pitchFamily="34" charset="0"/>
            </a:endParaRPr>
          </a:p>
        </p:txBody>
      </p:sp>
      <p:pic>
        <p:nvPicPr>
          <p:cNvPr id="12" name="Picture 5" descr="C:\Users\Dell\Desktop\School of Financial Discipline\Pics\images (14).jpg"/>
          <p:cNvPicPr>
            <a:picLocks noChangeAspect="1" noChangeArrowheads="1"/>
          </p:cNvPicPr>
          <p:nvPr/>
        </p:nvPicPr>
        <p:blipFill>
          <a:blip r:embed="rId2"/>
          <a:srcRect/>
          <a:stretch>
            <a:fillRect/>
          </a:stretch>
        </p:blipFill>
        <p:spPr bwMode="auto">
          <a:xfrm>
            <a:off x="152400" y="2667000"/>
            <a:ext cx="3810000" cy="3429000"/>
          </a:xfrm>
          <a:prstGeom prst="rect">
            <a:avLst/>
          </a:prstGeom>
          <a:noFill/>
          <a:effectLst>
            <a:softEdge rad="127000"/>
          </a:effectLst>
          <a:scene3d>
            <a:camera prst="perspectiveContrastingRightFacing"/>
            <a:lightRig rig="threePt" dir="t"/>
          </a:scene3d>
        </p:spPr>
      </p:pic>
      <p:pic>
        <p:nvPicPr>
          <p:cNvPr id="5" name="Picture 3" descr="C:\Users\Dell\Desktop\School of Financial Discipline\Pics\images (30).jpg"/>
          <p:cNvPicPr>
            <a:picLocks noChangeAspect="1" noChangeArrowheads="1"/>
          </p:cNvPicPr>
          <p:nvPr/>
        </p:nvPicPr>
        <p:blipFill>
          <a:blip r:embed="rId3"/>
          <a:srcRect/>
          <a:stretch>
            <a:fillRect/>
          </a:stretch>
        </p:blipFill>
        <p:spPr bwMode="auto">
          <a:xfrm>
            <a:off x="228600" y="609600"/>
            <a:ext cx="1066800" cy="650488"/>
          </a:xfrm>
          <a:prstGeom prst="rect">
            <a:avLst/>
          </a:prstGeom>
          <a:noFill/>
          <a:effectLst>
            <a:softEdge rad="127000"/>
          </a:effectLst>
        </p:spPr>
      </p:pic>
    </p:spTree>
    <p:extLst>
      <p:ext uri="{BB962C8B-B14F-4D97-AF65-F5344CB8AC3E}">
        <p14:creationId xmlns="" xmlns:p14="http://schemas.microsoft.com/office/powerpoint/2010/main" val="118510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371600"/>
          </a:xfrm>
        </p:spPr>
        <p:txBody>
          <a:bodyPr/>
          <a:lstStyle/>
          <a:p>
            <a:pPr algn="ctr"/>
            <a:r>
              <a:rPr lang="en-IN" sz="4800" b="1" dirty="0" smtClean="0">
                <a:solidFill>
                  <a:srgbClr val="20D0D0"/>
                </a:solidFill>
                <a:latin typeface="Arial Narrow" pitchFamily="34" charset="0"/>
              </a:rPr>
              <a:t>1</a:t>
            </a:r>
            <a:r>
              <a:rPr lang="en-IN" sz="3200" b="1" dirty="0" smtClean="0">
                <a:solidFill>
                  <a:srgbClr val="20D0D0"/>
                </a:solidFill>
                <a:latin typeface="Arial Narrow" pitchFamily="34" charset="0"/>
              </a:rPr>
              <a:t>. </a:t>
            </a:r>
            <a:r>
              <a:rPr lang="hi-IN" sz="3200" dirty="0" smtClean="0"/>
              <a:t>निर्गमन</a:t>
            </a:r>
            <a:r>
              <a:rPr lang="en-IN" sz="3200" b="1" dirty="0" smtClean="0">
                <a:solidFill>
                  <a:srgbClr val="20D0D0"/>
                </a:solidFill>
                <a:latin typeface="Arial Narrow" pitchFamily="34" charset="0"/>
              </a:rPr>
              <a:t> 21:16 – </a:t>
            </a:r>
            <a:r>
              <a:rPr lang="hi-IN" sz="3200" b="1" dirty="0" smtClean="0">
                <a:solidFill>
                  <a:srgbClr val="20D0D0"/>
                </a:solidFill>
                <a:latin typeface="Arial Narrow" pitchFamily="34" charset="0"/>
              </a:rPr>
              <a:t>अपहरण की सजा मौत</a:t>
            </a:r>
            <a:endParaRPr lang="en-US" sz="3200" b="1" dirty="0">
              <a:solidFill>
                <a:srgbClr val="20D0D0"/>
              </a:solidFill>
              <a:latin typeface="Arial Narrow" pitchFamily="34" charset="0"/>
            </a:endParaRPr>
          </a:p>
        </p:txBody>
      </p:sp>
      <p:sp>
        <p:nvSpPr>
          <p:cNvPr id="3" name="Content Placeholder 2"/>
          <p:cNvSpPr>
            <a:spLocks noGrp="1"/>
          </p:cNvSpPr>
          <p:nvPr>
            <p:ph sz="half" idx="1"/>
          </p:nvPr>
        </p:nvSpPr>
        <p:spPr>
          <a:xfrm>
            <a:off x="0" y="1371600"/>
            <a:ext cx="4953000" cy="5486400"/>
          </a:xfrm>
        </p:spPr>
        <p:txBody>
          <a:bodyPr>
            <a:normAutofit lnSpcReduction="10000"/>
          </a:bodyPr>
          <a:lstStyle/>
          <a:p>
            <a:r>
              <a:rPr lang="hi-IN" dirty="0" smtClean="0"/>
              <a:t>निर्गमन</a:t>
            </a:r>
            <a:r>
              <a:rPr lang="en-IN" b="1" dirty="0" smtClean="0">
                <a:solidFill>
                  <a:srgbClr val="FFFF00"/>
                </a:solidFill>
              </a:rPr>
              <a:t> </a:t>
            </a:r>
            <a:r>
              <a:rPr lang="en-IN" b="1" dirty="0">
                <a:solidFill>
                  <a:srgbClr val="FFFF00"/>
                </a:solidFill>
              </a:rPr>
              <a:t>21:16  "Whoever kidnaps a person, whether he has sold him or whether the victim is still in his possession, is surely to be put to death. </a:t>
            </a:r>
            <a:endParaRPr lang="en-IN" b="1" dirty="0" smtClean="0">
              <a:solidFill>
                <a:srgbClr val="FFFF00"/>
              </a:solidFill>
            </a:endParaRPr>
          </a:p>
          <a:p>
            <a:r>
              <a:rPr lang="hi-IN" dirty="0" smtClean="0"/>
              <a:t>व्यवस्थाविवरण</a:t>
            </a:r>
            <a:r>
              <a:rPr lang="en-IN" b="1" dirty="0" smtClean="0">
                <a:solidFill>
                  <a:srgbClr val="FFFF00"/>
                </a:solidFill>
              </a:rPr>
              <a:t> </a:t>
            </a:r>
            <a:r>
              <a:rPr lang="en-IN" b="1" dirty="0">
                <a:solidFill>
                  <a:srgbClr val="FFFF00"/>
                </a:solidFill>
              </a:rPr>
              <a:t>24:7  "If a man is found kidnapping his relative, a fellow Israeli, and mistreats or sells him, that kidnapper must die. By doing this, you will remove this evil from among you. </a:t>
            </a:r>
          </a:p>
          <a:p>
            <a:endParaRPr lang="en-IN" dirty="0"/>
          </a:p>
          <a:p>
            <a:endParaRPr lang="en-US" dirty="0"/>
          </a:p>
        </p:txBody>
      </p:sp>
      <p:pic>
        <p:nvPicPr>
          <p:cNvPr id="1026" name="Picture 2" descr="C:\Users\Dell\Desktop\School of Financial Discipline\Pics\download.jpg"/>
          <p:cNvPicPr>
            <a:picLocks noGrp="1" noChangeAspect="1" noChangeArrowheads="1"/>
          </p:cNvPicPr>
          <p:nvPr>
            <p:ph sz="half" idx="2"/>
          </p:nvPr>
        </p:nvPicPr>
        <p:blipFill>
          <a:blip r:embed="rId2"/>
          <a:srcRect/>
          <a:stretch>
            <a:fillRect/>
          </a:stretch>
        </p:blipFill>
        <p:spPr bwMode="auto">
          <a:xfrm>
            <a:off x="5791200" y="1219200"/>
            <a:ext cx="3048000" cy="3048000"/>
          </a:xfrm>
          <a:prstGeom prst="rect">
            <a:avLst/>
          </a:prstGeom>
          <a:noFill/>
          <a:effectLst>
            <a:softEdge rad="127000"/>
          </a:effectLst>
        </p:spPr>
      </p:pic>
      <p:pic>
        <p:nvPicPr>
          <p:cNvPr id="1027" name="Picture 3" descr="C:\Users\Dell\Desktop\School of Financial Discipline\Pics\download (1).jpg"/>
          <p:cNvPicPr>
            <a:picLocks noChangeAspect="1" noChangeArrowheads="1"/>
          </p:cNvPicPr>
          <p:nvPr/>
        </p:nvPicPr>
        <p:blipFill>
          <a:blip r:embed="rId3"/>
          <a:srcRect/>
          <a:stretch>
            <a:fillRect/>
          </a:stretch>
        </p:blipFill>
        <p:spPr bwMode="auto">
          <a:xfrm>
            <a:off x="6248400" y="4495800"/>
            <a:ext cx="2743200" cy="2362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763000" cy="1143000"/>
          </a:xfrm>
        </p:spPr>
        <p:txBody>
          <a:bodyPr/>
          <a:lstStyle/>
          <a:p>
            <a:pPr algn="ctr"/>
            <a:r>
              <a:rPr lang="en-IN" dirty="0" smtClean="0">
                <a:solidFill>
                  <a:srgbClr val="20D0D0"/>
                </a:solidFill>
              </a:rPr>
              <a:t>2.</a:t>
            </a:r>
            <a:r>
              <a:rPr lang="en-IN" dirty="0" smtClean="0"/>
              <a:t> </a:t>
            </a:r>
            <a:r>
              <a:rPr lang="hi-IN" dirty="0" smtClean="0"/>
              <a:t>लैव्यवस्था</a:t>
            </a:r>
            <a:r>
              <a:rPr lang="en-IN" dirty="0" smtClean="0">
                <a:solidFill>
                  <a:srgbClr val="20D0D0"/>
                </a:solidFill>
                <a:latin typeface="Arial Rounded MT Bold" pitchFamily="34" charset="0"/>
              </a:rPr>
              <a:t> 6:1-7- </a:t>
            </a:r>
            <a:r>
              <a:rPr lang="hi-IN" dirty="0" smtClean="0">
                <a:solidFill>
                  <a:srgbClr val="20D0D0"/>
                </a:solidFill>
                <a:latin typeface="Arial Rounded MT Bold" pitchFamily="34" charset="0"/>
              </a:rPr>
              <a:t>सुरक्षा पूरी तरह से बहाल हो गई</a:t>
            </a:r>
            <a:endParaRPr lang="en-US" dirty="0">
              <a:solidFill>
                <a:srgbClr val="20D0D0"/>
              </a:solidFill>
              <a:latin typeface="Arial Rounded MT Bold" pitchFamily="34" charset="0"/>
            </a:endParaRPr>
          </a:p>
        </p:txBody>
      </p:sp>
      <p:sp>
        <p:nvSpPr>
          <p:cNvPr id="3" name="Content Placeholder 2"/>
          <p:cNvSpPr>
            <a:spLocks noGrp="1"/>
          </p:cNvSpPr>
          <p:nvPr>
            <p:ph sz="half" idx="1"/>
          </p:nvPr>
        </p:nvSpPr>
        <p:spPr>
          <a:xfrm>
            <a:off x="0" y="1371600"/>
            <a:ext cx="4495800" cy="5334000"/>
          </a:xfrm>
        </p:spPr>
        <p:txBody>
          <a:bodyPr>
            <a:normAutofit fontScale="70000" lnSpcReduction="20000"/>
          </a:bodyPr>
          <a:lstStyle/>
          <a:p>
            <a:r>
              <a:rPr lang="hi-IN" dirty="0" smtClean="0"/>
              <a:t>लैव्यवस्था </a:t>
            </a:r>
            <a:r>
              <a:rPr lang="en-IN" b="1" dirty="0" smtClean="0">
                <a:solidFill>
                  <a:srgbClr val="FFFF00"/>
                </a:solidFill>
                <a:latin typeface="Arial Rounded MT Bold" pitchFamily="34" charset="0"/>
              </a:rPr>
              <a:t>6:2-7</a:t>
            </a:r>
            <a:r>
              <a:rPr lang="en-IN" b="1" dirty="0">
                <a:solidFill>
                  <a:srgbClr val="FFFF00"/>
                </a:solidFill>
                <a:latin typeface="Arial Rounded MT Bold" pitchFamily="34" charset="0"/>
              </a:rPr>
              <a:t>  </a:t>
            </a:r>
            <a:r>
              <a:rPr lang="en-IN" b="1" dirty="0" smtClean="0">
                <a:solidFill>
                  <a:srgbClr val="FFFF00"/>
                </a:solidFill>
                <a:latin typeface="Arial Rounded MT Bold" pitchFamily="34" charset="0"/>
              </a:rPr>
              <a:t>"</a:t>
            </a:r>
            <a:r>
              <a:rPr lang="hi-IN" b="1" dirty="0" smtClean="0">
                <a:solidFill>
                  <a:srgbClr val="FFFF00"/>
                </a:solidFill>
                <a:latin typeface="Arial Rounded MT Bold" pitchFamily="34" charset="0"/>
              </a:rPr>
              <a:t>एक व्यक्ति अपने पड़ोसी को उसकी देखभाल के लिए सौंपे गए किसी चीज़ के बारे में विश्वासघात करके भगवान के खिलाफ पाप करता है ..................... खो दिया है और फिर उसके बारे में झूठ बोला है, या अगर वह बनाता है इन चीजों में से किसी के बारे में झूठी शपथ, इस प्रकार इन चीजों के संबंध में पाप करना।</a:t>
            </a:r>
          </a:p>
          <a:p>
            <a:endParaRPr lang="hi-IN" b="1" dirty="0" smtClean="0">
              <a:solidFill>
                <a:srgbClr val="FFFF00"/>
              </a:solidFill>
              <a:latin typeface="Arial Rounded MT Bold" pitchFamily="34" charset="0"/>
            </a:endParaRPr>
          </a:p>
          <a:p>
            <a:r>
              <a:rPr lang="hi-IN" b="1" dirty="0" smtClean="0">
                <a:solidFill>
                  <a:srgbClr val="FFFF00"/>
                </a:solidFill>
                <a:latin typeface="Arial Rounded MT Bold" pitchFamily="34" charset="0"/>
              </a:rPr>
              <a:t>“…………… .. वह इसे पूरी तरह से बहाल करने के लिए है, इसमें एक पांचवें को जोड़ें, फिर उसे दे दो जिसे वह दोषी पाया गया है।</a:t>
            </a:r>
          </a:p>
          <a:p>
            <a:r>
              <a:rPr lang="hi-IN" b="1" dirty="0" smtClean="0">
                <a:solidFill>
                  <a:srgbClr val="FFFF00"/>
                </a:solidFill>
                <a:latin typeface="Arial Rounded MT Bold" pitchFamily="34" charset="0"/>
              </a:rPr>
              <a:t>……… फिर पुजारी को यहोवा की उपस्थिति में उसके लिए प्रायश्चित करना है, और उसने जो कुछ भी किया है, उसके लिए उसे माफ कर दिया जाएगा।</a:t>
            </a:r>
            <a:endParaRPr lang="en-US" dirty="0"/>
          </a:p>
        </p:txBody>
      </p:sp>
      <p:pic>
        <p:nvPicPr>
          <p:cNvPr id="3074" name="Picture 2" descr="C:\Users\Dell\Desktop\School of Financial Discipline\Pics\images (15).jpg"/>
          <p:cNvPicPr>
            <a:picLocks noGrp="1" noChangeAspect="1" noChangeArrowheads="1"/>
          </p:cNvPicPr>
          <p:nvPr>
            <p:ph sz="half" idx="2"/>
          </p:nvPr>
        </p:nvPicPr>
        <p:blipFill>
          <a:blip r:embed="rId2"/>
          <a:srcRect/>
          <a:stretch>
            <a:fillRect/>
          </a:stretch>
        </p:blipFill>
        <p:spPr bwMode="auto">
          <a:xfrm>
            <a:off x="4572000" y="1295400"/>
            <a:ext cx="4419599" cy="46482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838200"/>
          </a:xfrm>
        </p:spPr>
        <p:txBody>
          <a:bodyPr/>
          <a:lstStyle/>
          <a:p>
            <a:r>
              <a:rPr lang="en-IN" b="1" dirty="0" smtClean="0">
                <a:solidFill>
                  <a:srgbClr val="20D0D0"/>
                </a:solidFill>
                <a:latin typeface="Arial Narrow" pitchFamily="34" charset="0"/>
              </a:rPr>
              <a:t>3. </a:t>
            </a:r>
            <a:r>
              <a:rPr lang="hi-IN" dirty="0" smtClean="0"/>
              <a:t>लैव्यवस्था </a:t>
            </a:r>
            <a:r>
              <a:rPr lang="en-IN" b="1" dirty="0" smtClean="0">
                <a:solidFill>
                  <a:srgbClr val="20D0D0"/>
                </a:solidFill>
                <a:latin typeface="Arial Narrow" pitchFamily="34" charset="0"/>
              </a:rPr>
              <a:t>19:11 –</a:t>
            </a:r>
            <a:r>
              <a:rPr lang="hi-IN" b="1" dirty="0" smtClean="0">
                <a:solidFill>
                  <a:srgbClr val="20D0D0"/>
                </a:solidFill>
                <a:latin typeface="Arial Narrow" pitchFamily="34" charset="0"/>
              </a:rPr>
              <a:t>पड़ोसी के साथ गलत व्यवहार</a:t>
            </a:r>
            <a:endParaRPr lang="en-US" b="1" dirty="0">
              <a:solidFill>
                <a:srgbClr val="20D0D0"/>
              </a:solidFill>
              <a:latin typeface="Arial Narrow" pitchFamily="34" charset="0"/>
            </a:endParaRPr>
          </a:p>
        </p:txBody>
      </p:sp>
      <p:sp>
        <p:nvSpPr>
          <p:cNvPr id="3" name="Content Placeholder 2"/>
          <p:cNvSpPr>
            <a:spLocks noGrp="1"/>
          </p:cNvSpPr>
          <p:nvPr>
            <p:ph idx="1"/>
          </p:nvPr>
        </p:nvSpPr>
        <p:spPr>
          <a:xfrm>
            <a:off x="228600" y="1676400"/>
            <a:ext cx="5486400" cy="4800600"/>
          </a:xfrm>
        </p:spPr>
        <p:txBody>
          <a:bodyPr>
            <a:normAutofit fontScale="62500" lnSpcReduction="20000"/>
          </a:bodyPr>
          <a:lstStyle/>
          <a:p>
            <a:pPr>
              <a:buNone/>
            </a:pPr>
            <a:r>
              <a:rPr lang="hi-IN" dirty="0" smtClean="0"/>
              <a:t>लैव्यवस्था</a:t>
            </a:r>
            <a:r>
              <a:rPr lang="en-IN" b="1" dirty="0" smtClean="0">
                <a:solidFill>
                  <a:srgbClr val="FFC000"/>
                </a:solidFill>
              </a:rPr>
              <a:t> </a:t>
            </a:r>
            <a:r>
              <a:rPr lang="en-IN" b="1" dirty="0">
                <a:solidFill>
                  <a:srgbClr val="FFC000"/>
                </a:solidFill>
              </a:rPr>
              <a:t>19:11  </a:t>
            </a:r>
            <a:r>
              <a:rPr lang="hi-IN" b="1" dirty="0" smtClean="0">
                <a:solidFill>
                  <a:srgbClr val="FFC000"/>
                </a:solidFill>
              </a:rPr>
              <a:t>"आप चोरी या झूठ बोलने या अपने पड़ोसी के साथ गलत व्यवहार करने के लिए नहीं हैं। चोरी।"</a:t>
            </a:r>
          </a:p>
          <a:p>
            <a:pPr>
              <a:buNone/>
            </a:pPr>
            <a:endParaRPr lang="hi-IN" b="1" dirty="0" smtClean="0">
              <a:solidFill>
                <a:srgbClr val="FFC000"/>
              </a:solidFill>
            </a:endParaRPr>
          </a:p>
          <a:p>
            <a:pPr>
              <a:buNone/>
            </a:pPr>
            <a:r>
              <a:rPr lang="hi-IN" b="1" dirty="0" smtClean="0">
                <a:solidFill>
                  <a:srgbClr val="FFC000"/>
                </a:solidFill>
              </a:rPr>
              <a:t>पड़ोसी के साथ झूठा व्यवहार क्या है?</a:t>
            </a:r>
          </a:p>
          <a:p>
            <a:pPr>
              <a:buNone/>
            </a:pPr>
            <a:r>
              <a:rPr lang="hi-IN" b="1" dirty="0" smtClean="0">
                <a:solidFill>
                  <a:srgbClr val="FFC000"/>
                </a:solidFill>
              </a:rPr>
              <a:t>उप विभाग</a:t>
            </a:r>
          </a:p>
          <a:p>
            <a:pPr>
              <a:buNone/>
            </a:pPr>
            <a:endParaRPr lang="hi-IN" b="1" dirty="0" smtClean="0">
              <a:solidFill>
                <a:srgbClr val="FFC000"/>
              </a:solidFill>
            </a:endParaRPr>
          </a:p>
          <a:p>
            <a:pPr>
              <a:buNone/>
            </a:pPr>
            <a:r>
              <a:rPr lang="hi-IN" b="1" dirty="0" smtClean="0">
                <a:solidFill>
                  <a:srgbClr val="FFC000"/>
                </a:solidFill>
              </a:rPr>
              <a:t>किसी के कंप्यूटर से डेटा चोरी करना</a:t>
            </a:r>
          </a:p>
          <a:p>
            <a:pPr>
              <a:buNone/>
            </a:pPr>
            <a:r>
              <a:rPr lang="hi-IN" b="1" dirty="0" smtClean="0">
                <a:solidFill>
                  <a:srgbClr val="FFC000"/>
                </a:solidFill>
              </a:rPr>
              <a:t>समुद्री डाकू</a:t>
            </a:r>
          </a:p>
          <a:p>
            <a:pPr>
              <a:buNone/>
            </a:pPr>
            <a:r>
              <a:rPr lang="hi-IN" b="1" dirty="0" smtClean="0">
                <a:solidFill>
                  <a:srgbClr val="FFC000"/>
                </a:solidFill>
              </a:rPr>
              <a:t>पेटेंट अधिकार - रॉयल्टी</a:t>
            </a:r>
          </a:p>
          <a:p>
            <a:pPr>
              <a:buNone/>
            </a:pPr>
            <a:r>
              <a:rPr lang="hi-IN" b="1" dirty="0" smtClean="0">
                <a:solidFill>
                  <a:srgbClr val="FFC000"/>
                </a:solidFill>
              </a:rPr>
              <a:t>एक कार्यालय, जगह, कमरे, का उपयोग करना</a:t>
            </a:r>
          </a:p>
          <a:p>
            <a:pPr>
              <a:buNone/>
            </a:pPr>
            <a:r>
              <a:rPr lang="hi-IN" b="1" dirty="0" smtClean="0">
                <a:solidFill>
                  <a:srgbClr val="FFC000"/>
                </a:solidFill>
              </a:rPr>
              <a:t>सुविधा, वस्तु, किताबें, श्रम,</a:t>
            </a:r>
          </a:p>
          <a:p>
            <a:pPr>
              <a:buNone/>
            </a:pPr>
            <a:r>
              <a:rPr lang="hi-IN" b="1" dirty="0" smtClean="0">
                <a:solidFill>
                  <a:srgbClr val="FFC000"/>
                </a:solidFill>
              </a:rPr>
              <a:t> दूसरों के लिए, जो किसी के लिए अधिकृत नहीं है। इसके गुरुत्वाकर्षण के आधार पर यह चोरी के अंतर्गत आता है</a:t>
            </a:r>
            <a:endParaRPr lang="en-IN" dirty="0"/>
          </a:p>
          <a:p>
            <a:endParaRPr lang="en-US" dirty="0"/>
          </a:p>
        </p:txBody>
      </p:sp>
      <p:pic>
        <p:nvPicPr>
          <p:cNvPr id="4104" name="Picture 8" descr="C:\Users\Dell\Desktop\School of Financial Discipline\Pics\images (16).jpg"/>
          <p:cNvPicPr>
            <a:picLocks noChangeAspect="1" noChangeArrowheads="1"/>
          </p:cNvPicPr>
          <p:nvPr/>
        </p:nvPicPr>
        <p:blipFill>
          <a:blip r:embed="rId2"/>
          <a:srcRect/>
          <a:stretch>
            <a:fillRect/>
          </a:stretch>
        </p:blipFill>
        <p:spPr bwMode="auto">
          <a:xfrm>
            <a:off x="5610225" y="1219200"/>
            <a:ext cx="3533775" cy="3124200"/>
          </a:xfrm>
          <a:prstGeom prst="rect">
            <a:avLst/>
          </a:prstGeom>
          <a:noFill/>
        </p:spPr>
      </p:pic>
      <p:pic>
        <p:nvPicPr>
          <p:cNvPr id="13" name="Picture 3" descr="C:\Users\Dell\Desktop\School of Financial Discipline\Pics\images (20).jpg"/>
          <p:cNvPicPr>
            <a:picLocks noChangeAspect="1" noChangeArrowheads="1"/>
          </p:cNvPicPr>
          <p:nvPr/>
        </p:nvPicPr>
        <p:blipFill>
          <a:blip r:embed="rId3"/>
          <a:srcRect/>
          <a:stretch>
            <a:fillRect/>
          </a:stretch>
        </p:blipFill>
        <p:spPr bwMode="auto">
          <a:xfrm>
            <a:off x="5257800" y="4724400"/>
            <a:ext cx="3886200" cy="2133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762000"/>
          </a:xfrm>
        </p:spPr>
        <p:txBody>
          <a:bodyPr/>
          <a:lstStyle/>
          <a:p>
            <a:r>
              <a:rPr lang="en-IN" dirty="0" smtClean="0">
                <a:solidFill>
                  <a:srgbClr val="20D0D0"/>
                </a:solidFill>
                <a:latin typeface="Arial Narrow" pitchFamily="34" charset="0"/>
              </a:rPr>
              <a:t>3. </a:t>
            </a:r>
            <a:r>
              <a:rPr lang="hi-IN" dirty="0" smtClean="0"/>
              <a:t>लैव्यवस्था</a:t>
            </a:r>
            <a:r>
              <a:rPr lang="en-IN" dirty="0" smtClean="0">
                <a:solidFill>
                  <a:srgbClr val="20D0D0"/>
                </a:solidFill>
                <a:latin typeface="Arial Rounded MT Bold" pitchFamily="34" charset="0"/>
              </a:rPr>
              <a:t> </a:t>
            </a:r>
            <a:r>
              <a:rPr lang="en-IN" dirty="0" smtClean="0">
                <a:solidFill>
                  <a:srgbClr val="20D0D0"/>
                </a:solidFill>
                <a:latin typeface="Arial Narrow" pitchFamily="34" charset="0"/>
              </a:rPr>
              <a:t>19:11 –</a:t>
            </a:r>
            <a:r>
              <a:rPr lang="hi-IN" dirty="0" smtClean="0">
                <a:solidFill>
                  <a:srgbClr val="20D0D0"/>
                </a:solidFill>
                <a:latin typeface="Arial Narrow" pitchFamily="34" charset="0"/>
              </a:rPr>
              <a:t>पड़ोसी के साथ गलत व्यवहार</a:t>
            </a:r>
            <a:endParaRPr lang="en-US" dirty="0">
              <a:solidFill>
                <a:srgbClr val="20D0D0"/>
              </a:solidFill>
              <a:latin typeface="Arial Narrow" pitchFamily="34" charset="0"/>
            </a:endParaRPr>
          </a:p>
        </p:txBody>
      </p:sp>
      <p:sp>
        <p:nvSpPr>
          <p:cNvPr id="3" name="Content Placeholder 2"/>
          <p:cNvSpPr>
            <a:spLocks noGrp="1"/>
          </p:cNvSpPr>
          <p:nvPr>
            <p:ph idx="1"/>
          </p:nvPr>
        </p:nvSpPr>
        <p:spPr>
          <a:xfrm>
            <a:off x="152400" y="1295400"/>
            <a:ext cx="8686800" cy="5562600"/>
          </a:xfrm>
        </p:spPr>
        <p:txBody>
          <a:bodyPr>
            <a:normAutofit/>
          </a:bodyPr>
          <a:lstStyle/>
          <a:p>
            <a:pPr>
              <a:buNone/>
            </a:pPr>
            <a:r>
              <a:rPr lang="hi-IN" b="1" dirty="0" smtClean="0">
                <a:solidFill>
                  <a:srgbClr val="FFC000"/>
                </a:solidFill>
              </a:rPr>
              <a:t>अघोषित रिश्वत (शुल्क) का भुगतान करके अवांछनीय उम्मीदवारों के लिए सीटें प्राप्त करना - जिससे योग्य उम्मीदवारों के अधिकारों से वंचित होना</a:t>
            </a:r>
          </a:p>
          <a:p>
            <a:pPr>
              <a:buNone/>
            </a:pPr>
            <a:r>
              <a:rPr lang="hi-IN" b="1" dirty="0" smtClean="0">
                <a:solidFill>
                  <a:srgbClr val="FFC000"/>
                </a:solidFill>
              </a:rPr>
              <a:t> </a:t>
            </a:r>
            <a:r>
              <a:rPr lang="en-US" b="1" dirty="0" smtClean="0">
                <a:solidFill>
                  <a:srgbClr val="FFC000"/>
                </a:solidFill>
              </a:rPr>
              <a:t>परमेश्वर   </a:t>
            </a:r>
            <a:r>
              <a:rPr lang="hi-IN" b="1" dirty="0" smtClean="0">
                <a:solidFill>
                  <a:srgbClr val="FFC000"/>
                </a:solidFill>
              </a:rPr>
              <a:t>के </a:t>
            </a:r>
            <a:r>
              <a:rPr lang="hi-IN" b="1" dirty="0" smtClean="0">
                <a:solidFill>
                  <a:srgbClr val="FFC000"/>
                </a:solidFill>
              </a:rPr>
              <a:t>बच्चों के रूप में अधिकारों को चुराना, उनका दमन करना, और उन पर झपटना (बिल्डिंग चर्चों में)</a:t>
            </a:r>
            <a:endParaRPr lang="en-US" dirty="0"/>
          </a:p>
        </p:txBody>
      </p:sp>
      <p:pic>
        <p:nvPicPr>
          <p:cNvPr id="7" name="Picture 2" descr="C:\Users\Dell\Desktop\School of Financial Discipline\Pics\images.png"/>
          <p:cNvPicPr>
            <a:picLocks noChangeAspect="1" noChangeArrowheads="1"/>
          </p:cNvPicPr>
          <p:nvPr/>
        </p:nvPicPr>
        <p:blipFill>
          <a:blip r:embed="rId2"/>
          <a:srcRect/>
          <a:stretch>
            <a:fillRect/>
          </a:stretch>
        </p:blipFill>
        <p:spPr bwMode="auto">
          <a:xfrm>
            <a:off x="6315075" y="4343400"/>
            <a:ext cx="2828925" cy="2514600"/>
          </a:xfrm>
          <a:prstGeom prst="rect">
            <a:avLst/>
          </a:prstGeom>
          <a:noFill/>
          <a:effectLst>
            <a:softEdge rad="127000"/>
          </a:effectLst>
        </p:spPr>
      </p:pic>
      <p:pic>
        <p:nvPicPr>
          <p:cNvPr id="8" name="Picture 7" descr="C:\Users\Dell\Desktop\School of Financial Discipline\Pics\download.jpg"/>
          <p:cNvPicPr>
            <a:picLocks noChangeAspect="1" noChangeArrowheads="1"/>
          </p:cNvPicPr>
          <p:nvPr/>
        </p:nvPicPr>
        <p:blipFill>
          <a:blip r:embed="rId3"/>
          <a:srcRect/>
          <a:stretch>
            <a:fillRect/>
          </a:stretch>
        </p:blipFill>
        <p:spPr bwMode="auto">
          <a:xfrm>
            <a:off x="2743200" y="4267200"/>
            <a:ext cx="3276600" cy="25908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algn="ctr"/>
            <a:r>
              <a:rPr lang="en-IN" sz="3600" dirty="0" smtClean="0">
                <a:solidFill>
                  <a:srgbClr val="20D0D0"/>
                </a:solidFill>
                <a:latin typeface="Arial Narrow" pitchFamily="34" charset="0"/>
              </a:rPr>
              <a:t>3. </a:t>
            </a:r>
            <a:r>
              <a:rPr lang="hi-IN" sz="3600" dirty="0" smtClean="0">
                <a:solidFill>
                  <a:srgbClr val="20D0D0"/>
                </a:solidFill>
                <a:latin typeface="Arial Narrow" pitchFamily="34" charset="0"/>
              </a:rPr>
              <a:t>चोरी करना - पड़ोसी से झूठा व्यवहार करना</a:t>
            </a:r>
            <a:endParaRPr lang="en-US" sz="3600" dirty="0">
              <a:solidFill>
                <a:srgbClr val="20D0D0"/>
              </a:solidFill>
              <a:latin typeface="Arial Narrow" pitchFamily="34" charset="0"/>
            </a:endParaRPr>
          </a:p>
        </p:txBody>
      </p:sp>
      <p:sp>
        <p:nvSpPr>
          <p:cNvPr id="3" name="Content Placeholder 2"/>
          <p:cNvSpPr>
            <a:spLocks noGrp="1"/>
          </p:cNvSpPr>
          <p:nvPr>
            <p:ph idx="1"/>
          </p:nvPr>
        </p:nvSpPr>
        <p:spPr>
          <a:xfrm>
            <a:off x="0" y="685800"/>
            <a:ext cx="8915400" cy="6172200"/>
          </a:xfrm>
        </p:spPr>
        <p:txBody>
          <a:bodyPr>
            <a:normAutofit fontScale="55000" lnSpcReduction="20000"/>
          </a:bodyPr>
          <a:lstStyle/>
          <a:p>
            <a:r>
              <a:rPr lang="hi-IN" sz="4600" b="1" dirty="0" smtClean="0">
                <a:solidFill>
                  <a:srgbClr val="FFFF00"/>
                </a:solidFill>
              </a:rPr>
              <a:t>फूल, पौधे, डिब्बे भरना</a:t>
            </a:r>
          </a:p>
          <a:p>
            <a:r>
              <a:rPr lang="hi-IN" sz="4600" b="1" dirty="0" smtClean="0">
                <a:solidFill>
                  <a:srgbClr val="FFFF00"/>
                </a:solidFill>
              </a:rPr>
              <a:t>(जहां भी प्रतिबंध हो) से</a:t>
            </a:r>
          </a:p>
          <a:p>
            <a:r>
              <a:rPr lang="hi-IN" sz="4600" b="1" dirty="0" smtClean="0">
                <a:solidFill>
                  <a:srgbClr val="FFFF00"/>
                </a:solidFill>
              </a:rPr>
              <a:t>पीने के पानी के नल,</a:t>
            </a:r>
          </a:p>
          <a:p>
            <a:r>
              <a:rPr lang="hi-IN" sz="4600" b="1" dirty="0" smtClean="0">
                <a:solidFill>
                  <a:srgbClr val="FFFF00"/>
                </a:solidFill>
              </a:rPr>
              <a:t>पंखे, रोशनी बंद करने में उदासीनता</a:t>
            </a:r>
          </a:p>
          <a:p>
            <a:r>
              <a:rPr lang="hi-IN" sz="4600" b="1" dirty="0" smtClean="0">
                <a:solidFill>
                  <a:srgbClr val="FFFF00"/>
                </a:solidFill>
              </a:rPr>
              <a:t>सार्वजनिक उपयोग के स्थानों में नल।</a:t>
            </a:r>
          </a:p>
          <a:p>
            <a:r>
              <a:rPr lang="hi-IN" sz="4600" b="1" dirty="0" smtClean="0">
                <a:solidFill>
                  <a:srgbClr val="FFFF00"/>
                </a:solidFill>
              </a:rPr>
              <a:t>एक निजी मोटर के माध्यम से निगम पानी ले रहा है,</a:t>
            </a:r>
          </a:p>
          <a:p>
            <a:r>
              <a:rPr lang="hi-IN" sz="4600" b="1" dirty="0" smtClean="0">
                <a:solidFill>
                  <a:srgbClr val="FFFF00"/>
                </a:solidFill>
              </a:rPr>
              <a:t>सार्वजनिक स्थानों से बिजली चोरी करना</a:t>
            </a:r>
          </a:p>
          <a:p>
            <a:r>
              <a:rPr lang="hi-IN" sz="4600" b="1" dirty="0" smtClean="0">
                <a:solidFill>
                  <a:srgbClr val="FFFF00"/>
                </a:solidFill>
              </a:rPr>
              <a:t>सेना, पुलिस, एम। पी। कोटा पर कैंटीन की चीजें सस्ते दर पर प्राप्त करना और इसे उच्च मूल्य (किराना, वाहन, इलेक्ट्रॉनिक सामान) के लिए बाहर बेचना।</a:t>
            </a:r>
          </a:p>
          <a:p>
            <a:r>
              <a:rPr lang="hi-IN" sz="4600" b="1" dirty="0" smtClean="0">
                <a:solidFill>
                  <a:srgbClr val="FFFF00"/>
                </a:solidFill>
              </a:rPr>
              <a:t>दिए गए वाहनों और नौकरों का उपयोग करना</a:t>
            </a:r>
          </a:p>
          <a:p>
            <a:r>
              <a:rPr lang="hi-IN" sz="4600" b="1" dirty="0" smtClean="0">
                <a:solidFill>
                  <a:srgbClr val="FFFF00"/>
                </a:solidFill>
              </a:rPr>
              <a:t>उच्च अधिकारियों जैसे </a:t>
            </a:r>
            <a:r>
              <a:rPr lang="en-IN" sz="4600" b="1" dirty="0" smtClean="0">
                <a:solidFill>
                  <a:srgbClr val="FFFF00"/>
                </a:solidFill>
              </a:rPr>
              <a:t>IAS, </a:t>
            </a:r>
            <a:r>
              <a:rPr lang="hi-IN" sz="4600" b="1" dirty="0" smtClean="0">
                <a:solidFill>
                  <a:srgbClr val="FFFF00"/>
                </a:solidFill>
              </a:rPr>
              <a:t>मंत्री,</a:t>
            </a:r>
          </a:p>
          <a:p>
            <a:r>
              <a:rPr lang="hi-IN" sz="4600" b="1" dirty="0" smtClean="0">
                <a:solidFill>
                  <a:srgbClr val="FFFF00"/>
                </a:solidFill>
              </a:rPr>
              <a:t>गलत उद्देश्यों के लिए पुलिस अधिकारी</a:t>
            </a:r>
          </a:p>
          <a:p>
            <a:r>
              <a:rPr lang="hi-IN" sz="4600" b="1" dirty="0" smtClean="0">
                <a:solidFill>
                  <a:srgbClr val="FFFF00"/>
                </a:solidFill>
              </a:rPr>
              <a:t>(परिवार की जरूरत है, उनकी सेवा देने के लिए</a:t>
            </a:r>
          </a:p>
          <a:p>
            <a:r>
              <a:rPr lang="hi-IN" sz="4600" b="1" dirty="0" smtClean="0">
                <a:solidFill>
                  <a:srgbClr val="FFFF00"/>
                </a:solidFill>
              </a:rPr>
              <a:t>अन्य)</a:t>
            </a:r>
          </a:p>
          <a:p>
            <a:r>
              <a:rPr lang="hi-IN" sz="4600" b="1" dirty="0" smtClean="0">
                <a:solidFill>
                  <a:srgbClr val="FFFF00"/>
                </a:solidFill>
              </a:rPr>
              <a:t>आज्ञा देना, आत्महत्या करना तिमाहियों</a:t>
            </a:r>
            <a:endParaRPr lang="en-US" dirty="0"/>
          </a:p>
        </p:txBody>
      </p:sp>
      <p:pic>
        <p:nvPicPr>
          <p:cNvPr id="6" name="Picture 3" descr="C:\Users\Dell\Desktop\School of Financial Discipline\Pics\images (16).jpg"/>
          <p:cNvPicPr>
            <a:picLocks noChangeAspect="1" noChangeArrowheads="1"/>
          </p:cNvPicPr>
          <p:nvPr/>
        </p:nvPicPr>
        <p:blipFill>
          <a:blip r:embed="rId2"/>
          <a:srcRect/>
          <a:stretch>
            <a:fillRect/>
          </a:stretch>
        </p:blipFill>
        <p:spPr bwMode="auto">
          <a:xfrm>
            <a:off x="6019800" y="3886200"/>
            <a:ext cx="2895600" cy="2971800"/>
          </a:xfrm>
          <a:prstGeom prst="rect">
            <a:avLst/>
          </a:prstGeom>
          <a:noFill/>
          <a:effectLst>
            <a:softEdge rad="127000"/>
          </a:effectLst>
        </p:spPr>
      </p:pic>
      <p:pic>
        <p:nvPicPr>
          <p:cNvPr id="5124" name="Picture 4" descr="C:\Users\Dell\Desktop\School of Financial Discipline\Pics\download (2).jpg"/>
          <p:cNvPicPr>
            <a:picLocks noChangeAspect="1" noChangeArrowheads="1"/>
          </p:cNvPicPr>
          <p:nvPr/>
        </p:nvPicPr>
        <p:blipFill>
          <a:blip r:embed="rId3"/>
          <a:srcRect/>
          <a:stretch>
            <a:fillRect/>
          </a:stretch>
        </p:blipFill>
        <p:spPr bwMode="auto">
          <a:xfrm>
            <a:off x="6553200" y="533400"/>
            <a:ext cx="2590800" cy="1981200"/>
          </a:xfrm>
          <a:prstGeom prst="rect">
            <a:avLst/>
          </a:prstGeom>
          <a:noFill/>
          <a:effectLst>
            <a:softEdge rad="1270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10346</TotalTime>
  <Words>892</Words>
  <Application>Microsoft Office PowerPoint</Application>
  <PresentationFormat>On-screen Show (4:3)</PresentationFormat>
  <Paragraphs>186</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Metro</vt:lpstr>
      <vt:lpstr>वित्तीय अनुशासन का स्कूल</vt:lpstr>
      <vt:lpstr>वित्तीय अनुशासन</vt:lpstr>
      <vt:lpstr>चोरी क्या है?</vt:lpstr>
      <vt:lpstr>बाइबिल में चोरी और परिणाम की सजा</vt:lpstr>
      <vt:lpstr>1. निर्गमन 21:16 – अपहरण की सजा मौत</vt:lpstr>
      <vt:lpstr>2. लैव्यवस्था 6:1-7- सुरक्षा पूरी तरह से बहाल हो गई</vt:lpstr>
      <vt:lpstr>3. लैव्यवस्था 19:11 –पड़ोसी के साथ गलत व्यवहार</vt:lpstr>
      <vt:lpstr>3. लैव्यवस्था 19:11 –पड़ोसी के साथ गलत व्यवहार</vt:lpstr>
      <vt:lpstr>3. चोरी करना - पड़ोसी से झूठा व्यवहार करना</vt:lpstr>
      <vt:lpstr>4. लैव्यवस्था : 19:35-37 – गलत माप, वजन और मात्रा</vt:lpstr>
      <vt:lpstr>4. वजन और मात्रा में झूठी माप</vt:lpstr>
      <vt:lpstr>5. अय्यूब :20:19-22 जिन घरों में किसी ने समृद्धि का निर्माण नहीं किया है, उन्हें किसी भी समय किसी भी तरह के हमले का शिकार होना चाहिए</vt:lpstr>
      <vt:lpstr>6. नीतिवचन :1:13-15, घरों को खराब होने से भरना। वे अपने स्वयं के रक्त के इंतजार में झूठ बोलते हैं; उन्होंने अपने जीवन के लिए एक घात लगा दिया। (18)</vt:lpstr>
      <vt:lpstr>7. आमोस :3:10 हिंसा द्वारा दूसरों से लिया गया खजाना  </vt:lpstr>
      <vt:lpstr>8. आमोस :8:4 भूमि के गरीबों को असफल बनाने का इरादा  दावतों को शोक में बदल दिया जाएगा; कड़वा दिन!</vt:lpstr>
      <vt:lpstr>9मीका7:3 शासक और न्यायाधीश रिश्वत माँगते हैं; धरती उजाड़</vt:lpstr>
      <vt:lpstr>10. लूका  3:13-14, 9; कोई जबरन जबरन वसूली - मजदूरी के साथ सामग्री हर पेड़ .. जो अच्छे फल को काट नहीं पाता है और आग में फेंक दिया जाता है। ”  </vt:lpstr>
      <vt:lpstr>11. 1 थिस्सलुनीकियों 4:6 भाई-अनैतिक अनैतिकता का फायदा न उठाएँ और न फायदा उठाएँ; परमेस्वर बदला!  </vt:lpstr>
      <vt:lpstr>12. निर्गमन 20:17 दूसरों की पत्नी, नौकर, झुंड या किसी भी चीज की कोई लालच नहीं ...</vt:lpstr>
      <vt:lpstr>13. लैव्यवस्था 19:13 एक मजदूर का वेतन कब्जे में नहीं रहना; जयकारे प्रभु के कानों तक पहुंचेंगे</vt:lpstr>
      <vt:lpstr>14. पिता या माता से चोरी - पाप - जो नष्ट करता है उसका साथी</vt:lpstr>
      <vt:lpstr>15. अनुचित लाभ अर्जित - लघु जीवन</vt:lpstr>
      <vt:lpstr>जकर्याह 5:3-4 - चोरी करने की सजा</vt:lpstr>
      <vt:lpstr>मत्ती 15:19, चोरी मानव के दिल से होती है - यह एक व्यक्ति (शरीर, आत्मा और आत्मा) को परिभाषित करता है</vt:lpstr>
      <vt:lpstr>मत्ती 19:18, नया  नियम  का  आज्ञा - उल्लंघन सभी शापों में लाता है व्यवस्थाविवरण 28:15 </vt:lpstr>
      <vt:lpstr>मत्ती 21:13. चोरों से इनकार करने के लिए आराधना   स्थल मिला - यीशु ने पैसे बदलने की मेज को चाबुक से मारना शुरू कर दिया -</vt:lpstr>
      <vt:lpstr>1 कुरिन्थियों6:10 चोरों को परमेश्वर का राज्य विरासत में नहीं मिलेगा।</vt:lpstr>
      <vt:lpstr>कभी भी किसी व्यक्ति के प्रति मूर्ख या परजीवी मत बनो। इफिसियों  4:28; 2 थिस्सलुनीकियों  3:6-12, 1 थिस्सलुनीकियों  4:11; तीतुस  5:13; 1 पतरस 4:15  </vt:lpstr>
      <vt:lpstr>परमेश्वर सेवकों के बीच चोरी करना 1. आचमन। युद्ध में इस्राएलियों को हराया, अपमान</vt:lpstr>
      <vt:lpstr>शाऊल - चीज़ों को चुराना विनाश में बदल गया – अधिकार से नीचे</vt:lpstr>
      <vt:lpstr>गेहाजी - पैगंबर एलीशा की सहायता - खुद को सही करने से इनकार - पीढ़ियां शापित हो जाती हैं - कुष्ठरोगी</vt:lpstr>
      <vt:lpstr>पैगंबर बलाम - भविष्यवाणी के उपहार से बाहर एक लाभ बनाया - नाश यहूदा  11, प्रकाशित वाक्य  2:14, 2 पतरस 2:15 </vt:lpstr>
      <vt:lpstr>यहोशू 12:6; यहूदा -जेसुस शिष्य 'चोर बन गया - शैतान प्रवेश करता है - उसका शिविर उजाड़ हो गया</vt:lpstr>
      <vt:lpstr>राजा अहाब ने किसान नाबोथ से दाख की बारी की - उसे हत्या और लूट के लिए प्रेरित किया। पीढ़ियों पर सजा!</vt:lpstr>
      <vt:lpstr>उदाहरण (पेपर नोट देखें)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His Origin?  Genesis 1:1, Exodus 20:11, Nehemiah 9:6, Colossians 1:16 </dc:title>
  <dc:creator>Dell</dc:creator>
  <cp:lastModifiedBy>a1</cp:lastModifiedBy>
  <cp:revision>438</cp:revision>
  <dcterms:created xsi:type="dcterms:W3CDTF">2006-08-16T00:00:00Z</dcterms:created>
  <dcterms:modified xsi:type="dcterms:W3CDTF">2019-11-15T14:45:57Z</dcterms:modified>
</cp:coreProperties>
</file>