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58" r:id="rId5"/>
    <p:sldId id="259" r:id="rId6"/>
    <p:sldId id="260" r:id="rId7"/>
    <p:sldId id="263" r:id="rId8"/>
    <p:sldId id="261" r:id="rId9"/>
    <p:sldId id="264" r:id="rId10"/>
    <p:sldId id="269" r:id="rId11"/>
    <p:sldId id="267" r:id="rId12"/>
    <p:sldId id="265" r:id="rId13"/>
    <p:sldId id="262" r:id="rId14"/>
    <p:sldId id="268" r:id="rId15"/>
    <p:sldId id="271" r:id="rId16"/>
    <p:sldId id="272" r:id="rId17"/>
    <p:sldId id="273" r:id="rId18"/>
    <p:sldId id="270" r:id="rId19"/>
    <p:sldId id="266" r:id="rId20"/>
    <p:sldId id="274" r:id="rId21"/>
    <p:sldId id="275" r:id="rId22"/>
    <p:sldId id="277" r:id="rId23"/>
    <p:sldId id="276"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7133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27168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89967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373250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33428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71171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148344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17467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59044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32874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F88B7-5175-4E19-9257-CCB61C2B9D07}" type="datetimeFigureOut">
              <a:rPr lang="en-IN" smtClean="0"/>
              <a:pPr/>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284519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F88B7-5175-4E19-9257-CCB61C2B9D07}" type="datetimeFigureOut">
              <a:rPr lang="en-IN" smtClean="0"/>
              <a:pPr/>
              <a:t>12-11-2019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2B330-F698-4D7B-872D-FC6B3E5C3E3B}" type="slidenum">
              <a:rPr lang="en-IN" smtClean="0"/>
              <a:pPr/>
              <a:t>‹#›</a:t>
            </a:fld>
            <a:endParaRPr lang="en-IN"/>
          </a:p>
        </p:txBody>
      </p:sp>
    </p:spTree>
    <p:extLst>
      <p:ext uri="{BB962C8B-B14F-4D97-AF65-F5344CB8AC3E}">
        <p14:creationId xmlns="" xmlns:p14="http://schemas.microsoft.com/office/powerpoint/2010/main" val="8362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smtClean="0">
                <a:solidFill>
                  <a:schemeClr val="tx2">
                    <a:lumMod val="75000"/>
                  </a:schemeClr>
                </a:solidFill>
                <a:latin typeface="Arial Black" pitchFamily="34" charset="0"/>
              </a:rPr>
              <a:t>वित्तीय अनुशासन का स्कूल</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p:txBody>
          <a:bodyPr>
            <a:normAutofit fontScale="92500" lnSpcReduction="10000"/>
          </a:bodyPr>
          <a:lstStyle/>
          <a:p>
            <a:r>
              <a:rPr lang="hi-IN" baseline="30000" dirty="0" smtClean="0"/>
              <a:t>5 </a:t>
            </a:r>
            <a:r>
              <a:rPr lang="hi-IN" b="1" i="1" dirty="0" smtClean="0"/>
              <a:t>15 </a:t>
            </a:r>
            <a:r>
              <a:rPr lang="hi-IN" dirty="0" smtClean="0"/>
              <a:t>तेरे बटखरे और नपुए पूरे पूरे और धर्म के हों; इसलिये कि जो देश तेरा परमेश्वर यहोवा तुझे देता है उस में तेरी आयु बहुत हो</a:t>
            </a:r>
            <a:r>
              <a:rPr lang="hi-IN" dirty="0" smtClean="0"/>
              <a:t>।</a:t>
            </a:r>
            <a:r>
              <a:rPr lang="en-US" dirty="0" smtClean="0"/>
              <a:t>  </a:t>
            </a:r>
            <a:r>
              <a:rPr lang="hi-IN" dirty="0" smtClean="0"/>
              <a:t>व्यवस्थाविवरण</a:t>
            </a:r>
            <a:r>
              <a:rPr lang="hi-IN" dirty="0" smtClean="0"/>
              <a:t> </a:t>
            </a:r>
            <a:r>
              <a:rPr lang="hi-IN" baseline="30000" dirty="0" smtClean="0"/>
              <a:t> 25: 15</a:t>
            </a:r>
            <a:endParaRPr lang="en-IN" dirty="0">
              <a:solidFill>
                <a:srgbClr val="FF0000"/>
              </a:solidFill>
            </a:endParaRPr>
          </a:p>
        </p:txBody>
      </p:sp>
      <p:pic>
        <p:nvPicPr>
          <p:cNvPr id="1026" name="Picture 2" descr="C:\Users\Dr ac\Desktop\th.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07902" y="270884"/>
            <a:ext cx="1743075" cy="1771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8890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चालाक</a:t>
            </a:r>
            <a:r>
              <a:rPr lang="en-US" dirty="0" smtClean="0"/>
              <a:t> | </a:t>
            </a:r>
            <a:r>
              <a:rPr lang="hi-IN" dirty="0" smtClean="0"/>
              <a:t>लापरवाह</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08538752"/>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IN" dirty="0"/>
                    </a:p>
                  </a:txBody>
                  <a:tcPr/>
                </a:tc>
                <a:tc>
                  <a:txBody>
                    <a:bodyPr/>
                    <a:lstStyle/>
                    <a:p>
                      <a:endParaRPr lang="en-IN"/>
                    </a:p>
                  </a:txBody>
                  <a:tcPr/>
                </a:tc>
              </a:tr>
              <a:tr h="370840">
                <a:tc>
                  <a:txBody>
                    <a:bodyPr/>
                    <a:lstStyle/>
                    <a:p>
                      <a:r>
                        <a:rPr lang="hi-IN" dirty="0" smtClean="0"/>
                        <a:t>मुस्तैदी</a:t>
                      </a:r>
                      <a:endParaRPr lang="en-IN" dirty="0"/>
                    </a:p>
                  </a:txBody>
                  <a:tcPr/>
                </a:tc>
                <a:tc>
                  <a:txBody>
                    <a:bodyPr/>
                    <a:lstStyle/>
                    <a:p>
                      <a:r>
                        <a:rPr lang="hi-IN" dirty="0" smtClean="0"/>
                        <a:t>चूक</a:t>
                      </a:r>
                      <a:endParaRPr lang="en-US" dirty="0" smtClean="0"/>
                    </a:p>
                  </a:txBody>
                  <a:tcPr/>
                </a:tc>
              </a:tr>
              <a:tr h="370840">
                <a:tc>
                  <a:txBody>
                    <a:bodyPr/>
                    <a:lstStyle/>
                    <a:p>
                      <a:r>
                        <a:rPr lang="hi-IN" dirty="0" smtClean="0"/>
                        <a:t>सचेत</a:t>
                      </a:r>
                      <a:endParaRPr lang="en-IN" dirty="0"/>
                    </a:p>
                  </a:txBody>
                  <a:tcPr/>
                </a:tc>
                <a:tc>
                  <a:txBody>
                    <a:bodyPr/>
                    <a:lstStyle/>
                    <a:p>
                      <a:r>
                        <a:rPr lang="hi-IN" dirty="0" smtClean="0"/>
                        <a:t>आतुरता</a:t>
                      </a:r>
                      <a:endParaRPr lang="en-IN" dirty="0"/>
                    </a:p>
                  </a:txBody>
                  <a:tcPr/>
                </a:tc>
              </a:tr>
              <a:tr h="370840">
                <a:tc>
                  <a:txBody>
                    <a:bodyPr/>
                    <a:lstStyle/>
                    <a:p>
                      <a:r>
                        <a:rPr lang="hi-IN" dirty="0" smtClean="0"/>
                        <a:t>जागरूक</a:t>
                      </a:r>
                      <a:endParaRPr lang="en-IN" dirty="0"/>
                    </a:p>
                  </a:txBody>
                  <a:tcPr/>
                </a:tc>
                <a:tc>
                  <a:txBody>
                    <a:bodyPr/>
                    <a:lstStyle/>
                    <a:p>
                      <a:r>
                        <a:rPr lang="hi-IN" dirty="0" smtClean="0"/>
                        <a:t>लापरवाही</a:t>
                      </a:r>
                      <a:endParaRPr lang="en-IN" dirty="0"/>
                    </a:p>
                  </a:txBody>
                  <a:tcPr/>
                </a:tc>
              </a:tr>
              <a:tr h="370840">
                <a:tc>
                  <a:txBody>
                    <a:bodyPr/>
                    <a:lstStyle/>
                    <a:p>
                      <a:r>
                        <a:rPr lang="hi-IN" dirty="0" smtClean="0"/>
                        <a:t>जागरूकता</a:t>
                      </a:r>
                      <a:endParaRPr lang="en-IN" dirty="0"/>
                    </a:p>
                  </a:txBody>
                  <a:tcPr/>
                </a:tc>
                <a:tc>
                  <a:txBody>
                    <a:bodyPr/>
                    <a:lstStyle/>
                    <a:p>
                      <a:r>
                        <a:rPr lang="hi-IN" dirty="0" smtClean="0"/>
                        <a:t>उपेक्षा</a:t>
                      </a:r>
                      <a:endParaRPr lang="en-IN" dirty="0"/>
                    </a:p>
                  </a:txBody>
                  <a:tcPr/>
                </a:tc>
              </a:tr>
              <a:tr h="370840">
                <a:tc>
                  <a:txBody>
                    <a:bodyPr/>
                    <a:lstStyle/>
                    <a:p>
                      <a:r>
                        <a:rPr lang="hi-IN" dirty="0" smtClean="0"/>
                        <a:t>उत्तरदायी</a:t>
                      </a:r>
                      <a:endParaRPr lang="en-IN" dirty="0"/>
                    </a:p>
                  </a:txBody>
                  <a:tcPr/>
                </a:tc>
                <a:tc>
                  <a:txBody>
                    <a:bodyPr/>
                    <a:lstStyle/>
                    <a:p>
                      <a:r>
                        <a:rPr lang="hi-IN" dirty="0" smtClean="0"/>
                        <a:t>कुप्रबंध</a:t>
                      </a:r>
                      <a:endParaRPr lang="en-IN" dirty="0"/>
                    </a:p>
                  </a:txBody>
                  <a:tcPr/>
                </a:tc>
              </a:tr>
              <a:tr h="370840">
                <a:tc>
                  <a:txBody>
                    <a:bodyPr/>
                    <a:lstStyle/>
                    <a:p>
                      <a:r>
                        <a:rPr lang="hi-IN" dirty="0" smtClean="0"/>
                        <a:t>जागरूकता</a:t>
                      </a:r>
                      <a:endParaRPr lang="en-IN" dirty="0"/>
                    </a:p>
                  </a:txBody>
                  <a:tcPr/>
                </a:tc>
                <a:tc>
                  <a:txBody>
                    <a:bodyPr/>
                    <a:lstStyle/>
                    <a:p>
                      <a:r>
                        <a:rPr lang="hi-IN" dirty="0" smtClean="0"/>
                        <a:t>लापरवाही</a:t>
                      </a:r>
                      <a:endParaRPr lang="en-US" dirty="0" smtClean="0"/>
                    </a:p>
                  </a:txBody>
                  <a:tcPr/>
                </a:tc>
              </a:tr>
              <a:tr h="370840">
                <a:tc>
                  <a:txBody>
                    <a:bodyPr/>
                    <a:lstStyle/>
                    <a:p>
                      <a:endParaRPr lang="en-IN" dirty="0"/>
                    </a:p>
                  </a:txBody>
                  <a:tcPr/>
                </a:tc>
                <a:tc>
                  <a:txBody>
                    <a:bodyPr/>
                    <a:lstStyle/>
                    <a:p>
                      <a:r>
                        <a:rPr lang="hi-IN" dirty="0" smtClean="0"/>
                        <a:t>अल्प दृष्टि</a:t>
                      </a:r>
                      <a:endParaRPr lang="en-US" dirty="0" smtClean="0"/>
                    </a:p>
                  </a:txBody>
                  <a:tcPr/>
                </a:tc>
              </a:tr>
              <a:tr h="370840">
                <a:tc>
                  <a:txBody>
                    <a:bodyPr/>
                    <a:lstStyle/>
                    <a:p>
                      <a:endParaRPr lang="en-IN" dirty="0"/>
                    </a:p>
                  </a:txBody>
                  <a:tcPr/>
                </a:tc>
                <a:tc>
                  <a:txBody>
                    <a:bodyPr/>
                    <a:lstStyle/>
                    <a:p>
                      <a:r>
                        <a:rPr lang="hi-IN" dirty="0" smtClean="0"/>
                        <a:t>चौकस में</a:t>
                      </a:r>
                      <a:endParaRPr lang="en-US" dirty="0" smtClean="0"/>
                    </a:p>
                  </a:txBody>
                  <a:tcPr/>
                </a:tc>
              </a:tr>
              <a:tr h="370840">
                <a:tc>
                  <a:txBody>
                    <a:bodyPr/>
                    <a:lstStyle/>
                    <a:p>
                      <a:endParaRPr lang="en-IN" dirty="0"/>
                    </a:p>
                  </a:txBody>
                  <a:tcPr/>
                </a:tc>
                <a:tc>
                  <a:txBody>
                    <a:bodyPr/>
                    <a:lstStyle/>
                    <a:p>
                      <a:endParaRPr lang="en-US" dirty="0" smtClean="0"/>
                    </a:p>
                  </a:txBody>
                  <a:tcPr/>
                </a:tc>
              </a:tr>
            </a:tbl>
          </a:graphicData>
        </a:graphic>
      </p:graphicFrame>
    </p:spTree>
    <p:extLst>
      <p:ext uri="{BB962C8B-B14F-4D97-AF65-F5344CB8AC3E}">
        <p14:creationId xmlns="" xmlns:p14="http://schemas.microsoft.com/office/powerpoint/2010/main" val="155268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NPA 8.41 </a:t>
            </a:r>
            <a:r>
              <a:rPr lang="hi-IN" dirty="0" smtClean="0"/>
              <a:t>लाख करोड़ रु</a:t>
            </a:r>
            <a:endParaRPr lang="en-IN" dirty="0"/>
          </a:p>
        </p:txBody>
      </p:sp>
      <p:sp>
        <p:nvSpPr>
          <p:cNvPr id="3" name="Content Placeholder 2"/>
          <p:cNvSpPr>
            <a:spLocks noGrp="1"/>
          </p:cNvSpPr>
          <p:nvPr>
            <p:ph idx="1"/>
          </p:nvPr>
        </p:nvSpPr>
        <p:spPr/>
        <p:txBody>
          <a:bodyPr/>
          <a:lstStyle/>
          <a:p>
            <a:r>
              <a:rPr lang="hi-IN" dirty="0" smtClean="0"/>
              <a:t>लाभ और हानि के सिद्धांत से दुनिया काम करती है</a:t>
            </a:r>
          </a:p>
          <a:p>
            <a:r>
              <a:rPr lang="hi-IN" dirty="0" smtClean="0"/>
              <a:t>दुनिया उस चीज के लिए काम नहीं करती है जिसमें मौद्रिक लाभ नहीं है</a:t>
            </a:r>
            <a:r>
              <a:rPr lang="en-IN" dirty="0" smtClean="0"/>
              <a:t> </a:t>
            </a:r>
            <a:endParaRPr lang="en-IN" dirty="0"/>
          </a:p>
        </p:txBody>
      </p:sp>
      <p:pic>
        <p:nvPicPr>
          <p:cNvPr id="1026" name="Picture 2" descr="C:\Users\Dr ac\Desktop\npa.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31640" y="3739802"/>
            <a:ext cx="7010400" cy="2743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9800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मत्ती</a:t>
            </a:r>
            <a:r>
              <a:rPr lang="en-US" dirty="0" smtClean="0"/>
              <a:t> 25:14</a:t>
            </a:r>
            <a:br>
              <a:rPr lang="en-US" dirty="0" smtClean="0"/>
            </a:br>
            <a:r>
              <a:rPr lang="hi-IN" dirty="0" smtClean="0"/>
              <a:t> प्रतिभाओं का दृष्टान्त</a:t>
            </a:r>
            <a:endParaRPr lang="en-IN" dirty="0"/>
          </a:p>
        </p:txBody>
      </p:sp>
      <p:sp>
        <p:nvSpPr>
          <p:cNvPr id="3" name="Content Placeholder 2"/>
          <p:cNvSpPr>
            <a:spLocks noGrp="1"/>
          </p:cNvSpPr>
          <p:nvPr>
            <p:ph idx="1"/>
          </p:nvPr>
        </p:nvSpPr>
        <p:spPr>
          <a:xfrm>
            <a:off x="457200" y="1412776"/>
            <a:ext cx="8229600" cy="5112568"/>
          </a:xfrm>
        </p:spPr>
        <p:txBody>
          <a:bodyPr>
            <a:normAutofit/>
          </a:bodyPr>
          <a:lstStyle/>
          <a:p>
            <a:r>
              <a:rPr lang="hi-IN" dirty="0" smtClean="0"/>
              <a:t>मत्ती</a:t>
            </a:r>
            <a:r>
              <a:rPr lang="en-US" dirty="0" smtClean="0"/>
              <a:t> 25 :14 </a:t>
            </a:r>
            <a:r>
              <a:rPr lang="hi-IN" dirty="0" smtClean="0"/>
              <a:t>अपनी संपत्ति अपने नौकरों को सौंप दी</a:t>
            </a:r>
            <a:endParaRPr lang="en-US" dirty="0" smtClean="0"/>
          </a:p>
          <a:p>
            <a:r>
              <a:rPr lang="hi-IN" dirty="0" smtClean="0"/>
              <a:t>लैव्यवस्था </a:t>
            </a:r>
            <a:r>
              <a:rPr lang="en-US" dirty="0" smtClean="0"/>
              <a:t> 25: 23</a:t>
            </a:r>
            <a:r>
              <a:rPr lang="hi-IN" baseline="30000" dirty="0" smtClean="0"/>
              <a:t> 23 “भूमि को स्थायी रूप से नहीं बेचा जाना चाहिए, क्योंकि भूमि मेरी है और तुम मेरी भूमि में विदेशियों और अजनबियों के रूप में निवास करते हो।</a:t>
            </a:r>
            <a:endParaRPr lang="en-IN" dirty="0" smtClean="0"/>
          </a:p>
          <a:p>
            <a:r>
              <a:rPr lang="hi-IN" dirty="0" smtClean="0"/>
              <a:t>मत्ती</a:t>
            </a:r>
            <a:r>
              <a:rPr lang="en-US" dirty="0" smtClean="0"/>
              <a:t> 25:19 </a:t>
            </a:r>
            <a:r>
              <a:rPr lang="hi-IN" dirty="0" smtClean="0"/>
              <a:t>मास्टर वापस लौटे और उनके साथ खाते बसाए।</a:t>
            </a:r>
            <a:endParaRPr lang="en-US" dirty="0" smtClean="0"/>
          </a:p>
          <a:p>
            <a:r>
              <a:rPr lang="hi-IN" dirty="0" smtClean="0"/>
              <a:t>मत्ती</a:t>
            </a:r>
            <a:r>
              <a:rPr lang="en-US" dirty="0" smtClean="0"/>
              <a:t> 25: 20 </a:t>
            </a:r>
            <a:r>
              <a:rPr lang="hi-IN" dirty="0" smtClean="0"/>
              <a:t>मास्टर ने कहा कि ‘आपने मुझे पाँच प्रतिभाएँ सौंपी हैं। देखें, मैंने पाँच और प्राप्त किए हैं '।</a:t>
            </a:r>
            <a:endParaRPr lang="en-IN" dirty="0" smtClean="0"/>
          </a:p>
          <a:p>
            <a:pPr marL="0" indent="0">
              <a:buNone/>
            </a:pPr>
            <a:endParaRPr lang="en-IN" dirty="0"/>
          </a:p>
        </p:txBody>
      </p:sp>
    </p:spTree>
    <p:extLst>
      <p:ext uri="{BB962C8B-B14F-4D97-AF65-F5344CB8AC3E}">
        <p14:creationId xmlns="" xmlns:p14="http://schemas.microsoft.com/office/powerpoint/2010/main" val="277406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प्रभु ने इस संसार का सारा धन हमारे हाथों में सौंप दिया है</a:t>
            </a:r>
            <a:endParaRPr lang="en-IN"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03648" y="1377449"/>
            <a:ext cx="6174813" cy="5493010"/>
          </a:xfrm>
        </p:spPr>
      </p:pic>
    </p:spTree>
    <p:extLst>
      <p:ext uri="{BB962C8B-B14F-4D97-AF65-F5344CB8AC3E}">
        <p14:creationId xmlns="" xmlns:p14="http://schemas.microsoft.com/office/powerpoint/2010/main" val="261517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dirty="0" smtClean="0"/>
              <a:t>सेवक को कठोर दंड क्यों मिला?</a:t>
            </a:r>
            <a:endParaRPr lang="en-IN" dirty="0"/>
          </a:p>
        </p:txBody>
      </p:sp>
      <p:sp>
        <p:nvSpPr>
          <p:cNvPr id="3" name="Content Placeholder 2"/>
          <p:cNvSpPr>
            <a:spLocks noGrp="1"/>
          </p:cNvSpPr>
          <p:nvPr>
            <p:ph idx="1"/>
          </p:nvPr>
        </p:nvSpPr>
        <p:spPr/>
        <p:txBody>
          <a:bodyPr/>
          <a:lstStyle/>
          <a:p>
            <a:r>
              <a:rPr lang="hi-IN" dirty="0" smtClean="0"/>
              <a:t>मत्ती</a:t>
            </a:r>
            <a:r>
              <a:rPr lang="en-US" dirty="0" smtClean="0"/>
              <a:t> 25 :25 </a:t>
            </a:r>
            <a:r>
              <a:rPr lang="hi-IN" dirty="0" smtClean="0"/>
              <a:t>भूमि</a:t>
            </a:r>
            <a:r>
              <a:rPr lang="en-US" dirty="0" smtClean="0"/>
              <a:t> </a:t>
            </a:r>
            <a:r>
              <a:rPr lang="hi-IN" dirty="0" smtClean="0"/>
              <a:t>बाहर गए और अपनी प्रतिभा को जमीन में छिपा दिया ’</a:t>
            </a:r>
            <a:endParaRPr lang="en-US" dirty="0" smtClean="0"/>
          </a:p>
          <a:p>
            <a:r>
              <a:rPr lang="hi-IN" dirty="0" smtClean="0"/>
              <a:t>मत्ती</a:t>
            </a:r>
            <a:r>
              <a:rPr lang="en-US" dirty="0" smtClean="0"/>
              <a:t> 25:30 </a:t>
            </a:r>
            <a:r>
              <a:rPr lang="hi-IN" dirty="0" smtClean="0"/>
              <a:t>उस बेकार नौकर को बाहर अंधेरे में फेंक दो, जहाँ रोना और दाँत गटकना होगा।</a:t>
            </a:r>
            <a:endParaRPr lang="en-IN" dirty="0"/>
          </a:p>
        </p:txBody>
      </p:sp>
    </p:spTree>
    <p:extLst>
      <p:ext uri="{BB962C8B-B14F-4D97-AF65-F5344CB8AC3E}">
        <p14:creationId xmlns="" xmlns:p14="http://schemas.microsoft.com/office/powerpoint/2010/main" val="273287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घोर लापरवाही</a:t>
            </a:r>
            <a:endParaRPr lang="en-IN" dirty="0"/>
          </a:p>
        </p:txBody>
      </p:sp>
      <p:sp>
        <p:nvSpPr>
          <p:cNvPr id="3" name="Content Placeholder 2"/>
          <p:cNvSpPr>
            <a:spLocks noGrp="1"/>
          </p:cNvSpPr>
          <p:nvPr>
            <p:ph idx="1"/>
          </p:nvPr>
        </p:nvSpPr>
        <p:spPr/>
        <p:txBody>
          <a:bodyPr/>
          <a:lstStyle/>
          <a:p>
            <a:r>
              <a:rPr lang="en-US" dirty="0" smtClean="0"/>
              <a:t>IPC </a:t>
            </a:r>
            <a:r>
              <a:rPr lang="hi-IN" dirty="0" smtClean="0"/>
              <a:t>धारा 304 </a:t>
            </a:r>
            <a:r>
              <a:rPr lang="en-US" dirty="0" smtClean="0"/>
              <a:t>A (</a:t>
            </a:r>
            <a:r>
              <a:rPr lang="hi-IN" dirty="0" smtClean="0"/>
              <a:t>दोषी हत्या)</a:t>
            </a:r>
          </a:p>
          <a:p>
            <a:r>
              <a:rPr lang="en-US" dirty="0" smtClean="0"/>
              <a:t>IPC </a:t>
            </a:r>
            <a:r>
              <a:rPr lang="hi-IN" dirty="0" smtClean="0"/>
              <a:t>धारा 337 और 338</a:t>
            </a:r>
          </a:p>
          <a:p>
            <a:r>
              <a:rPr lang="hi-IN" dirty="0" smtClean="0"/>
              <a:t>कारावास के साथ सजा</a:t>
            </a:r>
            <a:endParaRPr lang="en-IN" dirty="0"/>
          </a:p>
        </p:txBody>
      </p:sp>
    </p:spTree>
    <p:extLst>
      <p:ext uri="{BB962C8B-B14F-4D97-AF65-F5344CB8AC3E}">
        <p14:creationId xmlns="" xmlns:p14="http://schemas.microsoft.com/office/powerpoint/2010/main" val="2359357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लापरवाही के लिए बहाली होनी चाहिए</a:t>
            </a:r>
            <a:endParaRPr lang="en-IN" dirty="0"/>
          </a:p>
        </p:txBody>
      </p:sp>
      <p:sp>
        <p:nvSpPr>
          <p:cNvPr id="3" name="Content Placeholder 2"/>
          <p:cNvSpPr>
            <a:spLocks noGrp="1"/>
          </p:cNvSpPr>
          <p:nvPr>
            <p:ph idx="1"/>
          </p:nvPr>
        </p:nvSpPr>
        <p:spPr/>
        <p:txBody>
          <a:bodyPr>
            <a:normAutofit lnSpcReduction="10000"/>
          </a:bodyPr>
          <a:lstStyle/>
          <a:p>
            <a:r>
              <a:rPr lang="hi-IN" dirty="0" smtClean="0"/>
              <a:t>व्यवस्थाविवरण </a:t>
            </a:r>
            <a:r>
              <a:rPr lang="en-IN" dirty="0" smtClean="0"/>
              <a:t> 22:8</a:t>
            </a:r>
            <a:r>
              <a:rPr lang="en-IN" baseline="30000" dirty="0" smtClean="0"/>
              <a:t> </a:t>
            </a:r>
            <a:r>
              <a:rPr lang="en-IN" dirty="0" smtClean="0"/>
              <a:t> When you build a new house, make a parapet around your roof so that you may not bring the guilt of bloodshed on your house if someone falls from the roof.</a:t>
            </a:r>
          </a:p>
          <a:p>
            <a:r>
              <a:rPr lang="hi-IN" dirty="0" smtClean="0"/>
              <a:t>निर्गमन</a:t>
            </a:r>
            <a:r>
              <a:rPr lang="en-IN" dirty="0" smtClean="0"/>
              <a:t> 22:6"If a fire breaks out and spreads into thorn bushes so that it burns shocks of grain or standing grain or the whole field, the one who started the fire must make restitution.</a:t>
            </a:r>
            <a:endParaRPr lang="en-IN" dirty="0"/>
          </a:p>
        </p:txBody>
      </p:sp>
    </p:spTree>
    <p:extLst>
      <p:ext uri="{BB962C8B-B14F-4D97-AF65-F5344CB8AC3E}">
        <p14:creationId xmlns="" xmlns:p14="http://schemas.microsoft.com/office/powerpoint/2010/main" val="199087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hi-IN" dirty="0" smtClean="0"/>
              <a:t>लापरवाही के लिए बहाली होनी चाहिए</a:t>
            </a:r>
            <a:endParaRPr lang="en-IN" dirty="0"/>
          </a:p>
        </p:txBody>
      </p:sp>
      <p:sp>
        <p:nvSpPr>
          <p:cNvPr id="3" name="Content Placeholder 2"/>
          <p:cNvSpPr>
            <a:spLocks noGrp="1"/>
          </p:cNvSpPr>
          <p:nvPr>
            <p:ph idx="1"/>
          </p:nvPr>
        </p:nvSpPr>
        <p:spPr/>
        <p:txBody>
          <a:bodyPr/>
          <a:lstStyle/>
          <a:p>
            <a:r>
              <a:rPr lang="hi-IN" dirty="0" smtClean="0"/>
              <a:t>निर्गमन</a:t>
            </a:r>
            <a:r>
              <a:rPr lang="en-US" dirty="0" smtClean="0"/>
              <a:t> 22:</a:t>
            </a:r>
            <a:r>
              <a:rPr lang="en-IN" baseline="30000" dirty="0" smtClean="0"/>
              <a:t>12</a:t>
            </a:r>
            <a:r>
              <a:rPr lang="en-IN" dirty="0" smtClean="0"/>
              <a:t>But if the animal was stolen from the neighbour, restitution must be made to the owner.</a:t>
            </a:r>
          </a:p>
          <a:p>
            <a:r>
              <a:rPr lang="hi-IN" dirty="0" smtClean="0"/>
              <a:t>निर्गमन</a:t>
            </a:r>
            <a:r>
              <a:rPr lang="en-US" dirty="0" smtClean="0"/>
              <a:t> 21: 29</a:t>
            </a:r>
            <a:r>
              <a:rPr lang="en-IN" dirty="0" smtClean="0"/>
              <a:t>If, however, the bull has had the habit of goring and the owner has been warned but has not kept it penned up and it kills a man or woman, the bull is to be stoned and its owner also is to be put to death.</a:t>
            </a:r>
          </a:p>
          <a:p>
            <a:pPr marL="0" indent="0">
              <a:buNone/>
            </a:pPr>
            <a:endParaRPr lang="en-IN" dirty="0" smtClean="0"/>
          </a:p>
          <a:p>
            <a:endParaRPr lang="en-IN" dirty="0"/>
          </a:p>
        </p:txBody>
      </p:sp>
    </p:spTree>
    <p:extLst>
      <p:ext uri="{BB962C8B-B14F-4D97-AF65-F5344CB8AC3E}">
        <p14:creationId xmlns="" xmlns:p14="http://schemas.microsoft.com/office/powerpoint/2010/main" val="310488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सत्य और मिथक</a:t>
            </a:r>
            <a:endParaRPr lang="en-IN" dirty="0"/>
          </a:p>
        </p:txBody>
      </p:sp>
      <p:sp>
        <p:nvSpPr>
          <p:cNvPr id="3" name="Content Placeholder 2"/>
          <p:cNvSpPr>
            <a:spLocks noGrp="1"/>
          </p:cNvSpPr>
          <p:nvPr>
            <p:ph idx="1"/>
          </p:nvPr>
        </p:nvSpPr>
        <p:spPr/>
        <p:txBody>
          <a:bodyPr>
            <a:normAutofit lnSpcReduction="10000"/>
          </a:bodyPr>
          <a:lstStyle/>
          <a:p>
            <a:endParaRPr lang="en-US" dirty="0" smtClean="0"/>
          </a:p>
          <a:p>
            <a:r>
              <a:rPr lang="hi-IN" dirty="0" smtClean="0"/>
              <a:t>मिथक: ईसाई और विश्वासी ईमानदार हैं, काम में सावधानी बरतते हैं और चोरी नहीं करेंगे।</a:t>
            </a:r>
          </a:p>
          <a:p>
            <a:endParaRPr lang="hi-IN" dirty="0" smtClean="0"/>
          </a:p>
          <a:p>
            <a:endParaRPr lang="hi-IN" dirty="0" smtClean="0"/>
          </a:p>
          <a:p>
            <a:r>
              <a:rPr lang="hi-IN" dirty="0" smtClean="0"/>
              <a:t>सच्चाई: टुकड़ी चर्च को ईसाइयों और विश्वासियों को ईमानदार बनने, काम में सावधानी बरतने और चोरी न करने की शिक्षा देनी होगी।</a:t>
            </a:r>
            <a:endParaRPr lang="en-IN" dirty="0"/>
          </a:p>
        </p:txBody>
      </p:sp>
    </p:spTree>
    <p:extLst>
      <p:ext uri="{BB962C8B-B14F-4D97-AF65-F5344CB8AC3E}">
        <p14:creationId xmlns="" xmlns:p14="http://schemas.microsoft.com/office/powerpoint/2010/main" val="419513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i-IN" dirty="0" smtClean="0"/>
              <a:t>लापरवाही का कारण क्या है</a:t>
            </a:r>
            <a:endParaRPr lang="en-IN" dirty="0"/>
          </a:p>
        </p:txBody>
      </p:sp>
      <p:sp>
        <p:nvSpPr>
          <p:cNvPr id="3" name="Content Placeholder 2"/>
          <p:cNvSpPr>
            <a:spLocks noGrp="1"/>
          </p:cNvSpPr>
          <p:nvPr>
            <p:ph idx="1"/>
          </p:nvPr>
        </p:nvSpPr>
        <p:spPr/>
        <p:txBody>
          <a:bodyPr/>
          <a:lstStyle/>
          <a:p>
            <a:r>
              <a:rPr lang="hi-IN" dirty="0" smtClean="0"/>
              <a:t>लापरवाही या लापरवाही = बेईमानी</a:t>
            </a:r>
            <a:r>
              <a:rPr lang="en-IN" dirty="0" smtClean="0"/>
              <a:t>(</a:t>
            </a:r>
            <a:r>
              <a:rPr lang="hi-IN" dirty="0" smtClean="0">
                <a:solidFill>
                  <a:srgbClr val="FF0000"/>
                </a:solidFill>
              </a:rPr>
              <a:t>लूका </a:t>
            </a:r>
            <a:r>
              <a:rPr lang="en-IN" dirty="0" smtClean="0"/>
              <a:t>16:8)</a:t>
            </a:r>
          </a:p>
          <a:p>
            <a:r>
              <a:rPr lang="hi-IN" dirty="0" smtClean="0"/>
              <a:t>मत्ती </a:t>
            </a:r>
            <a:r>
              <a:rPr lang="en-US" dirty="0" smtClean="0"/>
              <a:t>25 :26 </a:t>
            </a:r>
            <a:r>
              <a:rPr lang="hi-IN" dirty="0" smtClean="0"/>
              <a:t>उसके गुरु ने उत्तर दिया, 'तुम दुष्ट, आलसी सेवक!</a:t>
            </a:r>
            <a:endParaRPr lang="en-IN" dirty="0" smtClean="0"/>
          </a:p>
          <a:p>
            <a:r>
              <a:rPr lang="hi-IN" dirty="0" smtClean="0"/>
              <a:t>1) दुष्टता ने सोचा: क्यों कुछ शरीर को मेरे श्रम से बाहर निकलना चाहिए। दूसरे नौकरों को मुझसे ज्यादा वेतन मिलता है। आदि</a:t>
            </a:r>
          </a:p>
          <a:p>
            <a:r>
              <a:rPr lang="hi-IN" dirty="0" smtClean="0"/>
              <a:t>2) आलस्य</a:t>
            </a:r>
            <a:endParaRPr lang="en-US" dirty="0" smtClean="0"/>
          </a:p>
        </p:txBody>
      </p:sp>
    </p:spTree>
    <p:extLst>
      <p:ext uri="{BB962C8B-B14F-4D97-AF65-F5344CB8AC3E}">
        <p14:creationId xmlns="" xmlns:p14="http://schemas.microsoft.com/office/powerpoint/2010/main" val="365561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i-IN" dirty="0" smtClean="0">
                <a:solidFill>
                  <a:schemeClr val="tx2">
                    <a:lumMod val="75000"/>
                  </a:schemeClr>
                </a:solidFill>
                <a:latin typeface="Arial Black" pitchFamily="34" charset="0"/>
              </a:rPr>
              <a:t>वित्तीय अनुशासन का स्कूल</a:t>
            </a:r>
            <a:endParaRPr lang="en-IN" dirty="0">
              <a:solidFill>
                <a:schemeClr val="tx2">
                  <a:lumMod val="75000"/>
                </a:schemeClr>
              </a:solidFill>
              <a:latin typeface="Arial Black" pitchFamily="34" charset="0"/>
            </a:endParaRPr>
          </a:p>
        </p:txBody>
      </p:sp>
      <p:sp>
        <p:nvSpPr>
          <p:cNvPr id="3" name="Subtitle 2"/>
          <p:cNvSpPr>
            <a:spLocks noGrp="1"/>
          </p:cNvSpPr>
          <p:nvPr>
            <p:ph type="subTitle" idx="1"/>
          </p:nvPr>
        </p:nvSpPr>
        <p:spPr/>
        <p:txBody>
          <a:bodyPr>
            <a:normAutofit fontScale="92500" lnSpcReduction="10000"/>
          </a:bodyPr>
          <a:lstStyle/>
          <a:p>
            <a:r>
              <a:rPr lang="hi-IN" b="1" i="1" dirty="0" smtClean="0">
                <a:solidFill>
                  <a:srgbClr val="FF0000"/>
                </a:solidFill>
              </a:rPr>
              <a:t>10 </a:t>
            </a:r>
            <a:r>
              <a:rPr lang="hi-IN" dirty="0" smtClean="0">
                <a:solidFill>
                  <a:srgbClr val="FF0000"/>
                </a:solidFill>
              </a:rPr>
              <a:t>जो थोड़े से थोड़े में सच्चा है, वह बहुत में भी सच्चा है: और जो थोड़े से थोड़े में अधर्मी है, वह बहुत में भी अधर्मी है।</a:t>
            </a:r>
            <a:r>
              <a:rPr lang="en-US" dirty="0" smtClean="0">
                <a:solidFill>
                  <a:srgbClr val="FF0000"/>
                </a:solidFill>
              </a:rPr>
              <a:t>  </a:t>
            </a:r>
            <a:r>
              <a:rPr lang="hi-IN" dirty="0" smtClean="0">
                <a:solidFill>
                  <a:srgbClr val="FF0000"/>
                </a:solidFill>
              </a:rPr>
              <a:t>-लूका 16:10</a:t>
            </a:r>
            <a:endParaRPr lang="en-IN" dirty="0">
              <a:solidFill>
                <a:srgbClr val="FF0000"/>
              </a:solidFill>
            </a:endParaRPr>
          </a:p>
        </p:txBody>
      </p:sp>
    </p:spTree>
    <p:extLst>
      <p:ext uri="{BB962C8B-B14F-4D97-AF65-F5344CB8AC3E}">
        <p14:creationId xmlns="" xmlns:p14="http://schemas.microsoft.com/office/powerpoint/2010/main" val="6671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व्यावहारिक</a:t>
            </a:r>
            <a:endParaRPr lang="en-IN" dirty="0"/>
          </a:p>
        </p:txBody>
      </p:sp>
      <p:sp>
        <p:nvSpPr>
          <p:cNvPr id="3" name="Content Placeholder 2"/>
          <p:cNvSpPr>
            <a:spLocks noGrp="1"/>
          </p:cNvSpPr>
          <p:nvPr>
            <p:ph idx="1"/>
          </p:nvPr>
        </p:nvSpPr>
        <p:spPr/>
        <p:txBody>
          <a:bodyPr/>
          <a:lstStyle/>
          <a:p>
            <a:r>
              <a:rPr lang="hi-IN" dirty="0" smtClean="0"/>
              <a:t>तीन घटनाओं को लिखें जहां आप काम में लापरवाह थे और नुकसान की भरपाई संभव है, तो कुछ अन्य लोगों की लागत।</a:t>
            </a:r>
          </a:p>
          <a:p>
            <a:endParaRPr lang="hi-IN" dirty="0" smtClean="0"/>
          </a:p>
          <a:p>
            <a:r>
              <a:rPr lang="hi-IN" dirty="0" smtClean="0"/>
              <a:t>तीन घटनाओं को लिखिए जहाँ आप सतर्क थे और दूसरों के लिए लाभ कमाते थे।</a:t>
            </a:r>
            <a:endParaRPr lang="en-IN" dirty="0"/>
          </a:p>
        </p:txBody>
      </p:sp>
    </p:spTree>
    <p:extLst>
      <p:ext uri="{BB962C8B-B14F-4D97-AF65-F5344CB8AC3E}">
        <p14:creationId xmlns="" xmlns:p14="http://schemas.microsoft.com/office/powerpoint/2010/main" val="60661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hi-IN" dirty="0" smtClean="0"/>
              <a:t>नीतिवचन </a:t>
            </a:r>
            <a:r>
              <a:rPr lang="en-IN" dirty="0" smtClean="0"/>
              <a:t> 22:29 </a:t>
            </a:r>
            <a:r>
              <a:rPr lang="hi-IN" b="1" i="1" dirty="0" smtClean="0"/>
              <a:t>29 </a:t>
            </a:r>
            <a:r>
              <a:rPr lang="hi-IN" dirty="0" smtClean="0"/>
              <a:t>यदि तू ऐसा पुरूष देखे जो कामकाज में निपुण हो, तो वह राजाओं के सम्मुख खड़ा होगा; छोटे लोगों के सम्मुख नहीं॥</a:t>
            </a:r>
            <a:endParaRPr lang="en-IN" dirty="0" smtClean="0"/>
          </a:p>
          <a:p>
            <a:r>
              <a:rPr lang="en-IN" dirty="0" smtClean="0"/>
              <a:t> </a:t>
            </a:r>
            <a:r>
              <a:rPr lang="hi-IN" dirty="0" smtClean="0"/>
              <a:t>नीतिवचन </a:t>
            </a:r>
            <a:r>
              <a:rPr lang="en-IN" dirty="0" smtClean="0"/>
              <a:t>10:4 </a:t>
            </a:r>
            <a:r>
              <a:rPr lang="hi-IN" b="1" i="1" dirty="0" smtClean="0"/>
              <a:t> </a:t>
            </a:r>
            <a:r>
              <a:rPr lang="hi-IN" dirty="0" smtClean="0"/>
              <a:t>जो काम में ढिलाई करता है, वह निर्धन हो जाता है, परन्तु कामकाजी लोग अपने हाथों के द्वारा धनी होते हैं।</a:t>
            </a:r>
            <a:endParaRPr lang="en-IN" dirty="0" smtClean="0"/>
          </a:p>
          <a:p>
            <a:r>
              <a:rPr lang="en-IN" dirty="0"/>
              <a:t> </a:t>
            </a:r>
            <a:r>
              <a:rPr lang="hi-IN" dirty="0" smtClean="0"/>
              <a:t>नीतिवचन </a:t>
            </a:r>
            <a:r>
              <a:rPr lang="en-IN" dirty="0" smtClean="0"/>
              <a:t> 10:4 Lazy hands make for poverty, but diligent hands bring wealth.</a:t>
            </a:r>
            <a:br>
              <a:rPr lang="en-IN" dirty="0" smtClean="0"/>
            </a:br>
            <a:r>
              <a:rPr lang="en-IN" dirty="0" smtClean="0"/>
              <a:t/>
            </a:r>
            <a:br>
              <a:rPr lang="en-IN" dirty="0" smtClean="0"/>
            </a:br>
            <a:endParaRPr lang="en-IN" dirty="0"/>
          </a:p>
        </p:txBody>
      </p:sp>
    </p:spTree>
    <p:extLst>
      <p:ext uri="{BB962C8B-B14F-4D97-AF65-F5344CB8AC3E}">
        <p14:creationId xmlns="" xmlns:p14="http://schemas.microsoft.com/office/powerpoint/2010/main" val="139021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Dr ac\Downloads\WhatsApp Image 2019-05-03 at 2.54.53 PM.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176" y="620688"/>
            <a:ext cx="4677984" cy="6237312"/>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Dr ac\Downloads\WhatsApp Image 2019-05-03 at 2.51.09 PM.jpe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691160" y="620688"/>
            <a:ext cx="4266473" cy="56886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2391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युसुफ़</a:t>
            </a:r>
            <a:r>
              <a:rPr lang="hi-IN" dirty="0" smtClean="0"/>
              <a:t> </a:t>
            </a:r>
            <a:r>
              <a:rPr lang="hi-IN" dirty="0" smtClean="0"/>
              <a:t>= चर्च</a:t>
            </a:r>
            <a:endParaRPr lang="en-IN" dirty="0"/>
          </a:p>
        </p:txBody>
      </p:sp>
      <p:sp>
        <p:nvSpPr>
          <p:cNvPr id="3" name="Content Placeholder 2"/>
          <p:cNvSpPr>
            <a:spLocks noGrp="1"/>
          </p:cNvSpPr>
          <p:nvPr>
            <p:ph idx="1"/>
          </p:nvPr>
        </p:nvSpPr>
        <p:spPr/>
        <p:txBody>
          <a:bodyPr>
            <a:normAutofit fontScale="92500" lnSpcReduction="10000"/>
          </a:bodyPr>
          <a:lstStyle/>
          <a:p>
            <a:r>
              <a:rPr lang="hi-IN" dirty="0" smtClean="0"/>
              <a:t>उत्पत्ति</a:t>
            </a:r>
            <a:r>
              <a:rPr lang="en-US" dirty="0" smtClean="0"/>
              <a:t> 39:2 </a:t>
            </a:r>
            <a:r>
              <a:rPr lang="hi-IN" b="1" i="1" dirty="0" smtClean="0"/>
              <a:t>2 </a:t>
            </a:r>
            <a:r>
              <a:rPr lang="hi-IN" dirty="0" smtClean="0"/>
              <a:t>और यूसुफ अपने मिस्री स्वामी के घर में रहता था, और यहोवा उसके संग था; सो वह भाग्यवान पुरूष हो गया।</a:t>
            </a:r>
            <a:endParaRPr lang="en-IN" dirty="0" smtClean="0"/>
          </a:p>
          <a:p>
            <a:r>
              <a:rPr lang="hi-IN" dirty="0" smtClean="0"/>
              <a:t>उत्पत्ति</a:t>
            </a:r>
            <a:r>
              <a:rPr lang="en-US" dirty="0" smtClean="0"/>
              <a:t> 39 :22 </a:t>
            </a:r>
            <a:r>
              <a:rPr lang="en-IN" dirty="0" smtClean="0"/>
              <a:t>So the warden put Joseph (troop church)  in charge of all those held in the prison, and he was made responsible for all that was done there.</a:t>
            </a:r>
          </a:p>
          <a:p>
            <a:r>
              <a:rPr lang="hi-IN" dirty="0" smtClean="0"/>
              <a:t>उत्पत्ति</a:t>
            </a:r>
            <a:r>
              <a:rPr lang="en-US" dirty="0" smtClean="0"/>
              <a:t>41 :41 </a:t>
            </a:r>
            <a:r>
              <a:rPr lang="en-IN" baseline="30000" dirty="0" smtClean="0"/>
              <a:t>41</a:t>
            </a:r>
            <a:r>
              <a:rPr lang="en-IN" dirty="0" smtClean="0"/>
              <a:t>So Pharaoh said to Joseph, "I hereby put you in charge of the whole land of Egypt (India)."</a:t>
            </a:r>
          </a:p>
          <a:p>
            <a:endParaRPr lang="en-IN" dirty="0" smtClean="0"/>
          </a:p>
          <a:p>
            <a:endParaRPr lang="en-IN" dirty="0"/>
          </a:p>
        </p:txBody>
      </p:sp>
    </p:spTree>
    <p:extLst>
      <p:ext uri="{BB962C8B-B14F-4D97-AF65-F5344CB8AC3E}">
        <p14:creationId xmlns="" xmlns:p14="http://schemas.microsoft.com/office/powerpoint/2010/main" val="805491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धन्यवाद</a:t>
            </a:r>
            <a:endParaRPr lang="en-IN" dirty="0"/>
          </a:p>
        </p:txBody>
      </p:sp>
      <p:sp>
        <p:nvSpPr>
          <p:cNvPr id="3" name="Content Placeholder 2"/>
          <p:cNvSpPr>
            <a:spLocks noGrp="1"/>
          </p:cNvSpPr>
          <p:nvPr>
            <p:ph idx="1"/>
          </p:nvPr>
        </p:nvSpPr>
        <p:spPr/>
        <p:txBody>
          <a:bodyPr/>
          <a:lstStyle/>
          <a:p>
            <a:r>
              <a:rPr lang="en-US" dirty="0" err="1" smtClean="0"/>
              <a:t>लू</a:t>
            </a:r>
            <a:r>
              <a:rPr lang="hi-IN" dirty="0" smtClean="0"/>
              <a:t>क </a:t>
            </a:r>
            <a:r>
              <a:rPr lang="hi-IN" dirty="0" smtClean="0"/>
              <a:t>19: 21 'अपने मीना को उससे दूर ले जाओ और उसे दो मिनट के लिए दे दो।'</a:t>
            </a:r>
            <a:endParaRPr lang="en-US" dirty="0" smtClean="0"/>
          </a:p>
          <a:p>
            <a:r>
              <a:rPr lang="hi-IN" dirty="0" smtClean="0"/>
              <a:t>संस्थागत चर्च और भारत की टकसाल (आत्मा) उनसे ली जाएगी और </a:t>
            </a:r>
            <a:r>
              <a:rPr lang="en-US" dirty="0" err="1" smtClean="0"/>
              <a:t>युसुफ़</a:t>
            </a:r>
            <a:r>
              <a:rPr lang="hi-IN" dirty="0" smtClean="0"/>
              <a:t> </a:t>
            </a:r>
            <a:r>
              <a:rPr lang="hi-IN" dirty="0" smtClean="0"/>
              <a:t>(टुकड़ी चर्च) को दी जाएगी, इसे </a:t>
            </a:r>
            <a:r>
              <a:rPr lang="en-US" dirty="0" smtClean="0"/>
              <a:t>दाऊद</a:t>
            </a:r>
            <a:r>
              <a:rPr lang="hi-IN" dirty="0" smtClean="0"/>
              <a:t> </a:t>
            </a:r>
            <a:r>
              <a:rPr lang="hi-IN" dirty="0" smtClean="0"/>
              <a:t>की लूट कहा जाएगा !!!!</a:t>
            </a:r>
            <a:endParaRPr lang="en-US" dirty="0"/>
          </a:p>
        </p:txBody>
      </p:sp>
    </p:spTree>
    <p:extLst>
      <p:ext uri="{BB962C8B-B14F-4D97-AF65-F5344CB8AC3E}">
        <p14:creationId xmlns="" xmlns:p14="http://schemas.microsoft.com/office/powerpoint/2010/main" val="311395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विश्वसनीय और बेईमान नौकरों का दृष्टांत</a:t>
            </a:r>
            <a:endParaRPr lang="en-IN" dirty="0"/>
          </a:p>
        </p:txBody>
      </p:sp>
      <p:sp>
        <p:nvSpPr>
          <p:cNvPr id="3" name="Content Placeholder 2"/>
          <p:cNvSpPr>
            <a:spLocks noGrp="1"/>
          </p:cNvSpPr>
          <p:nvPr>
            <p:ph idx="1"/>
          </p:nvPr>
        </p:nvSpPr>
        <p:spPr/>
        <p:txBody>
          <a:bodyPr/>
          <a:lstStyle/>
          <a:p>
            <a:r>
              <a:rPr lang="hi-IN" dirty="0" smtClean="0"/>
              <a:t>लूका</a:t>
            </a:r>
            <a:r>
              <a:rPr lang="en-US" dirty="0" smtClean="0"/>
              <a:t>16:10 </a:t>
            </a:r>
            <a:r>
              <a:rPr lang="hi-IN" b="1" i="1" dirty="0" smtClean="0"/>
              <a:t>10 </a:t>
            </a:r>
            <a:r>
              <a:rPr lang="hi-IN" dirty="0" smtClean="0"/>
              <a:t>जो थोड़े से थोड़े में सच्चा है, वह बहुत में भी सच्चा है: और जो थोड़े से थोड़े में अधर्मी है, वह बहुत में भी अधर्मी है।</a:t>
            </a:r>
            <a:endParaRPr lang="en-IN" dirty="0" smtClean="0"/>
          </a:p>
          <a:p>
            <a:r>
              <a:rPr lang="hi-IN" dirty="0" smtClean="0"/>
              <a:t>लूका</a:t>
            </a:r>
            <a:r>
              <a:rPr lang="en-US" dirty="0" smtClean="0"/>
              <a:t> 19:17 </a:t>
            </a:r>
            <a:r>
              <a:rPr lang="hi-IN" b="1" i="1" dirty="0" smtClean="0"/>
              <a:t>17 </a:t>
            </a:r>
            <a:r>
              <a:rPr lang="hi-IN" dirty="0" smtClean="0"/>
              <a:t>आकाश और पृथ्वी का टल जाना व्यवस्था के एक बिन्दु के मिट जाने से सहज है।</a:t>
            </a:r>
            <a:endParaRPr lang="en-IN" dirty="0" smtClean="0"/>
          </a:p>
          <a:p>
            <a:endParaRPr lang="en-IN" dirty="0"/>
          </a:p>
        </p:txBody>
      </p:sp>
    </p:spTree>
    <p:extLst>
      <p:ext uri="{BB962C8B-B14F-4D97-AF65-F5344CB8AC3E}">
        <p14:creationId xmlns="" xmlns:p14="http://schemas.microsoft.com/office/powerpoint/2010/main" val="356856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hi-IN" dirty="0" smtClean="0"/>
              <a:t>मत्ती</a:t>
            </a:r>
            <a:r>
              <a:rPr lang="en-US" dirty="0" smtClean="0"/>
              <a:t> 25:21 </a:t>
            </a:r>
            <a:r>
              <a:rPr lang="hi-IN" b="1" i="1" dirty="0" smtClean="0"/>
              <a:t>21 </a:t>
            </a:r>
            <a:r>
              <a:rPr lang="hi-IN" dirty="0" smtClean="0"/>
              <a:t>उसके स्वामी ने उससे कहा, धन्य हे अच्छे और विश्वासयोग्य दास, तू थोड़े में विश्वासयोग्य रहा; मैं तुझे बहुत वस्तुओं का अधिकारी बनाऊंगा अपने स्वामी के आनन्द में सम्भागी हो।</a:t>
            </a:r>
            <a:endParaRPr lang="en-IN" dirty="0"/>
          </a:p>
        </p:txBody>
      </p:sp>
    </p:spTree>
    <p:extLst>
      <p:ext uri="{BB962C8B-B14F-4D97-AF65-F5344CB8AC3E}">
        <p14:creationId xmlns="" xmlns:p14="http://schemas.microsoft.com/office/powerpoint/2010/main" val="95225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parable of shrewd manager-</a:t>
            </a:r>
            <a:r>
              <a:rPr lang="hi-IN" dirty="0" smtClean="0">
                <a:solidFill>
                  <a:srgbClr val="FF0000"/>
                </a:solidFill>
              </a:rPr>
              <a:t> लूका</a:t>
            </a:r>
            <a:r>
              <a:rPr lang="en-US" dirty="0" smtClean="0"/>
              <a:t> 16 :10</a:t>
            </a:r>
          </a:p>
          <a:p>
            <a:r>
              <a:rPr lang="en-US" dirty="0" smtClean="0"/>
              <a:t>The parable of Ten minas-</a:t>
            </a:r>
            <a:r>
              <a:rPr lang="hi-IN" dirty="0" smtClean="0">
                <a:solidFill>
                  <a:srgbClr val="FF0000"/>
                </a:solidFill>
              </a:rPr>
              <a:t> लूका </a:t>
            </a:r>
            <a:r>
              <a:rPr lang="en-US" dirty="0" smtClean="0"/>
              <a:t>19: 17 </a:t>
            </a:r>
          </a:p>
          <a:p>
            <a:r>
              <a:rPr lang="en-US" dirty="0" smtClean="0"/>
              <a:t>The parable of  the Talents –</a:t>
            </a:r>
            <a:r>
              <a:rPr lang="hi-IN" dirty="0" smtClean="0"/>
              <a:t>मत्ती</a:t>
            </a:r>
            <a:r>
              <a:rPr lang="en-US" dirty="0" smtClean="0"/>
              <a:t> 25:14</a:t>
            </a:r>
            <a:endParaRPr lang="en-IN" dirty="0"/>
          </a:p>
        </p:txBody>
      </p:sp>
    </p:spTree>
    <p:extLst>
      <p:ext uri="{BB962C8B-B14F-4D97-AF65-F5344CB8AC3E}">
        <p14:creationId xmlns="" xmlns:p14="http://schemas.microsoft.com/office/powerpoint/2010/main" val="9938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parable of shrewd manager-</a:t>
            </a:r>
            <a:r>
              <a:rPr lang="hi-IN" dirty="0" smtClean="0">
                <a:solidFill>
                  <a:srgbClr val="FF0000"/>
                </a:solidFill>
              </a:rPr>
              <a:t> लूका</a:t>
            </a:r>
            <a:r>
              <a:rPr lang="en-US" dirty="0" smtClean="0"/>
              <a:t> 16 :10</a:t>
            </a:r>
            <a:br>
              <a:rPr lang="en-US" dirty="0" smtClean="0"/>
            </a:br>
            <a:endParaRPr lang="en-IN" dirty="0"/>
          </a:p>
        </p:txBody>
      </p:sp>
      <p:sp>
        <p:nvSpPr>
          <p:cNvPr id="3" name="Content Placeholder 2"/>
          <p:cNvSpPr>
            <a:spLocks noGrp="1"/>
          </p:cNvSpPr>
          <p:nvPr>
            <p:ph idx="1"/>
          </p:nvPr>
        </p:nvSpPr>
        <p:spPr/>
        <p:txBody>
          <a:bodyPr>
            <a:normAutofit lnSpcReduction="10000"/>
          </a:bodyPr>
          <a:lstStyle/>
          <a:p>
            <a:r>
              <a:rPr lang="en-US" dirty="0" smtClean="0"/>
              <a:t>1) </a:t>
            </a:r>
            <a:r>
              <a:rPr lang="hi-IN" dirty="0" smtClean="0">
                <a:solidFill>
                  <a:srgbClr val="FF0000"/>
                </a:solidFill>
              </a:rPr>
              <a:t>लूका </a:t>
            </a:r>
            <a:r>
              <a:rPr lang="en-US" dirty="0" smtClean="0"/>
              <a:t>16:1 </a:t>
            </a:r>
            <a:r>
              <a:rPr lang="hi-IN" dirty="0" smtClean="0"/>
              <a:t>प्रबंधक पर अपने मालिक के कब्जे को बर्बाद करने का आरोप लगाया गया था</a:t>
            </a:r>
            <a:endParaRPr lang="en-US" dirty="0" smtClean="0"/>
          </a:p>
          <a:p>
            <a:r>
              <a:rPr lang="en-US" dirty="0" smtClean="0"/>
              <a:t>2) </a:t>
            </a:r>
            <a:r>
              <a:rPr lang="hi-IN" dirty="0" smtClean="0">
                <a:solidFill>
                  <a:srgbClr val="FF0000"/>
                </a:solidFill>
              </a:rPr>
              <a:t>लूका</a:t>
            </a:r>
            <a:r>
              <a:rPr lang="en-US" dirty="0" smtClean="0"/>
              <a:t> 16:2 </a:t>
            </a:r>
            <a:r>
              <a:rPr lang="hi-IN" dirty="0" smtClean="0"/>
              <a:t>इसलिए उन्हें अपने प्रबंधन का लेखा-जोखा देने के लिए कहा गया</a:t>
            </a:r>
            <a:endParaRPr lang="en-US" dirty="0" smtClean="0"/>
          </a:p>
          <a:p>
            <a:r>
              <a:rPr lang="en-US" dirty="0" smtClean="0"/>
              <a:t>3) </a:t>
            </a:r>
            <a:r>
              <a:rPr lang="hi-IN" dirty="0" smtClean="0">
                <a:solidFill>
                  <a:srgbClr val="FF0000"/>
                </a:solidFill>
              </a:rPr>
              <a:t>लूका</a:t>
            </a:r>
            <a:r>
              <a:rPr lang="en-US" dirty="0" smtClean="0"/>
              <a:t> 16:5 </a:t>
            </a:r>
            <a:r>
              <a:rPr lang="hi-IN" dirty="0" smtClean="0"/>
              <a:t>उन्होंने अपने प्रत्येक गुरु को ऋणी कहा</a:t>
            </a:r>
            <a:endParaRPr lang="en-US" dirty="0" smtClean="0"/>
          </a:p>
          <a:p>
            <a:r>
              <a:rPr lang="en-US" dirty="0" smtClean="0"/>
              <a:t>4) </a:t>
            </a:r>
            <a:r>
              <a:rPr lang="hi-IN" dirty="0" smtClean="0">
                <a:solidFill>
                  <a:srgbClr val="FF0000"/>
                </a:solidFill>
              </a:rPr>
              <a:t>लूका</a:t>
            </a:r>
            <a:r>
              <a:rPr lang="en-US" dirty="0" smtClean="0"/>
              <a:t> 16:7  </a:t>
            </a:r>
            <a:r>
              <a:rPr lang="hi-IN" dirty="0" smtClean="0"/>
              <a:t>1 व्यक्ति को 50% छूट मिलती है 2 व्यक्ति को 20% छूट मिलती है</a:t>
            </a:r>
            <a:endParaRPr lang="en-IN" dirty="0"/>
          </a:p>
        </p:txBody>
      </p:sp>
    </p:spTree>
    <p:extLst>
      <p:ext uri="{BB962C8B-B14F-4D97-AF65-F5344CB8AC3E}">
        <p14:creationId xmlns="" xmlns:p14="http://schemas.microsoft.com/office/powerpoint/2010/main" val="426106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देनदार लेनदार</a:t>
            </a:r>
            <a:endParaRPr lang="en-IN" dirty="0"/>
          </a:p>
        </p:txBody>
      </p:sp>
      <p:sp>
        <p:nvSpPr>
          <p:cNvPr id="3" name="Content Placeholder 2"/>
          <p:cNvSpPr>
            <a:spLocks noGrp="1"/>
          </p:cNvSpPr>
          <p:nvPr>
            <p:ph idx="1"/>
          </p:nvPr>
        </p:nvSpPr>
        <p:spPr/>
        <p:txBody>
          <a:bodyPr/>
          <a:lstStyle/>
          <a:p>
            <a:r>
              <a:rPr lang="hi-IN" dirty="0" smtClean="0"/>
              <a:t>देनदार-एक व्यक्ति, देश, या संगठन जो पैसा देता है।</a:t>
            </a:r>
          </a:p>
          <a:p>
            <a:r>
              <a:rPr lang="hi-IN" dirty="0" smtClean="0"/>
              <a:t>लेनदार- एक व्यक्ति या कंपनी जिसके लिए पैसा बकाया है।</a:t>
            </a:r>
            <a:endParaRPr lang="en-IN" dirty="0"/>
          </a:p>
        </p:txBody>
      </p:sp>
    </p:spTree>
    <p:extLst>
      <p:ext uri="{BB962C8B-B14F-4D97-AF65-F5344CB8AC3E}">
        <p14:creationId xmlns="" xmlns:p14="http://schemas.microsoft.com/office/powerpoint/2010/main" val="38701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solidFill>
                  <a:srgbClr val="FF0000"/>
                </a:solidFill>
              </a:rPr>
              <a:t>लूका </a:t>
            </a:r>
            <a:r>
              <a:rPr lang="en-US" dirty="0" smtClean="0"/>
              <a:t>16: 8</a:t>
            </a:r>
            <a:endParaRPr lang="en-IN" dirty="0"/>
          </a:p>
        </p:txBody>
      </p:sp>
      <p:sp>
        <p:nvSpPr>
          <p:cNvPr id="3" name="Content Placeholder 2"/>
          <p:cNvSpPr>
            <a:spLocks noGrp="1"/>
          </p:cNvSpPr>
          <p:nvPr>
            <p:ph idx="1"/>
          </p:nvPr>
        </p:nvSpPr>
        <p:spPr/>
        <p:txBody>
          <a:bodyPr/>
          <a:lstStyle/>
          <a:p>
            <a:r>
              <a:rPr lang="hi-IN" dirty="0" smtClean="0"/>
              <a:t>"मास्टर ने बेईमान प्रबंधक की प्रशंसा की क्योंकि उसने चतुरता से काम लिया था।</a:t>
            </a:r>
          </a:p>
          <a:p>
            <a:endParaRPr lang="hi-IN" dirty="0" smtClean="0"/>
          </a:p>
          <a:p>
            <a:r>
              <a:rPr lang="hi-IN" dirty="0" smtClean="0"/>
              <a:t>उसने अपने मालिक के लिए नुकसान से बचा लिया है</a:t>
            </a:r>
            <a:endParaRPr lang="en-IN" dirty="0"/>
          </a:p>
        </p:txBody>
      </p:sp>
    </p:spTree>
    <p:extLst>
      <p:ext uri="{BB962C8B-B14F-4D97-AF65-F5344CB8AC3E}">
        <p14:creationId xmlns="" xmlns:p14="http://schemas.microsoft.com/office/powerpoint/2010/main" val="178720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i-IN" dirty="0" smtClean="0"/>
              <a:t>लापरवाही या लापरवाही</a:t>
            </a:r>
            <a:endParaRPr lang="en-IN" dirty="0"/>
          </a:p>
        </p:txBody>
      </p:sp>
      <p:sp>
        <p:nvSpPr>
          <p:cNvPr id="3" name="Content Placeholder 2"/>
          <p:cNvSpPr>
            <a:spLocks noGrp="1"/>
          </p:cNvSpPr>
          <p:nvPr>
            <p:ph idx="1"/>
          </p:nvPr>
        </p:nvSpPr>
        <p:spPr/>
        <p:txBody>
          <a:bodyPr/>
          <a:lstStyle/>
          <a:p>
            <a:r>
              <a:rPr lang="hi-IN" dirty="0" smtClean="0"/>
              <a:t>एक </a:t>
            </a:r>
            <a:r>
              <a:rPr lang="en-US" dirty="0" err="1" smtClean="0"/>
              <a:t>कंपनी</a:t>
            </a:r>
            <a:r>
              <a:rPr lang="hi-IN" dirty="0" smtClean="0"/>
              <a:t> </a:t>
            </a:r>
            <a:r>
              <a:rPr lang="hi-IN" dirty="0" smtClean="0"/>
              <a:t>दो कारणों से घाटे में चलता है</a:t>
            </a:r>
          </a:p>
          <a:p>
            <a:r>
              <a:rPr lang="hi-IN" dirty="0" smtClean="0"/>
              <a:t>१) चोरी करना</a:t>
            </a:r>
          </a:p>
          <a:p>
            <a:r>
              <a:rPr lang="hi-IN" dirty="0" smtClean="0"/>
              <a:t>2) कुप्रबंधन या लापरवाही या लापरवाही</a:t>
            </a:r>
            <a:endParaRPr lang="en-IN" dirty="0"/>
          </a:p>
        </p:txBody>
      </p:sp>
    </p:spTree>
    <p:extLst>
      <p:ext uri="{BB962C8B-B14F-4D97-AF65-F5344CB8AC3E}">
        <p14:creationId xmlns="" xmlns:p14="http://schemas.microsoft.com/office/powerpoint/2010/main" val="104156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629</Words>
  <Application>Microsoft Office PowerPoint</Application>
  <PresentationFormat>On-screen Show (4:3)</PresentationFormat>
  <Paragraphs>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वित्तीय अनुशासन का स्कूल</vt:lpstr>
      <vt:lpstr>वित्तीय अनुशासन का स्कूल</vt:lpstr>
      <vt:lpstr>विश्वसनीय और बेईमान नौकरों का दृष्टांत</vt:lpstr>
      <vt:lpstr>Slide 4</vt:lpstr>
      <vt:lpstr>Slide 5</vt:lpstr>
      <vt:lpstr>The parable of shrewd manager- लूका 16 :10 </vt:lpstr>
      <vt:lpstr>देनदार लेनदार</vt:lpstr>
      <vt:lpstr>लूका 16: 8</vt:lpstr>
      <vt:lpstr>लापरवाही या लापरवाही</vt:lpstr>
      <vt:lpstr>चालाक | लापरवाह</vt:lpstr>
      <vt:lpstr>NPA 8.41 लाख करोड़ रु</vt:lpstr>
      <vt:lpstr>मत्ती 25:14  प्रतिभाओं का दृष्टान्त</vt:lpstr>
      <vt:lpstr>प्रभु ने इस संसार का सारा धन हमारे हाथों में सौंप दिया है</vt:lpstr>
      <vt:lpstr>सेवक को कठोर दंड क्यों मिला?</vt:lpstr>
      <vt:lpstr>घोर लापरवाही</vt:lpstr>
      <vt:lpstr>लापरवाही के लिए बहाली होनी चाहिए</vt:lpstr>
      <vt:lpstr> लापरवाही के लिए बहाली होनी चाहिए</vt:lpstr>
      <vt:lpstr>सत्य और मिथक</vt:lpstr>
      <vt:lpstr>लापरवाही का कारण क्या है</vt:lpstr>
      <vt:lpstr>व्यावहारिक</vt:lpstr>
      <vt:lpstr>Slide 21</vt:lpstr>
      <vt:lpstr>Slide 22</vt:lpstr>
      <vt:lpstr>युसुफ़ = चर्च</vt:lpstr>
      <vt:lpstr>धन्यवाद</vt:lpstr>
    </vt:vector>
  </TitlesOfParts>
  <Company>diakov.net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Financial Discipline</dc:title>
  <dc:creator>RePack by Diakov</dc:creator>
  <cp:lastModifiedBy>a1</cp:lastModifiedBy>
  <cp:revision>39</cp:revision>
  <dcterms:created xsi:type="dcterms:W3CDTF">2019-05-03T03:06:12Z</dcterms:created>
  <dcterms:modified xsi:type="dcterms:W3CDTF">2019-11-12T11:37:00Z</dcterms:modified>
</cp:coreProperties>
</file>