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9"/>
  </p:notesMasterIdLst>
  <p:sldIdLst>
    <p:sldId id="322" r:id="rId2"/>
    <p:sldId id="344"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1" r:id="rId20"/>
    <p:sldId id="342" r:id="rId21"/>
    <p:sldId id="347" r:id="rId22"/>
    <p:sldId id="348" r:id="rId23"/>
    <p:sldId id="323" r:id="rId24"/>
    <p:sldId id="350" r:id="rId25"/>
    <p:sldId id="351" r:id="rId26"/>
    <p:sldId id="353" r:id="rId27"/>
    <p:sldId id="35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78" autoAdjust="0"/>
    <p:restoredTop sz="94638" autoAdjust="0"/>
  </p:normalViewPr>
  <p:slideViewPr>
    <p:cSldViewPr>
      <p:cViewPr varScale="1">
        <p:scale>
          <a:sx n="63" d="100"/>
          <a:sy n="63" d="100"/>
        </p:scale>
        <p:origin x="-1428" y="-96"/>
      </p:cViewPr>
      <p:guideLst>
        <p:guide orient="horz" pos="2160"/>
        <p:guide pos="2880"/>
      </p:guideLst>
    </p:cSldViewPr>
  </p:slideViewPr>
  <p:outlineViewPr>
    <p:cViewPr>
      <p:scale>
        <a:sx n="33" d="100"/>
        <a:sy n="33" d="100"/>
      </p:scale>
      <p:origin x="48" y="1380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7F569-97EE-4CC3-9676-15CBD00E986B}" type="datetimeFigureOut">
              <a:rPr lang="en-US" smtClean="0"/>
              <a:pPr/>
              <a:t>10/11/2019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6CA01-9C27-4035-B550-0CEE702334A9}" type="slidenum">
              <a:rPr lang="en-US" smtClean="0"/>
              <a:pPr/>
              <a:t>‹#›</a:t>
            </a:fld>
            <a:endParaRPr lang="en-US"/>
          </a:p>
        </p:txBody>
      </p:sp>
    </p:spTree>
    <p:extLst>
      <p:ext uri="{BB962C8B-B14F-4D97-AF65-F5344CB8AC3E}">
        <p14:creationId xmlns="" xmlns:p14="http://schemas.microsoft.com/office/powerpoint/2010/main" val="89547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BD6CA01-9C27-4035-B550-0CEE702334A9}" type="slidenum">
              <a:rPr lang="en-US" smtClean="0"/>
              <a:pPr/>
              <a:t>18</a:t>
            </a:fld>
            <a:endParaRPr lang="en-US"/>
          </a:p>
        </p:txBody>
      </p:sp>
    </p:spTree>
    <p:extLst>
      <p:ext uri="{BB962C8B-B14F-4D97-AF65-F5344CB8AC3E}">
        <p14:creationId xmlns="" xmlns:p14="http://schemas.microsoft.com/office/powerpoint/2010/main" val="251858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BD6CA01-9C27-4035-B550-0CEE702334A9}" type="slidenum">
              <a:rPr lang="en-US" smtClean="0"/>
              <a:pPr/>
              <a:t>23</a:t>
            </a:fld>
            <a:endParaRPr lang="en-US"/>
          </a:p>
        </p:txBody>
      </p:sp>
    </p:spTree>
    <p:extLst>
      <p:ext uri="{BB962C8B-B14F-4D97-AF65-F5344CB8AC3E}">
        <p14:creationId xmlns="" xmlns:p14="http://schemas.microsoft.com/office/powerpoint/2010/main" val="2783766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10/11/2019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10/11/2019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4.xml"/><Relationship Id="rId4" Type="http://schemas.openxmlformats.org/officeDocument/2006/relationships/image" Target="../media/image40.jpeg"/></Relationships>
</file>

<file path=ppt/slides/_rels/slide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905000"/>
          </a:xfrm>
        </p:spPr>
        <p:txBody>
          <a:bodyPr/>
          <a:lstStyle/>
          <a:p>
            <a:pPr algn="ctr"/>
            <a:r>
              <a:rPr lang="hi-IN" sz="6000" dirty="0" smtClean="0">
                <a:solidFill>
                  <a:schemeClr val="accent6">
                    <a:lumMod val="60000"/>
                    <a:lumOff val="40000"/>
                  </a:schemeClr>
                </a:solidFill>
                <a:latin typeface="Arial Narrow" pitchFamily="34" charset="0"/>
              </a:rPr>
              <a:t>वित्तीय अनुशासन का स्कूल</a:t>
            </a:r>
            <a:endParaRPr lang="en-US" sz="6000" dirty="0">
              <a:solidFill>
                <a:schemeClr val="accent6">
                  <a:lumMod val="60000"/>
                  <a:lumOff val="40000"/>
                </a:schemeClr>
              </a:solidFill>
              <a:latin typeface="Arial Narrow" pitchFamily="34" charset="0"/>
            </a:endParaRPr>
          </a:p>
        </p:txBody>
      </p:sp>
      <p:sp>
        <p:nvSpPr>
          <p:cNvPr id="3" name="Content Placeholder 2"/>
          <p:cNvSpPr>
            <a:spLocks noGrp="1"/>
          </p:cNvSpPr>
          <p:nvPr>
            <p:ph idx="1"/>
          </p:nvPr>
        </p:nvSpPr>
        <p:spPr>
          <a:xfrm>
            <a:off x="914400" y="2286000"/>
            <a:ext cx="7772400" cy="2895600"/>
          </a:xfrm>
        </p:spPr>
        <p:txBody>
          <a:bodyPr>
            <a:normAutofit fontScale="62500" lnSpcReduction="20000"/>
          </a:bodyPr>
          <a:lstStyle/>
          <a:p>
            <a:endParaRPr lang="en-US" sz="4400" dirty="0" smtClean="0">
              <a:solidFill>
                <a:srgbClr val="00B0F0"/>
              </a:solidFill>
            </a:endParaRPr>
          </a:p>
          <a:p>
            <a:pPr algn="r">
              <a:buNone/>
            </a:pPr>
            <a:r>
              <a:rPr lang="en-US" sz="9600" dirty="0" smtClean="0"/>
              <a:t>	</a:t>
            </a:r>
            <a:r>
              <a:rPr lang="hi-IN" sz="9600" dirty="0" smtClean="0">
                <a:solidFill>
                  <a:srgbClr val="FFFF00"/>
                </a:solidFill>
                <a:latin typeface="Arial Narrow" pitchFamily="34" charset="0"/>
              </a:rPr>
              <a:t>सत्र २</a:t>
            </a:r>
          </a:p>
          <a:p>
            <a:pPr algn="r">
              <a:buNone/>
            </a:pPr>
            <a:r>
              <a:rPr lang="hi-IN" sz="9600" dirty="0" smtClean="0">
                <a:solidFill>
                  <a:srgbClr val="FFFF00"/>
                </a:solidFill>
                <a:latin typeface="Arial Narrow" pitchFamily="34" charset="0"/>
              </a:rPr>
              <a:t>धन</a:t>
            </a:r>
            <a:r>
              <a:rPr lang="en-US" sz="9600" dirty="0" smtClean="0">
                <a:solidFill>
                  <a:srgbClr val="FFFF00"/>
                </a:solidFill>
                <a:latin typeface="Arial Narrow" pitchFamily="34" charset="0"/>
              </a:rPr>
              <a:t>  </a:t>
            </a:r>
            <a:r>
              <a:rPr lang="hi-IN" sz="9600" dirty="0" smtClean="0">
                <a:solidFill>
                  <a:srgbClr val="FFFF00"/>
                </a:solidFill>
                <a:latin typeface="Arial Narrow" pitchFamily="34" charset="0"/>
              </a:rPr>
              <a:t>का</a:t>
            </a:r>
            <a:r>
              <a:rPr lang="en-US" sz="9600" dirty="0" smtClean="0">
                <a:solidFill>
                  <a:srgbClr val="FFFF00"/>
                </a:solidFill>
                <a:latin typeface="Arial Narrow" pitchFamily="34" charset="0"/>
              </a:rPr>
              <a:t> </a:t>
            </a:r>
            <a:r>
              <a:rPr lang="hi-IN" sz="9600" dirty="0" smtClean="0">
                <a:solidFill>
                  <a:srgbClr val="FFFF00"/>
                </a:solidFill>
                <a:latin typeface="Arial Narrow" pitchFamily="34" charset="0"/>
              </a:rPr>
              <a:t>प्रेम</a:t>
            </a:r>
            <a:r>
              <a:rPr lang="en-US" sz="9600" dirty="0" smtClean="0">
                <a:solidFill>
                  <a:srgbClr val="FFFF00"/>
                </a:solidFill>
                <a:latin typeface="Arial Narrow" pitchFamily="34" charset="0"/>
              </a:rPr>
              <a:t> –</a:t>
            </a:r>
          </a:p>
          <a:p>
            <a:pPr algn="r">
              <a:buNone/>
            </a:pPr>
            <a:r>
              <a:rPr lang="hi-IN" sz="9600" dirty="0" smtClean="0">
                <a:solidFill>
                  <a:srgbClr val="FFFF00"/>
                </a:solidFill>
                <a:latin typeface="Arial Narrow" pitchFamily="34" charset="0"/>
              </a:rPr>
              <a:t>सभी बुराईयों</a:t>
            </a:r>
            <a:r>
              <a:rPr lang="en-US" sz="9600" dirty="0" smtClean="0">
                <a:solidFill>
                  <a:srgbClr val="FFFF00"/>
                </a:solidFill>
                <a:latin typeface="Arial Narrow" pitchFamily="34" charset="0"/>
              </a:rPr>
              <a:t>  का </a:t>
            </a:r>
            <a:r>
              <a:rPr lang="en-US" sz="9600" dirty="0" err="1" smtClean="0">
                <a:solidFill>
                  <a:srgbClr val="FFFF00"/>
                </a:solidFill>
                <a:latin typeface="Arial Narrow" pitchFamily="34" charset="0"/>
              </a:rPr>
              <a:t>जड</a:t>
            </a:r>
            <a:r>
              <a:rPr lang="hi-IN" sz="9600" dirty="0" smtClean="0">
                <a:solidFill>
                  <a:srgbClr val="FFFF00"/>
                </a:solidFill>
                <a:latin typeface="Arial Narrow" pitchFamily="34" charset="0"/>
              </a:rPr>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14400"/>
          </a:xfrm>
        </p:spPr>
        <p:txBody>
          <a:bodyPr/>
          <a:lstStyle/>
          <a:p>
            <a:r>
              <a:rPr lang="en-IN" b="1" dirty="0" smtClean="0">
                <a:solidFill>
                  <a:schemeClr val="accent6">
                    <a:lumMod val="60000"/>
                    <a:lumOff val="40000"/>
                  </a:schemeClr>
                </a:solidFill>
                <a:latin typeface="Arial Narrow" pitchFamily="34" charset="0"/>
              </a:rPr>
              <a:t>8. </a:t>
            </a:r>
            <a:r>
              <a:rPr lang="hi-IN" dirty="0" smtClean="0"/>
              <a:t>इफिसियों</a:t>
            </a:r>
            <a:r>
              <a:rPr lang="en-IN" b="1" dirty="0" smtClean="0">
                <a:solidFill>
                  <a:schemeClr val="accent6">
                    <a:lumMod val="60000"/>
                    <a:lumOff val="40000"/>
                  </a:schemeClr>
                </a:solidFill>
                <a:latin typeface="Arial Narrow" pitchFamily="34" charset="0"/>
              </a:rPr>
              <a:t> 5:3,5 </a:t>
            </a:r>
            <a:r>
              <a:rPr lang="hi-IN" b="1" dirty="0" smtClean="0">
                <a:solidFill>
                  <a:schemeClr val="accent6">
                    <a:lumMod val="60000"/>
                    <a:lumOff val="40000"/>
                  </a:schemeClr>
                </a:solidFill>
                <a:latin typeface="Arial Narrow" pitchFamily="34" charset="0"/>
              </a:rPr>
              <a:t>मसीहा और परमेश्वर के राज्य को खो देंगे। </a:t>
            </a:r>
            <a:r>
              <a:rPr lang="hi-IN" dirty="0" smtClean="0"/>
              <a:t>1 कुरिन्थियों</a:t>
            </a:r>
            <a:r>
              <a:rPr lang="en-IN" b="1" dirty="0" smtClean="0">
                <a:solidFill>
                  <a:schemeClr val="accent6">
                    <a:lumMod val="60000"/>
                    <a:lumOff val="40000"/>
                  </a:schemeClr>
                </a:solidFill>
                <a:latin typeface="Arial Narrow" pitchFamily="34" charset="0"/>
              </a:rPr>
              <a:t> 6:10 </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828800"/>
            <a:ext cx="4038600" cy="4525963"/>
          </a:xfrm>
        </p:spPr>
        <p:txBody>
          <a:bodyPr>
            <a:normAutofit fontScale="85000" lnSpcReduction="10000"/>
          </a:bodyPr>
          <a:lstStyle/>
          <a:p>
            <a:r>
              <a:rPr lang="hi-IN" dirty="0" smtClean="0"/>
              <a:t>इफिसियों</a:t>
            </a:r>
            <a:r>
              <a:rPr lang="en-IN" b="1" dirty="0" smtClean="0">
                <a:solidFill>
                  <a:srgbClr val="FFFF00"/>
                </a:solidFill>
                <a:latin typeface="Arial Narrow" pitchFamily="34" charset="0"/>
              </a:rPr>
              <a:t> </a:t>
            </a:r>
            <a:r>
              <a:rPr lang="en-IN" b="1" dirty="0">
                <a:solidFill>
                  <a:srgbClr val="FFFF00"/>
                </a:solidFill>
                <a:latin typeface="Arial Narrow" pitchFamily="34" charset="0"/>
              </a:rPr>
              <a:t>5:3  </a:t>
            </a:r>
            <a:r>
              <a:rPr lang="hi-IN" b="1" i="1" dirty="0" smtClean="0"/>
              <a:t>3 </a:t>
            </a:r>
            <a:r>
              <a:rPr lang="hi-IN" dirty="0" smtClean="0"/>
              <a:t>और जैसा पवित्र लोगों के योग्य है, वैसा तुम में व्यभिचार, और किसी प्रकार अशुद्ध काम, या लोभ की चर्चा तक न हो।</a:t>
            </a:r>
            <a:endParaRPr lang="en-IN" b="1" dirty="0">
              <a:solidFill>
                <a:srgbClr val="FFFF00"/>
              </a:solidFill>
              <a:latin typeface="Arial Narrow" pitchFamily="34" charset="0"/>
            </a:endParaRPr>
          </a:p>
          <a:p>
            <a:r>
              <a:rPr lang="hi-IN" dirty="0" smtClean="0"/>
              <a:t>इफिसियों</a:t>
            </a:r>
            <a:r>
              <a:rPr lang="en-IN" b="1" dirty="0" smtClean="0">
                <a:solidFill>
                  <a:srgbClr val="FFFF00"/>
                </a:solidFill>
                <a:latin typeface="Arial Narrow" pitchFamily="34" charset="0"/>
              </a:rPr>
              <a:t> </a:t>
            </a:r>
            <a:r>
              <a:rPr lang="en-IN" b="1" dirty="0">
                <a:solidFill>
                  <a:srgbClr val="FFFF00"/>
                </a:solidFill>
                <a:latin typeface="Arial Narrow" pitchFamily="34" charset="0"/>
              </a:rPr>
              <a:t>5:5  </a:t>
            </a:r>
            <a:r>
              <a:rPr lang="hi-IN" b="1" i="1" dirty="0" smtClean="0"/>
              <a:t>5 </a:t>
            </a:r>
            <a:r>
              <a:rPr lang="hi-IN" dirty="0" smtClean="0"/>
              <a:t>क्योंकि तुम यह जानते हो, कि किसी व्यभिचारी, या अशुद्ध जन, या लोभी मनुष्य की, जो मूरत पूजने वाले के बराबर है, मसीह और परमेश्वर के राज्य में मीरास नहीं।</a:t>
            </a:r>
            <a:endParaRPr lang="en-IN" dirty="0"/>
          </a:p>
        </p:txBody>
      </p:sp>
      <p:pic>
        <p:nvPicPr>
          <p:cNvPr id="7170" name="Picture 2" descr="C:\Users\Dell\Desktop\School of Financial Discipline\Pics\stock-photo-stairs-in-sky-to-heaven-70573369.jpg"/>
          <p:cNvPicPr>
            <a:picLocks noGrp="1" noChangeAspect="1" noChangeArrowheads="1"/>
          </p:cNvPicPr>
          <p:nvPr>
            <p:ph sz="half" idx="2"/>
          </p:nvPr>
        </p:nvPicPr>
        <p:blipFill>
          <a:blip r:embed="rId2" cstate="print"/>
          <a:srcRect/>
          <a:stretch>
            <a:fillRect/>
          </a:stretch>
        </p:blipFill>
        <p:spPr bwMode="auto">
          <a:xfrm>
            <a:off x="4495800" y="1770062"/>
            <a:ext cx="4495800" cy="5087937"/>
          </a:xfrm>
          <a:prstGeom prst="rect">
            <a:avLst/>
          </a:prstGeom>
          <a:noFill/>
          <a:effectLst>
            <a:softEdge rad="127000"/>
          </a:effectLst>
        </p:spPr>
      </p:pic>
    </p:spTree>
    <p:extLst>
      <p:ext uri="{BB962C8B-B14F-4D97-AF65-F5344CB8AC3E}">
        <p14:creationId xmlns="" xmlns:p14="http://schemas.microsoft.com/office/powerpoint/2010/main" val="362872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9. </a:t>
            </a:r>
            <a:r>
              <a:rPr lang="hi-IN" dirty="0" smtClean="0"/>
              <a:t>कुलुस्सियों </a:t>
            </a:r>
            <a:r>
              <a:rPr lang="en-IN" b="1" dirty="0" smtClean="0">
                <a:solidFill>
                  <a:schemeClr val="accent6">
                    <a:lumMod val="60000"/>
                    <a:lumOff val="40000"/>
                  </a:schemeClr>
                </a:solidFill>
                <a:latin typeface="Arial Narrow" pitchFamily="34" charset="0"/>
              </a:rPr>
              <a:t>3:5 – </a:t>
            </a:r>
            <a:r>
              <a:rPr lang="hi-IN" b="1" dirty="0" smtClean="0">
                <a:solidFill>
                  <a:schemeClr val="accent6">
                    <a:lumMod val="60000"/>
                    <a:lumOff val="40000"/>
                  </a:schemeClr>
                </a:solidFill>
                <a:latin typeface="Arial Narrow" pitchFamily="34" charset="0"/>
              </a:rPr>
              <a:t>परमेस्वर का क्रोध होगा</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828799"/>
            <a:ext cx="4350544" cy="4467665"/>
          </a:xfrm>
        </p:spPr>
        <p:txBody>
          <a:bodyPr>
            <a:normAutofit fontScale="85000" lnSpcReduction="10000"/>
          </a:bodyPr>
          <a:lstStyle/>
          <a:p>
            <a:r>
              <a:rPr lang="hi-IN" dirty="0" smtClean="0">
                <a:solidFill>
                  <a:srgbClr val="FFFF00"/>
                </a:solidFill>
              </a:rPr>
              <a:t>कुलुस्सियों </a:t>
            </a:r>
            <a:r>
              <a:rPr lang="en-IN" b="1" dirty="0" smtClean="0">
                <a:solidFill>
                  <a:srgbClr val="FFFF00"/>
                </a:solidFill>
                <a:latin typeface="Arial Narrow" pitchFamily="34" charset="0"/>
              </a:rPr>
              <a:t>3:5</a:t>
            </a:r>
            <a:r>
              <a:rPr lang="en-IN" b="1" dirty="0">
                <a:solidFill>
                  <a:srgbClr val="FFFF00"/>
                </a:solidFill>
                <a:latin typeface="Arial Narrow" pitchFamily="34" charset="0"/>
              </a:rPr>
              <a:t>  </a:t>
            </a:r>
            <a:r>
              <a:rPr lang="hi-IN" b="1" i="1" dirty="0" smtClean="0"/>
              <a:t>5 </a:t>
            </a:r>
            <a:r>
              <a:rPr lang="hi-IN" dirty="0" smtClean="0"/>
              <a:t>इसलिये अपने उन अंगो को मार डालो, जो पृथ्वी पर हैं, अर्थात व्यभिचार, अशुद्धता, दुष्कामना, बुरी लालसा और लोभ को जो मूर्ति पूजा के बराबर है।</a:t>
            </a:r>
            <a:endParaRPr lang="en-IN" b="1" dirty="0" smtClean="0">
              <a:solidFill>
                <a:srgbClr val="FFFF00"/>
              </a:solidFill>
              <a:latin typeface="Arial Narrow" pitchFamily="34" charset="0"/>
            </a:endParaRPr>
          </a:p>
          <a:p>
            <a:endParaRPr lang="en-IN" b="1" dirty="0">
              <a:solidFill>
                <a:srgbClr val="FFFF00"/>
              </a:solidFill>
              <a:latin typeface="Arial Narrow" pitchFamily="34" charset="0"/>
            </a:endParaRPr>
          </a:p>
          <a:p>
            <a:r>
              <a:rPr lang="hi-IN" dirty="0" smtClean="0">
                <a:solidFill>
                  <a:srgbClr val="FFFF00"/>
                </a:solidFill>
              </a:rPr>
              <a:t>कुलुस्सियों</a:t>
            </a:r>
            <a:r>
              <a:rPr lang="en-IN" b="1" dirty="0" smtClean="0">
                <a:solidFill>
                  <a:srgbClr val="FFFF00"/>
                </a:solidFill>
                <a:latin typeface="Arial Narrow" pitchFamily="34" charset="0"/>
              </a:rPr>
              <a:t> </a:t>
            </a:r>
            <a:r>
              <a:rPr lang="en-IN" b="1" dirty="0">
                <a:solidFill>
                  <a:srgbClr val="FFFF00"/>
                </a:solidFill>
                <a:latin typeface="Arial Narrow" pitchFamily="34" charset="0"/>
              </a:rPr>
              <a:t>3:6  </a:t>
            </a:r>
            <a:r>
              <a:rPr lang="hi-IN" b="1" i="1" dirty="0" smtClean="0"/>
              <a:t>6 </a:t>
            </a:r>
            <a:r>
              <a:rPr lang="hi-IN" dirty="0" smtClean="0"/>
              <a:t>इन ही के कारण परमेश्वर का प्रकोप आज्ञा न मानने वालों पर पड़ता है। </a:t>
            </a:r>
            <a:r>
              <a:rPr lang="en-IN" b="1" dirty="0">
                <a:solidFill>
                  <a:srgbClr val="FFFF00"/>
                </a:solidFill>
                <a:latin typeface="Arial Narrow" pitchFamily="34" charset="0"/>
              </a:rPr>
              <a:t> </a:t>
            </a:r>
            <a:endParaRPr lang="en-IN" b="1" dirty="0" smtClean="0">
              <a:solidFill>
                <a:srgbClr val="FFFF00"/>
              </a:solidFill>
              <a:latin typeface="Arial Narrow" pitchFamily="34" charset="0"/>
            </a:endParaRPr>
          </a:p>
          <a:p>
            <a:pPr>
              <a:buNone/>
            </a:pPr>
            <a:r>
              <a:rPr lang="en-IN" b="1" dirty="0" smtClean="0">
                <a:solidFill>
                  <a:srgbClr val="FFFF00"/>
                </a:solidFill>
                <a:latin typeface="Arial Narrow" pitchFamily="34" charset="0"/>
              </a:rPr>
              <a:t>	</a:t>
            </a:r>
            <a:endParaRPr lang="en-IN" dirty="0"/>
          </a:p>
        </p:txBody>
      </p:sp>
      <p:sp>
        <p:nvSpPr>
          <p:cNvPr id="4" name="Content Placeholder 3"/>
          <p:cNvSpPr>
            <a:spLocks noGrp="1"/>
          </p:cNvSpPr>
          <p:nvPr>
            <p:ph sz="half" idx="2"/>
          </p:nvPr>
        </p:nvSpPr>
        <p:spPr/>
        <p:txBody>
          <a:bodyPr>
            <a:normAutofit fontScale="85000" lnSpcReduction="10000"/>
          </a:bodyPr>
          <a:lstStyle/>
          <a:p>
            <a:endParaRPr lang="en-US" dirty="0"/>
          </a:p>
        </p:txBody>
      </p:sp>
    </p:spTree>
    <p:extLst>
      <p:ext uri="{BB962C8B-B14F-4D97-AF65-F5344CB8AC3E}">
        <p14:creationId xmlns="" xmlns:p14="http://schemas.microsoft.com/office/powerpoint/2010/main" val="1009912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r>
              <a:rPr lang="en-IN" b="1" dirty="0" smtClean="0">
                <a:solidFill>
                  <a:schemeClr val="accent6">
                    <a:lumMod val="60000"/>
                    <a:lumOff val="40000"/>
                  </a:schemeClr>
                </a:solidFill>
                <a:latin typeface="Arial Narrow" pitchFamily="34" charset="0"/>
              </a:rPr>
              <a:t>10. </a:t>
            </a:r>
            <a:r>
              <a:rPr lang="hi-IN" dirty="0" smtClean="0"/>
              <a:t>1 तीमुथियुस </a:t>
            </a:r>
            <a:r>
              <a:rPr lang="en-IN" b="1" dirty="0" smtClean="0">
                <a:solidFill>
                  <a:schemeClr val="accent6">
                    <a:lumMod val="60000"/>
                    <a:lumOff val="40000"/>
                  </a:schemeClr>
                </a:solidFill>
                <a:latin typeface="Arial Narrow" pitchFamily="34" charset="0"/>
              </a:rPr>
              <a:t>6:9 </a:t>
            </a:r>
            <a:r>
              <a:rPr lang="hi-IN" b="1" dirty="0" smtClean="0">
                <a:solidFill>
                  <a:schemeClr val="accent6">
                    <a:lumMod val="60000"/>
                    <a:lumOff val="40000"/>
                  </a:schemeClr>
                </a:solidFill>
                <a:latin typeface="Arial Narrow" pitchFamily="34" charset="0"/>
              </a:rPr>
              <a:t>बेवकूफ और हानिकारक इच्छाओं से फंसा हुआ</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066801"/>
            <a:ext cx="4502944" cy="5229664"/>
          </a:xfrm>
        </p:spPr>
        <p:txBody>
          <a:bodyPr/>
          <a:lstStyle/>
          <a:p>
            <a:r>
              <a:rPr lang="hi-IN" dirty="0" smtClean="0">
                <a:solidFill>
                  <a:srgbClr val="FFFF00"/>
                </a:solidFill>
              </a:rPr>
              <a:t>1 तीमुथियुस</a:t>
            </a:r>
            <a:r>
              <a:rPr lang="en-IN" b="1" dirty="0" smtClean="0">
                <a:solidFill>
                  <a:srgbClr val="FFFF00"/>
                </a:solidFill>
                <a:latin typeface="Arial Narrow" pitchFamily="34" charset="0"/>
              </a:rPr>
              <a:t> </a:t>
            </a:r>
            <a:r>
              <a:rPr lang="en-IN" b="1" dirty="0">
                <a:solidFill>
                  <a:srgbClr val="FFFF00"/>
                </a:solidFill>
                <a:latin typeface="Arial Narrow" pitchFamily="34" charset="0"/>
              </a:rPr>
              <a:t>6:9  </a:t>
            </a:r>
            <a:r>
              <a:rPr lang="hi-IN" b="1" i="1" dirty="0" smtClean="0"/>
              <a:t>9 </a:t>
            </a:r>
            <a:r>
              <a:rPr lang="hi-IN" dirty="0" smtClean="0"/>
              <a:t>पर जो धनी होना चाहते हैं, वे ऐसी परीक्षा, और फंदे और बहुतेरे व्यर्थ और हानिकारक लालसाओं में फंसते हैं, जो मनुष्यों को बिगाड़ देती हैं और विनाश के समुद्र में डूबा देती हैं। </a:t>
            </a:r>
            <a:r>
              <a:rPr lang="en-IN" b="1" dirty="0">
                <a:solidFill>
                  <a:srgbClr val="FFFF00"/>
                </a:solidFill>
                <a:latin typeface="Arial Narrow" pitchFamily="34" charset="0"/>
              </a:rPr>
              <a:t> </a:t>
            </a:r>
          </a:p>
          <a:p>
            <a:endParaRPr lang="en-IN" dirty="0"/>
          </a:p>
        </p:txBody>
      </p:sp>
      <p:pic>
        <p:nvPicPr>
          <p:cNvPr id="8194" name="Picture 2" descr="C:\Users\Dell\Desktop\School of Financial Discipline\Pics\images (14).jpg"/>
          <p:cNvPicPr>
            <a:picLocks noGrp="1" noChangeAspect="1" noChangeArrowheads="1"/>
          </p:cNvPicPr>
          <p:nvPr>
            <p:ph sz="half" idx="2"/>
          </p:nvPr>
        </p:nvPicPr>
        <p:blipFill>
          <a:blip r:embed="rId2"/>
          <a:srcRect/>
          <a:stretch>
            <a:fillRect/>
          </a:stretch>
        </p:blipFill>
        <p:spPr bwMode="auto">
          <a:xfrm>
            <a:off x="5670550" y="762000"/>
            <a:ext cx="3473450" cy="3356769"/>
          </a:xfrm>
          <a:prstGeom prst="rect">
            <a:avLst/>
          </a:prstGeom>
          <a:noFill/>
          <a:effectLst>
            <a:softEdge rad="63500"/>
          </a:effectLst>
        </p:spPr>
      </p:pic>
      <p:pic>
        <p:nvPicPr>
          <p:cNvPr id="8195" name="Picture 3" descr="C:\Users\Dell\Desktop\School of Financial Discipline\Pics\images (12).jpg"/>
          <p:cNvPicPr>
            <a:picLocks noChangeAspect="1" noChangeArrowheads="1"/>
          </p:cNvPicPr>
          <p:nvPr/>
        </p:nvPicPr>
        <p:blipFill>
          <a:blip r:embed="rId3"/>
          <a:srcRect/>
          <a:stretch>
            <a:fillRect/>
          </a:stretch>
        </p:blipFill>
        <p:spPr bwMode="auto">
          <a:xfrm>
            <a:off x="4502944" y="4343400"/>
            <a:ext cx="3409950" cy="2514600"/>
          </a:xfrm>
          <a:prstGeom prst="rect">
            <a:avLst/>
          </a:prstGeom>
          <a:noFill/>
          <a:effectLst>
            <a:softEdge rad="127000"/>
          </a:effectLst>
        </p:spPr>
      </p:pic>
    </p:spTree>
    <p:extLst>
      <p:ext uri="{BB962C8B-B14F-4D97-AF65-F5344CB8AC3E}">
        <p14:creationId xmlns="" xmlns:p14="http://schemas.microsoft.com/office/powerpoint/2010/main" val="3009849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solidFill>
                  <a:schemeClr val="accent6">
                    <a:lumMod val="60000"/>
                    <a:lumOff val="40000"/>
                  </a:schemeClr>
                </a:solidFill>
                <a:latin typeface="Arial Narrow" pitchFamily="34" charset="0"/>
              </a:rPr>
              <a:t>11. </a:t>
            </a:r>
            <a:r>
              <a:rPr lang="hi-IN" sz="3600" dirty="0" smtClean="0"/>
              <a:t>2 पतरस </a:t>
            </a:r>
            <a:r>
              <a:rPr lang="en-IN" sz="3600" b="1" dirty="0" smtClean="0">
                <a:solidFill>
                  <a:schemeClr val="accent6">
                    <a:lumMod val="60000"/>
                    <a:lumOff val="40000"/>
                  </a:schemeClr>
                </a:solidFill>
                <a:latin typeface="Arial Narrow" pitchFamily="34" charset="0"/>
              </a:rPr>
              <a:t>2:3 </a:t>
            </a:r>
            <a:r>
              <a:rPr lang="hi-IN" sz="3600" b="1" dirty="0" smtClean="0">
                <a:solidFill>
                  <a:schemeClr val="accent6">
                    <a:lumMod val="60000"/>
                    <a:lumOff val="40000"/>
                  </a:schemeClr>
                </a:solidFill>
                <a:latin typeface="Arial Narrow" pitchFamily="34" charset="0"/>
              </a:rPr>
              <a:t>भ्रामक शब्दों के साथ दूसरों का शोषण करें</a:t>
            </a:r>
            <a:endParaRPr lang="en-IN" sz="3600"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905000"/>
            <a:ext cx="4038600" cy="4525963"/>
          </a:xfrm>
        </p:spPr>
        <p:txBody>
          <a:bodyPr>
            <a:noAutofit/>
          </a:bodyPr>
          <a:lstStyle/>
          <a:p>
            <a:pPr>
              <a:buNone/>
            </a:pPr>
            <a:r>
              <a:rPr lang="hi-IN" sz="4000" dirty="0" smtClean="0"/>
              <a:t>2 पतरस </a:t>
            </a:r>
            <a:r>
              <a:rPr lang="en-IN" sz="4000" dirty="0" smtClean="0">
                <a:solidFill>
                  <a:srgbClr val="FFFF00"/>
                </a:solidFill>
                <a:latin typeface="Arial Narrow" pitchFamily="34" charset="0"/>
              </a:rPr>
              <a:t>2:3</a:t>
            </a:r>
            <a:r>
              <a:rPr lang="en-IN" sz="4000" dirty="0">
                <a:solidFill>
                  <a:srgbClr val="FFFF00"/>
                </a:solidFill>
                <a:latin typeface="Arial Narrow" pitchFamily="34" charset="0"/>
              </a:rPr>
              <a:t>  </a:t>
            </a:r>
            <a:r>
              <a:rPr lang="hi-IN" b="1" i="1" dirty="0" smtClean="0"/>
              <a:t>3 </a:t>
            </a:r>
            <a:r>
              <a:rPr lang="hi-IN" dirty="0" smtClean="0"/>
              <a:t>और वे लोभ के लिये बातें गढ़ कर तुम्हें अपने लाभ का कारण बनाएंगे, और जो दण्ड की आज्ञा उन पर पहिले से हो चुकी है, उसके आने में कुछ भी देर नहीं, और उन का विनाश ऊंघता नहीं।</a:t>
            </a:r>
            <a:endParaRPr lang="en-IN" dirty="0">
              <a:solidFill>
                <a:srgbClr val="FFFF00"/>
              </a:solidFill>
            </a:endParaRPr>
          </a:p>
        </p:txBody>
      </p:sp>
      <p:pic>
        <p:nvPicPr>
          <p:cNvPr id="9218" name="Picture 2" descr="C:\Users\Dell\Desktop\School of Financial Discipline\Pics\images (14).jpg"/>
          <p:cNvPicPr>
            <a:picLocks noGrp="1" noChangeAspect="1" noChangeArrowheads="1"/>
          </p:cNvPicPr>
          <p:nvPr>
            <p:ph sz="half" idx="2"/>
          </p:nvPr>
        </p:nvPicPr>
        <p:blipFill>
          <a:blip r:embed="rId2"/>
          <a:srcRect/>
          <a:stretch>
            <a:fillRect/>
          </a:stretch>
        </p:blipFill>
        <p:spPr bwMode="auto">
          <a:xfrm>
            <a:off x="4267200" y="1524000"/>
            <a:ext cx="3352800" cy="1847850"/>
          </a:xfrm>
          <a:prstGeom prst="rect">
            <a:avLst/>
          </a:prstGeom>
          <a:noFill/>
          <a:effectLst>
            <a:softEdge rad="127000"/>
          </a:effectLst>
        </p:spPr>
      </p:pic>
      <p:pic>
        <p:nvPicPr>
          <p:cNvPr id="9219" name="Picture 3" descr="C:\Users\Dell\Desktop\School of Financial Discipline\Pics\download (1).jpg"/>
          <p:cNvPicPr>
            <a:picLocks noChangeAspect="1" noChangeArrowheads="1"/>
          </p:cNvPicPr>
          <p:nvPr/>
        </p:nvPicPr>
        <p:blipFill>
          <a:blip r:embed="rId3"/>
          <a:srcRect/>
          <a:stretch>
            <a:fillRect/>
          </a:stretch>
        </p:blipFill>
        <p:spPr bwMode="auto">
          <a:xfrm>
            <a:off x="4267200" y="3581400"/>
            <a:ext cx="4648200" cy="3276600"/>
          </a:xfrm>
          <a:prstGeom prst="rect">
            <a:avLst/>
          </a:prstGeom>
          <a:noFill/>
          <a:effectLst>
            <a:softEdge rad="127000"/>
          </a:effectLst>
        </p:spPr>
      </p:pic>
    </p:spTree>
    <p:extLst>
      <p:ext uri="{BB962C8B-B14F-4D97-AF65-F5344CB8AC3E}">
        <p14:creationId xmlns="" xmlns:p14="http://schemas.microsoft.com/office/powerpoint/2010/main" val="3760366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accent6">
                    <a:lumMod val="60000"/>
                    <a:lumOff val="40000"/>
                  </a:schemeClr>
                </a:solidFill>
                <a:latin typeface="Arial Narrow" pitchFamily="34" charset="0"/>
              </a:rPr>
              <a:t>12. </a:t>
            </a:r>
            <a:r>
              <a:rPr lang="hi-IN" sz="3200" dirty="0" smtClean="0"/>
              <a:t>2 पतरस </a:t>
            </a:r>
            <a:r>
              <a:rPr lang="en-IN" sz="3200" b="1" dirty="0" smtClean="0">
                <a:solidFill>
                  <a:schemeClr val="accent6">
                    <a:lumMod val="60000"/>
                    <a:lumOff val="40000"/>
                  </a:schemeClr>
                </a:solidFill>
                <a:latin typeface="Arial Narrow" pitchFamily="34" charset="0"/>
              </a:rPr>
              <a:t>2:13-14 </a:t>
            </a:r>
            <a:r>
              <a:rPr lang="hi-IN" sz="3200" b="1" dirty="0" smtClean="0">
                <a:solidFill>
                  <a:schemeClr val="accent6">
                    <a:lumMod val="60000"/>
                    <a:lumOff val="40000"/>
                  </a:schemeClr>
                </a:solidFill>
                <a:latin typeface="Arial Narrow" pitchFamily="34" charset="0"/>
              </a:rPr>
              <a:t>अन्य पापों में परिणाम जैसे जंगली पार्टियां, ..... व्यभिचार, बेहोश करने वाली आत्माओं को बहकाना आदि।</a:t>
            </a:r>
            <a:endParaRPr lang="en-IN" sz="3200" dirty="0"/>
          </a:p>
        </p:txBody>
      </p:sp>
      <p:sp>
        <p:nvSpPr>
          <p:cNvPr id="3" name="Content Placeholder 2"/>
          <p:cNvSpPr>
            <a:spLocks noGrp="1"/>
          </p:cNvSpPr>
          <p:nvPr>
            <p:ph sz="half" idx="1"/>
          </p:nvPr>
        </p:nvSpPr>
        <p:spPr>
          <a:xfrm>
            <a:off x="0" y="2057400"/>
            <a:ext cx="4038600" cy="4525963"/>
          </a:xfrm>
        </p:spPr>
        <p:txBody>
          <a:bodyPr>
            <a:normAutofit fontScale="77500" lnSpcReduction="20000"/>
          </a:bodyPr>
          <a:lstStyle/>
          <a:p>
            <a:r>
              <a:rPr lang="hi-IN" dirty="0" smtClean="0"/>
              <a:t>2 पतरस</a:t>
            </a:r>
            <a:r>
              <a:rPr lang="en-IN" b="1" dirty="0" smtClean="0">
                <a:solidFill>
                  <a:srgbClr val="FFFF00"/>
                </a:solidFill>
                <a:latin typeface="Arial Narrow" pitchFamily="34" charset="0"/>
              </a:rPr>
              <a:t> 2:13,14</a:t>
            </a:r>
            <a:r>
              <a:rPr lang="en-IN" b="1" dirty="0">
                <a:solidFill>
                  <a:srgbClr val="FFFF00"/>
                </a:solidFill>
                <a:latin typeface="Arial Narrow" pitchFamily="34" charset="0"/>
              </a:rPr>
              <a:t> </a:t>
            </a:r>
            <a:r>
              <a:rPr lang="en-IN" b="1" dirty="0" smtClean="0">
                <a:solidFill>
                  <a:srgbClr val="FFFF00"/>
                </a:solidFill>
                <a:latin typeface="Arial Narrow" pitchFamily="34" charset="0"/>
              </a:rPr>
              <a:t>……. </a:t>
            </a:r>
            <a:r>
              <a:rPr lang="hi-IN" b="1" i="1" dirty="0" smtClean="0"/>
              <a:t>13 </a:t>
            </a:r>
            <a:r>
              <a:rPr lang="hi-IN" dirty="0" smtClean="0"/>
              <a:t>औरों का बुरा करने के बदले उन्हीं का बुरा होगा: उन्हें दिन दोपहर सुख-विलास करना भला लगता है; यह कलंक और दोष है- जब वे तुम्हारे साथ खाते पीते हैं, तो अपनी ओर से प्रेम भोज करके भोग-विलास करते हैं।</a:t>
            </a:r>
            <a:br>
              <a:rPr lang="hi-IN" dirty="0" smtClean="0"/>
            </a:br>
            <a:r>
              <a:rPr lang="hi-IN" b="1" i="1" dirty="0" smtClean="0"/>
              <a:t>14 </a:t>
            </a:r>
            <a:r>
              <a:rPr lang="hi-IN" dirty="0" smtClean="0"/>
              <a:t>उन ही आंखों में व्यभिचार बसा हुआ है, और वे पाप किए बिना रूक नहीं सकते: वे चंचल मन वालों को फुसला लेते हैं; उन के मन को लोभ करने का अभ्यास हो गया है, वे सन्ताप के सन्तान हैं।</a:t>
            </a:r>
            <a:endParaRPr lang="en-IN" dirty="0"/>
          </a:p>
        </p:txBody>
      </p:sp>
      <p:pic>
        <p:nvPicPr>
          <p:cNvPr id="1026" name="Picture 2" descr="C:\Users\Dell\Desktop\School of Financial Discipline 1\Pics\Corporate-greed-1024x683.jpg"/>
          <p:cNvPicPr>
            <a:picLocks noGrp="1" noChangeAspect="1" noChangeArrowheads="1"/>
          </p:cNvPicPr>
          <p:nvPr>
            <p:ph sz="half" idx="2"/>
          </p:nvPr>
        </p:nvPicPr>
        <p:blipFill>
          <a:blip r:embed="rId2"/>
          <a:srcRect/>
          <a:stretch>
            <a:fillRect/>
          </a:stretch>
        </p:blipFill>
        <p:spPr bwMode="auto">
          <a:xfrm>
            <a:off x="4267200" y="4800600"/>
            <a:ext cx="4419600" cy="2057400"/>
          </a:xfrm>
          <a:prstGeom prst="rect">
            <a:avLst/>
          </a:prstGeom>
          <a:noFill/>
          <a:effectLst>
            <a:softEdge rad="127000"/>
          </a:effectLst>
        </p:spPr>
      </p:pic>
      <p:pic>
        <p:nvPicPr>
          <p:cNvPr id="1027" name="Picture 3" descr="C:\Users\Dell\Desktop\School of Financial Discipline 1\Pics\Dinner party.jpg"/>
          <p:cNvPicPr>
            <a:picLocks noChangeAspect="1" noChangeArrowheads="1"/>
          </p:cNvPicPr>
          <p:nvPr/>
        </p:nvPicPr>
        <p:blipFill>
          <a:blip r:embed="rId3"/>
          <a:srcRect/>
          <a:stretch>
            <a:fillRect/>
          </a:stretch>
        </p:blipFill>
        <p:spPr bwMode="auto">
          <a:xfrm>
            <a:off x="4267200" y="1828800"/>
            <a:ext cx="4267200" cy="2895600"/>
          </a:xfrm>
          <a:prstGeom prst="rect">
            <a:avLst/>
          </a:prstGeom>
          <a:noFill/>
          <a:effectLst>
            <a:softEdge rad="127000"/>
          </a:effectLst>
        </p:spPr>
      </p:pic>
    </p:spTree>
    <p:extLst>
      <p:ext uri="{BB962C8B-B14F-4D97-AF65-F5344CB8AC3E}">
        <p14:creationId xmlns="" xmlns:p14="http://schemas.microsoft.com/office/powerpoint/2010/main" val="4049338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13. </a:t>
            </a:r>
            <a:r>
              <a:rPr lang="hi-IN" dirty="0" smtClean="0"/>
              <a:t>लूका</a:t>
            </a:r>
            <a:r>
              <a:rPr lang="en-IN" b="1" dirty="0" smtClean="0">
                <a:solidFill>
                  <a:schemeClr val="accent6">
                    <a:lumMod val="60000"/>
                    <a:lumOff val="40000"/>
                  </a:schemeClr>
                </a:solidFill>
                <a:latin typeface="Arial Narrow" pitchFamily="34" charset="0"/>
              </a:rPr>
              <a:t> 8:14 </a:t>
            </a:r>
            <a:r>
              <a:rPr lang="hi-IN" b="1" dirty="0" smtClean="0">
                <a:solidFill>
                  <a:schemeClr val="accent6">
                    <a:lumMod val="60000"/>
                    <a:lumOff val="40000"/>
                  </a:schemeClr>
                </a:solidFill>
                <a:latin typeface="Arial Narrow" pitchFamily="34" charset="0"/>
              </a:rPr>
              <a:t>फल परिपक्व नहीं होंगे</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p:txBody>
          <a:bodyPr/>
          <a:lstStyle/>
          <a:p>
            <a:r>
              <a:rPr lang="hi-IN" dirty="0" smtClean="0"/>
              <a:t>लूका</a:t>
            </a:r>
            <a:r>
              <a:rPr lang="en-IN" b="1" dirty="0" smtClean="0">
                <a:solidFill>
                  <a:srgbClr val="FFFF00"/>
                </a:solidFill>
                <a:latin typeface="Arial Narrow" pitchFamily="34" charset="0"/>
              </a:rPr>
              <a:t> </a:t>
            </a:r>
            <a:r>
              <a:rPr lang="en-IN" b="1" dirty="0">
                <a:solidFill>
                  <a:srgbClr val="FFFF00"/>
                </a:solidFill>
                <a:latin typeface="Arial Narrow" pitchFamily="34" charset="0"/>
              </a:rPr>
              <a:t>8:14  </a:t>
            </a:r>
            <a:r>
              <a:rPr lang="hi-IN" b="1" i="1" dirty="0" smtClean="0"/>
              <a:t>14 </a:t>
            </a:r>
            <a:r>
              <a:rPr lang="hi-IN" dirty="0" smtClean="0"/>
              <a:t>जो झाड़ियों में गिरा, सो वे हैं, जो सुनते हैं, पर होते होते चिन्ता और धन और जीवन के सुख विलास में फंस जाते हैं, और उन का फल नहीं पकता।</a:t>
            </a:r>
            <a:endParaRPr lang="en-IN" b="1" dirty="0">
              <a:solidFill>
                <a:srgbClr val="FFFF00"/>
              </a:solidFill>
              <a:latin typeface="Arial Narrow" pitchFamily="34" charset="0"/>
            </a:endParaRPr>
          </a:p>
          <a:p>
            <a:endParaRPr lang="en-IN" dirty="0"/>
          </a:p>
        </p:txBody>
      </p:sp>
      <p:pic>
        <p:nvPicPr>
          <p:cNvPr id="2050" name="Picture 2" descr="C:\Users\Dell\Desktop\School of Financial Discipline 1\Pics\download (5).jpg"/>
          <p:cNvPicPr>
            <a:picLocks noGrp="1" noChangeAspect="1" noChangeArrowheads="1"/>
          </p:cNvPicPr>
          <p:nvPr>
            <p:ph sz="half" idx="2"/>
          </p:nvPr>
        </p:nvPicPr>
        <p:blipFill>
          <a:blip r:embed="rId2"/>
          <a:srcRect/>
          <a:stretch>
            <a:fillRect/>
          </a:stretch>
        </p:blipFill>
        <p:spPr bwMode="auto">
          <a:xfrm>
            <a:off x="4724400" y="1676400"/>
            <a:ext cx="4267200" cy="5181600"/>
          </a:xfrm>
          <a:prstGeom prst="rect">
            <a:avLst/>
          </a:prstGeom>
          <a:noFill/>
          <a:effectLst>
            <a:softEdge rad="127000"/>
          </a:effectLst>
        </p:spPr>
      </p:pic>
    </p:spTree>
    <p:extLst>
      <p:ext uri="{BB962C8B-B14F-4D97-AF65-F5344CB8AC3E}">
        <p14:creationId xmlns="" xmlns:p14="http://schemas.microsoft.com/office/powerpoint/2010/main" val="826407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6">
                    <a:lumMod val="60000"/>
                    <a:lumOff val="40000"/>
                  </a:schemeClr>
                </a:solidFill>
                <a:latin typeface="Arial Narrow" pitchFamily="34" charset="0"/>
              </a:rPr>
              <a:t>14. </a:t>
            </a:r>
            <a:r>
              <a:rPr lang="hi-IN" dirty="0" smtClean="0"/>
              <a:t>लूका</a:t>
            </a:r>
            <a:r>
              <a:rPr lang="en-IN" b="1" dirty="0" smtClean="0">
                <a:solidFill>
                  <a:schemeClr val="accent6">
                    <a:lumMod val="60000"/>
                    <a:lumOff val="40000"/>
                  </a:schemeClr>
                </a:solidFill>
                <a:latin typeface="Arial Narrow" pitchFamily="34" charset="0"/>
              </a:rPr>
              <a:t> 16:14 </a:t>
            </a:r>
            <a:r>
              <a:rPr lang="hi-IN" b="1" dirty="0" smtClean="0">
                <a:solidFill>
                  <a:schemeClr val="accent6">
                    <a:lumMod val="60000"/>
                    <a:lumOff val="40000"/>
                  </a:schemeClr>
                </a:solidFill>
                <a:latin typeface="Arial Narrow" pitchFamily="34" charset="0"/>
              </a:rPr>
              <a:t>यीशु (शब्द) का मजाक उड़ाना और लोगों के सामने खुद को सही ठहराना</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828800"/>
            <a:ext cx="4038600" cy="4525963"/>
          </a:xfrm>
        </p:spPr>
        <p:txBody>
          <a:bodyPr>
            <a:normAutofit fontScale="92500" lnSpcReduction="20000"/>
          </a:bodyPr>
          <a:lstStyle/>
          <a:p>
            <a:r>
              <a:rPr lang="hi-IN" dirty="0" smtClean="0"/>
              <a:t>लूका</a:t>
            </a:r>
            <a:r>
              <a:rPr lang="en-IN" b="1" dirty="0" smtClean="0">
                <a:solidFill>
                  <a:srgbClr val="FFFF00"/>
                </a:solidFill>
                <a:latin typeface="Arial Narrow" pitchFamily="34" charset="0"/>
              </a:rPr>
              <a:t> 16:14-15</a:t>
            </a:r>
            <a:r>
              <a:rPr lang="en-IN" b="1" dirty="0">
                <a:solidFill>
                  <a:srgbClr val="FFFF00"/>
                </a:solidFill>
                <a:latin typeface="Arial Narrow" pitchFamily="34" charset="0"/>
              </a:rPr>
              <a:t>  </a:t>
            </a:r>
            <a:r>
              <a:rPr lang="hi-IN" b="1" i="1" dirty="0" smtClean="0"/>
              <a:t>14 </a:t>
            </a:r>
            <a:r>
              <a:rPr lang="hi-IN" dirty="0" smtClean="0"/>
              <a:t>फरीसी जो लोभी थे, ये सब बातें सुन कर उसे ठट्ठों में उड़ाने लगे।</a:t>
            </a:r>
            <a:br>
              <a:rPr lang="hi-IN" dirty="0" smtClean="0"/>
            </a:br>
            <a:r>
              <a:rPr lang="hi-IN" b="1" i="1" dirty="0" smtClean="0"/>
              <a:t>15 </a:t>
            </a:r>
            <a:r>
              <a:rPr lang="hi-IN" dirty="0" smtClean="0"/>
              <a:t>उस ने उन से कहा; तुम तो मनुष्यों के साम्हने अपने आप को धर्मी ठहराते हो: परन्तु परमेश्वर तुम्हारे मन को जानता है, क्योंकि जो वस्तु मनुष्यों की दृष्टि में महान है, वह परमेश्वर के निकट घृणित है।</a:t>
            </a:r>
            <a:endParaRPr lang="en-IN" b="1" dirty="0">
              <a:solidFill>
                <a:srgbClr val="FFFF00"/>
              </a:solidFill>
              <a:latin typeface="Arial Narrow" pitchFamily="34" charset="0"/>
            </a:endParaRPr>
          </a:p>
          <a:p>
            <a:endParaRPr lang="en-IN" b="1" dirty="0">
              <a:solidFill>
                <a:srgbClr val="FFFF00"/>
              </a:solidFill>
              <a:latin typeface="Arial Narrow" pitchFamily="34" charset="0"/>
            </a:endParaRPr>
          </a:p>
        </p:txBody>
      </p:sp>
      <p:pic>
        <p:nvPicPr>
          <p:cNvPr id="3074" name="Picture 2" descr="C:\Users\Dell\Desktop\School of Financial Discipline 1\Pics\download (6).jpg"/>
          <p:cNvPicPr>
            <a:picLocks noGrp="1" noChangeAspect="1" noChangeArrowheads="1"/>
          </p:cNvPicPr>
          <p:nvPr>
            <p:ph sz="half" idx="2"/>
          </p:nvPr>
        </p:nvPicPr>
        <p:blipFill>
          <a:blip r:embed="rId2"/>
          <a:srcRect/>
          <a:stretch>
            <a:fillRect/>
          </a:stretch>
        </p:blipFill>
        <p:spPr bwMode="auto">
          <a:xfrm>
            <a:off x="4800600" y="1981200"/>
            <a:ext cx="4191000" cy="2851944"/>
          </a:xfrm>
          <a:prstGeom prst="rect">
            <a:avLst/>
          </a:prstGeom>
          <a:noFill/>
          <a:effectLst>
            <a:softEdge rad="127000"/>
          </a:effectLst>
        </p:spPr>
      </p:pic>
      <p:pic>
        <p:nvPicPr>
          <p:cNvPr id="3075" name="Picture 3" descr="C:\Users\Dell\Desktop\School of Financial Discipline 1\Pics\images (12).jpg"/>
          <p:cNvPicPr>
            <a:picLocks noChangeAspect="1" noChangeArrowheads="1"/>
          </p:cNvPicPr>
          <p:nvPr/>
        </p:nvPicPr>
        <p:blipFill>
          <a:blip r:embed="rId3"/>
          <a:srcRect/>
          <a:stretch>
            <a:fillRect/>
          </a:stretch>
        </p:blipFill>
        <p:spPr bwMode="auto">
          <a:xfrm>
            <a:off x="4724400" y="4724400"/>
            <a:ext cx="4114800" cy="1990725"/>
          </a:xfrm>
          <a:prstGeom prst="rect">
            <a:avLst/>
          </a:prstGeom>
          <a:noFill/>
          <a:effectLst>
            <a:softEdge rad="127000"/>
          </a:effectLst>
        </p:spPr>
      </p:pic>
    </p:spTree>
    <p:extLst>
      <p:ext uri="{BB962C8B-B14F-4D97-AF65-F5344CB8AC3E}">
        <p14:creationId xmlns="" xmlns:p14="http://schemas.microsoft.com/office/powerpoint/2010/main" val="2422033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6">
                    <a:lumMod val="60000"/>
                    <a:lumOff val="40000"/>
                  </a:schemeClr>
                </a:solidFill>
                <a:latin typeface="Arial Narrow" pitchFamily="34" charset="0"/>
              </a:rPr>
              <a:t>15. </a:t>
            </a:r>
            <a:r>
              <a:rPr lang="hi-IN" dirty="0" smtClean="0"/>
              <a:t>लूका</a:t>
            </a:r>
            <a:r>
              <a:rPr lang="en-IN" b="1" dirty="0" smtClean="0">
                <a:solidFill>
                  <a:schemeClr val="accent6">
                    <a:lumMod val="60000"/>
                    <a:lumOff val="40000"/>
                  </a:schemeClr>
                </a:solidFill>
                <a:latin typeface="Arial Narrow" pitchFamily="34" charset="0"/>
              </a:rPr>
              <a:t> 21:34-35 </a:t>
            </a:r>
            <a:r>
              <a:rPr lang="hi-IN" b="1" dirty="0" smtClean="0">
                <a:solidFill>
                  <a:schemeClr val="accent6">
                    <a:lumMod val="60000"/>
                    <a:lumOff val="40000"/>
                  </a:schemeClr>
                </a:solidFill>
                <a:latin typeface="Arial Narrow" pitchFamily="34" charset="0"/>
              </a:rPr>
              <a:t>प्रभु का दिन जाल की तरह आएगा</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228600" y="1828800"/>
            <a:ext cx="4038600" cy="4525963"/>
          </a:xfrm>
        </p:spPr>
        <p:txBody>
          <a:bodyPr>
            <a:normAutofit fontScale="92500" lnSpcReduction="10000"/>
          </a:bodyPr>
          <a:lstStyle/>
          <a:p>
            <a:r>
              <a:rPr lang="hi-IN" dirty="0" smtClean="0"/>
              <a:t>लूका</a:t>
            </a:r>
            <a:r>
              <a:rPr lang="en-IN" b="1" dirty="0" smtClean="0">
                <a:solidFill>
                  <a:srgbClr val="FFFF00"/>
                </a:solidFill>
                <a:latin typeface="Arial Narrow" pitchFamily="34" charset="0"/>
              </a:rPr>
              <a:t> </a:t>
            </a:r>
            <a:r>
              <a:rPr lang="en-IN" b="1" dirty="0">
                <a:solidFill>
                  <a:srgbClr val="FFFF00"/>
                </a:solidFill>
                <a:latin typeface="Arial Narrow" pitchFamily="34" charset="0"/>
              </a:rPr>
              <a:t>21:34  </a:t>
            </a:r>
            <a:r>
              <a:rPr lang="hi-IN" b="1" i="1" dirty="0" smtClean="0"/>
              <a:t>34 </a:t>
            </a:r>
            <a:r>
              <a:rPr lang="hi-IN" dirty="0" smtClean="0"/>
              <a:t>इसलिये सावधान रहो, ऐसा न हो कि तुम्हारे मन खुमार और मतवालेपन, और इस जीवन की चिन्ताओं से सुस्त हो जाएं, और वह दिन तुम पर फन्दे की नाईं अचानक आ पड़े।</a:t>
            </a:r>
            <a:endParaRPr lang="en-IN" b="1" dirty="0">
              <a:solidFill>
                <a:srgbClr val="FFFF00"/>
              </a:solidFill>
              <a:latin typeface="Arial Narrow" pitchFamily="34" charset="0"/>
            </a:endParaRPr>
          </a:p>
          <a:p>
            <a:r>
              <a:rPr lang="hi-IN" dirty="0" smtClean="0"/>
              <a:t>लूका </a:t>
            </a:r>
            <a:r>
              <a:rPr lang="en-IN" b="1" dirty="0" smtClean="0">
                <a:solidFill>
                  <a:srgbClr val="FFFF00"/>
                </a:solidFill>
                <a:latin typeface="Arial Narrow" pitchFamily="34" charset="0"/>
              </a:rPr>
              <a:t>21:35</a:t>
            </a:r>
            <a:r>
              <a:rPr lang="en-IN" b="1" dirty="0">
                <a:solidFill>
                  <a:srgbClr val="FFFF00"/>
                </a:solidFill>
                <a:latin typeface="Arial Narrow" pitchFamily="34" charset="0"/>
              </a:rPr>
              <a:t> </a:t>
            </a:r>
            <a:r>
              <a:rPr lang="hi-IN" b="1" i="1" dirty="0" smtClean="0"/>
              <a:t> 35 </a:t>
            </a:r>
            <a:r>
              <a:rPr lang="hi-IN" dirty="0" smtClean="0"/>
              <a:t>क्योंकि वह सारी पृथ्वी के सब रहने वालों पर इसी प्रकार आ पड़ेगा।</a:t>
            </a:r>
            <a:endParaRPr lang="en-IN" b="1" dirty="0">
              <a:solidFill>
                <a:srgbClr val="FFFF00"/>
              </a:solidFill>
              <a:latin typeface="Arial Narrow" pitchFamily="34" charset="0"/>
            </a:endParaRPr>
          </a:p>
          <a:p>
            <a:endParaRPr lang="en-IN" dirty="0"/>
          </a:p>
        </p:txBody>
      </p:sp>
      <p:pic>
        <p:nvPicPr>
          <p:cNvPr id="4098" name="Picture 2" descr="C:\Users\Dell\Desktop\School of Financial Discipline 1\Pics\download (6).jpg"/>
          <p:cNvPicPr>
            <a:picLocks noGrp="1" noChangeAspect="1" noChangeArrowheads="1"/>
          </p:cNvPicPr>
          <p:nvPr>
            <p:ph sz="half" idx="2"/>
          </p:nvPr>
        </p:nvPicPr>
        <p:blipFill>
          <a:blip r:embed="rId2"/>
          <a:srcRect/>
          <a:stretch>
            <a:fillRect/>
          </a:stretch>
        </p:blipFill>
        <p:spPr bwMode="auto">
          <a:xfrm>
            <a:off x="6172200" y="1371600"/>
            <a:ext cx="2743200" cy="2314575"/>
          </a:xfrm>
          <a:prstGeom prst="rect">
            <a:avLst/>
          </a:prstGeom>
          <a:noFill/>
          <a:effectLst>
            <a:softEdge rad="127000"/>
          </a:effectLst>
        </p:spPr>
      </p:pic>
      <p:pic>
        <p:nvPicPr>
          <p:cNvPr id="4099" name="Picture 3" descr="C:\Users\Dell\Desktop\School of Financial Discipline 1\Pics\download (5).jpg"/>
          <p:cNvPicPr>
            <a:picLocks noChangeAspect="1" noChangeArrowheads="1"/>
          </p:cNvPicPr>
          <p:nvPr/>
        </p:nvPicPr>
        <p:blipFill>
          <a:blip r:embed="rId3"/>
          <a:srcRect/>
          <a:stretch>
            <a:fillRect/>
          </a:stretch>
        </p:blipFill>
        <p:spPr bwMode="auto">
          <a:xfrm>
            <a:off x="4572000" y="3657600"/>
            <a:ext cx="4038600" cy="3200400"/>
          </a:xfrm>
          <a:prstGeom prst="rect">
            <a:avLst/>
          </a:prstGeom>
          <a:noFill/>
          <a:effectLst>
            <a:softEdge rad="127000"/>
          </a:effectLst>
        </p:spPr>
      </p:pic>
    </p:spTree>
    <p:extLst>
      <p:ext uri="{BB962C8B-B14F-4D97-AF65-F5344CB8AC3E}">
        <p14:creationId xmlns="" xmlns:p14="http://schemas.microsoft.com/office/powerpoint/2010/main" val="1097247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295400"/>
          </a:xfrm>
        </p:spPr>
        <p:txBody>
          <a:bodyPr/>
          <a:lstStyle/>
          <a:p>
            <a:r>
              <a:rPr lang="en-IN" b="1" dirty="0" smtClean="0">
                <a:solidFill>
                  <a:schemeClr val="accent6">
                    <a:lumMod val="60000"/>
                    <a:lumOff val="40000"/>
                  </a:schemeClr>
                </a:solidFill>
                <a:latin typeface="Arial Narrow" pitchFamily="34" charset="0"/>
              </a:rPr>
              <a:t>16. </a:t>
            </a:r>
            <a:r>
              <a:rPr lang="hi-IN" dirty="0" smtClean="0"/>
              <a:t>अय्यूब </a:t>
            </a:r>
            <a:r>
              <a:rPr lang="en-IN" b="1" dirty="0" smtClean="0">
                <a:solidFill>
                  <a:schemeClr val="accent6">
                    <a:lumMod val="60000"/>
                    <a:lumOff val="40000"/>
                  </a:schemeClr>
                </a:solidFill>
                <a:latin typeface="Arial Narrow" pitchFamily="34" charset="0"/>
              </a:rPr>
              <a:t> 31:24-25,28 </a:t>
            </a:r>
            <a:r>
              <a:rPr lang="hi-IN" b="1" dirty="0" smtClean="0">
                <a:solidFill>
                  <a:schemeClr val="accent6">
                    <a:lumMod val="60000"/>
                    <a:lumOff val="40000"/>
                  </a:schemeClr>
                </a:solidFill>
                <a:latin typeface="Arial Narrow" pitchFamily="34" charset="0"/>
              </a:rPr>
              <a:t>परमेश्वर को धोखा देने का पाप, और न्याय का हकदार है</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2057400"/>
            <a:ext cx="4038600" cy="4525963"/>
          </a:xfrm>
        </p:spPr>
        <p:txBody>
          <a:bodyPr>
            <a:normAutofit fontScale="77500" lnSpcReduction="20000"/>
          </a:bodyPr>
          <a:lstStyle/>
          <a:p>
            <a:r>
              <a:rPr lang="hi-IN" dirty="0" smtClean="0"/>
              <a:t>अय्यूब </a:t>
            </a:r>
            <a:r>
              <a:rPr lang="en-IN" b="1" dirty="0" smtClean="0">
                <a:solidFill>
                  <a:srgbClr val="FFFF00"/>
                </a:solidFill>
                <a:latin typeface="Arial Narrow" pitchFamily="34" charset="0"/>
              </a:rPr>
              <a:t> 1:24</a:t>
            </a:r>
            <a:r>
              <a:rPr lang="en-IN" b="1" dirty="0">
                <a:solidFill>
                  <a:srgbClr val="FFFF00"/>
                </a:solidFill>
                <a:latin typeface="Arial Narrow" pitchFamily="34" charset="0"/>
              </a:rPr>
              <a:t>  </a:t>
            </a:r>
            <a:r>
              <a:rPr lang="hi-IN" b="1" i="1" dirty="0" smtClean="0"/>
              <a:t>24 </a:t>
            </a:r>
            <a:r>
              <a:rPr lang="hi-IN" dirty="0" smtClean="0"/>
              <a:t>यदि मैं ने सोने का भरोसा किया होता, वा कुन्दन को अपना आसरा कहा होता,</a:t>
            </a:r>
            <a:endParaRPr lang="en-IN" b="1" dirty="0">
              <a:solidFill>
                <a:srgbClr val="FFFF00"/>
              </a:solidFill>
              <a:latin typeface="Arial Narrow" pitchFamily="34" charset="0"/>
            </a:endParaRPr>
          </a:p>
          <a:p>
            <a:r>
              <a:rPr lang="hi-IN" dirty="0" smtClean="0"/>
              <a:t>अय्यूब </a:t>
            </a:r>
            <a:r>
              <a:rPr lang="en-IN" b="1" dirty="0" smtClean="0">
                <a:solidFill>
                  <a:srgbClr val="FFFF00"/>
                </a:solidFill>
                <a:latin typeface="Arial Narrow" pitchFamily="34" charset="0"/>
              </a:rPr>
              <a:t> </a:t>
            </a:r>
            <a:r>
              <a:rPr lang="en-IN" b="1" dirty="0">
                <a:solidFill>
                  <a:srgbClr val="FFFF00"/>
                </a:solidFill>
                <a:latin typeface="Arial Narrow" pitchFamily="34" charset="0"/>
              </a:rPr>
              <a:t>31:25  </a:t>
            </a:r>
            <a:r>
              <a:rPr lang="hi-IN" b="1" i="1" dirty="0" smtClean="0"/>
              <a:t>25 </a:t>
            </a:r>
            <a:r>
              <a:rPr lang="hi-IN" dirty="0" smtClean="0"/>
              <a:t>वा अपने बहुत से धन वा अपनी बड़ी कमाई के कारण आनन्द किया होता</a:t>
            </a:r>
            <a:endParaRPr lang="en-IN" b="1" dirty="0" smtClean="0">
              <a:solidFill>
                <a:srgbClr val="FFFF00"/>
              </a:solidFill>
              <a:latin typeface="Arial Narrow" pitchFamily="34" charset="0"/>
            </a:endParaRPr>
          </a:p>
          <a:p>
            <a:endParaRPr lang="en-IN" b="1" dirty="0">
              <a:solidFill>
                <a:srgbClr val="FFFF00"/>
              </a:solidFill>
              <a:latin typeface="Arial Narrow" pitchFamily="34" charset="0"/>
            </a:endParaRPr>
          </a:p>
          <a:p>
            <a:r>
              <a:rPr lang="hi-IN" dirty="0" smtClean="0"/>
              <a:t>अय्यूब </a:t>
            </a:r>
            <a:r>
              <a:rPr lang="en-IN" b="1" dirty="0" smtClean="0">
                <a:solidFill>
                  <a:srgbClr val="FFFF00"/>
                </a:solidFill>
                <a:latin typeface="Arial Narrow" pitchFamily="34" charset="0"/>
              </a:rPr>
              <a:t> </a:t>
            </a:r>
            <a:r>
              <a:rPr lang="en-IN" b="1" dirty="0">
                <a:solidFill>
                  <a:srgbClr val="FFFF00"/>
                </a:solidFill>
                <a:latin typeface="Arial Narrow" pitchFamily="34" charset="0"/>
              </a:rPr>
              <a:t>31:28  </a:t>
            </a:r>
            <a:r>
              <a:rPr lang="hi-IN" b="1" i="1" dirty="0" smtClean="0"/>
              <a:t>28 </a:t>
            </a:r>
            <a:r>
              <a:rPr lang="hi-IN" dirty="0" smtClean="0"/>
              <a:t>तो यह भी न्यायियों से दण्ड पाने के योग्य अधर्म का काम होता; क्योंकि ऐसा कर के मैं ने सर्वश्रेष्ट ईश्वर का इनकार किया होता।</a:t>
            </a:r>
            <a:endParaRPr lang="en-IN" b="1" dirty="0">
              <a:solidFill>
                <a:srgbClr val="FFFF00"/>
              </a:solidFill>
              <a:latin typeface="Arial Narrow" pitchFamily="34" charset="0"/>
            </a:endParaRPr>
          </a:p>
          <a:p>
            <a:endParaRPr lang="en-IN" dirty="0"/>
          </a:p>
          <a:p>
            <a:endParaRPr lang="en-IN" dirty="0"/>
          </a:p>
        </p:txBody>
      </p:sp>
      <p:pic>
        <p:nvPicPr>
          <p:cNvPr id="5122" name="Picture 2" descr="C:\Users\Dell\Desktop\School of Financial Discipline 1\Pics\images (26).jpg"/>
          <p:cNvPicPr>
            <a:picLocks noGrp="1" noChangeAspect="1" noChangeArrowheads="1"/>
          </p:cNvPicPr>
          <p:nvPr>
            <p:ph sz="half" idx="2"/>
          </p:nvPr>
        </p:nvPicPr>
        <p:blipFill>
          <a:blip r:embed="rId3"/>
          <a:srcRect/>
          <a:stretch>
            <a:fillRect/>
          </a:stretch>
        </p:blipFill>
        <p:spPr bwMode="auto">
          <a:xfrm>
            <a:off x="5029200" y="1371600"/>
            <a:ext cx="3733800" cy="2743200"/>
          </a:xfrm>
          <a:prstGeom prst="rect">
            <a:avLst/>
          </a:prstGeom>
          <a:noFill/>
          <a:effectLst>
            <a:softEdge rad="127000"/>
          </a:effectLst>
        </p:spPr>
      </p:pic>
      <p:pic>
        <p:nvPicPr>
          <p:cNvPr id="5124" name="Picture 4" descr="C:\Users\Dell\Desktop\School of Financial Discipline 1\Pics\images (25).jpg"/>
          <p:cNvPicPr>
            <a:picLocks noChangeAspect="1" noChangeArrowheads="1"/>
          </p:cNvPicPr>
          <p:nvPr/>
        </p:nvPicPr>
        <p:blipFill>
          <a:blip r:embed="rId4"/>
          <a:srcRect/>
          <a:stretch>
            <a:fillRect/>
          </a:stretch>
        </p:blipFill>
        <p:spPr bwMode="auto">
          <a:xfrm>
            <a:off x="4953000" y="4343400"/>
            <a:ext cx="3429000" cy="2514600"/>
          </a:xfrm>
          <a:prstGeom prst="rect">
            <a:avLst/>
          </a:prstGeom>
          <a:noFill/>
          <a:effectLst>
            <a:softEdge rad="127000"/>
          </a:effectLst>
        </p:spPr>
      </p:pic>
    </p:spTree>
    <p:extLst>
      <p:ext uri="{BB962C8B-B14F-4D97-AF65-F5344CB8AC3E}">
        <p14:creationId xmlns="" xmlns:p14="http://schemas.microsoft.com/office/powerpoint/2010/main" val="2399965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17. </a:t>
            </a:r>
            <a:r>
              <a:rPr lang="hi-IN" dirty="0" smtClean="0"/>
              <a:t>भजन संहिता </a:t>
            </a:r>
            <a:r>
              <a:rPr lang="en-IN" b="1" dirty="0" smtClean="0">
                <a:solidFill>
                  <a:schemeClr val="accent6">
                    <a:lumMod val="60000"/>
                    <a:lumOff val="40000"/>
                  </a:schemeClr>
                </a:solidFill>
                <a:latin typeface="Arial Narrow" pitchFamily="34" charset="0"/>
              </a:rPr>
              <a:t>119:36-37 </a:t>
            </a:r>
            <a:r>
              <a:rPr lang="hi-IN" b="1" dirty="0" smtClean="0">
                <a:solidFill>
                  <a:schemeClr val="accent6">
                    <a:lumMod val="60000"/>
                    <a:lumOff val="40000"/>
                  </a:schemeClr>
                </a:solidFill>
                <a:latin typeface="Arial Narrow" pitchFamily="34" charset="0"/>
              </a:rPr>
              <a:t>बेकार की चीजों का नेतृत्व</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228600" y="1447801"/>
            <a:ext cx="4038600" cy="4038600"/>
          </a:xfrm>
        </p:spPr>
        <p:txBody>
          <a:bodyPr>
            <a:normAutofit fontScale="77500" lnSpcReduction="20000"/>
          </a:bodyPr>
          <a:lstStyle/>
          <a:p>
            <a:r>
              <a:rPr lang="hi-IN" dirty="0" smtClean="0"/>
              <a:t>भजन संहिता </a:t>
            </a:r>
            <a:r>
              <a:rPr lang="en-IN" b="1" dirty="0" smtClean="0">
                <a:solidFill>
                  <a:srgbClr val="FFFF00"/>
                </a:solidFill>
                <a:latin typeface="Arial Narrow" pitchFamily="34" charset="0"/>
              </a:rPr>
              <a:t>119:36</a:t>
            </a:r>
            <a:r>
              <a:rPr lang="en-IN" b="1" dirty="0">
                <a:solidFill>
                  <a:srgbClr val="FFFF00"/>
                </a:solidFill>
                <a:latin typeface="Arial Narrow" pitchFamily="34" charset="0"/>
              </a:rPr>
              <a:t>  </a:t>
            </a:r>
            <a:r>
              <a:rPr lang="hi-IN" b="1" i="1" dirty="0" smtClean="0"/>
              <a:t>36 </a:t>
            </a:r>
            <a:r>
              <a:rPr lang="hi-IN" dirty="0" smtClean="0"/>
              <a:t>मेरे मन को लोभ की ओर नहीं, अपनी चितौनियों ही की ओर फेर दे।</a:t>
            </a:r>
            <a:endParaRPr lang="en-IN" b="1" dirty="0">
              <a:solidFill>
                <a:srgbClr val="FFFF00"/>
              </a:solidFill>
              <a:latin typeface="Arial Narrow" pitchFamily="34" charset="0"/>
            </a:endParaRPr>
          </a:p>
          <a:p>
            <a:r>
              <a:rPr lang="hi-IN" dirty="0" smtClean="0"/>
              <a:t>भजन संहिता </a:t>
            </a:r>
            <a:r>
              <a:rPr lang="en-IN" b="1" dirty="0" smtClean="0">
                <a:solidFill>
                  <a:srgbClr val="FFFF00"/>
                </a:solidFill>
                <a:latin typeface="Arial Narrow" pitchFamily="34" charset="0"/>
              </a:rPr>
              <a:t>119:37</a:t>
            </a:r>
            <a:r>
              <a:rPr lang="en-IN" b="1" dirty="0">
                <a:solidFill>
                  <a:srgbClr val="FFFF00"/>
                </a:solidFill>
                <a:latin typeface="Arial Narrow" pitchFamily="34" charset="0"/>
              </a:rPr>
              <a:t>  </a:t>
            </a:r>
            <a:r>
              <a:rPr lang="hi-IN" b="1" i="1" dirty="0" smtClean="0"/>
              <a:t>37 </a:t>
            </a:r>
            <a:r>
              <a:rPr lang="hi-IN" dirty="0" smtClean="0"/>
              <a:t>मेरी आंखों को व्यर्थ वस्तुओं की ओर से फेर दे; तू अपने मार्ग में मुझे जिला।</a:t>
            </a:r>
            <a:endParaRPr lang="en-IN" b="1" dirty="0" smtClean="0">
              <a:solidFill>
                <a:srgbClr val="FFFF00"/>
              </a:solidFill>
              <a:latin typeface="Arial Narrow" pitchFamily="34" charset="0"/>
            </a:endParaRPr>
          </a:p>
          <a:p>
            <a:endParaRPr lang="en-IN" b="1" dirty="0" smtClean="0">
              <a:solidFill>
                <a:srgbClr val="FFFF00"/>
              </a:solidFill>
              <a:latin typeface="Arial Narrow" pitchFamily="34" charset="0"/>
            </a:endParaRPr>
          </a:p>
          <a:p>
            <a:endParaRPr lang="en-IN" b="1" dirty="0" smtClean="0">
              <a:solidFill>
                <a:srgbClr val="FFFF00"/>
              </a:solidFill>
              <a:latin typeface="Arial Narrow" pitchFamily="34" charset="0"/>
            </a:endParaRPr>
          </a:p>
          <a:p>
            <a:r>
              <a:rPr lang="hi-IN" dirty="0" smtClean="0"/>
              <a:t>अरोकपुरम, कल्लकुडी में मौत</a:t>
            </a:r>
            <a:endParaRPr lang="en-IN" dirty="0"/>
          </a:p>
        </p:txBody>
      </p:sp>
      <p:pic>
        <p:nvPicPr>
          <p:cNvPr id="6146" name="Picture 2" descr="C:\Users\Dell\Desktop\School of Financial Discipline 1\Pics\images (12).jpg"/>
          <p:cNvPicPr>
            <a:picLocks noGrp="1" noChangeAspect="1" noChangeArrowheads="1"/>
          </p:cNvPicPr>
          <p:nvPr>
            <p:ph sz="half" idx="2"/>
          </p:nvPr>
        </p:nvPicPr>
        <p:blipFill>
          <a:blip r:embed="rId2"/>
          <a:srcRect/>
          <a:stretch>
            <a:fillRect/>
          </a:stretch>
        </p:blipFill>
        <p:spPr bwMode="auto">
          <a:xfrm>
            <a:off x="4572000" y="1295400"/>
            <a:ext cx="4343400" cy="3156744"/>
          </a:xfrm>
          <a:prstGeom prst="rect">
            <a:avLst/>
          </a:prstGeom>
          <a:noFill/>
          <a:effectLst>
            <a:softEdge rad="127000"/>
          </a:effectLst>
        </p:spPr>
      </p:pic>
      <p:pic>
        <p:nvPicPr>
          <p:cNvPr id="6147" name="Picture 3" descr="C:\Users\Dell\Desktop\School of Financial Discipline 1\Pics\download (5).jpg"/>
          <p:cNvPicPr>
            <a:picLocks noChangeAspect="1" noChangeArrowheads="1"/>
          </p:cNvPicPr>
          <p:nvPr/>
        </p:nvPicPr>
        <p:blipFill>
          <a:blip r:embed="rId3"/>
          <a:srcRect/>
          <a:stretch>
            <a:fillRect/>
          </a:stretch>
        </p:blipFill>
        <p:spPr bwMode="auto">
          <a:xfrm>
            <a:off x="4572000" y="4419600"/>
            <a:ext cx="4419600" cy="2438400"/>
          </a:xfrm>
          <a:prstGeom prst="rect">
            <a:avLst/>
          </a:prstGeom>
          <a:noFill/>
          <a:effectLst>
            <a:softEdge rad="127000"/>
          </a:effectLst>
        </p:spPr>
      </p:pic>
    </p:spTree>
    <p:extLst>
      <p:ext uri="{BB962C8B-B14F-4D97-AF65-F5344CB8AC3E}">
        <p14:creationId xmlns="" xmlns:p14="http://schemas.microsoft.com/office/powerpoint/2010/main" val="4207834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05301" y="228600"/>
            <a:ext cx="7772400" cy="1295400"/>
          </a:xfrm>
        </p:spPr>
        <p:txBody>
          <a:bodyPr/>
          <a:lstStyle/>
          <a:p>
            <a:pPr algn="ctr"/>
            <a:r>
              <a:rPr lang="hi-IN" b="1" dirty="0" smtClean="0">
                <a:solidFill>
                  <a:schemeClr val="accent6">
                    <a:lumMod val="60000"/>
                    <a:lumOff val="40000"/>
                  </a:schemeClr>
                </a:solidFill>
                <a:latin typeface="Arial Narrow" pitchFamily="34" charset="0"/>
              </a:rPr>
              <a:t>वो कौन सी बुराइयां हैं जो </a:t>
            </a:r>
            <a:r>
              <a:rPr lang="en-US" b="1" dirty="0" smtClean="0">
                <a:solidFill>
                  <a:schemeClr val="accent6">
                    <a:lumMod val="60000"/>
                    <a:lumOff val="40000"/>
                  </a:schemeClr>
                </a:solidFill>
                <a:latin typeface="Arial Narrow" pitchFamily="34" charset="0"/>
              </a:rPr>
              <a:t>धन  के  प्रेम</a:t>
            </a:r>
            <a:r>
              <a:rPr lang="hi-IN" b="1" dirty="0" smtClean="0">
                <a:solidFill>
                  <a:schemeClr val="accent6">
                    <a:lumMod val="60000"/>
                    <a:lumOff val="40000"/>
                  </a:schemeClr>
                </a:solidFill>
                <a:latin typeface="Arial Narrow" pitchFamily="34" charset="0"/>
              </a:rPr>
              <a:t> </a:t>
            </a:r>
            <a:r>
              <a:rPr lang="hi-IN" b="1" dirty="0" smtClean="0">
                <a:solidFill>
                  <a:schemeClr val="accent6">
                    <a:lumMod val="60000"/>
                    <a:lumOff val="40000"/>
                  </a:schemeClr>
                </a:solidFill>
                <a:latin typeface="Arial Narrow" pitchFamily="34" charset="0"/>
              </a:rPr>
              <a:t>के साथ आती हैं</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idx="1"/>
          </p:nvPr>
        </p:nvSpPr>
        <p:spPr/>
        <p:txBody>
          <a:bodyPr>
            <a:normAutofit/>
          </a:bodyPr>
          <a:lstStyle/>
          <a:p>
            <a:pPr marL="68580" indent="0" algn="ctr">
              <a:buNone/>
            </a:pPr>
            <a:endParaRPr lang="en-IN" sz="6600" dirty="0" smtClean="0">
              <a:latin typeface="Brush Script MT" pitchFamily="66" charset="0"/>
            </a:endParaRPr>
          </a:p>
          <a:p>
            <a:pPr marL="68580" indent="0" algn="ctr">
              <a:buNone/>
            </a:pPr>
            <a:endParaRPr lang="en-IN" sz="6600" dirty="0" smtClean="0">
              <a:latin typeface="Brush Script MT" pitchFamily="66" charset="0"/>
            </a:endParaRPr>
          </a:p>
          <a:p>
            <a:pPr marL="68580" indent="0" algn="r">
              <a:buNone/>
            </a:pPr>
            <a:r>
              <a:rPr lang="hi-IN" sz="6600" dirty="0" smtClean="0">
                <a:solidFill>
                  <a:srgbClr val="FFFF00"/>
                </a:solidFill>
                <a:latin typeface="Brush Script MT" pitchFamily="66" charset="0"/>
              </a:rPr>
              <a:t>पैसे का प्यार और यह बुराई</a:t>
            </a:r>
            <a:endParaRPr lang="en-IN" dirty="0"/>
          </a:p>
        </p:txBody>
      </p:sp>
    </p:spTree>
    <p:extLst>
      <p:ext uri="{BB962C8B-B14F-4D97-AF65-F5344CB8AC3E}">
        <p14:creationId xmlns="" xmlns:p14="http://schemas.microsoft.com/office/powerpoint/2010/main" val="322214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6">
                    <a:lumMod val="60000"/>
                    <a:lumOff val="40000"/>
                  </a:schemeClr>
                </a:solidFill>
                <a:latin typeface="Arial Narrow" pitchFamily="34" charset="0"/>
              </a:rPr>
              <a:t>18. </a:t>
            </a:r>
            <a:r>
              <a:rPr lang="hi-IN" dirty="0" smtClean="0"/>
              <a:t>नीतिवचन </a:t>
            </a:r>
            <a:r>
              <a:rPr lang="en-IN" b="1" dirty="0" smtClean="0">
                <a:solidFill>
                  <a:schemeClr val="accent6">
                    <a:lumMod val="60000"/>
                    <a:lumOff val="40000"/>
                  </a:schemeClr>
                </a:solidFill>
                <a:latin typeface="Arial Narrow" pitchFamily="34" charset="0"/>
              </a:rPr>
              <a:t>23:4-5. </a:t>
            </a:r>
            <a:r>
              <a:rPr lang="hi-IN" b="1" dirty="0" smtClean="0">
                <a:solidFill>
                  <a:schemeClr val="accent6">
                    <a:lumMod val="60000"/>
                    <a:lumOff val="40000"/>
                  </a:schemeClr>
                </a:solidFill>
                <a:latin typeface="Arial Narrow" pitchFamily="34" charset="0"/>
              </a:rPr>
              <a:t>धन एक बाज की तरह आकाश में उड़ता है</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752600"/>
            <a:ext cx="4038600" cy="4525963"/>
          </a:xfrm>
        </p:spPr>
        <p:txBody>
          <a:bodyPr>
            <a:normAutofit/>
          </a:bodyPr>
          <a:lstStyle/>
          <a:p>
            <a:r>
              <a:rPr lang="hi-IN" dirty="0" smtClean="0"/>
              <a:t>नीतिवचन </a:t>
            </a:r>
            <a:r>
              <a:rPr lang="en-IN" b="1" dirty="0" smtClean="0">
                <a:solidFill>
                  <a:srgbClr val="FFFF00"/>
                </a:solidFill>
                <a:latin typeface="Arial Narrow" pitchFamily="34" charset="0"/>
              </a:rPr>
              <a:t>23:4</a:t>
            </a:r>
            <a:r>
              <a:rPr lang="en-IN" b="1" dirty="0">
                <a:solidFill>
                  <a:srgbClr val="FFFF00"/>
                </a:solidFill>
                <a:latin typeface="Arial Narrow" pitchFamily="34" charset="0"/>
              </a:rPr>
              <a:t>  Don't exhaust yourself acquiring wealth; be smart enough to stop. </a:t>
            </a:r>
          </a:p>
          <a:p>
            <a:r>
              <a:rPr lang="hi-IN" dirty="0" smtClean="0"/>
              <a:t>नीतिवचन</a:t>
            </a:r>
            <a:r>
              <a:rPr lang="en-IN" b="1" dirty="0" smtClean="0">
                <a:solidFill>
                  <a:srgbClr val="FFFF00"/>
                </a:solidFill>
                <a:latin typeface="Arial Narrow" pitchFamily="34" charset="0"/>
              </a:rPr>
              <a:t> </a:t>
            </a:r>
            <a:r>
              <a:rPr lang="en-IN" b="1" dirty="0">
                <a:solidFill>
                  <a:srgbClr val="FFFF00"/>
                </a:solidFill>
                <a:latin typeface="Arial Narrow" pitchFamily="34" charset="0"/>
              </a:rPr>
              <a:t>23:5  When you fix your gaze on it, it's gone, for it sprouts wings for itself and flies to the sky like an eagle. </a:t>
            </a:r>
          </a:p>
          <a:p>
            <a:endParaRPr lang="en-IN" dirty="0"/>
          </a:p>
        </p:txBody>
      </p:sp>
      <p:pic>
        <p:nvPicPr>
          <p:cNvPr id="7170" name="Picture 2" descr="C:\Users\Dell\Desktop\School of Financial Discipline 1\Pics\download (8).jpg"/>
          <p:cNvPicPr>
            <a:picLocks noGrp="1" noChangeAspect="1" noChangeArrowheads="1"/>
          </p:cNvPicPr>
          <p:nvPr>
            <p:ph sz="half" idx="2"/>
          </p:nvPr>
        </p:nvPicPr>
        <p:blipFill>
          <a:blip r:embed="rId2"/>
          <a:srcRect/>
          <a:stretch>
            <a:fillRect/>
          </a:stretch>
        </p:blipFill>
        <p:spPr bwMode="auto">
          <a:xfrm>
            <a:off x="4572000" y="1981200"/>
            <a:ext cx="4343400" cy="4191000"/>
          </a:xfrm>
          <a:prstGeom prst="rect">
            <a:avLst/>
          </a:prstGeom>
          <a:noFill/>
          <a:effectLst>
            <a:softEdge rad="127000"/>
          </a:effectLst>
        </p:spPr>
      </p:pic>
    </p:spTree>
    <p:extLst>
      <p:ext uri="{BB962C8B-B14F-4D97-AF65-F5344CB8AC3E}">
        <p14:creationId xmlns="" xmlns:p14="http://schemas.microsoft.com/office/powerpoint/2010/main" val="726580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19. </a:t>
            </a:r>
            <a:r>
              <a:rPr lang="hi-IN" dirty="0" smtClean="0"/>
              <a:t>हबक्कूक</a:t>
            </a:r>
            <a:r>
              <a:rPr lang="en-IN" b="1" dirty="0" smtClean="0">
                <a:solidFill>
                  <a:schemeClr val="accent6">
                    <a:lumMod val="60000"/>
                    <a:lumOff val="40000"/>
                  </a:schemeClr>
                </a:solidFill>
                <a:latin typeface="Arial Narrow" pitchFamily="34" charset="0"/>
              </a:rPr>
              <a:t> </a:t>
            </a:r>
            <a:r>
              <a:rPr lang="en-IN" b="1" dirty="0">
                <a:solidFill>
                  <a:schemeClr val="accent6">
                    <a:lumMod val="60000"/>
                    <a:lumOff val="40000"/>
                  </a:schemeClr>
                </a:solidFill>
                <a:latin typeface="Arial Narrow" pitchFamily="34" charset="0"/>
              </a:rPr>
              <a:t>2:9,10 </a:t>
            </a:r>
            <a:r>
              <a:rPr lang="hi-IN" b="1" dirty="0" smtClean="0">
                <a:solidFill>
                  <a:schemeClr val="accent6">
                    <a:lumMod val="60000"/>
                    <a:lumOff val="40000"/>
                  </a:schemeClr>
                </a:solidFill>
                <a:latin typeface="Arial Narrow" pitchFamily="34" charset="0"/>
              </a:rPr>
              <a:t> शर्म की बात है और खुद के जीवन को रोक देता है</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905000"/>
            <a:ext cx="4038600" cy="4525963"/>
          </a:xfrm>
        </p:spPr>
        <p:txBody>
          <a:bodyPr>
            <a:normAutofit fontScale="92500" lnSpcReduction="10000"/>
          </a:bodyPr>
          <a:lstStyle/>
          <a:p>
            <a:r>
              <a:rPr lang="hi-IN" dirty="0" smtClean="0"/>
              <a:t>हबक्कूक </a:t>
            </a:r>
            <a:r>
              <a:rPr lang="en-IN" b="1" dirty="0" smtClean="0">
                <a:solidFill>
                  <a:srgbClr val="FFFF00"/>
                </a:solidFill>
                <a:latin typeface="Arial Narrow" pitchFamily="34" charset="0"/>
              </a:rPr>
              <a:t>2:9,10</a:t>
            </a:r>
            <a:r>
              <a:rPr lang="en-IN" b="1" dirty="0">
                <a:solidFill>
                  <a:srgbClr val="FFFF00"/>
                </a:solidFill>
                <a:latin typeface="Arial Narrow" pitchFamily="34" charset="0"/>
              </a:rPr>
              <a:t>  </a:t>
            </a:r>
            <a:r>
              <a:rPr lang="hi-IN" b="1" i="1" dirty="0" smtClean="0"/>
              <a:t>9 </a:t>
            </a:r>
            <a:r>
              <a:rPr lang="hi-IN" dirty="0" smtClean="0"/>
              <a:t>हाय उस पर, जो अपने घर के लिये अन्याय के लाभ का लोभी है ताकि वह अपना घोंसला ऊंचे स्थान में बनाकर विपत्ति से बचे।</a:t>
            </a:r>
            <a:br>
              <a:rPr lang="hi-IN" dirty="0" smtClean="0"/>
            </a:br>
            <a:r>
              <a:rPr lang="hi-IN" b="1" i="1" dirty="0" smtClean="0"/>
              <a:t>10 </a:t>
            </a:r>
            <a:r>
              <a:rPr lang="hi-IN" dirty="0" smtClean="0"/>
              <a:t>तू ने बहुत सी जातियों को काट कर अपने घर लिये लज्जा की युक्ति बान्धी, और अपने ही प्राण का दोषी ठहरा है।</a:t>
            </a:r>
            <a:endParaRPr lang="en-IN" b="1" dirty="0">
              <a:solidFill>
                <a:srgbClr val="FFFF00"/>
              </a:solidFill>
              <a:latin typeface="Arial Narrow" pitchFamily="34" charset="0"/>
            </a:endParaRPr>
          </a:p>
          <a:p>
            <a:endParaRPr lang="en-IN" dirty="0"/>
          </a:p>
        </p:txBody>
      </p:sp>
      <p:pic>
        <p:nvPicPr>
          <p:cNvPr id="8194" name="Picture 2" descr="C:\Users\Dell\Desktop\School of Financial Discipline 1\Pics\images (12).jpg"/>
          <p:cNvPicPr>
            <a:picLocks noGrp="1" noChangeAspect="1" noChangeArrowheads="1"/>
          </p:cNvPicPr>
          <p:nvPr>
            <p:ph sz="half" idx="2"/>
          </p:nvPr>
        </p:nvPicPr>
        <p:blipFill>
          <a:blip r:embed="rId2"/>
          <a:srcRect/>
          <a:stretch>
            <a:fillRect/>
          </a:stretch>
        </p:blipFill>
        <p:spPr bwMode="auto">
          <a:xfrm>
            <a:off x="4572000" y="1828800"/>
            <a:ext cx="4114800" cy="4572000"/>
          </a:xfrm>
          <a:prstGeom prst="rect">
            <a:avLst/>
          </a:prstGeom>
          <a:noFill/>
          <a:effectLst>
            <a:softEdge rad="127000"/>
          </a:effectLst>
        </p:spPr>
      </p:pic>
    </p:spTree>
    <p:extLst>
      <p:ext uri="{BB962C8B-B14F-4D97-AF65-F5344CB8AC3E}">
        <p14:creationId xmlns="" xmlns:p14="http://schemas.microsoft.com/office/powerpoint/2010/main" val="2275240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914400"/>
          </a:xfrm>
        </p:spPr>
        <p:txBody>
          <a:bodyPr/>
          <a:lstStyle/>
          <a:p>
            <a:r>
              <a:rPr lang="en-IN" b="1" dirty="0" smtClean="0">
                <a:solidFill>
                  <a:schemeClr val="accent6">
                    <a:lumMod val="60000"/>
                    <a:lumOff val="40000"/>
                  </a:schemeClr>
                </a:solidFill>
                <a:latin typeface="Arial Narrow" pitchFamily="34" charset="0"/>
              </a:rPr>
              <a:t>20. </a:t>
            </a:r>
            <a:r>
              <a:rPr lang="hi-IN" dirty="0" smtClean="0"/>
              <a:t>मरकुस</a:t>
            </a:r>
            <a:r>
              <a:rPr lang="en-IN" b="1" dirty="0" smtClean="0">
                <a:solidFill>
                  <a:schemeClr val="accent6">
                    <a:lumMod val="60000"/>
                    <a:lumOff val="40000"/>
                  </a:schemeClr>
                </a:solidFill>
                <a:latin typeface="Arial Narrow" pitchFamily="34" charset="0"/>
              </a:rPr>
              <a:t> 7:22-23 </a:t>
            </a:r>
            <a:r>
              <a:rPr lang="hi-IN" b="1" dirty="0" smtClean="0">
                <a:solidFill>
                  <a:schemeClr val="accent6">
                    <a:lumMod val="60000"/>
                    <a:lumOff val="40000"/>
                  </a:schemeClr>
                </a:solidFill>
                <a:latin typeface="Arial Narrow" pitchFamily="34" charset="0"/>
              </a:rPr>
              <a:t>एक व्यक्ति को अशुद्ध बनाता है</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228600" y="1371600"/>
            <a:ext cx="3429000" cy="3886200"/>
          </a:xfrm>
        </p:spPr>
        <p:txBody>
          <a:bodyPr>
            <a:normAutofit fontScale="85000" lnSpcReduction="10000"/>
          </a:bodyPr>
          <a:lstStyle/>
          <a:p>
            <a:r>
              <a:rPr lang="hi-IN" dirty="0" smtClean="0"/>
              <a:t>मरकुस</a:t>
            </a:r>
            <a:r>
              <a:rPr lang="en-IN" b="1" dirty="0" smtClean="0">
                <a:solidFill>
                  <a:srgbClr val="FFFF00"/>
                </a:solidFill>
                <a:latin typeface="Arial Narrow" pitchFamily="34" charset="0"/>
              </a:rPr>
              <a:t> 7:22 -23</a:t>
            </a:r>
            <a:r>
              <a:rPr lang="en-IN" b="1" dirty="0">
                <a:solidFill>
                  <a:srgbClr val="FFFF00"/>
                </a:solidFill>
                <a:latin typeface="Arial Narrow" pitchFamily="34" charset="0"/>
              </a:rPr>
              <a:t>  </a:t>
            </a:r>
            <a:r>
              <a:rPr lang="en-IN" b="1" dirty="0" smtClean="0">
                <a:solidFill>
                  <a:srgbClr val="FFFF00"/>
                </a:solidFill>
                <a:latin typeface="Arial Narrow" pitchFamily="34" charset="0"/>
              </a:rPr>
              <a:t>…… </a:t>
            </a:r>
            <a:r>
              <a:rPr lang="hi-IN" b="1" i="1" dirty="0" smtClean="0"/>
              <a:t>22 </a:t>
            </a:r>
            <a:r>
              <a:rPr lang="hi-IN" dirty="0" smtClean="0"/>
              <a:t>चोरी, हत्या, पर स्त्रीगमन, लोभ, दुष्टता, छल, लुचपन, कुदृष्टि, निन्दा, अभिमान, और मूर्खता निकलती हैं।</a:t>
            </a:r>
            <a:br>
              <a:rPr lang="hi-IN" dirty="0" smtClean="0"/>
            </a:br>
            <a:r>
              <a:rPr lang="hi-IN" b="1" i="1" dirty="0" smtClean="0"/>
              <a:t>23 </a:t>
            </a:r>
            <a:r>
              <a:rPr lang="hi-IN" dirty="0" smtClean="0"/>
              <a:t>ये सब बुरी बातें भीतर ही से निकलती हैं और मनुष्य को अशुद्ध करती हैं॥</a:t>
            </a:r>
            <a:endParaRPr lang="en-IN" b="1" dirty="0">
              <a:solidFill>
                <a:srgbClr val="FFFF00"/>
              </a:solidFill>
              <a:latin typeface="Arial Narrow" pitchFamily="34" charset="0"/>
            </a:endParaRPr>
          </a:p>
          <a:p>
            <a:endParaRPr lang="en-IN" b="1" dirty="0">
              <a:solidFill>
                <a:srgbClr val="FFFF00"/>
              </a:solidFill>
              <a:latin typeface="Arial Narrow" pitchFamily="34" charset="0"/>
            </a:endParaRPr>
          </a:p>
          <a:p>
            <a:endParaRPr lang="en-IN" dirty="0"/>
          </a:p>
        </p:txBody>
      </p:sp>
      <p:pic>
        <p:nvPicPr>
          <p:cNvPr id="9218" name="Picture 2" descr="C:\Users\Dell\Desktop\School of Financial Discipline 1\Pics\images (14).jpg"/>
          <p:cNvPicPr>
            <a:picLocks noGrp="1" noChangeAspect="1" noChangeArrowheads="1"/>
          </p:cNvPicPr>
          <p:nvPr>
            <p:ph sz="half" idx="2"/>
          </p:nvPr>
        </p:nvPicPr>
        <p:blipFill>
          <a:blip r:embed="rId2"/>
          <a:srcRect/>
          <a:stretch>
            <a:fillRect/>
          </a:stretch>
        </p:blipFill>
        <p:spPr bwMode="auto">
          <a:xfrm>
            <a:off x="4572000" y="3962400"/>
            <a:ext cx="4038600" cy="2590800"/>
          </a:xfrm>
          <a:prstGeom prst="rect">
            <a:avLst/>
          </a:prstGeom>
          <a:noFill/>
        </p:spPr>
      </p:pic>
      <p:pic>
        <p:nvPicPr>
          <p:cNvPr id="9219" name="Picture 3" descr="C:\Users\Dell\Desktop\School of Financial Discipline 1\Pics\images (18).jpg"/>
          <p:cNvPicPr>
            <a:picLocks noChangeAspect="1" noChangeArrowheads="1"/>
          </p:cNvPicPr>
          <p:nvPr/>
        </p:nvPicPr>
        <p:blipFill>
          <a:blip r:embed="rId3"/>
          <a:srcRect/>
          <a:stretch>
            <a:fillRect/>
          </a:stretch>
        </p:blipFill>
        <p:spPr bwMode="auto">
          <a:xfrm>
            <a:off x="4572000" y="1295400"/>
            <a:ext cx="4267200" cy="2581275"/>
          </a:xfrm>
          <a:prstGeom prst="rect">
            <a:avLst/>
          </a:prstGeom>
          <a:noFill/>
        </p:spPr>
      </p:pic>
      <p:pic>
        <p:nvPicPr>
          <p:cNvPr id="9221" name="Picture 5" descr="C:\Users\Dell\Desktop\School of Financial Discipline 1\Pics\images (14).jpg"/>
          <p:cNvPicPr>
            <a:picLocks noChangeAspect="1" noChangeArrowheads="1"/>
          </p:cNvPicPr>
          <p:nvPr/>
        </p:nvPicPr>
        <p:blipFill>
          <a:blip r:embed="rId4"/>
          <a:srcRect/>
          <a:stretch>
            <a:fillRect/>
          </a:stretch>
        </p:blipFill>
        <p:spPr bwMode="auto">
          <a:xfrm>
            <a:off x="1524000" y="5181600"/>
            <a:ext cx="2828925" cy="1676400"/>
          </a:xfrm>
          <a:prstGeom prst="rect">
            <a:avLst/>
          </a:prstGeom>
          <a:noFill/>
          <a:effectLst>
            <a:softEdge rad="63500"/>
          </a:effectLst>
        </p:spPr>
      </p:pic>
    </p:spTree>
    <p:extLst>
      <p:ext uri="{BB962C8B-B14F-4D97-AF65-F5344CB8AC3E}">
        <p14:creationId xmlns="" xmlns:p14="http://schemas.microsoft.com/office/powerpoint/2010/main" val="1935338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21. </a:t>
            </a:r>
            <a:r>
              <a:rPr lang="hi-IN" dirty="0" smtClean="0"/>
              <a:t>2 पतरस</a:t>
            </a:r>
            <a:r>
              <a:rPr lang="en-IN" b="1" dirty="0" smtClean="0">
                <a:solidFill>
                  <a:schemeClr val="accent6">
                    <a:lumMod val="60000"/>
                    <a:lumOff val="40000"/>
                  </a:schemeClr>
                </a:solidFill>
                <a:latin typeface="Arial Narrow" pitchFamily="34" charset="0"/>
              </a:rPr>
              <a:t>2:3 </a:t>
            </a:r>
            <a:r>
              <a:rPr lang="hi-IN" b="1" dirty="0" smtClean="0">
                <a:solidFill>
                  <a:schemeClr val="accent6">
                    <a:lumMod val="60000"/>
                    <a:lumOff val="40000"/>
                  </a:schemeClr>
                </a:solidFill>
                <a:latin typeface="Arial Narrow" pitchFamily="34" charset="0"/>
              </a:rPr>
              <a:t>तत्काल विनाश </a:t>
            </a:r>
            <a:r>
              <a:rPr lang="en-IN" dirty="0"/>
              <a:t/>
            </a:r>
            <a:br>
              <a:rPr lang="en-IN" dirty="0"/>
            </a:br>
            <a:endParaRPr lang="en-IN" dirty="0"/>
          </a:p>
        </p:txBody>
      </p:sp>
      <p:sp>
        <p:nvSpPr>
          <p:cNvPr id="3" name="Content Placeholder 2"/>
          <p:cNvSpPr>
            <a:spLocks noGrp="1"/>
          </p:cNvSpPr>
          <p:nvPr>
            <p:ph sz="half" idx="1"/>
          </p:nvPr>
        </p:nvSpPr>
        <p:spPr>
          <a:xfrm>
            <a:off x="152400" y="1600201"/>
            <a:ext cx="4350544" cy="4696264"/>
          </a:xfrm>
        </p:spPr>
        <p:txBody>
          <a:bodyPr>
            <a:normAutofit/>
          </a:bodyPr>
          <a:lstStyle/>
          <a:p>
            <a:r>
              <a:rPr lang="hi-IN" dirty="0" smtClean="0"/>
              <a:t>2 पतरस</a:t>
            </a:r>
            <a:r>
              <a:rPr lang="en-IN" b="1" dirty="0" smtClean="0">
                <a:solidFill>
                  <a:srgbClr val="FFFF00"/>
                </a:solidFill>
                <a:latin typeface="Arial Narrow" pitchFamily="34" charset="0"/>
              </a:rPr>
              <a:t>2:3</a:t>
            </a:r>
            <a:r>
              <a:rPr lang="en-IN" b="1" dirty="0">
                <a:solidFill>
                  <a:srgbClr val="FFFF00"/>
                </a:solidFill>
                <a:latin typeface="Arial Narrow" pitchFamily="34" charset="0"/>
              </a:rPr>
              <a:t> </a:t>
            </a:r>
            <a:r>
              <a:rPr lang="hi-IN" b="1" i="1" dirty="0" smtClean="0"/>
              <a:t>3 </a:t>
            </a:r>
            <a:r>
              <a:rPr lang="hi-IN" dirty="0" smtClean="0"/>
              <a:t>और वे लोभ के लिये बातें गढ़ कर तुम्हें अपने लाभ का कारण बनाएंगे, और जो दण्ड की आज्ञा उन पर पहिले से हो चुकी है, उसके आने में कुछ भी देर नहीं, और उन का विनाश ऊंघता नहीं।</a:t>
            </a:r>
            <a:endParaRPr lang="en-IN" b="1" dirty="0">
              <a:solidFill>
                <a:srgbClr val="FFFF00"/>
              </a:solidFill>
              <a:latin typeface="Arial Narrow" pitchFamily="34" charset="0"/>
            </a:endParaRPr>
          </a:p>
          <a:p>
            <a:endParaRPr lang="en-IN" dirty="0" smtClean="0"/>
          </a:p>
        </p:txBody>
      </p:sp>
      <p:pic>
        <p:nvPicPr>
          <p:cNvPr id="10242" name="Picture 2" descr="C:\Users\Dell\Desktop\School of Financial Discipline 1\Pics\download (5).jpg"/>
          <p:cNvPicPr>
            <a:picLocks noGrp="1" noChangeAspect="1" noChangeArrowheads="1"/>
          </p:cNvPicPr>
          <p:nvPr>
            <p:ph sz="half" idx="2"/>
          </p:nvPr>
        </p:nvPicPr>
        <p:blipFill>
          <a:blip r:embed="rId3"/>
          <a:srcRect/>
          <a:stretch>
            <a:fillRect/>
          </a:stretch>
        </p:blipFill>
        <p:spPr bwMode="auto">
          <a:xfrm>
            <a:off x="4495800" y="1676400"/>
            <a:ext cx="4343400" cy="4876800"/>
          </a:xfrm>
          <a:prstGeom prst="rect">
            <a:avLst/>
          </a:prstGeom>
          <a:noFill/>
          <a:effectLst>
            <a:softEdge rad="127000"/>
          </a:effectLst>
        </p:spPr>
      </p:pic>
    </p:spTree>
    <p:extLst>
      <p:ext uri="{BB962C8B-B14F-4D97-AF65-F5344CB8AC3E}">
        <p14:creationId xmlns="" xmlns:p14="http://schemas.microsoft.com/office/powerpoint/2010/main" val="448368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914400"/>
          </a:xfrm>
        </p:spPr>
        <p:txBody>
          <a:bodyPr/>
          <a:lstStyle/>
          <a:p>
            <a:r>
              <a:rPr lang="en-IN" b="1" dirty="0" smtClean="0">
                <a:solidFill>
                  <a:schemeClr val="accent6">
                    <a:lumMod val="60000"/>
                    <a:lumOff val="40000"/>
                  </a:schemeClr>
                </a:solidFill>
                <a:latin typeface="Arial Narrow" pitchFamily="34" charset="0"/>
              </a:rPr>
              <a:t>22. </a:t>
            </a:r>
            <a:r>
              <a:rPr lang="hi-IN" dirty="0" smtClean="0"/>
              <a:t>इब्रानियों</a:t>
            </a:r>
            <a:r>
              <a:rPr lang="en-IN" b="1" dirty="0" smtClean="0">
                <a:solidFill>
                  <a:schemeClr val="accent6">
                    <a:lumMod val="60000"/>
                    <a:lumOff val="40000"/>
                  </a:schemeClr>
                </a:solidFill>
                <a:latin typeface="Arial Narrow" pitchFamily="34" charset="0"/>
              </a:rPr>
              <a:t> 13:5 </a:t>
            </a:r>
            <a:r>
              <a:rPr lang="en-IN" b="1" dirty="0" smtClean="0">
                <a:solidFill>
                  <a:schemeClr val="accent6">
                    <a:lumMod val="60000"/>
                    <a:lumOff val="40000"/>
                  </a:schemeClr>
                </a:solidFill>
                <a:latin typeface="Arial Narrow" pitchFamily="34" charset="0"/>
              </a:rPr>
              <a:t>परमेश्वर का </a:t>
            </a:r>
            <a:r>
              <a:rPr lang="en-IN" b="1" dirty="0" err="1" smtClean="0">
                <a:solidFill>
                  <a:schemeClr val="accent6">
                    <a:lumMod val="60000"/>
                    <a:lumOff val="40000"/>
                  </a:schemeClr>
                </a:solidFill>
                <a:latin typeface="Arial Narrow" pitchFamily="34" charset="0"/>
              </a:rPr>
              <a:t>सुरक्षा</a:t>
            </a:r>
            <a:r>
              <a:rPr lang="en-IN" b="1" dirty="0" smtClean="0">
                <a:solidFill>
                  <a:schemeClr val="accent6">
                    <a:lumMod val="60000"/>
                    <a:lumOff val="40000"/>
                  </a:schemeClr>
                </a:solidFill>
                <a:latin typeface="Arial Narrow" pitchFamily="34" charset="0"/>
              </a:rPr>
              <a:t> </a:t>
            </a:r>
            <a:r>
              <a:rPr lang="en-IN" b="1" dirty="0" err="1" smtClean="0">
                <a:solidFill>
                  <a:schemeClr val="accent6">
                    <a:lumMod val="60000"/>
                    <a:lumOff val="40000"/>
                  </a:schemeClr>
                </a:solidFill>
                <a:latin typeface="Arial Narrow" pitchFamily="34" charset="0"/>
              </a:rPr>
              <a:t>खोना</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066800"/>
            <a:ext cx="4038600" cy="5334000"/>
          </a:xfrm>
        </p:spPr>
        <p:txBody>
          <a:bodyPr>
            <a:normAutofit/>
          </a:bodyPr>
          <a:lstStyle/>
          <a:p>
            <a:r>
              <a:rPr lang="hi-IN" dirty="0" smtClean="0"/>
              <a:t>इब्रानियों</a:t>
            </a:r>
            <a:r>
              <a:rPr lang="en-IN" b="1" dirty="0" smtClean="0">
                <a:solidFill>
                  <a:srgbClr val="FFFF00"/>
                </a:solidFill>
                <a:latin typeface="Arial Narrow" pitchFamily="34" charset="0"/>
              </a:rPr>
              <a:t> </a:t>
            </a:r>
            <a:r>
              <a:rPr lang="en-IN" b="1" dirty="0">
                <a:solidFill>
                  <a:srgbClr val="FFFF00"/>
                </a:solidFill>
                <a:latin typeface="Arial Narrow" pitchFamily="34" charset="0"/>
              </a:rPr>
              <a:t>13:5  </a:t>
            </a:r>
            <a:r>
              <a:rPr lang="hi-IN" b="1" i="1" dirty="0" smtClean="0"/>
              <a:t>5 </a:t>
            </a:r>
            <a:r>
              <a:rPr lang="hi-IN" dirty="0" smtClean="0"/>
              <a:t>तुम्हारा स्वभाव लोभरिहत हो, और जो तुम्हारे पास है, उसी पर संतोष किया करो; क्योंकि उस ने आप ही कहा है, कि मैं तुझे कभी न छोडूंगा, और न कभी तुझे त्यागूंगा।</a:t>
            </a:r>
            <a:endParaRPr lang="en-IN" b="1" dirty="0" smtClean="0">
              <a:solidFill>
                <a:srgbClr val="FFFF00"/>
              </a:solidFill>
              <a:latin typeface="Arial Narrow" pitchFamily="34" charset="0"/>
            </a:endParaRPr>
          </a:p>
          <a:p>
            <a:r>
              <a:rPr lang="hi-IN" b="1" dirty="0" smtClean="0">
                <a:solidFill>
                  <a:srgbClr val="FFFF00"/>
                </a:solidFill>
                <a:latin typeface="Arial Narrow" pitchFamily="34" charset="0"/>
              </a:rPr>
              <a:t>उदाहरण के लिए। </a:t>
            </a:r>
            <a:r>
              <a:rPr lang="en-US" b="1" dirty="0" smtClean="0">
                <a:solidFill>
                  <a:srgbClr val="FFFF00"/>
                </a:solidFill>
                <a:latin typeface="Arial Narrow" pitchFamily="34" charset="0"/>
              </a:rPr>
              <a:t>परमेश्वर</a:t>
            </a:r>
            <a:r>
              <a:rPr lang="hi-IN" b="1" dirty="0" smtClean="0">
                <a:solidFill>
                  <a:srgbClr val="FFFF00"/>
                </a:solidFill>
                <a:latin typeface="Arial Narrow" pitchFamily="34" charset="0"/>
              </a:rPr>
              <a:t> </a:t>
            </a:r>
            <a:r>
              <a:rPr lang="hi-IN" b="1" dirty="0" smtClean="0">
                <a:solidFill>
                  <a:srgbClr val="FFFF00"/>
                </a:solidFill>
                <a:latin typeface="Arial Narrow" pitchFamily="34" charset="0"/>
              </a:rPr>
              <a:t>की सुरक्षा (व्यक्तिगत अनुभव)</a:t>
            </a:r>
            <a:endParaRPr lang="en-IN" dirty="0"/>
          </a:p>
        </p:txBody>
      </p:sp>
      <p:pic>
        <p:nvPicPr>
          <p:cNvPr id="11266" name="Picture 2" descr="C:\Users\Dell\Desktop\School of Financial Discipline 1\Pics\images (19).jpg"/>
          <p:cNvPicPr>
            <a:picLocks noGrp="1" noChangeAspect="1" noChangeArrowheads="1"/>
          </p:cNvPicPr>
          <p:nvPr>
            <p:ph sz="half" idx="2"/>
          </p:nvPr>
        </p:nvPicPr>
        <p:blipFill>
          <a:blip r:embed="rId2"/>
          <a:srcRect/>
          <a:stretch>
            <a:fillRect/>
          </a:stretch>
        </p:blipFill>
        <p:spPr bwMode="auto">
          <a:xfrm>
            <a:off x="5257800" y="914400"/>
            <a:ext cx="3505200" cy="3962400"/>
          </a:xfrm>
          <a:prstGeom prst="rect">
            <a:avLst/>
          </a:prstGeom>
          <a:noFill/>
          <a:effectLst>
            <a:softEdge rad="127000"/>
          </a:effectLst>
        </p:spPr>
      </p:pic>
      <p:pic>
        <p:nvPicPr>
          <p:cNvPr id="11267" name="Picture 3" descr="C:\Users\Dell\Desktop\School of Financial Discipline 1\Pics\images (20).jpg"/>
          <p:cNvPicPr>
            <a:picLocks noChangeAspect="1" noChangeArrowheads="1"/>
          </p:cNvPicPr>
          <p:nvPr/>
        </p:nvPicPr>
        <p:blipFill>
          <a:blip r:embed="rId3"/>
          <a:srcRect/>
          <a:stretch>
            <a:fillRect/>
          </a:stretch>
        </p:blipFill>
        <p:spPr bwMode="auto">
          <a:xfrm>
            <a:off x="3810000" y="4648200"/>
            <a:ext cx="1962150" cy="2209800"/>
          </a:xfrm>
          <a:prstGeom prst="rect">
            <a:avLst/>
          </a:prstGeom>
          <a:noFill/>
        </p:spPr>
      </p:pic>
      <p:pic>
        <p:nvPicPr>
          <p:cNvPr id="11268" name="Picture 4" descr="C:\Users\Dell\Desktop\School of Financial Discipline 1\Pics\images (25).jpg"/>
          <p:cNvPicPr>
            <a:picLocks noChangeAspect="1" noChangeArrowheads="1"/>
          </p:cNvPicPr>
          <p:nvPr/>
        </p:nvPicPr>
        <p:blipFill>
          <a:blip r:embed="rId4"/>
          <a:srcRect/>
          <a:stretch>
            <a:fillRect/>
          </a:stretch>
        </p:blipFill>
        <p:spPr bwMode="auto">
          <a:xfrm>
            <a:off x="5791200" y="4800600"/>
            <a:ext cx="3124200" cy="2057400"/>
          </a:xfrm>
          <a:prstGeom prst="rect">
            <a:avLst/>
          </a:prstGeom>
          <a:noFill/>
          <a:effectLst>
            <a:softEdge rad="127000"/>
          </a:effectLst>
        </p:spPr>
      </p:pic>
    </p:spTree>
    <p:extLst>
      <p:ext uri="{BB962C8B-B14F-4D97-AF65-F5344CB8AC3E}">
        <p14:creationId xmlns="" xmlns:p14="http://schemas.microsoft.com/office/powerpoint/2010/main" val="3328782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3000" cy="685800"/>
          </a:xfrm>
        </p:spPr>
        <p:txBody>
          <a:bodyPr/>
          <a:lstStyle/>
          <a:p>
            <a:pPr algn="ctr"/>
            <a:r>
              <a:rPr lang="hi-IN" b="1" dirty="0" smtClean="0">
                <a:solidFill>
                  <a:schemeClr val="accent6">
                    <a:lumMod val="60000"/>
                    <a:lumOff val="40000"/>
                  </a:schemeClr>
                </a:solidFill>
                <a:latin typeface="Arial Narrow" pitchFamily="34" charset="0"/>
              </a:rPr>
              <a:t>23. अपने ही लोगों को धोखा देने की ओर जाता है न्याय 16:18</a:t>
            </a:r>
            <a:endParaRPr lang="en-US"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304800" y="1066800"/>
            <a:ext cx="4267200" cy="5029200"/>
          </a:xfrm>
        </p:spPr>
        <p:txBody>
          <a:bodyPr>
            <a:normAutofit fontScale="85000" lnSpcReduction="20000"/>
          </a:bodyPr>
          <a:lstStyle/>
          <a:p>
            <a:endParaRPr lang="en-US" dirty="0" smtClean="0"/>
          </a:p>
          <a:p>
            <a:r>
              <a:rPr lang="hi-IN" dirty="0" smtClean="0"/>
              <a:t>न्यायियों</a:t>
            </a:r>
            <a:r>
              <a:rPr lang="en-US" b="1" dirty="0" smtClean="0">
                <a:solidFill>
                  <a:srgbClr val="FFFF00"/>
                </a:solidFill>
                <a:latin typeface="Arial Narrow" pitchFamily="34" charset="0"/>
              </a:rPr>
              <a:t>16:18  </a:t>
            </a:r>
            <a:r>
              <a:rPr lang="hi-IN" b="1" i="1" dirty="0" smtClean="0"/>
              <a:t>18 </a:t>
            </a:r>
            <a:r>
              <a:rPr lang="hi-IN" dirty="0" smtClean="0"/>
              <a:t>यह देखकर, कि उसने अपने मन का सारा भेद मुझ से कह दिया है, दलीला ने पलिश्तियों के सरदारों के पास कहला भेजा, कि अब की बार फिर आओ, क्योंकि उसने अपने मन का सब भेद मुझे बता दिया है। तब पलिश्तियों के सरदार हाथ में रूपया लिए हुए उसके पास गए।</a:t>
            </a:r>
            <a:endParaRPr lang="en-US" b="1" dirty="0" smtClean="0">
              <a:solidFill>
                <a:srgbClr val="FFFF00"/>
              </a:solidFill>
              <a:latin typeface="Arial Narrow" pitchFamily="34" charset="0"/>
            </a:endParaRPr>
          </a:p>
          <a:p>
            <a:endParaRPr lang="en-US" b="1" dirty="0" smtClean="0">
              <a:solidFill>
                <a:srgbClr val="FFFF00"/>
              </a:solidFill>
              <a:latin typeface="Arial Narrow" pitchFamily="34" charset="0"/>
            </a:endParaRPr>
          </a:p>
          <a:p>
            <a:r>
              <a:rPr lang="hi-IN" b="1" dirty="0" smtClean="0">
                <a:solidFill>
                  <a:srgbClr val="FFFF00"/>
                </a:solidFill>
                <a:latin typeface="Arial Narrow" pitchFamily="34" charset="0"/>
              </a:rPr>
              <a:t>(भूमि का अनुरोध करने में </a:t>
            </a:r>
            <a:r>
              <a:rPr lang="en-US" b="1" dirty="0" smtClean="0">
                <a:solidFill>
                  <a:srgbClr val="FFFF00"/>
                </a:solidFill>
                <a:latin typeface="Arial Narrow" pitchFamily="34" charset="0"/>
              </a:rPr>
              <a:t>परमेश्वर</a:t>
            </a:r>
            <a:r>
              <a:rPr lang="hi-IN" b="1" dirty="0" smtClean="0">
                <a:solidFill>
                  <a:srgbClr val="FFFF00"/>
                </a:solidFill>
                <a:latin typeface="Arial Narrow" pitchFamily="34" charset="0"/>
              </a:rPr>
              <a:t> </a:t>
            </a:r>
            <a:r>
              <a:rPr lang="hi-IN" b="1" dirty="0" smtClean="0">
                <a:solidFill>
                  <a:srgbClr val="FFFF00"/>
                </a:solidFill>
                <a:latin typeface="Arial Narrow" pitchFamily="34" charset="0"/>
              </a:rPr>
              <a:t>की चेतावनी)</a:t>
            </a:r>
            <a:endParaRPr lang="en-US" dirty="0"/>
          </a:p>
        </p:txBody>
      </p:sp>
      <p:pic>
        <p:nvPicPr>
          <p:cNvPr id="12291" name="Picture 3" descr="C:\Users\Dell\Desktop\School of Financial Discipline 1\Pics\images (19).jpg"/>
          <p:cNvPicPr>
            <a:picLocks noChangeAspect="1" noChangeArrowheads="1"/>
          </p:cNvPicPr>
          <p:nvPr/>
        </p:nvPicPr>
        <p:blipFill>
          <a:blip r:embed="rId2"/>
          <a:srcRect/>
          <a:stretch>
            <a:fillRect/>
          </a:stretch>
        </p:blipFill>
        <p:spPr bwMode="auto">
          <a:xfrm>
            <a:off x="5867400" y="1905000"/>
            <a:ext cx="2286000" cy="4267200"/>
          </a:xfrm>
          <a:prstGeom prst="rect">
            <a:avLst/>
          </a:prstGeom>
          <a:noFill/>
          <a:effectLst>
            <a:softEdge rad="127000"/>
          </a:effectLst>
        </p:spPr>
      </p:pic>
    </p:spTree>
    <p:extLst>
      <p:ext uri="{BB962C8B-B14F-4D97-AF65-F5344CB8AC3E}">
        <p14:creationId xmlns="" xmlns:p14="http://schemas.microsoft.com/office/powerpoint/2010/main" val="2483103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b="1" dirty="0" smtClean="0">
                <a:solidFill>
                  <a:schemeClr val="accent6">
                    <a:lumMod val="60000"/>
                    <a:lumOff val="40000"/>
                  </a:schemeClr>
                </a:solidFill>
                <a:latin typeface="Arial Narrow" pitchFamily="34" charset="0"/>
              </a:rPr>
              <a:t>24. झूठ फैलाना और सच्चाई छिपाना</a:t>
            </a:r>
            <a:endParaRPr lang="en-US"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p:txBody>
          <a:bodyPr>
            <a:normAutofit/>
          </a:bodyPr>
          <a:lstStyle/>
          <a:p>
            <a:r>
              <a:rPr lang="hi-IN" dirty="0" smtClean="0"/>
              <a:t>मत्ती </a:t>
            </a:r>
            <a:r>
              <a:rPr lang="en-US" b="1" dirty="0" smtClean="0">
                <a:solidFill>
                  <a:srgbClr val="FFFF00"/>
                </a:solidFill>
                <a:latin typeface="Arial Narrow" pitchFamily="34" charset="0"/>
              </a:rPr>
              <a:t> 28:15  </a:t>
            </a:r>
            <a:r>
              <a:rPr lang="hi-IN" b="1" i="1" dirty="0" smtClean="0"/>
              <a:t>15 </a:t>
            </a:r>
            <a:r>
              <a:rPr lang="hi-IN" dirty="0" smtClean="0"/>
              <a:t>सो उन्होंने रूपए लेकर जैसा सिखाए गए थे, वैसा ही किया; और यह बात आज तक यहूदियों में प्रचलित है॥</a:t>
            </a:r>
            <a:endParaRPr lang="en-US" b="1" dirty="0" smtClean="0">
              <a:solidFill>
                <a:srgbClr val="FFFF00"/>
              </a:solidFill>
              <a:latin typeface="Arial Narrow" pitchFamily="34" charset="0"/>
            </a:endParaRPr>
          </a:p>
          <a:p>
            <a:endParaRPr lang="en-US" b="1" dirty="0" smtClean="0">
              <a:solidFill>
                <a:srgbClr val="FFFF00"/>
              </a:solidFill>
              <a:latin typeface="Arial Narrow" pitchFamily="34" charset="0"/>
            </a:endParaRPr>
          </a:p>
          <a:p>
            <a:r>
              <a:rPr lang="hi-IN" b="1" dirty="0" smtClean="0">
                <a:solidFill>
                  <a:srgbClr val="FFFF00"/>
                </a:solidFill>
                <a:latin typeface="Arial Narrow" pitchFamily="34" charset="0"/>
              </a:rPr>
              <a:t>(चेक वापस भेजा गया।)</a:t>
            </a:r>
            <a:endParaRPr lang="en-US" dirty="0"/>
          </a:p>
        </p:txBody>
      </p:sp>
      <p:pic>
        <p:nvPicPr>
          <p:cNvPr id="13314" name="Picture 2" descr="C:\Users\Dell\Desktop\School of Financial Discipline 1\Pics\images (14).jpg"/>
          <p:cNvPicPr>
            <a:picLocks noGrp="1" noChangeAspect="1" noChangeArrowheads="1"/>
          </p:cNvPicPr>
          <p:nvPr>
            <p:ph sz="half" idx="2"/>
          </p:nvPr>
        </p:nvPicPr>
        <p:blipFill>
          <a:blip r:embed="rId2"/>
          <a:srcRect/>
          <a:stretch>
            <a:fillRect/>
          </a:stretch>
        </p:blipFill>
        <p:spPr bwMode="auto">
          <a:xfrm>
            <a:off x="5029200" y="1219200"/>
            <a:ext cx="3810000" cy="2133600"/>
          </a:xfrm>
          <a:prstGeom prst="rect">
            <a:avLst/>
          </a:prstGeom>
          <a:noFill/>
          <a:effectLst>
            <a:softEdge rad="127000"/>
          </a:effectLst>
        </p:spPr>
      </p:pic>
      <p:pic>
        <p:nvPicPr>
          <p:cNvPr id="13316" name="Picture 4" descr="C:\Users\Dell\Desktop\School of Financial Discipline 1\Pics\download (6).jpg"/>
          <p:cNvPicPr>
            <a:picLocks noChangeAspect="1" noChangeArrowheads="1"/>
          </p:cNvPicPr>
          <p:nvPr/>
        </p:nvPicPr>
        <p:blipFill>
          <a:blip r:embed="rId3"/>
          <a:srcRect/>
          <a:stretch>
            <a:fillRect/>
          </a:stretch>
        </p:blipFill>
        <p:spPr bwMode="auto">
          <a:xfrm>
            <a:off x="4876800" y="3352800"/>
            <a:ext cx="4267200" cy="3505200"/>
          </a:xfrm>
          <a:prstGeom prst="rect">
            <a:avLst/>
          </a:prstGeom>
          <a:noFill/>
          <a:effectLst>
            <a:softEdge rad="127000"/>
          </a:effectLst>
        </p:spPr>
      </p:pic>
    </p:spTree>
    <p:extLst>
      <p:ext uri="{BB962C8B-B14F-4D97-AF65-F5344CB8AC3E}">
        <p14:creationId xmlns="" xmlns:p14="http://schemas.microsoft.com/office/powerpoint/2010/main" val="484810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914400"/>
          </a:xfrm>
        </p:spPr>
        <p:txBody>
          <a:bodyPr/>
          <a:lstStyle/>
          <a:p>
            <a:pPr algn="ctr"/>
            <a:r>
              <a:rPr lang="hi-IN" b="1" dirty="0" smtClean="0">
                <a:solidFill>
                  <a:schemeClr val="accent6">
                    <a:lumMod val="60000"/>
                    <a:lumOff val="40000"/>
                  </a:schemeClr>
                </a:solidFill>
                <a:latin typeface="Arial Narrow" pitchFamily="34" charset="0"/>
              </a:rPr>
              <a:t>25. पवित्र आत्मा खरीदने की कोशिश की</a:t>
            </a:r>
            <a:endParaRPr lang="en-US"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228600" y="1676400"/>
            <a:ext cx="4038600" cy="4525963"/>
          </a:xfrm>
        </p:spPr>
        <p:txBody>
          <a:bodyPr>
            <a:normAutofit fontScale="85000" lnSpcReduction="10000"/>
          </a:bodyPr>
          <a:lstStyle/>
          <a:p>
            <a:r>
              <a:rPr lang="hi-IN" dirty="0" smtClean="0"/>
              <a:t>प्रेरितों के काम </a:t>
            </a:r>
            <a:r>
              <a:rPr lang="en-US" b="1" dirty="0" smtClean="0">
                <a:solidFill>
                  <a:srgbClr val="FFFF00"/>
                </a:solidFill>
                <a:latin typeface="Arial Narrow" pitchFamily="34" charset="0"/>
              </a:rPr>
              <a:t> 8:18  </a:t>
            </a:r>
            <a:r>
              <a:rPr lang="hi-IN" b="1" i="1" dirty="0" smtClean="0"/>
              <a:t>18 </a:t>
            </a:r>
            <a:r>
              <a:rPr lang="hi-IN" dirty="0" smtClean="0"/>
              <a:t>जब शमौन ने देखा कि प्रेरितों के हाथ रखने से पवित्र आत्मा दिया जाता है, तो उन के पास रूपये लाकर कहा।</a:t>
            </a:r>
            <a:endParaRPr lang="en-US" b="1" dirty="0" smtClean="0">
              <a:solidFill>
                <a:srgbClr val="FFFF00"/>
              </a:solidFill>
              <a:latin typeface="Arial Narrow" pitchFamily="34" charset="0"/>
            </a:endParaRPr>
          </a:p>
          <a:p>
            <a:r>
              <a:rPr lang="hi-IN" dirty="0" smtClean="0"/>
              <a:t>प्रेरितों के काम </a:t>
            </a:r>
            <a:r>
              <a:rPr lang="en-US" b="1" dirty="0" smtClean="0">
                <a:solidFill>
                  <a:srgbClr val="FFFF00"/>
                </a:solidFill>
                <a:latin typeface="Arial Narrow" pitchFamily="34" charset="0"/>
              </a:rPr>
              <a:t>  8:20  </a:t>
            </a:r>
            <a:r>
              <a:rPr lang="hi-IN" b="1" i="1" dirty="0" smtClean="0"/>
              <a:t>20 </a:t>
            </a:r>
            <a:r>
              <a:rPr lang="hi-IN" dirty="0" smtClean="0"/>
              <a:t>पतरस ने उस से कहा; तेरे रूपये तेरे साथ नाश हों, क्योंकि तू ने परमेश्वर का दान रूपयों से मोल लेने का विचार किया।</a:t>
            </a:r>
            <a:endParaRPr lang="en-US" b="1" dirty="0" smtClean="0">
              <a:solidFill>
                <a:srgbClr val="FFFF00"/>
              </a:solidFill>
              <a:latin typeface="Arial Narrow" pitchFamily="34" charset="0"/>
            </a:endParaRPr>
          </a:p>
          <a:p>
            <a:endParaRPr lang="en-US" b="1" dirty="0">
              <a:solidFill>
                <a:srgbClr val="FFFF00"/>
              </a:solidFill>
              <a:latin typeface="Arial Narrow" pitchFamily="34" charset="0"/>
            </a:endParaRPr>
          </a:p>
        </p:txBody>
      </p:sp>
      <p:pic>
        <p:nvPicPr>
          <p:cNvPr id="14338" name="Picture 2" descr="C:\Users\Dell\Desktop\School of Financial Discipline 1\Pics\b10841c657066916c554465a89de6bfb--simon-magus-christianity.jpg"/>
          <p:cNvPicPr>
            <a:picLocks noGrp="1" noChangeAspect="1" noChangeArrowheads="1"/>
          </p:cNvPicPr>
          <p:nvPr>
            <p:ph sz="half" idx="2"/>
          </p:nvPr>
        </p:nvPicPr>
        <p:blipFill>
          <a:blip r:embed="rId2"/>
          <a:srcRect/>
          <a:stretch>
            <a:fillRect/>
          </a:stretch>
        </p:blipFill>
        <p:spPr bwMode="auto">
          <a:xfrm>
            <a:off x="4495800" y="914400"/>
            <a:ext cx="2743200" cy="3985419"/>
          </a:xfrm>
          <a:prstGeom prst="rect">
            <a:avLst/>
          </a:prstGeom>
          <a:noFill/>
          <a:effectLst>
            <a:softEdge rad="127000"/>
          </a:effectLst>
        </p:spPr>
      </p:pic>
      <p:pic>
        <p:nvPicPr>
          <p:cNvPr id="14339" name="Picture 3" descr="C:\Users\Dell\Desktop\School of Financial Discipline 1\Pics\download (5).jpg"/>
          <p:cNvPicPr>
            <a:picLocks noChangeAspect="1" noChangeArrowheads="1"/>
          </p:cNvPicPr>
          <p:nvPr/>
        </p:nvPicPr>
        <p:blipFill>
          <a:blip r:embed="rId3"/>
          <a:srcRect/>
          <a:stretch>
            <a:fillRect/>
          </a:stretch>
        </p:blipFill>
        <p:spPr bwMode="auto">
          <a:xfrm>
            <a:off x="6324600" y="4953000"/>
            <a:ext cx="2819400" cy="1905000"/>
          </a:xfrm>
          <a:prstGeom prst="rect">
            <a:avLst/>
          </a:prstGeom>
          <a:noFill/>
          <a:effectLst>
            <a:softEdge rad="127000"/>
          </a:effectLst>
        </p:spPr>
      </p:pic>
    </p:spTree>
    <p:extLst>
      <p:ext uri="{BB962C8B-B14F-4D97-AF65-F5344CB8AC3E}">
        <p14:creationId xmlns="" xmlns:p14="http://schemas.microsoft.com/office/powerpoint/2010/main" val="340606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219200"/>
          </a:xfrm>
        </p:spPr>
        <p:txBody>
          <a:bodyPr/>
          <a:lstStyle/>
          <a:p>
            <a:pPr algn="ctr"/>
            <a:r>
              <a:rPr lang="hi-IN" b="1" dirty="0" smtClean="0">
                <a:solidFill>
                  <a:schemeClr val="accent6">
                    <a:lumMod val="60000"/>
                    <a:lumOff val="40000"/>
                  </a:schemeClr>
                </a:solidFill>
                <a:latin typeface="Arial Narrow" pitchFamily="34" charset="0"/>
              </a:rPr>
              <a:t>1. </a:t>
            </a:r>
            <a:r>
              <a:rPr lang="en-US" b="1" dirty="0" smtClean="0">
                <a:solidFill>
                  <a:schemeClr val="accent6">
                    <a:lumMod val="60000"/>
                    <a:lumOff val="40000"/>
                  </a:schemeClr>
                </a:solidFill>
                <a:latin typeface="Arial Narrow" pitchFamily="34" charset="0"/>
              </a:rPr>
              <a:t>यशायाह</a:t>
            </a:r>
            <a:r>
              <a:rPr lang="hi-IN" b="1" dirty="0" smtClean="0">
                <a:solidFill>
                  <a:schemeClr val="accent6">
                    <a:lumMod val="60000"/>
                    <a:lumOff val="40000"/>
                  </a:schemeClr>
                </a:solidFill>
                <a:latin typeface="Arial Narrow" pitchFamily="34" charset="0"/>
              </a:rPr>
              <a:t> </a:t>
            </a:r>
            <a:r>
              <a:rPr lang="hi-IN" b="1" dirty="0" smtClean="0">
                <a:solidFill>
                  <a:schemeClr val="accent6">
                    <a:lumMod val="60000"/>
                    <a:lumOff val="40000"/>
                  </a:schemeClr>
                </a:solidFill>
                <a:latin typeface="Arial Narrow" pitchFamily="34" charset="0"/>
              </a:rPr>
              <a:t>5: 8-9 घर उजाड़ और बिना रहने वाले बन जाएंगे</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905000"/>
            <a:ext cx="4350544" cy="4724400"/>
          </a:xfrm>
        </p:spPr>
        <p:txBody>
          <a:bodyPr>
            <a:normAutofit fontScale="92500" lnSpcReduction="10000"/>
          </a:bodyPr>
          <a:lstStyle/>
          <a:p>
            <a:r>
              <a:rPr lang="hi-IN" dirty="0" smtClean="0"/>
              <a:t>यशायाह</a:t>
            </a:r>
            <a:r>
              <a:rPr lang="en-IN" b="1" dirty="0" smtClean="0">
                <a:solidFill>
                  <a:srgbClr val="FFFF00"/>
                </a:solidFill>
                <a:latin typeface="Arial Narrow" pitchFamily="34" charset="0"/>
              </a:rPr>
              <a:t> </a:t>
            </a:r>
            <a:r>
              <a:rPr lang="en-IN" b="1" dirty="0">
                <a:solidFill>
                  <a:srgbClr val="FFFF00"/>
                </a:solidFill>
                <a:latin typeface="Arial Narrow" pitchFamily="34" charset="0"/>
              </a:rPr>
              <a:t>5:8  </a:t>
            </a:r>
            <a:r>
              <a:rPr lang="hi-IN" b="1" i="1" dirty="0" smtClean="0"/>
              <a:t>8 </a:t>
            </a:r>
            <a:r>
              <a:rPr lang="hi-IN" dirty="0" smtClean="0"/>
              <a:t>हाय उन पर जो घर से घर, और खेत से खेत यहां तक मिलाते जाते हैं कि कुछ स्थान नहीं बचता, कि तुम देश के बीच अकेले रह जाओ।</a:t>
            </a:r>
            <a:endParaRPr lang="en-IN" b="1" dirty="0">
              <a:solidFill>
                <a:srgbClr val="FFFF00"/>
              </a:solidFill>
              <a:latin typeface="Arial Narrow" pitchFamily="34" charset="0"/>
            </a:endParaRPr>
          </a:p>
          <a:p>
            <a:r>
              <a:rPr lang="hi-IN" dirty="0" smtClean="0"/>
              <a:t>यशायाह</a:t>
            </a:r>
            <a:r>
              <a:rPr lang="en-IN" b="1" dirty="0" smtClean="0">
                <a:solidFill>
                  <a:srgbClr val="FFFF00"/>
                </a:solidFill>
                <a:latin typeface="Arial Narrow" pitchFamily="34" charset="0"/>
              </a:rPr>
              <a:t>5:9</a:t>
            </a:r>
            <a:r>
              <a:rPr lang="en-IN" b="1" dirty="0">
                <a:solidFill>
                  <a:srgbClr val="FFFF00"/>
                </a:solidFill>
                <a:latin typeface="Arial Narrow" pitchFamily="34" charset="0"/>
              </a:rPr>
              <a:t>  </a:t>
            </a:r>
            <a:r>
              <a:rPr lang="hi-IN" b="1" i="1" dirty="0" smtClean="0"/>
              <a:t>9 </a:t>
            </a:r>
            <a:r>
              <a:rPr lang="hi-IN" dirty="0" smtClean="0"/>
              <a:t>सेनाओं के यहोवा ने मेरे सुनते कहा है: निश्चय बहुत से घर सुनसान हो जाएंगे, और बड़ें बड़े और सुन्दर घर निर्जन हो जाएंगे।</a:t>
            </a:r>
            <a:endParaRPr lang="en-IN" dirty="0"/>
          </a:p>
        </p:txBody>
      </p:sp>
      <p:pic>
        <p:nvPicPr>
          <p:cNvPr id="1026" name="Picture 2" descr="C:\Users\Dell\Desktop\School of Financial Discipline\Pics\download.jpg"/>
          <p:cNvPicPr>
            <a:picLocks noGrp="1" noChangeAspect="1" noChangeArrowheads="1"/>
          </p:cNvPicPr>
          <p:nvPr>
            <p:ph sz="half" idx="2"/>
          </p:nvPr>
        </p:nvPicPr>
        <p:blipFill>
          <a:blip r:embed="rId2"/>
          <a:srcRect/>
          <a:stretch>
            <a:fillRect/>
          </a:stretch>
        </p:blipFill>
        <p:spPr bwMode="auto">
          <a:xfrm>
            <a:off x="4495800" y="2743200"/>
            <a:ext cx="4648200" cy="4114800"/>
          </a:xfrm>
          <a:prstGeom prst="rect">
            <a:avLst/>
          </a:prstGeom>
          <a:noFill/>
          <a:effectLst>
            <a:softEdge rad="127000"/>
          </a:effectLst>
        </p:spPr>
      </p:pic>
    </p:spTree>
    <p:extLst>
      <p:ext uri="{BB962C8B-B14F-4D97-AF65-F5344CB8AC3E}">
        <p14:creationId xmlns="" xmlns:p14="http://schemas.microsoft.com/office/powerpoint/2010/main" val="135068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pPr algn="ctr"/>
            <a:r>
              <a:rPr lang="en-IN" dirty="0" smtClean="0">
                <a:solidFill>
                  <a:schemeClr val="accent6">
                    <a:lumMod val="60000"/>
                    <a:lumOff val="40000"/>
                  </a:schemeClr>
                </a:solidFill>
                <a:latin typeface="Arial Narrow" pitchFamily="34" charset="0"/>
              </a:rPr>
              <a:t>2. </a:t>
            </a:r>
            <a:r>
              <a:rPr lang="hi-IN" dirty="0" smtClean="0"/>
              <a:t>यशायाह</a:t>
            </a:r>
            <a:r>
              <a:rPr lang="en-IN" dirty="0" smtClean="0">
                <a:solidFill>
                  <a:schemeClr val="accent6">
                    <a:lumMod val="60000"/>
                    <a:lumOff val="40000"/>
                  </a:schemeClr>
                </a:solidFill>
                <a:latin typeface="Arial Narrow" pitchFamily="34" charset="0"/>
              </a:rPr>
              <a:t> 56:11 – </a:t>
            </a:r>
            <a:r>
              <a:rPr lang="en-US" dirty="0" err="1" smtClean="0">
                <a:solidFill>
                  <a:schemeClr val="accent6">
                    <a:lumMod val="60000"/>
                    <a:lumOff val="40000"/>
                  </a:schemeClr>
                </a:solidFill>
                <a:latin typeface="Arial Narrow" pitchFamily="34" charset="0"/>
              </a:rPr>
              <a:t>चरवाह</a:t>
            </a:r>
            <a:r>
              <a:rPr lang="en-US" dirty="0" smtClean="0">
                <a:solidFill>
                  <a:schemeClr val="accent6">
                    <a:lumMod val="60000"/>
                    <a:lumOff val="40000"/>
                  </a:schemeClr>
                </a:solidFill>
                <a:latin typeface="Arial Narrow" pitchFamily="34" charset="0"/>
              </a:rPr>
              <a:t>  को  </a:t>
            </a:r>
            <a:r>
              <a:rPr lang="en-US" dirty="0" err="1" smtClean="0">
                <a:solidFill>
                  <a:schemeClr val="accent6">
                    <a:lumMod val="60000"/>
                    <a:lumOff val="40000"/>
                  </a:schemeClr>
                </a:solidFill>
                <a:latin typeface="Arial Narrow" pitchFamily="34" charset="0"/>
              </a:rPr>
              <a:t>घूंगा</a:t>
            </a:r>
            <a:r>
              <a:rPr lang="en-US" dirty="0" smtClean="0">
                <a:solidFill>
                  <a:schemeClr val="accent6">
                    <a:lumMod val="60000"/>
                    <a:lumOff val="40000"/>
                  </a:schemeClr>
                </a:solidFill>
                <a:latin typeface="Arial Narrow" pitchFamily="34" charset="0"/>
              </a:rPr>
              <a:t>  </a:t>
            </a:r>
            <a:r>
              <a:rPr lang="en-US" dirty="0" err="1" smtClean="0">
                <a:solidFill>
                  <a:schemeClr val="accent6">
                    <a:lumMod val="60000"/>
                    <a:lumOff val="40000"/>
                  </a:schemeClr>
                </a:solidFill>
                <a:latin typeface="Arial Narrow" pitchFamily="34" charset="0"/>
              </a:rPr>
              <a:t>कुत्ता</a:t>
            </a:r>
            <a:r>
              <a:rPr lang="en-US" dirty="0" smtClean="0">
                <a:solidFill>
                  <a:schemeClr val="accent6">
                    <a:lumMod val="60000"/>
                    <a:lumOff val="40000"/>
                  </a:schemeClr>
                </a:solidFill>
                <a:latin typeface="Arial Narrow" pitchFamily="34" charset="0"/>
              </a:rPr>
              <a:t> बना  दिया</a:t>
            </a:r>
            <a:r>
              <a:rPr lang="hi-IN" dirty="0" smtClean="0">
                <a:solidFill>
                  <a:schemeClr val="accent6">
                    <a:lumMod val="60000"/>
                    <a:lumOff val="40000"/>
                  </a:schemeClr>
                </a:solidFill>
                <a:latin typeface="Arial Narrow" pitchFamily="34" charset="0"/>
              </a:rPr>
              <a:t> </a:t>
            </a:r>
            <a:r>
              <a:rPr lang="hi-IN" dirty="0" smtClean="0">
                <a:solidFill>
                  <a:schemeClr val="accent6">
                    <a:lumMod val="60000"/>
                    <a:lumOff val="40000"/>
                  </a:schemeClr>
                </a:solidFill>
                <a:latin typeface="Arial Narrow" pitchFamily="34" charset="0"/>
              </a:rPr>
              <a:t>है जो भौंक नहीं सकते</a:t>
            </a:r>
            <a:endParaRPr lang="en-IN"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828800"/>
            <a:ext cx="4038600" cy="5029200"/>
          </a:xfrm>
        </p:spPr>
        <p:txBody>
          <a:bodyPr>
            <a:normAutofit fontScale="92500" lnSpcReduction="20000"/>
          </a:bodyPr>
          <a:lstStyle/>
          <a:p>
            <a:r>
              <a:rPr lang="hi-IN" dirty="0" smtClean="0"/>
              <a:t>यशायाह</a:t>
            </a:r>
            <a:r>
              <a:rPr lang="en-IN" b="1" dirty="0" smtClean="0">
                <a:solidFill>
                  <a:srgbClr val="FFFF00"/>
                </a:solidFill>
                <a:latin typeface="Arial Narrow" pitchFamily="34" charset="0"/>
              </a:rPr>
              <a:t>56:10,11</a:t>
            </a:r>
            <a:r>
              <a:rPr lang="en-IN" b="1" dirty="0">
                <a:solidFill>
                  <a:srgbClr val="FFFF00"/>
                </a:solidFill>
                <a:latin typeface="Arial Narrow" pitchFamily="34" charset="0"/>
              </a:rPr>
              <a:t>  </a:t>
            </a:r>
            <a:r>
              <a:rPr lang="hi-IN" b="1" i="1" dirty="0" smtClean="0"/>
              <a:t>10 </a:t>
            </a:r>
            <a:r>
              <a:rPr lang="hi-IN" dirty="0" smtClean="0"/>
              <a:t>उसके पहरूए अन्धे हैं, वे सब के सब अज्ञानी हैं, वे सब के सब गूंगे कुत्ते हैं जो भूंक नहीं सकते; वे स्वप्न देखने वाले और लेटे रहकर सोते रहना चाहते हैं।</a:t>
            </a:r>
            <a:br>
              <a:rPr lang="hi-IN" dirty="0" smtClean="0"/>
            </a:br>
            <a:r>
              <a:rPr lang="hi-IN" b="1" i="1" dirty="0" smtClean="0"/>
              <a:t>11 </a:t>
            </a:r>
            <a:r>
              <a:rPr lang="hi-IN" dirty="0" smtClean="0"/>
              <a:t>वे मरभूखे कुत्ते हैं जो कभी तृप्त नहीं होते। वे चरवाहे हें जिन में समझ ही नहीं; उन सभों ने अपने अपने लाभ के लिये अपना अपना मार्ग लिया है।</a:t>
            </a:r>
            <a:endParaRPr lang="en-IN" dirty="0"/>
          </a:p>
        </p:txBody>
      </p:sp>
      <p:pic>
        <p:nvPicPr>
          <p:cNvPr id="2051" name="Picture 3" descr="C:\Users\Dell\Desktop\School of Financial Discipline\Pics\download (4).jpg"/>
          <p:cNvPicPr>
            <a:picLocks noChangeAspect="1" noChangeArrowheads="1"/>
          </p:cNvPicPr>
          <p:nvPr/>
        </p:nvPicPr>
        <p:blipFill>
          <a:blip r:embed="rId2"/>
          <a:srcRect/>
          <a:stretch>
            <a:fillRect/>
          </a:stretch>
        </p:blipFill>
        <p:spPr bwMode="auto">
          <a:xfrm>
            <a:off x="5943600" y="1447800"/>
            <a:ext cx="2466975" cy="1847850"/>
          </a:xfrm>
          <a:prstGeom prst="rect">
            <a:avLst/>
          </a:prstGeom>
          <a:noFill/>
          <a:effectLst>
            <a:softEdge rad="63500"/>
          </a:effectLst>
        </p:spPr>
      </p:pic>
      <p:pic>
        <p:nvPicPr>
          <p:cNvPr id="2052" name="Picture 4" descr="C:\Users\Dell\Desktop\School of Financial Discipline\Pics\download (6).jpg"/>
          <p:cNvPicPr>
            <a:picLocks noChangeAspect="1" noChangeArrowheads="1"/>
          </p:cNvPicPr>
          <p:nvPr/>
        </p:nvPicPr>
        <p:blipFill>
          <a:blip r:embed="rId3"/>
          <a:srcRect/>
          <a:stretch>
            <a:fillRect/>
          </a:stretch>
        </p:blipFill>
        <p:spPr bwMode="auto">
          <a:xfrm>
            <a:off x="4648200" y="5029200"/>
            <a:ext cx="2809875" cy="1628775"/>
          </a:xfrm>
          <a:prstGeom prst="rect">
            <a:avLst/>
          </a:prstGeom>
          <a:noFill/>
          <a:effectLst>
            <a:softEdge rad="127000"/>
          </a:effectLst>
        </p:spPr>
      </p:pic>
      <p:pic>
        <p:nvPicPr>
          <p:cNvPr id="2053" name="Picture 5" descr="C:\Users\Dell\Desktop\School of Financial Discipline\Pics\images (17).jpg"/>
          <p:cNvPicPr>
            <a:picLocks noChangeAspect="1" noChangeArrowheads="1"/>
          </p:cNvPicPr>
          <p:nvPr/>
        </p:nvPicPr>
        <p:blipFill>
          <a:blip r:embed="rId4"/>
          <a:srcRect/>
          <a:stretch>
            <a:fillRect/>
          </a:stretch>
        </p:blipFill>
        <p:spPr bwMode="auto">
          <a:xfrm>
            <a:off x="6677025" y="3429000"/>
            <a:ext cx="2466975" cy="1847850"/>
          </a:xfrm>
          <a:prstGeom prst="rect">
            <a:avLst/>
          </a:prstGeom>
          <a:noFill/>
          <a:effectLst>
            <a:softEdge rad="127000"/>
          </a:effectLst>
        </p:spPr>
      </p:pic>
      <p:pic>
        <p:nvPicPr>
          <p:cNvPr id="2054" name="Picture 6" descr="C:\Users\Dell\Desktop\School of Financial Discipline\Pics\download (5).jpg"/>
          <p:cNvPicPr>
            <a:picLocks noChangeAspect="1" noChangeArrowheads="1"/>
          </p:cNvPicPr>
          <p:nvPr/>
        </p:nvPicPr>
        <p:blipFill>
          <a:blip r:embed="rId5"/>
          <a:srcRect/>
          <a:stretch>
            <a:fillRect/>
          </a:stretch>
        </p:blipFill>
        <p:spPr bwMode="auto">
          <a:xfrm>
            <a:off x="4495800" y="3200400"/>
            <a:ext cx="2543175" cy="1800225"/>
          </a:xfrm>
          <a:prstGeom prst="rect">
            <a:avLst/>
          </a:prstGeom>
          <a:noFill/>
          <a:effectLst>
            <a:softEdge rad="63500"/>
          </a:effectLst>
        </p:spPr>
      </p:pic>
    </p:spTree>
    <p:extLst>
      <p:ext uri="{BB962C8B-B14F-4D97-AF65-F5344CB8AC3E}">
        <p14:creationId xmlns="" xmlns:p14="http://schemas.microsoft.com/office/powerpoint/2010/main" val="348855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95400"/>
          </a:xfrm>
        </p:spPr>
        <p:txBody>
          <a:bodyPr/>
          <a:lstStyle/>
          <a:p>
            <a:r>
              <a:rPr lang="en-IN" dirty="0" smtClean="0">
                <a:solidFill>
                  <a:schemeClr val="accent6">
                    <a:lumMod val="60000"/>
                    <a:lumOff val="40000"/>
                  </a:schemeClr>
                </a:solidFill>
                <a:latin typeface="Arial Narrow" pitchFamily="34" charset="0"/>
              </a:rPr>
              <a:t>3. </a:t>
            </a:r>
            <a:r>
              <a:rPr lang="hi-IN" dirty="0" smtClean="0"/>
              <a:t>यिर्मयाह</a:t>
            </a:r>
            <a:r>
              <a:rPr lang="en-IN" dirty="0" smtClean="0">
                <a:solidFill>
                  <a:schemeClr val="accent6">
                    <a:lumMod val="60000"/>
                    <a:lumOff val="40000"/>
                  </a:schemeClr>
                </a:solidFill>
                <a:latin typeface="Arial Narrow" pitchFamily="34" charset="0"/>
              </a:rPr>
              <a:t> 6:13, 8:10 – </a:t>
            </a:r>
            <a:r>
              <a:rPr lang="hi-IN" dirty="0" smtClean="0">
                <a:solidFill>
                  <a:schemeClr val="accent6">
                    <a:lumMod val="60000"/>
                    <a:lumOff val="40000"/>
                  </a:schemeClr>
                </a:solidFill>
                <a:latin typeface="Arial Narrow" pitchFamily="34" charset="0"/>
              </a:rPr>
              <a:t>पैगंबर और </a:t>
            </a:r>
            <a:r>
              <a:rPr lang="en-US" dirty="0" err="1" smtClean="0">
                <a:solidFill>
                  <a:schemeClr val="accent6">
                    <a:lumMod val="60000"/>
                    <a:lumOff val="40000"/>
                  </a:schemeClr>
                </a:solidFill>
                <a:latin typeface="Arial Narrow" pitchFamily="34" charset="0"/>
              </a:rPr>
              <a:t>याजक</a:t>
            </a:r>
            <a:r>
              <a:rPr lang="hi-IN" dirty="0" smtClean="0">
                <a:solidFill>
                  <a:schemeClr val="accent6">
                    <a:lumMod val="60000"/>
                    <a:lumOff val="40000"/>
                  </a:schemeClr>
                </a:solidFill>
                <a:latin typeface="Arial Narrow" pitchFamily="34" charset="0"/>
              </a:rPr>
              <a:t> </a:t>
            </a:r>
            <a:r>
              <a:rPr lang="en-US" dirty="0" err="1" smtClean="0">
                <a:solidFill>
                  <a:schemeClr val="accent6">
                    <a:lumMod val="60000"/>
                    <a:lumOff val="40000"/>
                  </a:schemeClr>
                </a:solidFill>
                <a:latin typeface="Arial Narrow" pitchFamily="34" charset="0"/>
              </a:rPr>
              <a:t>घायल</a:t>
            </a:r>
            <a:r>
              <a:rPr lang="hi-IN" dirty="0" smtClean="0">
                <a:solidFill>
                  <a:schemeClr val="accent6">
                    <a:lumMod val="60000"/>
                    <a:lumOff val="40000"/>
                  </a:schemeClr>
                </a:solidFill>
                <a:latin typeface="Arial Narrow" pitchFamily="34" charset="0"/>
              </a:rPr>
              <a:t> </a:t>
            </a:r>
            <a:r>
              <a:rPr lang="hi-IN" dirty="0" smtClean="0">
                <a:solidFill>
                  <a:schemeClr val="accent6">
                    <a:lumMod val="60000"/>
                    <a:lumOff val="40000"/>
                  </a:schemeClr>
                </a:solidFill>
                <a:latin typeface="Arial Narrow" pitchFamily="34" charset="0"/>
              </a:rPr>
              <a:t>का सतही इलाज </a:t>
            </a:r>
            <a:r>
              <a:rPr lang="hi-IN" dirty="0" smtClean="0">
                <a:solidFill>
                  <a:schemeClr val="accent6">
                    <a:lumMod val="60000"/>
                    <a:lumOff val="40000"/>
                  </a:schemeClr>
                </a:solidFill>
                <a:latin typeface="Arial Narrow" pitchFamily="34" charset="0"/>
              </a:rPr>
              <a:t>कर</a:t>
            </a:r>
            <a:r>
              <a:rPr lang="en-US" dirty="0" smtClean="0">
                <a:solidFill>
                  <a:schemeClr val="accent6">
                    <a:lumMod val="60000"/>
                    <a:lumOff val="40000"/>
                  </a:schemeClr>
                </a:solidFill>
                <a:latin typeface="Arial Narrow" pitchFamily="34" charset="0"/>
              </a:rPr>
              <a:t>ते है</a:t>
            </a:r>
            <a:endParaRPr lang="en-IN"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447800"/>
            <a:ext cx="4343400" cy="5257800"/>
          </a:xfrm>
        </p:spPr>
        <p:txBody>
          <a:bodyPr>
            <a:normAutofit lnSpcReduction="10000"/>
          </a:bodyPr>
          <a:lstStyle/>
          <a:p>
            <a:r>
              <a:rPr lang="en-IN" dirty="0" smtClean="0">
                <a:solidFill>
                  <a:schemeClr val="accent6">
                    <a:lumMod val="60000"/>
                    <a:lumOff val="40000"/>
                  </a:schemeClr>
                </a:solidFill>
                <a:latin typeface="Arial Narrow" pitchFamily="34" charset="0"/>
              </a:rPr>
              <a:t>. </a:t>
            </a:r>
            <a:r>
              <a:rPr lang="hi-IN" dirty="0" smtClean="0"/>
              <a:t>यिर्मयाह</a:t>
            </a:r>
            <a:r>
              <a:rPr lang="en-IN" b="1" dirty="0" smtClean="0">
                <a:solidFill>
                  <a:srgbClr val="FFC000"/>
                </a:solidFill>
                <a:latin typeface="Arial Narrow" pitchFamily="34" charset="0"/>
              </a:rPr>
              <a:t> 6:13-14</a:t>
            </a:r>
            <a:r>
              <a:rPr lang="en-IN" b="1" dirty="0">
                <a:solidFill>
                  <a:srgbClr val="FFC000"/>
                </a:solidFill>
                <a:latin typeface="Arial Narrow" pitchFamily="34" charset="0"/>
              </a:rPr>
              <a:t> </a:t>
            </a:r>
            <a:r>
              <a:rPr lang="hi-IN" b="1" i="1" dirty="0" smtClean="0"/>
              <a:t> 13 </a:t>
            </a:r>
            <a:r>
              <a:rPr lang="hi-IN" dirty="0" smtClean="0"/>
              <a:t>क्योंकि उन में छोटे से ले कर बड़े तक सब के सब लालची हैं; और क्या भविष्यद्वक्ता क्या याजक सब के सब छल से काम करते हैं।</a:t>
            </a:r>
            <a:br>
              <a:rPr lang="hi-IN" dirty="0" smtClean="0"/>
            </a:br>
            <a:r>
              <a:rPr lang="hi-IN" b="1" i="1" dirty="0" smtClean="0"/>
              <a:t>14 </a:t>
            </a:r>
            <a:r>
              <a:rPr lang="hi-IN" dirty="0" smtClean="0"/>
              <a:t>वे, “शान्ति है, शान्ति,” ऐसा कह कह कर मेरी प्रजा के घाव को ऊपर ही ऊपर चंगा करते हैं, परन्तु शान्ति कुछ भी नहीं।</a:t>
            </a:r>
            <a:endParaRPr lang="en-IN" b="1" dirty="0">
              <a:solidFill>
                <a:srgbClr val="FFC000"/>
              </a:solidFill>
              <a:latin typeface="Arial Narrow" pitchFamily="34" charset="0"/>
            </a:endParaRPr>
          </a:p>
          <a:p>
            <a:endParaRPr lang="en-IN" dirty="0"/>
          </a:p>
        </p:txBody>
      </p:sp>
      <p:pic>
        <p:nvPicPr>
          <p:cNvPr id="3074" name="Picture 2" descr="C:\Users\Dell\Desktop\School of Financial Discipline\Pics\Jeremiah+6_+From+the+least+to+the+greatest,+all+are+greedy+for+gain;+prophets+and+priests+alike,+all+practice+deceit..jpg"/>
          <p:cNvPicPr>
            <a:picLocks noGrp="1" noChangeAspect="1" noChangeArrowheads="1"/>
          </p:cNvPicPr>
          <p:nvPr>
            <p:ph sz="half" idx="2"/>
          </p:nvPr>
        </p:nvPicPr>
        <p:blipFill>
          <a:blip r:embed="rId2"/>
          <a:srcRect/>
          <a:stretch>
            <a:fillRect/>
          </a:stretch>
        </p:blipFill>
        <p:spPr bwMode="auto">
          <a:xfrm>
            <a:off x="4343400" y="1447800"/>
            <a:ext cx="4572000" cy="4724400"/>
          </a:xfrm>
          <a:prstGeom prst="rect">
            <a:avLst/>
          </a:prstGeom>
          <a:noFill/>
          <a:effectLst>
            <a:softEdge rad="127000"/>
          </a:effectLst>
        </p:spPr>
      </p:pic>
    </p:spTree>
    <p:extLst>
      <p:ext uri="{BB962C8B-B14F-4D97-AF65-F5344CB8AC3E}">
        <p14:creationId xmlns="" xmlns:p14="http://schemas.microsoft.com/office/powerpoint/2010/main" val="2805639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pPr algn="ctr"/>
            <a:r>
              <a:rPr lang="en-IN" b="1" dirty="0" smtClean="0">
                <a:solidFill>
                  <a:schemeClr val="accent6">
                    <a:lumMod val="60000"/>
                    <a:lumOff val="40000"/>
                  </a:schemeClr>
                </a:solidFill>
                <a:latin typeface="Arial Narrow" pitchFamily="34" charset="0"/>
              </a:rPr>
              <a:t>4. </a:t>
            </a:r>
            <a:r>
              <a:rPr lang="en-IN" dirty="0" smtClean="0">
                <a:solidFill>
                  <a:schemeClr val="accent6">
                    <a:lumMod val="60000"/>
                    <a:lumOff val="40000"/>
                  </a:schemeClr>
                </a:solidFill>
                <a:latin typeface="Arial Narrow" pitchFamily="34" charset="0"/>
              </a:rPr>
              <a:t>. </a:t>
            </a:r>
            <a:r>
              <a:rPr lang="hi-IN" dirty="0" smtClean="0"/>
              <a:t>यिर्मयाह</a:t>
            </a:r>
            <a:r>
              <a:rPr lang="en-IN" b="1" dirty="0" smtClean="0">
                <a:solidFill>
                  <a:schemeClr val="accent6">
                    <a:lumMod val="60000"/>
                    <a:lumOff val="40000"/>
                  </a:schemeClr>
                </a:solidFill>
                <a:latin typeface="Arial Narrow" pitchFamily="34" charset="0"/>
              </a:rPr>
              <a:t> 22:17-19 </a:t>
            </a:r>
            <a:r>
              <a:rPr lang="hi-IN" b="1" dirty="0" smtClean="0">
                <a:solidFill>
                  <a:schemeClr val="accent6">
                    <a:lumMod val="60000"/>
                    <a:lumOff val="40000"/>
                  </a:schemeClr>
                </a:solidFill>
                <a:latin typeface="Arial Narrow" pitchFamily="34" charset="0"/>
              </a:rPr>
              <a:t>निर्दोष रक्तपात, उत्पीड़न और जबरन </a:t>
            </a:r>
            <a:r>
              <a:rPr lang="en-US" b="1" dirty="0" err="1" smtClean="0">
                <a:solidFill>
                  <a:schemeClr val="accent6">
                    <a:lumMod val="60000"/>
                    <a:lumOff val="40000"/>
                  </a:schemeClr>
                </a:solidFill>
                <a:latin typeface="Arial Narrow" pitchFamily="34" charset="0"/>
              </a:rPr>
              <a:t>बलीदान</a:t>
            </a:r>
            <a:r>
              <a:rPr lang="hi-IN" b="1" dirty="0" smtClean="0">
                <a:solidFill>
                  <a:schemeClr val="accent6">
                    <a:lumMod val="60000"/>
                    <a:lumOff val="40000"/>
                  </a:schemeClr>
                </a:solidFill>
                <a:latin typeface="Arial Narrow" pitchFamily="34" charset="0"/>
              </a:rPr>
              <a:t> </a:t>
            </a:r>
            <a:r>
              <a:rPr lang="hi-IN" b="1" dirty="0" smtClean="0">
                <a:solidFill>
                  <a:schemeClr val="accent6">
                    <a:lumMod val="60000"/>
                    <a:lumOff val="40000"/>
                  </a:schemeClr>
                </a:solidFill>
                <a:latin typeface="Arial Narrow" pitchFamily="34" charset="0"/>
              </a:rPr>
              <a:t>का कारण</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828800"/>
            <a:ext cx="4350544" cy="4696264"/>
          </a:xfrm>
        </p:spPr>
        <p:txBody>
          <a:bodyPr>
            <a:normAutofit fontScale="70000" lnSpcReduction="20000"/>
          </a:bodyPr>
          <a:lstStyle/>
          <a:p>
            <a:r>
              <a:rPr lang="hi-IN" dirty="0" smtClean="0"/>
              <a:t>यिर्मयाह</a:t>
            </a:r>
            <a:r>
              <a:rPr lang="en-IN" b="1" dirty="0" smtClean="0">
                <a:solidFill>
                  <a:srgbClr val="FFFF00"/>
                </a:solidFill>
                <a:latin typeface="Arial Narrow" pitchFamily="34" charset="0"/>
              </a:rPr>
              <a:t> 22:17-19 </a:t>
            </a:r>
            <a:r>
              <a:rPr lang="hi-IN" b="1" i="1" dirty="0" smtClean="0"/>
              <a:t>17 </a:t>
            </a:r>
            <a:r>
              <a:rPr lang="hi-IN" dirty="0" smtClean="0"/>
              <a:t>परन्तु तू केवल अपना ही लाभ देखता है, और निर्दोषों की हत्या करने और अन्धेर और उपद्रव करने में अपना मन और दृष्टि लगाता है।</a:t>
            </a:r>
            <a:br>
              <a:rPr lang="hi-IN" dirty="0" smtClean="0"/>
            </a:br>
            <a:r>
              <a:rPr lang="hi-IN" b="1" i="1" dirty="0" smtClean="0"/>
              <a:t>18 </a:t>
            </a:r>
            <a:r>
              <a:rPr lang="hi-IN" dirty="0" smtClean="0"/>
              <a:t>इसलिये योशिय्याह के पुत्र यहूदा के राजा यहोयाकीम के विषय में यहोवा यह कहता है, कि जैसे लोग इस रीति से कह कर रोते हैं, हाय मेरे भाई, हाय मेरी बहिन! इस प्रकार कोई हाय मेरे प्रभु वा हाय तेरा वैभव कह कर उसके लिये विलाप न करेगा।</a:t>
            </a:r>
            <a:br>
              <a:rPr lang="hi-IN" dirty="0" smtClean="0"/>
            </a:br>
            <a:r>
              <a:rPr lang="hi-IN" b="1" i="1" dirty="0" smtClean="0"/>
              <a:t>19 </a:t>
            </a:r>
            <a:r>
              <a:rPr lang="hi-IN" dirty="0" smtClean="0"/>
              <a:t>वरन उसको गदहे की नाईं मिट्टी दी जाएगी, वह घसीट कर यरूशलेम के फाटकों के बाहर फेंक दिया जाएगा। </a:t>
            </a:r>
            <a:r>
              <a:rPr lang="en-IN" b="1" dirty="0">
                <a:solidFill>
                  <a:srgbClr val="FFFF00"/>
                </a:solidFill>
                <a:latin typeface="Arial Narrow" pitchFamily="34" charset="0"/>
              </a:rPr>
              <a:t/>
            </a:r>
            <a:br>
              <a:rPr lang="en-IN" b="1" dirty="0">
                <a:solidFill>
                  <a:srgbClr val="FFFF00"/>
                </a:solidFill>
                <a:latin typeface="Arial Narrow" pitchFamily="34" charset="0"/>
              </a:rPr>
            </a:br>
            <a:endParaRPr lang="en-IN" b="1" dirty="0">
              <a:solidFill>
                <a:srgbClr val="FFFF00"/>
              </a:solidFill>
              <a:latin typeface="Arial Narrow" pitchFamily="34" charset="0"/>
            </a:endParaRPr>
          </a:p>
        </p:txBody>
      </p:sp>
      <p:pic>
        <p:nvPicPr>
          <p:cNvPr id="4098" name="Picture 2" descr="C:\Users\Dell\Desktop\School of Financial Discipline\Pics\images (12).jpg"/>
          <p:cNvPicPr>
            <a:picLocks noGrp="1" noChangeAspect="1" noChangeArrowheads="1"/>
          </p:cNvPicPr>
          <p:nvPr>
            <p:ph sz="half" idx="2"/>
          </p:nvPr>
        </p:nvPicPr>
        <p:blipFill>
          <a:blip r:embed="rId2"/>
          <a:srcRect/>
          <a:stretch>
            <a:fillRect/>
          </a:stretch>
        </p:blipFill>
        <p:spPr bwMode="auto">
          <a:xfrm>
            <a:off x="5638800" y="1371600"/>
            <a:ext cx="2857500" cy="1600200"/>
          </a:xfrm>
          <a:prstGeom prst="rect">
            <a:avLst/>
          </a:prstGeom>
          <a:noFill/>
          <a:effectLst>
            <a:softEdge rad="127000"/>
          </a:effectLst>
        </p:spPr>
      </p:pic>
      <p:pic>
        <p:nvPicPr>
          <p:cNvPr id="4099" name="Picture 3" descr="C:\Users\Dell\Desktop\School of Financial Discipline\Pics\images (14).jpg"/>
          <p:cNvPicPr>
            <a:picLocks noChangeAspect="1" noChangeArrowheads="1"/>
          </p:cNvPicPr>
          <p:nvPr/>
        </p:nvPicPr>
        <p:blipFill>
          <a:blip r:embed="rId3"/>
          <a:srcRect/>
          <a:stretch>
            <a:fillRect/>
          </a:stretch>
        </p:blipFill>
        <p:spPr bwMode="auto">
          <a:xfrm>
            <a:off x="4191000" y="2971800"/>
            <a:ext cx="3057525" cy="1495425"/>
          </a:xfrm>
          <a:prstGeom prst="rect">
            <a:avLst/>
          </a:prstGeom>
          <a:noFill/>
          <a:effectLst>
            <a:softEdge rad="127000"/>
          </a:effectLst>
        </p:spPr>
      </p:pic>
      <p:pic>
        <p:nvPicPr>
          <p:cNvPr id="4100" name="Picture 4" descr="C:\Users\Dell\Desktop\School of Financial Discipline\Pics\images (33).jpg"/>
          <p:cNvPicPr>
            <a:picLocks noChangeAspect="1" noChangeArrowheads="1"/>
          </p:cNvPicPr>
          <p:nvPr/>
        </p:nvPicPr>
        <p:blipFill>
          <a:blip r:embed="rId4"/>
          <a:srcRect/>
          <a:stretch>
            <a:fillRect/>
          </a:stretch>
        </p:blipFill>
        <p:spPr bwMode="auto">
          <a:xfrm>
            <a:off x="6496050" y="4267200"/>
            <a:ext cx="2647950" cy="1724025"/>
          </a:xfrm>
          <a:prstGeom prst="rect">
            <a:avLst/>
          </a:prstGeom>
          <a:noFill/>
          <a:effectLst>
            <a:softEdge rad="127000"/>
          </a:effectLst>
        </p:spPr>
      </p:pic>
      <p:pic>
        <p:nvPicPr>
          <p:cNvPr id="4101" name="Picture 5" descr="C:\Users\Dell\Desktop\School of Financial Discipline\Pics\download (3).jpg"/>
          <p:cNvPicPr>
            <a:picLocks noChangeAspect="1" noChangeArrowheads="1"/>
          </p:cNvPicPr>
          <p:nvPr/>
        </p:nvPicPr>
        <p:blipFill>
          <a:blip r:embed="rId5"/>
          <a:srcRect/>
          <a:stretch>
            <a:fillRect/>
          </a:stretch>
        </p:blipFill>
        <p:spPr bwMode="auto">
          <a:xfrm>
            <a:off x="3124200" y="5334000"/>
            <a:ext cx="4162425" cy="1524001"/>
          </a:xfrm>
          <a:prstGeom prst="rect">
            <a:avLst/>
          </a:prstGeom>
          <a:noFill/>
          <a:effectLst>
            <a:softEdge rad="63500"/>
          </a:effectLst>
        </p:spPr>
      </p:pic>
    </p:spTree>
    <p:extLst>
      <p:ext uri="{BB962C8B-B14F-4D97-AF65-F5344CB8AC3E}">
        <p14:creationId xmlns="" xmlns:p14="http://schemas.microsoft.com/office/powerpoint/2010/main" val="2806296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19200"/>
          </a:xfrm>
        </p:spPr>
        <p:txBody>
          <a:bodyPr/>
          <a:lstStyle/>
          <a:p>
            <a:r>
              <a:rPr lang="en-IN" b="1" dirty="0" smtClean="0">
                <a:solidFill>
                  <a:schemeClr val="accent6">
                    <a:lumMod val="60000"/>
                    <a:lumOff val="40000"/>
                  </a:schemeClr>
                </a:solidFill>
                <a:latin typeface="Arial Narrow" pitchFamily="34" charset="0"/>
              </a:rPr>
              <a:t>5. </a:t>
            </a:r>
            <a:r>
              <a:rPr lang="hi-IN" dirty="0" smtClean="0"/>
              <a:t>यहेजकेल</a:t>
            </a:r>
            <a:r>
              <a:rPr lang="en-IN" b="1" dirty="0" smtClean="0">
                <a:solidFill>
                  <a:schemeClr val="accent6">
                    <a:lumMod val="60000"/>
                    <a:lumOff val="40000"/>
                  </a:schemeClr>
                </a:solidFill>
                <a:latin typeface="Arial Narrow" pitchFamily="34" charset="0"/>
              </a:rPr>
              <a:t> 33:31 </a:t>
            </a:r>
            <a:r>
              <a:rPr lang="hi-IN" b="1" dirty="0" smtClean="0">
                <a:solidFill>
                  <a:schemeClr val="accent6">
                    <a:lumMod val="60000"/>
                    <a:lumOff val="40000"/>
                  </a:schemeClr>
                </a:solidFill>
                <a:latin typeface="Arial Narrow" pitchFamily="34" charset="0"/>
              </a:rPr>
              <a:t>अपनी स्वयं की रुचि का पालन </a:t>
            </a:r>
            <a:r>
              <a:rPr lang="hi-IN" b="1" dirty="0" smtClean="0">
                <a:solidFill>
                  <a:schemeClr val="accent6">
                    <a:lumMod val="60000"/>
                    <a:lumOff val="40000"/>
                  </a:schemeClr>
                </a:solidFill>
                <a:latin typeface="Arial Narrow" pitchFamily="34" charset="0"/>
              </a:rPr>
              <a:t>कर</a:t>
            </a:r>
            <a:r>
              <a:rPr lang="en-US" b="1" dirty="0" smtClean="0">
                <a:solidFill>
                  <a:schemeClr val="accent6">
                    <a:lumMod val="60000"/>
                    <a:lumOff val="40000"/>
                  </a:schemeClr>
                </a:solidFill>
                <a:latin typeface="Arial Narrow" pitchFamily="34" charset="0"/>
              </a:rPr>
              <a:t>ने</a:t>
            </a:r>
            <a:r>
              <a:rPr lang="hi-IN" b="1" dirty="0" smtClean="0">
                <a:solidFill>
                  <a:schemeClr val="accent6">
                    <a:lumMod val="60000"/>
                    <a:lumOff val="40000"/>
                  </a:schemeClr>
                </a:solidFill>
                <a:latin typeface="Arial Narrow" pitchFamily="34" charset="0"/>
              </a:rPr>
              <a:t> </a:t>
            </a:r>
            <a:r>
              <a:rPr lang="hi-IN" b="1" dirty="0" smtClean="0">
                <a:solidFill>
                  <a:schemeClr val="accent6">
                    <a:lumMod val="60000"/>
                    <a:lumOff val="40000"/>
                  </a:schemeClr>
                </a:solidFill>
                <a:latin typeface="Arial Narrow" pitchFamily="34" charset="0"/>
              </a:rPr>
              <a:t>और भविष्यवाणियों की अवज्ञा </a:t>
            </a:r>
            <a:r>
              <a:rPr lang="hi-IN" b="1" dirty="0" smtClean="0">
                <a:solidFill>
                  <a:schemeClr val="accent6">
                    <a:lumMod val="60000"/>
                    <a:lumOff val="40000"/>
                  </a:schemeClr>
                </a:solidFill>
                <a:latin typeface="Arial Narrow" pitchFamily="34" charset="0"/>
              </a:rPr>
              <a:t>कर</a:t>
            </a:r>
            <a:r>
              <a:rPr lang="en-US" b="1" dirty="0" smtClean="0">
                <a:solidFill>
                  <a:schemeClr val="accent6">
                    <a:lumMod val="60000"/>
                    <a:lumOff val="40000"/>
                  </a:schemeClr>
                </a:solidFill>
                <a:latin typeface="Arial Narrow" pitchFamily="34" charset="0"/>
              </a:rPr>
              <a:t>ने का </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828800"/>
            <a:ext cx="4038600" cy="4525963"/>
          </a:xfrm>
        </p:spPr>
        <p:txBody>
          <a:bodyPr>
            <a:normAutofit lnSpcReduction="10000"/>
          </a:bodyPr>
          <a:lstStyle/>
          <a:p>
            <a:endParaRPr lang="en-IN" dirty="0" smtClean="0"/>
          </a:p>
          <a:p>
            <a:r>
              <a:rPr lang="en-IN" b="1" dirty="0" smtClean="0">
                <a:solidFill>
                  <a:srgbClr val="FFFF00"/>
                </a:solidFill>
                <a:latin typeface="Arial Narrow" pitchFamily="34" charset="0"/>
              </a:rPr>
              <a:t>Eze </a:t>
            </a:r>
            <a:r>
              <a:rPr lang="en-IN" b="1" dirty="0">
                <a:solidFill>
                  <a:srgbClr val="FFFF00"/>
                </a:solidFill>
                <a:latin typeface="Arial Narrow" pitchFamily="34" charset="0"/>
              </a:rPr>
              <a:t>33:31  </a:t>
            </a:r>
            <a:r>
              <a:rPr lang="hi-IN" b="1" i="1" dirty="0" smtClean="0"/>
              <a:t>31 </a:t>
            </a:r>
            <a:r>
              <a:rPr lang="hi-IN" dirty="0" smtClean="0"/>
              <a:t>वे प्रजा की नाईं तेरे पास आते और मेरी प्रजा बन कर तेरे साम्हने बैठ कर तेरे वचन सुनते हैं, परन्तु वे उन पर चलते नहीं; मुंह से तो वे बहुत प्रेम दिखाते हैं, परन्तु उनका मन लालच ही में लगा रहता है।</a:t>
            </a:r>
            <a:endParaRPr lang="en-IN" b="1" dirty="0">
              <a:solidFill>
                <a:srgbClr val="FFFF00"/>
              </a:solidFill>
              <a:latin typeface="Arial Narrow" pitchFamily="34" charset="0"/>
            </a:endParaRPr>
          </a:p>
          <a:p>
            <a:endParaRPr lang="en-IN" dirty="0"/>
          </a:p>
        </p:txBody>
      </p:sp>
      <p:pic>
        <p:nvPicPr>
          <p:cNvPr id="5122" name="Picture 2" descr="C:\Users\Dell\Desktop\School of Financial Discipline\Pics\prophet-ezekiel-telling-about-his-visions-from-god-hand-colored-woodcut-BBJEHX.jpg"/>
          <p:cNvPicPr>
            <a:picLocks noGrp="1" noChangeAspect="1" noChangeArrowheads="1"/>
          </p:cNvPicPr>
          <p:nvPr>
            <p:ph sz="half" idx="2"/>
          </p:nvPr>
        </p:nvPicPr>
        <p:blipFill>
          <a:blip r:embed="rId2"/>
          <a:srcRect/>
          <a:stretch>
            <a:fillRect/>
          </a:stretch>
        </p:blipFill>
        <p:spPr bwMode="auto">
          <a:xfrm>
            <a:off x="3962400" y="1447800"/>
            <a:ext cx="4419600" cy="3644060"/>
          </a:xfrm>
          <a:prstGeom prst="rect">
            <a:avLst/>
          </a:prstGeom>
          <a:noFill/>
          <a:effectLst>
            <a:softEdge rad="127000"/>
          </a:effectLst>
        </p:spPr>
      </p:pic>
      <p:pic>
        <p:nvPicPr>
          <p:cNvPr id="5123" name="Picture 3" descr="C:\Users\Dell\Desktop\School of Financial Discipline\Pics\images (12).jpg"/>
          <p:cNvPicPr>
            <a:picLocks noChangeAspect="1" noChangeArrowheads="1"/>
          </p:cNvPicPr>
          <p:nvPr/>
        </p:nvPicPr>
        <p:blipFill>
          <a:blip r:embed="rId3"/>
          <a:srcRect/>
          <a:stretch>
            <a:fillRect/>
          </a:stretch>
        </p:blipFill>
        <p:spPr bwMode="auto">
          <a:xfrm>
            <a:off x="6781800" y="4648200"/>
            <a:ext cx="2362200" cy="2428875"/>
          </a:xfrm>
          <a:prstGeom prst="rect">
            <a:avLst/>
          </a:prstGeom>
          <a:noFill/>
          <a:effectLst>
            <a:softEdge rad="63500"/>
          </a:effectLst>
        </p:spPr>
      </p:pic>
    </p:spTree>
    <p:extLst>
      <p:ext uri="{BB962C8B-B14F-4D97-AF65-F5344CB8AC3E}">
        <p14:creationId xmlns="" xmlns:p14="http://schemas.microsoft.com/office/powerpoint/2010/main" val="4000335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sz="3200" b="1" dirty="0" smtClean="0">
                <a:solidFill>
                  <a:schemeClr val="accent6">
                    <a:lumMod val="60000"/>
                    <a:lumOff val="40000"/>
                  </a:schemeClr>
                </a:solidFill>
                <a:latin typeface="Arial Narrow" pitchFamily="34" charset="0"/>
              </a:rPr>
              <a:t>	6. </a:t>
            </a:r>
            <a:r>
              <a:rPr lang="hi-IN" sz="3200" dirty="0" smtClean="0"/>
              <a:t>मीका  </a:t>
            </a:r>
            <a:r>
              <a:rPr lang="en-IN" sz="3200" b="1" dirty="0" smtClean="0">
                <a:solidFill>
                  <a:schemeClr val="accent6">
                    <a:lumMod val="60000"/>
                    <a:lumOff val="40000"/>
                  </a:schemeClr>
                </a:solidFill>
                <a:latin typeface="Arial Narrow" pitchFamily="34" charset="0"/>
              </a:rPr>
              <a:t>2:2-4 </a:t>
            </a:r>
            <a:r>
              <a:rPr lang="hi-IN" sz="3200" b="1" dirty="0" smtClean="0">
                <a:solidFill>
                  <a:schemeClr val="accent6">
                    <a:lumMod val="60000"/>
                    <a:lumOff val="40000"/>
                  </a:schemeClr>
                </a:solidFill>
                <a:latin typeface="Arial Narrow" pitchFamily="34" charset="0"/>
              </a:rPr>
              <a:t>दूसरों को दिया गया पूरा खंडहर और धरोहर</a:t>
            </a:r>
            <a:r>
              <a:rPr lang="en-IN" sz="3200" b="1" dirty="0" smtClean="0">
                <a:solidFill>
                  <a:schemeClr val="accent6">
                    <a:lumMod val="60000"/>
                    <a:lumOff val="40000"/>
                  </a:schemeClr>
                </a:solidFill>
                <a:latin typeface="Arial Narrow" pitchFamily="34" charset="0"/>
              </a:rPr>
              <a:t>!</a:t>
            </a:r>
            <a:endParaRPr lang="en-IN" sz="3200" b="1" dirty="0">
              <a:solidFill>
                <a:schemeClr val="accent6">
                  <a:lumMod val="60000"/>
                  <a:lumOff val="40000"/>
                </a:schemeClr>
              </a:solidFill>
              <a:latin typeface="Arial Narrow" pitchFamily="34" charset="0"/>
            </a:endParaRPr>
          </a:p>
        </p:txBody>
      </p:sp>
      <p:sp>
        <p:nvSpPr>
          <p:cNvPr id="3" name="Content Placeholder 2"/>
          <p:cNvSpPr>
            <a:spLocks noGrp="1"/>
          </p:cNvSpPr>
          <p:nvPr>
            <p:ph idx="1"/>
          </p:nvPr>
        </p:nvSpPr>
        <p:spPr>
          <a:xfrm>
            <a:off x="381000" y="1219200"/>
            <a:ext cx="8763000" cy="5334000"/>
          </a:xfrm>
        </p:spPr>
        <p:txBody>
          <a:bodyPr>
            <a:normAutofit fontScale="92500" lnSpcReduction="10000"/>
          </a:bodyPr>
          <a:lstStyle/>
          <a:p>
            <a:r>
              <a:rPr lang="hi-IN" dirty="0" smtClean="0"/>
              <a:t>मीका </a:t>
            </a:r>
            <a:r>
              <a:rPr lang="en-IN" b="1" dirty="0" smtClean="0">
                <a:solidFill>
                  <a:srgbClr val="FFFF00"/>
                </a:solidFill>
                <a:latin typeface="Arial Narrow" pitchFamily="34" charset="0"/>
              </a:rPr>
              <a:t> </a:t>
            </a:r>
            <a:r>
              <a:rPr lang="en-IN" b="1" dirty="0">
                <a:solidFill>
                  <a:srgbClr val="FFFF00"/>
                </a:solidFill>
                <a:latin typeface="Arial Narrow" pitchFamily="34" charset="0"/>
              </a:rPr>
              <a:t>2:2 </a:t>
            </a:r>
            <a:r>
              <a:rPr lang="en-IN" b="1" dirty="0" smtClean="0">
                <a:solidFill>
                  <a:srgbClr val="FFFF00"/>
                </a:solidFill>
                <a:latin typeface="Arial Narrow" pitchFamily="34" charset="0"/>
              </a:rPr>
              <a:t>-4 </a:t>
            </a:r>
          </a:p>
          <a:p>
            <a:r>
              <a:rPr lang="hi-IN" b="1" i="1" dirty="0" smtClean="0"/>
              <a:t>2 </a:t>
            </a:r>
            <a:r>
              <a:rPr lang="hi-IN" dirty="0" smtClean="0"/>
              <a:t>वे खेतों का लालच कर के उन्हें छीन लेते हैं, और घरों का लालच कर के उन्हें भी ले लेते हैं; और उसके घराने समेत पुरूष पर, और उसके निज भाग समेत किसी पुरूष पर अन्धेर और अत्याचार कहते हैं।</a:t>
            </a:r>
            <a:br>
              <a:rPr lang="hi-IN" dirty="0" smtClean="0"/>
            </a:br>
            <a:r>
              <a:rPr lang="hi-IN" b="1" i="1" dirty="0" smtClean="0"/>
              <a:t>3 </a:t>
            </a:r>
            <a:r>
              <a:rPr lang="hi-IN" dirty="0" smtClean="0"/>
              <a:t>इस कारण, यहोवा यों कहता है, मैं इस कुल पर ऐसी विपत्ति डालने पर हूं, जिस के नीचे से तुम अपनी गर्दन हटा न सकोगे; क्योंकि वह विपत्ति का समय होगा।</a:t>
            </a:r>
            <a:br>
              <a:rPr lang="hi-IN" dirty="0" smtClean="0"/>
            </a:br>
            <a:r>
              <a:rPr lang="hi-IN" b="1" i="1" dirty="0" smtClean="0"/>
              <a:t>4 </a:t>
            </a:r>
            <a:r>
              <a:rPr lang="hi-IN" dirty="0" smtClean="0"/>
              <a:t>उस समय यह अत्यन्त शोक का गीत दृष्टान्त की रीति पर गाया जाएगा: हम तो सर्वनाश हो गए; वह मेरे लोगों के भाग को बिगाड़ता है; हाय, वह उसे मुझ से कितनी दूर कर देता है! वह हमारे खेत बलवा करने वाले को दे देता है।</a:t>
            </a:r>
            <a:endParaRPr lang="en-IN" b="1" dirty="0">
              <a:solidFill>
                <a:srgbClr val="FFFF00"/>
              </a:solidFill>
              <a:latin typeface="Arial Narrow" pitchFamily="34" charset="0"/>
            </a:endParaRPr>
          </a:p>
          <a:p>
            <a:endParaRPr lang="en-IN" dirty="0"/>
          </a:p>
        </p:txBody>
      </p:sp>
    </p:spTree>
    <p:extLst>
      <p:ext uri="{BB962C8B-B14F-4D97-AF65-F5344CB8AC3E}">
        <p14:creationId xmlns="" xmlns:p14="http://schemas.microsoft.com/office/powerpoint/2010/main" val="2956385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pPr algn="ctr"/>
            <a:r>
              <a:rPr lang="en-IN" b="1" dirty="0" smtClean="0">
                <a:solidFill>
                  <a:schemeClr val="accent6">
                    <a:lumMod val="60000"/>
                    <a:lumOff val="40000"/>
                  </a:schemeClr>
                </a:solidFill>
                <a:latin typeface="Arial Narrow" pitchFamily="34" charset="0"/>
              </a:rPr>
              <a:t>7. </a:t>
            </a:r>
            <a:r>
              <a:rPr lang="hi-IN" dirty="0" smtClean="0"/>
              <a:t>लूका </a:t>
            </a:r>
            <a:r>
              <a:rPr lang="en-IN" b="1" dirty="0" smtClean="0">
                <a:solidFill>
                  <a:schemeClr val="accent6">
                    <a:lumMod val="60000"/>
                    <a:lumOff val="40000"/>
                  </a:schemeClr>
                </a:solidFill>
                <a:latin typeface="Arial Narrow" pitchFamily="34" charset="0"/>
              </a:rPr>
              <a:t>12:15,20 </a:t>
            </a:r>
            <a:r>
              <a:rPr lang="hi-IN" b="1" dirty="0" smtClean="0">
                <a:solidFill>
                  <a:schemeClr val="accent6">
                    <a:lumMod val="60000"/>
                    <a:lumOff val="40000"/>
                  </a:schemeClr>
                </a:solidFill>
                <a:latin typeface="Arial Narrow" pitchFamily="34" charset="0"/>
              </a:rPr>
              <a:t>सभी संचित धन दूसरों के पास चला जाता है</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447800"/>
            <a:ext cx="4502944" cy="5257799"/>
          </a:xfrm>
        </p:spPr>
        <p:txBody>
          <a:bodyPr>
            <a:normAutofit fontScale="92500" lnSpcReduction="10000"/>
          </a:bodyPr>
          <a:lstStyle/>
          <a:p>
            <a:r>
              <a:rPr lang="hi-IN" dirty="0" smtClean="0"/>
              <a:t>लूका </a:t>
            </a:r>
            <a:r>
              <a:rPr lang="en-IN" b="1" dirty="0" smtClean="0">
                <a:solidFill>
                  <a:srgbClr val="FFFF00"/>
                </a:solidFill>
                <a:latin typeface="Arial Narrow" pitchFamily="34" charset="0"/>
              </a:rPr>
              <a:t>12:15</a:t>
            </a:r>
            <a:r>
              <a:rPr lang="en-IN" b="1" dirty="0">
                <a:solidFill>
                  <a:srgbClr val="FFFF00"/>
                </a:solidFill>
                <a:latin typeface="Arial Narrow" pitchFamily="34" charset="0"/>
              </a:rPr>
              <a:t>  </a:t>
            </a:r>
            <a:r>
              <a:rPr lang="hi-IN" b="1" i="1" dirty="0" smtClean="0"/>
              <a:t>15 </a:t>
            </a:r>
            <a:r>
              <a:rPr lang="hi-IN" dirty="0" smtClean="0"/>
              <a:t>और उस ने उन से कहा, चौकस रहो, और हर प्रकार के लोभ से अपने आप को बचाए रखो: क्योंकि किसी का जीवन उस की संपत्ति की बहुतायत से नहीं होता। </a:t>
            </a:r>
            <a:r>
              <a:rPr lang="en-IN" b="1" dirty="0">
                <a:solidFill>
                  <a:srgbClr val="FFFF00"/>
                </a:solidFill>
                <a:latin typeface="Arial Narrow" pitchFamily="34" charset="0"/>
              </a:rPr>
              <a:t> </a:t>
            </a:r>
          </a:p>
          <a:p>
            <a:r>
              <a:rPr lang="hi-IN" dirty="0" smtClean="0"/>
              <a:t>लूका </a:t>
            </a:r>
            <a:r>
              <a:rPr lang="en-IN" b="1" dirty="0" smtClean="0">
                <a:solidFill>
                  <a:srgbClr val="FFFF00"/>
                </a:solidFill>
                <a:latin typeface="Arial Narrow" pitchFamily="34" charset="0"/>
              </a:rPr>
              <a:t>12:20</a:t>
            </a:r>
            <a:r>
              <a:rPr lang="en-IN" b="1" dirty="0">
                <a:solidFill>
                  <a:srgbClr val="FFFF00"/>
                </a:solidFill>
                <a:latin typeface="Arial Narrow" pitchFamily="34" charset="0"/>
              </a:rPr>
              <a:t>  </a:t>
            </a:r>
            <a:r>
              <a:rPr lang="hi-IN" b="1" i="1" dirty="0" smtClean="0"/>
              <a:t>20 </a:t>
            </a:r>
            <a:r>
              <a:rPr lang="hi-IN" dirty="0" smtClean="0"/>
              <a:t>परन्तु परमेश्वर ने उस से कहा; हे मूर्ख, इसी रात तेरा प्राण तुझ से ले लिया जाएगा: तब जो कुछ तू ने इकट्ठा किया है, वह किस का होगा?</a:t>
            </a:r>
            <a:endParaRPr lang="en-IN" b="1" dirty="0">
              <a:solidFill>
                <a:srgbClr val="FFFF00"/>
              </a:solidFill>
              <a:latin typeface="Arial Narrow" pitchFamily="34" charset="0"/>
            </a:endParaRPr>
          </a:p>
          <a:p>
            <a:endParaRPr lang="en-IN" dirty="0"/>
          </a:p>
        </p:txBody>
      </p:sp>
      <p:pic>
        <p:nvPicPr>
          <p:cNvPr id="6146" name="Picture 2" descr="C:\Users\Dell\Desktop\School of Financial Discipline\Pics\download (8).jpg"/>
          <p:cNvPicPr>
            <a:picLocks noGrp="1" noChangeAspect="1" noChangeArrowheads="1"/>
          </p:cNvPicPr>
          <p:nvPr>
            <p:ph sz="half" idx="2"/>
          </p:nvPr>
        </p:nvPicPr>
        <p:blipFill>
          <a:blip r:embed="rId2"/>
          <a:srcRect/>
          <a:stretch>
            <a:fillRect/>
          </a:stretch>
        </p:blipFill>
        <p:spPr bwMode="auto">
          <a:xfrm>
            <a:off x="6019800" y="1143000"/>
            <a:ext cx="2895600" cy="1847850"/>
          </a:xfrm>
          <a:prstGeom prst="rect">
            <a:avLst/>
          </a:prstGeom>
          <a:noFill/>
          <a:effectLst>
            <a:softEdge rad="127000"/>
          </a:effectLst>
        </p:spPr>
      </p:pic>
      <p:pic>
        <p:nvPicPr>
          <p:cNvPr id="6149" name="Picture 5" descr="C:\Users\Dell\Desktop\School of Financial Discipline\Pics\6a00d834890c3553ef01bb07ffa534970d-500wi.png"/>
          <p:cNvPicPr>
            <a:picLocks noChangeAspect="1" noChangeArrowheads="1"/>
          </p:cNvPicPr>
          <p:nvPr/>
        </p:nvPicPr>
        <p:blipFill>
          <a:blip r:embed="rId3"/>
          <a:srcRect/>
          <a:stretch>
            <a:fillRect/>
          </a:stretch>
        </p:blipFill>
        <p:spPr bwMode="auto">
          <a:xfrm>
            <a:off x="4381500" y="3048000"/>
            <a:ext cx="4762500" cy="3571875"/>
          </a:xfrm>
          <a:prstGeom prst="rect">
            <a:avLst/>
          </a:prstGeom>
          <a:noFill/>
          <a:effectLst>
            <a:softEdge rad="127000"/>
          </a:effectLst>
        </p:spPr>
      </p:pic>
    </p:spTree>
    <p:extLst>
      <p:ext uri="{BB962C8B-B14F-4D97-AF65-F5344CB8AC3E}">
        <p14:creationId xmlns="" xmlns:p14="http://schemas.microsoft.com/office/powerpoint/2010/main" val="3781076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10215</TotalTime>
  <Words>372</Words>
  <Application>Microsoft Office PowerPoint</Application>
  <PresentationFormat>On-screen Show (4:3)</PresentationFormat>
  <Paragraphs>85</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Metro</vt:lpstr>
      <vt:lpstr>वित्तीय अनुशासन का स्कूल</vt:lpstr>
      <vt:lpstr>वो कौन सी बुराइयां हैं जो धन  के  प्रेम के साथ आती हैं</vt:lpstr>
      <vt:lpstr>1. यशायाह 5: 8-9 घर उजाड़ और बिना रहने वाले बन जाएंगे</vt:lpstr>
      <vt:lpstr>2. यशायाह 56:11 – चरवाह  को  घूंगा  कुत्ता बना  दिया है जो भौंक नहीं सकते</vt:lpstr>
      <vt:lpstr>3. यिर्मयाह 6:13, 8:10 – पैगंबर और याजक घायल का सतही इलाज करते है</vt:lpstr>
      <vt:lpstr>4. . यिर्मयाह 22:17-19 निर्दोष रक्तपात, उत्पीड़न और जबरन बलीदान का कारण</vt:lpstr>
      <vt:lpstr>5. यहेजकेल 33:31 अपनी स्वयं की रुचि का पालन करने और भविष्यवाणियों की अवज्ञा करने का </vt:lpstr>
      <vt:lpstr> 6. मीका  2:2-4 दूसरों को दिया गया पूरा खंडहर और धरोहर!</vt:lpstr>
      <vt:lpstr>7. लूका 12:15,20 सभी संचित धन दूसरों के पास चला जाता है</vt:lpstr>
      <vt:lpstr>8. इफिसियों 5:3,5 मसीहा और परमेश्वर के राज्य को खो देंगे। 1 कुरिन्थियों 6:10 </vt:lpstr>
      <vt:lpstr>9. कुलुस्सियों 3:5 – परमेस्वर का क्रोध होगा</vt:lpstr>
      <vt:lpstr>10. 1 तीमुथियुस 6:9 बेवकूफ और हानिकारक इच्छाओं से फंसा हुआ</vt:lpstr>
      <vt:lpstr>11. 2 पतरस 2:3 भ्रामक शब्दों के साथ दूसरों का शोषण करें</vt:lpstr>
      <vt:lpstr>12. 2 पतरस 2:13-14 अन्य पापों में परिणाम जैसे जंगली पार्टियां, ..... व्यभिचार, बेहोश करने वाली आत्माओं को बहकाना आदि।</vt:lpstr>
      <vt:lpstr>13. लूका 8:14 फल परिपक्व नहीं होंगे</vt:lpstr>
      <vt:lpstr>14. लूका 16:14 यीशु (शब्द) का मजाक उड़ाना और लोगों के सामने खुद को सही ठहराना</vt:lpstr>
      <vt:lpstr>15. लूका 21:34-35 प्रभु का दिन जाल की तरह आएगा</vt:lpstr>
      <vt:lpstr>16. अय्यूब  31:24-25,28 परमेश्वर को धोखा देने का पाप, और न्याय का हकदार है</vt:lpstr>
      <vt:lpstr>17. भजन संहिता 119:36-37 बेकार की चीजों का नेतृत्व</vt:lpstr>
      <vt:lpstr>18. नीतिवचन 23:4-5. धन एक बाज की तरह आकाश में उड़ता है</vt:lpstr>
      <vt:lpstr>19. हबक्कूक 2:9,10  शर्म की बात है और खुद के जीवन को रोक देता है</vt:lpstr>
      <vt:lpstr>20. मरकुस 7:22-23 एक व्यक्ति को अशुद्ध बनाता है</vt:lpstr>
      <vt:lpstr>21. 2 पतरस2:3 तत्काल विनाश  </vt:lpstr>
      <vt:lpstr>22. इब्रानियों 13:5 परमेश्वर का सुरक्षा खोना</vt:lpstr>
      <vt:lpstr>23. अपने ही लोगों को धोखा देने की ओर जाता है न्याय 16:18</vt:lpstr>
      <vt:lpstr>24. झूठ फैलाना और सच्चाई छिपाना</vt:lpstr>
      <vt:lpstr>25. पवित्र आत्मा खरीदने की कोशिश की</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His Origin?  Genesis 1:1, Exodus 20:11, Nehemiah 9:6, Colossians 1:16 </dc:title>
  <dc:creator>Dell</dc:creator>
  <cp:lastModifiedBy>a1</cp:lastModifiedBy>
  <cp:revision>347</cp:revision>
  <dcterms:created xsi:type="dcterms:W3CDTF">2006-08-16T00:00:00Z</dcterms:created>
  <dcterms:modified xsi:type="dcterms:W3CDTF">2019-11-10T07:13:49Z</dcterms:modified>
</cp:coreProperties>
</file>