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3"/>
  </p:notesMasterIdLst>
  <p:sldIdLst>
    <p:sldId id="322" r:id="rId2"/>
    <p:sldId id="330" r:id="rId3"/>
    <p:sldId id="364" r:id="rId4"/>
    <p:sldId id="332" r:id="rId5"/>
    <p:sldId id="333" r:id="rId6"/>
    <p:sldId id="334" r:id="rId7"/>
    <p:sldId id="335" r:id="rId8"/>
    <p:sldId id="378" r:id="rId9"/>
    <p:sldId id="336" r:id="rId10"/>
    <p:sldId id="337" r:id="rId11"/>
    <p:sldId id="338" r:id="rId12"/>
    <p:sldId id="339" r:id="rId13"/>
    <p:sldId id="340" r:id="rId14"/>
    <p:sldId id="365" r:id="rId15"/>
    <p:sldId id="366" r:id="rId16"/>
    <p:sldId id="367" r:id="rId17"/>
    <p:sldId id="368" r:id="rId18"/>
    <p:sldId id="369" r:id="rId19"/>
    <p:sldId id="379" r:id="rId20"/>
    <p:sldId id="370" r:id="rId21"/>
    <p:sldId id="372" r:id="rId22"/>
    <p:sldId id="373" r:id="rId23"/>
    <p:sldId id="374" r:id="rId24"/>
    <p:sldId id="375" r:id="rId25"/>
    <p:sldId id="376" r:id="rId26"/>
    <p:sldId id="356" r:id="rId27"/>
    <p:sldId id="357" r:id="rId28"/>
    <p:sldId id="358" r:id="rId29"/>
    <p:sldId id="359" r:id="rId30"/>
    <p:sldId id="363" r:id="rId31"/>
    <p:sldId id="3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15" autoAdjust="0"/>
  </p:normalViewPr>
  <p:slideViewPr>
    <p:cSldViewPr>
      <p:cViewPr varScale="1">
        <p:scale>
          <a:sx n="70" d="100"/>
          <a:sy n="70" d="100"/>
        </p:scale>
        <p:origin x="1440" y="72"/>
      </p:cViewPr>
      <p:guideLst>
        <p:guide orient="horz" pos="2160"/>
        <p:guide pos="2880"/>
      </p:guideLst>
    </p:cSldViewPr>
  </p:slideViewPr>
  <p:outlineViewPr>
    <p:cViewPr>
      <p:scale>
        <a:sx n="33" d="100"/>
        <a:sy n="33" d="100"/>
      </p:scale>
      <p:origin x="0" y="65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4/27/2019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4/27/2019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4/27/2019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ctr"/>
            <a:r>
              <a:rPr lang="en-US" sz="6000" dirty="0" smtClean="0">
                <a:latin typeface="Arial Rounded MT Bold" pitchFamily="34" charset="0"/>
              </a:rPr>
              <a:t>Financial Discipline </a:t>
            </a:r>
            <a:endParaRPr lang="en-US" sz="6000" dirty="0">
              <a:latin typeface="Arial Rounded MT Bold" pitchFamily="34" charset="0"/>
            </a:endParaRPr>
          </a:p>
        </p:txBody>
      </p:sp>
      <p:sp>
        <p:nvSpPr>
          <p:cNvPr id="3" name="Content Placeholder 2"/>
          <p:cNvSpPr>
            <a:spLocks noGrp="1"/>
          </p:cNvSpPr>
          <p:nvPr>
            <p:ph idx="1"/>
          </p:nvPr>
        </p:nvSpPr>
        <p:spPr>
          <a:xfrm>
            <a:off x="457200" y="2286000"/>
            <a:ext cx="8229600" cy="3505200"/>
          </a:xfrm>
        </p:spPr>
        <p:txBody>
          <a:bodyPr>
            <a:normAutofit fontScale="77500" lnSpcReduction="20000"/>
          </a:bodyPr>
          <a:lstStyle/>
          <a:p>
            <a:endParaRPr lang="en-US" sz="4400" dirty="0" smtClean="0">
              <a:solidFill>
                <a:srgbClr val="00B0F0"/>
              </a:solidFill>
            </a:endParaRPr>
          </a:p>
          <a:p>
            <a:pPr>
              <a:buNone/>
            </a:pPr>
            <a:r>
              <a:rPr lang="en-US" sz="9600" dirty="0" smtClean="0"/>
              <a:t>	Session 3</a:t>
            </a:r>
          </a:p>
          <a:p>
            <a:pPr>
              <a:buNone/>
            </a:pPr>
            <a:r>
              <a:rPr lang="en-US" sz="9600" dirty="0" smtClean="0"/>
              <a:t>“You shall not steal”  </a:t>
            </a:r>
            <a:endParaRPr lang="en-US" sz="96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271496"/>
          </a:xfrm>
        </p:spPr>
        <p:txBody>
          <a:bodyPr/>
          <a:lstStyle/>
          <a:p>
            <a:r>
              <a:rPr lang="en-IN" dirty="0" smtClean="0"/>
              <a:t>6. Pro:1:13-15 – Filling houses with spoil</a:t>
            </a:r>
            <a:endParaRPr lang="en-US" dirty="0"/>
          </a:p>
        </p:txBody>
      </p:sp>
      <p:sp>
        <p:nvSpPr>
          <p:cNvPr id="3" name="Content Placeholder 2"/>
          <p:cNvSpPr>
            <a:spLocks noGrp="1"/>
          </p:cNvSpPr>
          <p:nvPr>
            <p:ph idx="1"/>
          </p:nvPr>
        </p:nvSpPr>
        <p:spPr/>
        <p:txBody>
          <a:bodyPr>
            <a:normAutofit/>
          </a:bodyPr>
          <a:lstStyle/>
          <a:p>
            <a:r>
              <a:rPr lang="en-IN" dirty="0" smtClean="0"/>
              <a:t>Pro 1:13-15</a:t>
            </a:r>
            <a:r>
              <a:rPr lang="en-IN" dirty="0"/>
              <a:t>  We'll find all kinds of valuable wealth, and we'll fill our houses with spoil. </a:t>
            </a:r>
          </a:p>
          <a:p>
            <a:pPr marL="68580" indent="0">
              <a:buNone/>
            </a:pPr>
            <a:r>
              <a:rPr lang="en-IN" dirty="0"/>
              <a:t>  Throw your lot in with us, and all of us will have one purse." </a:t>
            </a:r>
          </a:p>
          <a:p>
            <a:pPr marL="68580" indent="0">
              <a:buNone/>
            </a:pPr>
            <a:r>
              <a:rPr lang="en-IN" dirty="0"/>
              <a:t>  My son, do not go along with them, and keep your feet away from their paths!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271496"/>
          </a:xfrm>
        </p:spPr>
        <p:txBody>
          <a:bodyPr/>
          <a:lstStyle/>
          <a:p>
            <a:r>
              <a:rPr lang="en-IN" dirty="0" smtClean="0"/>
              <a:t>7. Amo:3:10 </a:t>
            </a:r>
            <a:r>
              <a:rPr lang="en-IN" dirty="0"/>
              <a:t>treasures </a:t>
            </a:r>
            <a:r>
              <a:rPr lang="en-IN" dirty="0" smtClean="0"/>
              <a:t>taken from others by violence</a:t>
            </a:r>
            <a:endParaRPr lang="en-US" dirty="0"/>
          </a:p>
        </p:txBody>
      </p:sp>
      <p:sp>
        <p:nvSpPr>
          <p:cNvPr id="3" name="Content Placeholder 2"/>
          <p:cNvSpPr>
            <a:spLocks noGrp="1"/>
          </p:cNvSpPr>
          <p:nvPr>
            <p:ph idx="1"/>
          </p:nvPr>
        </p:nvSpPr>
        <p:spPr/>
        <p:txBody>
          <a:bodyPr/>
          <a:lstStyle/>
          <a:p>
            <a:r>
              <a:rPr lang="en-IN" dirty="0" err="1"/>
              <a:t>Amo</a:t>
            </a:r>
            <a:r>
              <a:rPr lang="en-IN" dirty="0"/>
              <a:t> 3:10  Because they do not know how to act right," declares the LORD, "they are filling their strongholds with treasures that they took from others by violence into their fortified citadels."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271496"/>
          </a:xfrm>
        </p:spPr>
        <p:txBody>
          <a:bodyPr/>
          <a:lstStyle/>
          <a:p>
            <a:r>
              <a:rPr lang="en-IN" dirty="0" smtClean="0"/>
              <a:t>8. Amo:8:4  Intending to make the poor of the land fail</a:t>
            </a:r>
            <a:endParaRPr lang="en-US" dirty="0"/>
          </a:p>
        </p:txBody>
      </p:sp>
      <p:sp>
        <p:nvSpPr>
          <p:cNvPr id="3" name="Content Placeholder 2"/>
          <p:cNvSpPr>
            <a:spLocks noGrp="1"/>
          </p:cNvSpPr>
          <p:nvPr>
            <p:ph idx="1"/>
          </p:nvPr>
        </p:nvSpPr>
        <p:spPr/>
        <p:txBody>
          <a:bodyPr>
            <a:normAutofit fontScale="92500" lnSpcReduction="10000"/>
          </a:bodyPr>
          <a:lstStyle/>
          <a:p>
            <a:r>
              <a:rPr lang="en-IN" dirty="0" err="1"/>
              <a:t>Amo</a:t>
            </a:r>
            <a:r>
              <a:rPr lang="en-IN" dirty="0"/>
              <a:t> </a:t>
            </a:r>
            <a:r>
              <a:rPr lang="en-IN" dirty="0" smtClean="0"/>
              <a:t>8:4-6</a:t>
            </a:r>
            <a:r>
              <a:rPr lang="en-IN" dirty="0"/>
              <a:t>  "Hear this, you who are swallowing up the needy, who intend to make the poor of the land fail,   saying, When will the new moon be gone so that we may sell grain? And the </a:t>
            </a:r>
            <a:r>
              <a:rPr lang="en-IN" dirty="0" err="1"/>
              <a:t>sabbath</a:t>
            </a:r>
            <a:r>
              <a:rPr lang="en-IN" dirty="0"/>
              <a:t>, that we may set forth wheat, making the </a:t>
            </a:r>
            <a:r>
              <a:rPr lang="en-IN" dirty="0" err="1"/>
              <a:t>ephah</a:t>
            </a:r>
            <a:r>
              <a:rPr lang="en-IN" dirty="0"/>
              <a:t> small and the shekel great, and perverting the balances by deceit;   that we may buy the poor for silver and the needy for a pair of sandals; and sell the chaff of the wheat? </a:t>
            </a:r>
            <a:endParaRPr lang="en-IN" dirty="0" smtClean="0"/>
          </a:p>
          <a:p>
            <a:endParaRPr lang="en-IN" dirty="0"/>
          </a:p>
          <a:p>
            <a:r>
              <a:rPr lang="en-IN" dirty="0" smtClean="0"/>
              <a:t>Farmers problem &amp; suicides in  India </a:t>
            </a:r>
            <a:endParaRPr lang="en-IN"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686800" cy="1271496"/>
          </a:xfrm>
        </p:spPr>
        <p:txBody>
          <a:bodyPr/>
          <a:lstStyle/>
          <a:p>
            <a:r>
              <a:rPr lang="en-IN" dirty="0" smtClean="0"/>
              <a:t>9. Mic 7:3 Ruler &amp; Judge asking  for bribes</a:t>
            </a:r>
            <a:endParaRPr lang="en-US" dirty="0"/>
          </a:p>
        </p:txBody>
      </p:sp>
      <p:sp>
        <p:nvSpPr>
          <p:cNvPr id="3" name="Content Placeholder 2"/>
          <p:cNvSpPr>
            <a:spLocks noGrp="1"/>
          </p:cNvSpPr>
          <p:nvPr>
            <p:ph idx="1"/>
          </p:nvPr>
        </p:nvSpPr>
        <p:spPr/>
        <p:txBody>
          <a:bodyPr/>
          <a:lstStyle/>
          <a:p>
            <a:r>
              <a:rPr lang="en-IN" dirty="0"/>
              <a:t>Mic 7:3  Both hands </a:t>
            </a:r>
            <a:r>
              <a:rPr lang="en-IN" i="1" dirty="0"/>
              <a:t>are</a:t>
            </a:r>
            <a:r>
              <a:rPr lang="en-IN" dirty="0"/>
              <a:t> on evil, to do </a:t>
            </a:r>
            <a:r>
              <a:rPr lang="en-IN" i="1" dirty="0"/>
              <a:t>it</a:t>
            </a:r>
            <a:r>
              <a:rPr lang="en-IN" dirty="0"/>
              <a:t> well. The ruler asks for a bribe, and the judge also; and the great man speaks the evil desire of his soul. So they weave it together.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10600" cy="1271496"/>
          </a:xfrm>
        </p:spPr>
        <p:txBody>
          <a:bodyPr/>
          <a:lstStyle/>
          <a:p>
            <a:r>
              <a:rPr lang="en-IN" dirty="0" smtClean="0"/>
              <a:t>10. </a:t>
            </a:r>
            <a:r>
              <a:rPr lang="en-IN" dirty="0" err="1" smtClean="0"/>
              <a:t>Luk</a:t>
            </a:r>
            <a:r>
              <a:rPr lang="en-IN" dirty="0" smtClean="0"/>
              <a:t> 3:13-14; No forcible extortion - Content with wages</a:t>
            </a:r>
            <a:endParaRPr lang="en-US" dirty="0"/>
          </a:p>
        </p:txBody>
      </p:sp>
      <p:sp>
        <p:nvSpPr>
          <p:cNvPr id="3" name="Content Placeholder 2"/>
          <p:cNvSpPr>
            <a:spLocks noGrp="1"/>
          </p:cNvSpPr>
          <p:nvPr>
            <p:ph idx="1"/>
          </p:nvPr>
        </p:nvSpPr>
        <p:spPr/>
        <p:txBody>
          <a:bodyPr/>
          <a:lstStyle/>
          <a:p>
            <a:r>
              <a:rPr lang="en-IN" b="1" dirty="0" err="1"/>
              <a:t>Luk</a:t>
            </a:r>
            <a:r>
              <a:rPr lang="en-IN" b="1" dirty="0"/>
              <a:t> </a:t>
            </a:r>
            <a:r>
              <a:rPr lang="en-IN" b="1" dirty="0" smtClean="0"/>
              <a:t>3:13-14</a:t>
            </a:r>
            <a:r>
              <a:rPr lang="en-IN" dirty="0" smtClean="0"/>
              <a:t> </a:t>
            </a:r>
            <a:r>
              <a:rPr lang="en-IN" dirty="0"/>
              <a:t>And he said to them, Continue to do no more than that commanded to you. </a:t>
            </a:r>
          </a:p>
          <a:p>
            <a:pPr marL="68580" indent="0">
              <a:buNone/>
            </a:pPr>
            <a:r>
              <a:rPr lang="en-IN" dirty="0"/>
              <a:t>  And the soldiers also asked of him, saying, And what shall we do? And he said to them, Do not forcibly extort anyone, nor accuse </a:t>
            </a:r>
            <a:r>
              <a:rPr lang="en-IN" i="1" dirty="0"/>
              <a:t>any</a:t>
            </a:r>
            <a:r>
              <a:rPr lang="en-IN" dirty="0"/>
              <a:t> falsely. And be content with your wages. </a:t>
            </a:r>
          </a:p>
          <a:p>
            <a:endParaRPr lang="en-US" dirty="0"/>
          </a:p>
        </p:txBody>
      </p:sp>
    </p:spTree>
    <p:extLst>
      <p:ext uri="{BB962C8B-B14F-4D97-AF65-F5344CB8AC3E}">
        <p14:creationId xmlns:p14="http://schemas.microsoft.com/office/powerpoint/2010/main" val="105280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784"/>
            <a:ext cx="7772400" cy="1768775"/>
          </a:xfrm>
        </p:spPr>
        <p:txBody>
          <a:bodyPr/>
          <a:lstStyle/>
          <a:p>
            <a:r>
              <a:rPr lang="en-IN" dirty="0" smtClean="0"/>
              <a:t>11. 1Th 4:6 Do not exploit or take advantage of brother –sexual immorality</a:t>
            </a:r>
            <a:r>
              <a:rPr lang="en-IN" dirty="0"/>
              <a:t/>
            </a:r>
            <a:br>
              <a:rPr lang="en-IN" dirty="0"/>
            </a:br>
            <a:endParaRPr lang="en-US" dirty="0"/>
          </a:p>
        </p:txBody>
      </p:sp>
      <p:sp>
        <p:nvSpPr>
          <p:cNvPr id="3" name="Content Placeholder 2"/>
          <p:cNvSpPr>
            <a:spLocks noGrp="1"/>
          </p:cNvSpPr>
          <p:nvPr>
            <p:ph idx="1"/>
          </p:nvPr>
        </p:nvSpPr>
        <p:spPr/>
        <p:txBody>
          <a:bodyPr/>
          <a:lstStyle/>
          <a:p>
            <a:endParaRPr lang="en-IN" b="1" dirty="0" smtClean="0"/>
          </a:p>
          <a:p>
            <a:r>
              <a:rPr lang="en-IN" b="1" dirty="0" smtClean="0"/>
              <a:t>1Th </a:t>
            </a:r>
            <a:r>
              <a:rPr lang="en-IN" b="1" dirty="0"/>
              <a:t>4:6</a:t>
            </a:r>
            <a:r>
              <a:rPr lang="en-IN" dirty="0"/>
              <a:t>  Furthermore, you must never take advantage of or exploit a brother in this regard, because the Lord avenges all these things, just as we already told you and warned you. </a:t>
            </a:r>
            <a:endParaRPr lang="en-IN" dirty="0" smtClean="0"/>
          </a:p>
          <a:p>
            <a:r>
              <a:rPr lang="en-IN" dirty="0" smtClean="0"/>
              <a:t>Coveting the wife/husband  of a brother  and deceiving him/her</a:t>
            </a:r>
            <a:endParaRPr lang="en-IN" dirty="0"/>
          </a:p>
          <a:p>
            <a:endParaRPr lang="en-US" dirty="0"/>
          </a:p>
        </p:txBody>
      </p:sp>
    </p:spTree>
    <p:extLst>
      <p:ext uri="{BB962C8B-B14F-4D97-AF65-F5344CB8AC3E}">
        <p14:creationId xmlns:p14="http://schemas.microsoft.com/office/powerpoint/2010/main" val="3359930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981200"/>
          </a:xfrm>
        </p:spPr>
        <p:txBody>
          <a:bodyPr/>
          <a:lstStyle/>
          <a:p>
            <a:r>
              <a:rPr lang="en-IN" dirty="0" smtClean="0"/>
              <a:t>12. </a:t>
            </a:r>
            <a:r>
              <a:rPr lang="en-IN" dirty="0" err="1" smtClean="0"/>
              <a:t>Exo</a:t>
            </a:r>
            <a:r>
              <a:rPr lang="en-IN" dirty="0" smtClean="0"/>
              <a:t> 20:17 No coveting of others’ wife, servant, herds or anything …</a:t>
            </a:r>
            <a:endParaRPr lang="en-US" dirty="0"/>
          </a:p>
        </p:txBody>
      </p:sp>
      <p:sp>
        <p:nvSpPr>
          <p:cNvPr id="3" name="Content Placeholder 2"/>
          <p:cNvSpPr>
            <a:spLocks noGrp="1"/>
          </p:cNvSpPr>
          <p:nvPr>
            <p:ph idx="1"/>
          </p:nvPr>
        </p:nvSpPr>
        <p:spPr>
          <a:xfrm>
            <a:off x="914400" y="2133600"/>
            <a:ext cx="7772400" cy="4221960"/>
          </a:xfrm>
        </p:spPr>
        <p:txBody>
          <a:bodyPr/>
          <a:lstStyle/>
          <a:p>
            <a:r>
              <a:rPr lang="en-IN" dirty="0" err="1"/>
              <a:t>Exo</a:t>
            </a:r>
            <a:r>
              <a:rPr lang="en-IN" dirty="0"/>
              <a:t> 20:17  "You are not to covet your </a:t>
            </a:r>
            <a:r>
              <a:rPr lang="en-IN" dirty="0" err="1"/>
              <a:t>neighbor's</a:t>
            </a:r>
            <a:r>
              <a:rPr lang="en-IN" dirty="0"/>
              <a:t> house. You are not to covet your </a:t>
            </a:r>
            <a:r>
              <a:rPr lang="en-IN" dirty="0" err="1"/>
              <a:t>neighbor's</a:t>
            </a:r>
            <a:r>
              <a:rPr lang="en-IN" dirty="0"/>
              <a:t> wife, or his male or female servant, or his ox, or his donkey, or anything that belongs to your </a:t>
            </a:r>
            <a:r>
              <a:rPr lang="en-IN" dirty="0" err="1"/>
              <a:t>neighbor</a:t>
            </a:r>
            <a:r>
              <a:rPr lang="en-IN" dirty="0"/>
              <a:t>." </a:t>
            </a:r>
          </a:p>
          <a:p>
            <a:endParaRPr lang="en-US" dirty="0"/>
          </a:p>
        </p:txBody>
      </p:sp>
    </p:spTree>
    <p:extLst>
      <p:ext uri="{BB962C8B-B14F-4D97-AF65-F5344CB8AC3E}">
        <p14:creationId xmlns:p14="http://schemas.microsoft.com/office/powerpoint/2010/main" val="1681673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382000" cy="1905000"/>
          </a:xfrm>
        </p:spPr>
        <p:txBody>
          <a:bodyPr/>
          <a:lstStyle/>
          <a:p>
            <a:r>
              <a:rPr lang="en-IN" dirty="0" smtClean="0"/>
              <a:t>13. Lev 19:13 Wages of a labourer not to remain in possession</a:t>
            </a:r>
            <a:endParaRPr lang="en-US" dirty="0"/>
          </a:p>
        </p:txBody>
      </p:sp>
      <p:sp>
        <p:nvSpPr>
          <p:cNvPr id="3" name="Content Placeholder 2"/>
          <p:cNvSpPr>
            <a:spLocks noGrp="1"/>
          </p:cNvSpPr>
          <p:nvPr>
            <p:ph idx="1"/>
          </p:nvPr>
        </p:nvSpPr>
        <p:spPr/>
        <p:txBody>
          <a:bodyPr>
            <a:normAutofit lnSpcReduction="10000"/>
          </a:bodyPr>
          <a:lstStyle/>
          <a:p>
            <a:r>
              <a:rPr lang="en-IN" dirty="0" smtClean="0"/>
              <a:t>Lev </a:t>
            </a:r>
            <a:r>
              <a:rPr lang="en-IN" dirty="0"/>
              <a:t>19:13  "You are not to oppress your </a:t>
            </a:r>
            <a:r>
              <a:rPr lang="en-IN" dirty="0" err="1"/>
              <a:t>neighbor</a:t>
            </a:r>
            <a:r>
              <a:rPr lang="en-IN" dirty="0"/>
              <a:t> or rob him. "The wages of a hired </a:t>
            </a:r>
            <a:r>
              <a:rPr lang="en-IN" dirty="0" err="1"/>
              <a:t>laborer</a:t>
            </a:r>
            <a:r>
              <a:rPr lang="en-IN" dirty="0"/>
              <a:t> are not to remain in your possession until morning. </a:t>
            </a:r>
            <a:endParaRPr lang="en-IN" dirty="0" smtClean="0"/>
          </a:p>
          <a:p>
            <a:endParaRPr lang="en-IN" dirty="0"/>
          </a:p>
          <a:p>
            <a:r>
              <a:rPr lang="en-IN" dirty="0"/>
              <a:t>Jas 5:4  Look! The wages that you kept back from the workers who harvested your fields are shouting out against you, and the cries of the reapers have reached the ears of the Lord of the Heavenly Armies. </a:t>
            </a:r>
          </a:p>
          <a:p>
            <a:endParaRPr lang="en-IN" dirty="0"/>
          </a:p>
          <a:p>
            <a:endParaRPr lang="en-US" dirty="0"/>
          </a:p>
        </p:txBody>
      </p:sp>
    </p:spTree>
    <p:extLst>
      <p:ext uri="{BB962C8B-B14F-4D97-AF65-F5344CB8AC3E}">
        <p14:creationId xmlns:p14="http://schemas.microsoft.com/office/powerpoint/2010/main" val="372353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371600"/>
          </a:xfrm>
        </p:spPr>
        <p:txBody>
          <a:bodyPr/>
          <a:lstStyle/>
          <a:p>
            <a:r>
              <a:rPr lang="en-US" dirty="0" smtClean="0"/>
              <a:t>14. Stealing from Father or Mother is sin</a:t>
            </a:r>
            <a:endParaRPr lang="en-US" dirty="0"/>
          </a:p>
        </p:txBody>
      </p:sp>
      <p:sp>
        <p:nvSpPr>
          <p:cNvPr id="3" name="Content Placeholder 2"/>
          <p:cNvSpPr>
            <a:spLocks noGrp="1"/>
          </p:cNvSpPr>
          <p:nvPr>
            <p:ph idx="1"/>
          </p:nvPr>
        </p:nvSpPr>
        <p:spPr/>
        <p:txBody>
          <a:bodyPr/>
          <a:lstStyle/>
          <a:p>
            <a:r>
              <a:rPr lang="en-IN" dirty="0"/>
              <a:t>Pro 28:24  Whoever steals from his father or mother but claims, "It's no sin," is a companion to someone who demolishes. </a:t>
            </a:r>
          </a:p>
          <a:p>
            <a:endParaRPr lang="en-US" dirty="0"/>
          </a:p>
        </p:txBody>
      </p:sp>
    </p:spTree>
    <p:extLst>
      <p:ext uri="{BB962C8B-B14F-4D97-AF65-F5344CB8AC3E}">
        <p14:creationId xmlns:p14="http://schemas.microsoft.com/office/powerpoint/2010/main" val="1133993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14400"/>
          </a:xfrm>
        </p:spPr>
        <p:txBody>
          <a:bodyPr/>
          <a:lstStyle/>
          <a:p>
            <a:r>
              <a:rPr lang="en-US" dirty="0" smtClean="0"/>
              <a:t>15. Unjust gains earned</a:t>
            </a:r>
            <a:endParaRPr lang="en-US" dirty="0"/>
          </a:p>
        </p:txBody>
      </p:sp>
      <p:sp>
        <p:nvSpPr>
          <p:cNvPr id="3" name="Content Placeholder 2"/>
          <p:cNvSpPr>
            <a:spLocks noGrp="1"/>
          </p:cNvSpPr>
          <p:nvPr>
            <p:ph idx="1"/>
          </p:nvPr>
        </p:nvSpPr>
        <p:spPr/>
        <p:txBody>
          <a:bodyPr/>
          <a:lstStyle/>
          <a:p>
            <a:r>
              <a:rPr lang="en-IN" dirty="0" err="1"/>
              <a:t>Eze</a:t>
            </a:r>
            <a:r>
              <a:rPr lang="en-IN" dirty="0"/>
              <a:t> 22:13  "Watch out! I'm vehemently angry about the unjust gains that you've earned, and about the blood that has been shed among you. </a:t>
            </a:r>
            <a:endParaRPr lang="en-IN" dirty="0" smtClean="0"/>
          </a:p>
          <a:p>
            <a:r>
              <a:rPr lang="en-IN" dirty="0"/>
              <a:t>Pro 28:16  A Commander-in-Chief who is a cruel oppressor lacks understanding, but whoever hates unjust gain will live longer. </a:t>
            </a:r>
          </a:p>
          <a:p>
            <a:endParaRPr lang="en-IN" dirty="0"/>
          </a:p>
          <a:p>
            <a:endParaRPr lang="en-US" dirty="0"/>
          </a:p>
        </p:txBody>
      </p:sp>
    </p:spTree>
    <p:extLst>
      <p:ext uri="{BB962C8B-B14F-4D97-AF65-F5344CB8AC3E}">
        <p14:creationId xmlns:p14="http://schemas.microsoft.com/office/powerpoint/2010/main" val="325644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stealing</a:t>
            </a:r>
            <a:r>
              <a:rPr lang="en-IN" dirty="0"/>
              <a:t/>
            </a:r>
            <a:br>
              <a:rPr lang="en-IN" dirty="0"/>
            </a:b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meaning of stealing is given in the dictionary like this.</a:t>
            </a:r>
          </a:p>
          <a:p>
            <a:r>
              <a:rPr lang="en-US" dirty="0"/>
              <a:t>"Take (another person's property) without permission or legal right and without intending to return it".</a:t>
            </a:r>
            <a:endParaRPr lang="en-IN" dirty="0"/>
          </a:p>
          <a:p>
            <a:r>
              <a:rPr lang="en-US" u="sng" dirty="0"/>
              <a:t> </a:t>
            </a:r>
            <a:r>
              <a:rPr lang="en-IN" dirty="0"/>
              <a:t>This is one of the ten commandments given to Moses by the Lord.</a:t>
            </a:r>
          </a:p>
          <a:p>
            <a:r>
              <a:rPr lang="en-IN" dirty="0" err="1" smtClean="0"/>
              <a:t>Exo</a:t>
            </a:r>
            <a:r>
              <a:rPr lang="en-IN" dirty="0" smtClean="0"/>
              <a:t> 20:15</a:t>
            </a:r>
            <a:r>
              <a:rPr lang="en-IN" dirty="0"/>
              <a:t>  “You shall not steal.</a:t>
            </a:r>
          </a:p>
          <a:p>
            <a:r>
              <a:rPr lang="en-IN" dirty="0" smtClean="0"/>
              <a:t>Lev 19:11</a:t>
            </a:r>
            <a:r>
              <a:rPr lang="en-IN" dirty="0"/>
              <a:t>  “‘You shall not steal. </a:t>
            </a:r>
          </a:p>
          <a:p>
            <a:r>
              <a:rPr lang="en-IN" dirty="0" err="1" smtClean="0"/>
              <a:t>Deu</a:t>
            </a:r>
            <a:r>
              <a:rPr lang="en-IN" dirty="0" smtClean="0"/>
              <a:t> 5:19</a:t>
            </a:r>
            <a:r>
              <a:rPr lang="en-IN" dirty="0"/>
              <a:t>  “You shall not steal.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271496"/>
          </a:xfrm>
        </p:spPr>
        <p:txBody>
          <a:bodyPr/>
          <a:lstStyle/>
          <a:p>
            <a:r>
              <a:rPr lang="en-IN" dirty="0" err="1" smtClean="0"/>
              <a:t>Zec</a:t>
            </a:r>
            <a:r>
              <a:rPr lang="en-IN" dirty="0" smtClean="0"/>
              <a:t> </a:t>
            </a:r>
            <a:r>
              <a:rPr lang="en-IN" dirty="0" smtClean="0"/>
              <a:t>5:3-4 - </a:t>
            </a:r>
            <a:r>
              <a:rPr lang="en-IN" dirty="0" smtClean="0"/>
              <a:t>Punishment for stealing</a:t>
            </a:r>
            <a:endParaRPr lang="en-US" dirty="0"/>
          </a:p>
        </p:txBody>
      </p:sp>
      <p:sp>
        <p:nvSpPr>
          <p:cNvPr id="3" name="Content Placeholder 2"/>
          <p:cNvSpPr>
            <a:spLocks noGrp="1"/>
          </p:cNvSpPr>
          <p:nvPr>
            <p:ph idx="1"/>
          </p:nvPr>
        </p:nvSpPr>
        <p:spPr/>
        <p:txBody>
          <a:bodyPr>
            <a:normAutofit/>
          </a:bodyPr>
          <a:lstStyle/>
          <a:p>
            <a:r>
              <a:rPr lang="en-IN" dirty="0" err="1" smtClean="0"/>
              <a:t>Zec</a:t>
            </a:r>
            <a:r>
              <a:rPr lang="en-IN" dirty="0" smtClean="0"/>
              <a:t> </a:t>
            </a:r>
            <a:r>
              <a:rPr lang="en-IN" dirty="0"/>
              <a:t>5:3  And he said to me, This </a:t>
            </a:r>
            <a:r>
              <a:rPr lang="en-IN" i="1" dirty="0"/>
              <a:t>is</a:t>
            </a:r>
            <a:r>
              <a:rPr lang="en-IN" dirty="0"/>
              <a:t> the curse that goes forth over the face of the whole earth; for from now on everyone who steals shall be cut off according to it; </a:t>
            </a:r>
            <a:r>
              <a:rPr lang="en-IN" dirty="0" smtClean="0"/>
              <a:t>………</a:t>
            </a:r>
            <a:r>
              <a:rPr lang="en-IN" dirty="0"/>
              <a:t> </a:t>
            </a:r>
          </a:p>
          <a:p>
            <a:r>
              <a:rPr lang="en-IN" dirty="0" err="1"/>
              <a:t>Zec</a:t>
            </a:r>
            <a:r>
              <a:rPr lang="en-IN" dirty="0"/>
              <a:t> 5:4  I will bring it forth, says Jehovah of Hosts; and it shall enter into the house of the thief</a:t>
            </a:r>
            <a:r>
              <a:rPr lang="en-IN" dirty="0" smtClean="0"/>
              <a:t>,……. </a:t>
            </a:r>
            <a:r>
              <a:rPr lang="en-IN" dirty="0"/>
              <a:t>And it shall remain in the midst of his house, and shall devour it, and its timber and its stones. </a:t>
            </a:r>
          </a:p>
          <a:p>
            <a:endParaRPr lang="en-US" dirty="0"/>
          </a:p>
        </p:txBody>
      </p:sp>
    </p:spTree>
    <p:extLst>
      <p:ext uri="{BB962C8B-B14F-4D97-AF65-F5344CB8AC3E}">
        <p14:creationId xmlns:p14="http://schemas.microsoft.com/office/powerpoint/2010/main" val="11266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371600"/>
          </a:xfrm>
        </p:spPr>
        <p:txBody>
          <a:bodyPr/>
          <a:lstStyle/>
          <a:p>
            <a:r>
              <a:rPr lang="en-IN" dirty="0" smtClean="0"/>
              <a:t>Mat 15:19,Theft comes from human </a:t>
            </a:r>
            <a:r>
              <a:rPr lang="en-IN" dirty="0" smtClean="0"/>
              <a:t>heart – It defiles a person</a:t>
            </a:r>
            <a:endParaRPr lang="en-US" dirty="0"/>
          </a:p>
        </p:txBody>
      </p:sp>
      <p:sp>
        <p:nvSpPr>
          <p:cNvPr id="3" name="Content Placeholder 2"/>
          <p:cNvSpPr>
            <a:spLocks noGrp="1"/>
          </p:cNvSpPr>
          <p:nvPr>
            <p:ph idx="1"/>
          </p:nvPr>
        </p:nvSpPr>
        <p:spPr>
          <a:xfrm>
            <a:off x="914400" y="2209800"/>
            <a:ext cx="7772400" cy="4145760"/>
          </a:xfrm>
        </p:spPr>
        <p:txBody>
          <a:bodyPr/>
          <a:lstStyle/>
          <a:p>
            <a:endParaRPr lang="en-IN" dirty="0" smtClean="0"/>
          </a:p>
          <a:p>
            <a:r>
              <a:rPr lang="en-IN" dirty="0" smtClean="0"/>
              <a:t>Mat </a:t>
            </a:r>
            <a:r>
              <a:rPr lang="en-IN" dirty="0"/>
              <a:t>15:19  For out of the heart come evil thoughts, murders, adulteries, fornications, thefts</a:t>
            </a:r>
            <a:r>
              <a:rPr lang="en-IN" dirty="0" smtClean="0"/>
              <a:t>, ……..</a:t>
            </a:r>
            <a:endParaRPr lang="en-US" dirty="0"/>
          </a:p>
        </p:txBody>
      </p:sp>
    </p:spTree>
    <p:extLst>
      <p:ext uri="{BB962C8B-B14F-4D97-AF65-F5344CB8AC3E}">
        <p14:creationId xmlns:p14="http://schemas.microsoft.com/office/powerpoint/2010/main" val="259495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2002536"/>
          </a:xfrm>
        </p:spPr>
        <p:txBody>
          <a:bodyPr/>
          <a:lstStyle/>
          <a:p>
            <a:r>
              <a:rPr lang="en-IN" dirty="0" smtClean="0"/>
              <a:t>Mat 19:18, New Testament command – </a:t>
            </a:r>
            <a:r>
              <a:rPr lang="en-IN" dirty="0" smtClean="0"/>
              <a:t>Violation bring in all the curses of </a:t>
            </a:r>
            <a:r>
              <a:rPr lang="en-IN" dirty="0" err="1" smtClean="0"/>
              <a:t>Deu</a:t>
            </a:r>
            <a:r>
              <a:rPr lang="en-IN" dirty="0" smtClean="0"/>
              <a:t> 28:15 </a:t>
            </a:r>
            <a:endParaRPr lang="en-US" dirty="0"/>
          </a:p>
        </p:txBody>
      </p:sp>
      <p:sp>
        <p:nvSpPr>
          <p:cNvPr id="3" name="Content Placeholder 2"/>
          <p:cNvSpPr>
            <a:spLocks noGrp="1"/>
          </p:cNvSpPr>
          <p:nvPr>
            <p:ph idx="1"/>
          </p:nvPr>
        </p:nvSpPr>
        <p:spPr>
          <a:xfrm>
            <a:off x="914400" y="2819400"/>
            <a:ext cx="7772400" cy="3536160"/>
          </a:xfrm>
        </p:spPr>
        <p:txBody>
          <a:bodyPr/>
          <a:lstStyle/>
          <a:p>
            <a:r>
              <a:rPr lang="en-IN" dirty="0"/>
              <a:t>Mat 19:18  He said to Him, Which? Jesus said, You shall not </a:t>
            </a:r>
            <a:r>
              <a:rPr lang="en-IN" dirty="0" smtClean="0"/>
              <a:t>, …. </a:t>
            </a:r>
            <a:r>
              <a:rPr lang="en-IN" dirty="0"/>
              <a:t>you shall not steal, </a:t>
            </a:r>
            <a:r>
              <a:rPr lang="en-IN" dirty="0" smtClean="0"/>
              <a:t> </a:t>
            </a:r>
            <a:r>
              <a:rPr lang="en-IN" dirty="0" smtClean="0"/>
              <a:t>…</a:t>
            </a:r>
            <a:r>
              <a:rPr lang="en-IN" dirty="0"/>
              <a:t> </a:t>
            </a:r>
          </a:p>
          <a:p>
            <a:endParaRPr lang="en-US" dirty="0"/>
          </a:p>
        </p:txBody>
      </p:sp>
    </p:spTree>
    <p:extLst>
      <p:ext uri="{BB962C8B-B14F-4D97-AF65-F5344CB8AC3E}">
        <p14:creationId xmlns:p14="http://schemas.microsoft.com/office/powerpoint/2010/main" val="38146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2971800"/>
          </a:xfrm>
        </p:spPr>
        <p:txBody>
          <a:bodyPr/>
          <a:lstStyle/>
          <a:p>
            <a:r>
              <a:rPr lang="en-IN" dirty="0" smtClean="0"/>
              <a:t>Mat 21:13. Worshipping place found to be den of </a:t>
            </a:r>
            <a:r>
              <a:rPr lang="en-IN" dirty="0" smtClean="0"/>
              <a:t>thieves – Jesus started whipping &amp; toppling down money changing tables</a:t>
            </a:r>
            <a:endParaRPr lang="en-US" dirty="0"/>
          </a:p>
        </p:txBody>
      </p:sp>
      <p:sp>
        <p:nvSpPr>
          <p:cNvPr id="3" name="Content Placeholder 2"/>
          <p:cNvSpPr>
            <a:spLocks noGrp="1"/>
          </p:cNvSpPr>
          <p:nvPr>
            <p:ph idx="1"/>
          </p:nvPr>
        </p:nvSpPr>
        <p:spPr>
          <a:xfrm>
            <a:off x="914400" y="3200400"/>
            <a:ext cx="7772400" cy="3155160"/>
          </a:xfrm>
        </p:spPr>
        <p:txBody>
          <a:bodyPr/>
          <a:lstStyle/>
          <a:p>
            <a:r>
              <a:rPr lang="en-IN" dirty="0"/>
              <a:t>Mat 21:13  And He said to them, It is written, "My house shall be called the house of prayer"; but you have made it a den of thieves. </a:t>
            </a:r>
          </a:p>
          <a:p>
            <a:endParaRPr lang="en-US" dirty="0"/>
          </a:p>
        </p:txBody>
      </p:sp>
    </p:spTree>
    <p:extLst>
      <p:ext uri="{BB962C8B-B14F-4D97-AF65-F5344CB8AC3E}">
        <p14:creationId xmlns:p14="http://schemas.microsoft.com/office/powerpoint/2010/main" val="23540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791" y="228600"/>
            <a:ext cx="7772400" cy="1271496"/>
          </a:xfrm>
        </p:spPr>
        <p:txBody>
          <a:bodyPr/>
          <a:lstStyle/>
          <a:p>
            <a:r>
              <a:rPr lang="en-IN" dirty="0" smtClean="0"/>
              <a:t>1Co 6:10 Thieves will not inherit the kingdom of God.</a:t>
            </a:r>
            <a:endParaRPr lang="en-US" dirty="0"/>
          </a:p>
        </p:txBody>
      </p:sp>
      <p:sp>
        <p:nvSpPr>
          <p:cNvPr id="3" name="Content Placeholder 2"/>
          <p:cNvSpPr>
            <a:spLocks noGrp="1"/>
          </p:cNvSpPr>
          <p:nvPr>
            <p:ph idx="1"/>
          </p:nvPr>
        </p:nvSpPr>
        <p:spPr/>
        <p:txBody>
          <a:bodyPr/>
          <a:lstStyle/>
          <a:p>
            <a:r>
              <a:rPr lang="en-IN" dirty="0"/>
              <a:t>1Co 6:9  Do you not know that the unrighteous shall not inherit </a:t>
            </a:r>
            <a:r>
              <a:rPr lang="en-IN" i="1" dirty="0"/>
              <a:t>the</a:t>
            </a:r>
            <a:r>
              <a:rPr lang="en-IN" dirty="0"/>
              <a:t> kingdom of God? Do not be deceived; neither fornicators, nor idolaters, nor adulterers, nor abusers, nor homosexuals, </a:t>
            </a:r>
          </a:p>
          <a:p>
            <a:r>
              <a:rPr lang="en-IN" dirty="0" smtClean="0"/>
              <a:t>1 Co </a:t>
            </a:r>
            <a:r>
              <a:rPr lang="en-IN" dirty="0"/>
              <a:t>6:10  nor thieves, nor covetous, nor drunkards, nor </a:t>
            </a:r>
            <a:r>
              <a:rPr lang="en-IN" dirty="0" err="1"/>
              <a:t>revilers</a:t>
            </a:r>
            <a:r>
              <a:rPr lang="en-IN" dirty="0"/>
              <a:t>, nor </a:t>
            </a:r>
            <a:r>
              <a:rPr lang="en-IN" dirty="0" err="1"/>
              <a:t>extortioners</a:t>
            </a:r>
            <a:r>
              <a:rPr lang="en-IN" dirty="0"/>
              <a:t>, shall inherit </a:t>
            </a:r>
            <a:r>
              <a:rPr lang="en-IN" i="1" dirty="0"/>
              <a:t>the</a:t>
            </a:r>
            <a:r>
              <a:rPr lang="en-IN" dirty="0"/>
              <a:t> kingdom of God. </a:t>
            </a:r>
          </a:p>
          <a:p>
            <a:endParaRPr lang="en-US" dirty="0"/>
          </a:p>
        </p:txBody>
      </p:sp>
    </p:spTree>
    <p:extLst>
      <p:ext uri="{BB962C8B-B14F-4D97-AF65-F5344CB8AC3E}">
        <p14:creationId xmlns:p14="http://schemas.microsoft.com/office/powerpoint/2010/main" val="2139683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Eph</a:t>
            </a:r>
            <a:r>
              <a:rPr lang="en-IN" dirty="0" smtClean="0"/>
              <a:t> 4:28</a:t>
            </a:r>
            <a:r>
              <a:rPr lang="en-IN" dirty="0"/>
              <a:t>;</a:t>
            </a:r>
            <a:endParaRPr lang="en-US" dirty="0"/>
          </a:p>
        </p:txBody>
      </p:sp>
      <p:sp>
        <p:nvSpPr>
          <p:cNvPr id="3" name="Content Placeholder 2"/>
          <p:cNvSpPr>
            <a:spLocks noGrp="1"/>
          </p:cNvSpPr>
          <p:nvPr>
            <p:ph idx="1"/>
          </p:nvPr>
        </p:nvSpPr>
        <p:spPr/>
        <p:txBody>
          <a:bodyPr/>
          <a:lstStyle/>
          <a:p>
            <a:r>
              <a:rPr lang="en-IN" dirty="0" err="1"/>
              <a:t>Eph</a:t>
            </a:r>
            <a:r>
              <a:rPr lang="en-IN" dirty="0"/>
              <a:t> 4:28  Let him who stole steal no more, but rather let him </a:t>
            </a:r>
            <a:r>
              <a:rPr lang="en-IN" dirty="0" err="1"/>
              <a:t>labor</a:t>
            </a:r>
            <a:r>
              <a:rPr lang="en-IN" dirty="0"/>
              <a:t>, working with </a:t>
            </a:r>
            <a:r>
              <a:rPr lang="en-IN" i="1" dirty="0"/>
              <a:t>his</a:t>
            </a:r>
            <a:r>
              <a:rPr lang="en-IN" dirty="0"/>
              <a:t> hands the thing which </a:t>
            </a:r>
            <a:r>
              <a:rPr lang="en-IN" i="1" dirty="0"/>
              <a:t>is</a:t>
            </a:r>
            <a:r>
              <a:rPr lang="en-IN" dirty="0"/>
              <a:t> good, so that he may have </a:t>
            </a:r>
            <a:r>
              <a:rPr lang="en-IN" i="1" dirty="0"/>
              <a:t>something</a:t>
            </a:r>
            <a:r>
              <a:rPr lang="en-IN" dirty="0"/>
              <a:t> to give to him who needs. </a:t>
            </a:r>
          </a:p>
          <a:p>
            <a:endParaRPr lang="en-US" dirty="0"/>
          </a:p>
        </p:txBody>
      </p:sp>
    </p:spTree>
    <p:extLst>
      <p:ext uri="{BB962C8B-B14F-4D97-AF65-F5344CB8AC3E}">
        <p14:creationId xmlns:p14="http://schemas.microsoft.com/office/powerpoint/2010/main" val="2319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lstStyle/>
          <a:p>
            <a:pPr algn="ctr"/>
            <a:r>
              <a:rPr lang="en-US" sz="3200" dirty="0" smtClean="0"/>
              <a:t>Stealing among God servants</a:t>
            </a:r>
            <a:r>
              <a:rPr lang="en-US" sz="3200" dirty="0"/>
              <a:t/>
            </a:r>
            <a:br>
              <a:rPr lang="en-US" sz="3200" dirty="0"/>
            </a:br>
            <a:r>
              <a:rPr lang="en-US" sz="2400" dirty="0"/>
              <a:t>1. </a:t>
            </a:r>
            <a:r>
              <a:rPr lang="en-US" sz="2400" dirty="0" err="1" smtClean="0"/>
              <a:t>Achaan</a:t>
            </a:r>
            <a:r>
              <a:rPr lang="en-US" sz="2400" dirty="0" smtClean="0"/>
              <a:t>. Cannot stand in war </a:t>
            </a:r>
            <a:endParaRPr lang="en-US" sz="2400" dirty="0"/>
          </a:p>
        </p:txBody>
      </p:sp>
      <p:sp>
        <p:nvSpPr>
          <p:cNvPr id="3" name="Content Placeholder 2"/>
          <p:cNvSpPr>
            <a:spLocks noGrp="1"/>
          </p:cNvSpPr>
          <p:nvPr>
            <p:ph idx="1"/>
          </p:nvPr>
        </p:nvSpPr>
        <p:spPr>
          <a:xfrm>
            <a:off x="533400" y="1524000"/>
            <a:ext cx="8153400" cy="4831560"/>
          </a:xfrm>
        </p:spPr>
        <p:txBody>
          <a:bodyPr>
            <a:normAutofit fontScale="92500" lnSpcReduction="10000"/>
          </a:bodyPr>
          <a:lstStyle/>
          <a:p>
            <a:r>
              <a:rPr lang="en-IN" dirty="0" smtClean="0"/>
              <a:t>Jos </a:t>
            </a:r>
            <a:r>
              <a:rPr lang="en-IN" dirty="0"/>
              <a:t>7:12  The Israelis have been unable to stand before their enemies. </a:t>
            </a:r>
            <a:r>
              <a:rPr lang="en-IN" dirty="0" smtClean="0"/>
              <a:t>………………because </a:t>
            </a:r>
            <a:r>
              <a:rPr lang="en-IN" dirty="0"/>
              <a:t>they themselves have been turned over to destruction. I will not be with you anymore unless you destroy these things that have been turned over to destruction</a:t>
            </a:r>
            <a:r>
              <a:rPr lang="en-IN" dirty="0" smtClean="0"/>
              <a:t>.</a:t>
            </a:r>
          </a:p>
          <a:p>
            <a:r>
              <a:rPr lang="en-IN" dirty="0" smtClean="0"/>
              <a:t>Jos </a:t>
            </a:r>
            <a:r>
              <a:rPr lang="en-IN" dirty="0"/>
              <a:t>7:21  I noticed among the war spoils a beautiful mantle from Shinar, 200 shekels of silver, and a bar of gold weighing 50 shekels. Because I wanted them, I took them, and they're buried in the ground inside my tent. The silver is underneath." </a:t>
            </a:r>
          </a:p>
          <a:p>
            <a:endParaRPr lang="en-IN"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r>
              <a:rPr lang="en-US" dirty="0" smtClean="0"/>
              <a:t>Saul – stealing from things turned over to </a:t>
            </a:r>
            <a:r>
              <a:rPr lang="en-US" dirty="0" smtClean="0"/>
              <a:t>destruction – Dethroned from Kingship</a:t>
            </a:r>
            <a:endParaRPr lang="en-US" dirty="0"/>
          </a:p>
        </p:txBody>
      </p:sp>
      <p:sp>
        <p:nvSpPr>
          <p:cNvPr id="3" name="Content Placeholder 2"/>
          <p:cNvSpPr>
            <a:spLocks noGrp="1"/>
          </p:cNvSpPr>
          <p:nvPr>
            <p:ph idx="1"/>
          </p:nvPr>
        </p:nvSpPr>
        <p:spPr>
          <a:xfrm>
            <a:off x="914400" y="2286000"/>
            <a:ext cx="7772400" cy="4069560"/>
          </a:xfrm>
        </p:spPr>
        <p:txBody>
          <a:bodyPr/>
          <a:lstStyle/>
          <a:p>
            <a:r>
              <a:rPr lang="en-IN" dirty="0"/>
              <a:t>1Sa 15:9  Saul and the people spared </a:t>
            </a:r>
            <a:r>
              <a:rPr lang="en-IN" dirty="0" err="1"/>
              <a:t>Agag</a:t>
            </a:r>
            <a:r>
              <a:rPr lang="en-IN" dirty="0"/>
              <a:t> and the best of the sheep and cattle—the fattened animals and lambs—along with all that was good. They were not willing to completely destroy them, but they did completely destroy everything that was worthless and inferior.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143000"/>
          </a:xfrm>
        </p:spPr>
        <p:txBody>
          <a:bodyPr/>
          <a:lstStyle/>
          <a:p>
            <a:r>
              <a:rPr lang="en-US" dirty="0" err="1" smtClean="0"/>
              <a:t>Gehazi</a:t>
            </a:r>
            <a:r>
              <a:rPr lang="en-US" dirty="0" smtClean="0"/>
              <a:t> – Prophet Elisha’s </a:t>
            </a:r>
            <a:r>
              <a:rPr lang="en-US" dirty="0" smtClean="0"/>
              <a:t>aid</a:t>
            </a:r>
            <a:br>
              <a:rPr lang="en-US" dirty="0" smtClean="0"/>
            </a:br>
            <a:r>
              <a:rPr lang="en-US" dirty="0" smtClean="0"/>
              <a:t>Generations b</a:t>
            </a:r>
            <a:r>
              <a:rPr lang="en-US" dirty="0" smtClean="0"/>
              <a:t>ecomes lepers </a:t>
            </a:r>
            <a:r>
              <a:rPr lang="en-US" dirty="0" smtClean="0"/>
              <a:t/>
            </a:r>
            <a:br>
              <a:rPr lang="en-US" dirty="0" smtClean="0"/>
            </a:br>
            <a:endParaRPr lang="en-US" dirty="0"/>
          </a:p>
        </p:txBody>
      </p:sp>
      <p:sp>
        <p:nvSpPr>
          <p:cNvPr id="3" name="Content Placeholder 2"/>
          <p:cNvSpPr>
            <a:spLocks noGrp="1"/>
          </p:cNvSpPr>
          <p:nvPr>
            <p:ph idx="1"/>
          </p:nvPr>
        </p:nvSpPr>
        <p:spPr>
          <a:xfrm>
            <a:off x="914400" y="1981200"/>
            <a:ext cx="7772400" cy="4876800"/>
          </a:xfrm>
        </p:spPr>
        <p:txBody>
          <a:bodyPr>
            <a:normAutofit/>
          </a:bodyPr>
          <a:lstStyle/>
          <a:p>
            <a:r>
              <a:rPr lang="en-IN" dirty="0" smtClean="0"/>
              <a:t>2Ki 5:26 -27</a:t>
            </a:r>
            <a:r>
              <a:rPr lang="en-IN" dirty="0"/>
              <a:t>  But Elisha responded, "Didn't my heart break as the man was turning from his chariot to greet you? Is now the time to receive money? To receive clothes? And olive groves, vineyards, sheep, oxen, servants, or female attendants? </a:t>
            </a:r>
            <a:r>
              <a:rPr lang="en-IN" dirty="0" smtClean="0"/>
              <a:t> </a:t>
            </a:r>
            <a:r>
              <a:rPr lang="en-IN" dirty="0" err="1"/>
              <a:t>Naaman's</a:t>
            </a:r>
            <a:r>
              <a:rPr lang="en-IN" dirty="0"/>
              <a:t> leprosy will plague you and your descendants forever</a:t>
            </a:r>
            <a:r>
              <a:rPr lang="en-IN" dirty="0" smtClean="0"/>
              <a:t>!“. As </a:t>
            </a:r>
            <a:r>
              <a:rPr lang="en-IN" dirty="0"/>
              <a:t>he left Elisha's presence, he was infected with leprosy that looked like white snow. </a:t>
            </a:r>
          </a:p>
          <a:p>
            <a:endParaRPr lang="en-IN"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2590800"/>
          </a:xfrm>
        </p:spPr>
        <p:txBody>
          <a:bodyPr/>
          <a:lstStyle/>
          <a:p>
            <a:r>
              <a:rPr lang="en-US" dirty="0" smtClean="0"/>
              <a:t>Prophet Balaam – Made  a profit out of the gift of </a:t>
            </a:r>
            <a:r>
              <a:rPr lang="en-US" dirty="0" smtClean="0"/>
              <a:t>prophecy – perished Jude 11, Rev.2:14, 2 Pet 2:15</a:t>
            </a:r>
            <a:br>
              <a:rPr lang="en-US" dirty="0" smtClean="0"/>
            </a:br>
            <a:endParaRPr lang="en-US" dirty="0"/>
          </a:p>
        </p:txBody>
      </p:sp>
      <p:sp>
        <p:nvSpPr>
          <p:cNvPr id="3" name="Content Placeholder 2"/>
          <p:cNvSpPr>
            <a:spLocks noGrp="1"/>
          </p:cNvSpPr>
          <p:nvPr>
            <p:ph idx="1"/>
          </p:nvPr>
        </p:nvSpPr>
        <p:spPr>
          <a:xfrm>
            <a:off x="914400" y="2971800"/>
            <a:ext cx="7772400" cy="3383760"/>
          </a:xfrm>
        </p:spPr>
        <p:txBody>
          <a:bodyPr>
            <a:normAutofit fontScale="77500" lnSpcReduction="20000"/>
          </a:bodyPr>
          <a:lstStyle/>
          <a:p>
            <a:r>
              <a:rPr lang="en-IN" dirty="0" err="1"/>
              <a:t>Num</a:t>
            </a:r>
            <a:r>
              <a:rPr lang="en-IN" dirty="0"/>
              <a:t> </a:t>
            </a:r>
            <a:r>
              <a:rPr lang="en-IN" dirty="0" smtClean="0"/>
              <a:t>22:15-17</a:t>
            </a:r>
            <a:r>
              <a:rPr lang="en-IN" dirty="0"/>
              <a:t>  In response, </a:t>
            </a:r>
            <a:r>
              <a:rPr lang="en-IN" dirty="0" err="1"/>
              <a:t>Balak</a:t>
            </a:r>
            <a:r>
              <a:rPr lang="en-IN" dirty="0"/>
              <a:t> sent more officers—higher ranking ones, at that!— </a:t>
            </a:r>
          </a:p>
          <a:p>
            <a:pPr marL="68580" indent="0">
              <a:buNone/>
            </a:pPr>
            <a:r>
              <a:rPr lang="en-IN" dirty="0"/>
              <a:t>  who approached Balaam with this message: </a:t>
            </a:r>
            <a:endParaRPr lang="en-IN" dirty="0" smtClean="0"/>
          </a:p>
          <a:p>
            <a:pPr marL="68580" indent="0">
              <a:buNone/>
            </a:pPr>
            <a:r>
              <a:rPr lang="en-IN" dirty="0" smtClean="0"/>
              <a:t>“ ………..</a:t>
            </a:r>
            <a:r>
              <a:rPr lang="en-IN" dirty="0"/>
              <a:t> </a:t>
            </a:r>
            <a:r>
              <a:rPr lang="en-IN" dirty="0" smtClean="0"/>
              <a:t> </a:t>
            </a:r>
            <a:r>
              <a:rPr lang="en-IN" dirty="0"/>
              <a:t>I'm determined to reward you generously, and I'll do everything you tell me to do. So come right away and curse this people for me." </a:t>
            </a:r>
            <a:endParaRPr lang="en-IN" dirty="0" smtClean="0"/>
          </a:p>
          <a:p>
            <a:pPr marL="68580" indent="0">
              <a:buNone/>
            </a:pPr>
            <a:r>
              <a:rPr lang="en-IN" b="1" dirty="0"/>
              <a:t>Jud 1:11</a:t>
            </a:r>
            <a:r>
              <a:rPr lang="en-IN" dirty="0"/>
              <a:t>  How terrible it will be for them! For they lived like Cain did, rushed headlong into Balaam's error to make a profit, and destroyed themselves, as happened in </a:t>
            </a:r>
            <a:r>
              <a:rPr lang="en-IN" dirty="0" err="1"/>
              <a:t>Korah's</a:t>
            </a:r>
            <a:r>
              <a:rPr lang="en-IN" dirty="0"/>
              <a:t> rebellion. </a:t>
            </a:r>
          </a:p>
          <a:p>
            <a:pPr marL="68580" indent="0">
              <a:buNone/>
            </a:pPr>
            <a:endParaRPr lang="en-IN"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50" y="152400"/>
            <a:ext cx="8234149" cy="1219200"/>
          </a:xfrm>
        </p:spPr>
        <p:txBody>
          <a:bodyPr/>
          <a:lstStyle/>
          <a:p>
            <a:r>
              <a:rPr lang="en-IN" dirty="0" smtClean="0"/>
              <a:t>Stealing &amp; Punishment in Bible</a:t>
            </a:r>
            <a:endParaRPr lang="en-IN" dirty="0"/>
          </a:p>
        </p:txBody>
      </p:sp>
      <p:sp>
        <p:nvSpPr>
          <p:cNvPr id="3" name="Content Placeholder 2"/>
          <p:cNvSpPr>
            <a:spLocks noGrp="1"/>
          </p:cNvSpPr>
          <p:nvPr>
            <p:ph idx="1"/>
          </p:nvPr>
        </p:nvSpPr>
        <p:spPr>
          <a:xfrm>
            <a:off x="909850" y="1336343"/>
            <a:ext cx="7772400" cy="4572000"/>
          </a:xfrm>
        </p:spPr>
        <p:txBody>
          <a:bodyPr>
            <a:normAutofit fontScale="92500"/>
          </a:bodyPr>
          <a:lstStyle/>
          <a:p>
            <a:pPr marL="68580" indent="0" algn="ctr">
              <a:buNone/>
            </a:pPr>
            <a:r>
              <a:rPr lang="en-IN" sz="6600" dirty="0" smtClean="0"/>
              <a:t>What is meant by stealing in Bible?</a:t>
            </a:r>
          </a:p>
          <a:p>
            <a:pPr marL="68580" indent="0" algn="ctr">
              <a:buNone/>
            </a:pPr>
            <a:r>
              <a:rPr lang="en-IN" sz="6600" dirty="0" smtClean="0">
                <a:latin typeface="Arial Rounded MT Bold" panose="020F0704030504030204" pitchFamily="34" charset="0"/>
              </a:rPr>
              <a:t>15 Ways of stealing &amp; punishments </a:t>
            </a:r>
            <a:endParaRPr lang="en-IN" sz="6600" dirty="0">
              <a:latin typeface="Arial Rounded MT Bold" panose="020F0704030504030204" pitchFamily="34" charset="0"/>
            </a:endParaRPr>
          </a:p>
        </p:txBody>
      </p:sp>
    </p:spTree>
    <p:extLst>
      <p:ext uri="{BB962C8B-B14F-4D97-AF65-F5344CB8AC3E}">
        <p14:creationId xmlns:p14="http://schemas.microsoft.com/office/powerpoint/2010/main" val="118510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2057400"/>
          </a:xfrm>
        </p:spPr>
        <p:txBody>
          <a:bodyPr/>
          <a:lstStyle/>
          <a:p>
            <a:r>
              <a:rPr lang="en-IN" dirty="0" err="1" smtClean="0"/>
              <a:t>Joh</a:t>
            </a:r>
            <a:r>
              <a:rPr lang="en-IN" dirty="0" smtClean="0"/>
              <a:t> 12:6; Judas -Jesus disciple’ turned to be a </a:t>
            </a:r>
            <a:r>
              <a:rPr lang="en-IN" dirty="0" smtClean="0"/>
              <a:t>thief</a:t>
            </a:r>
            <a:br>
              <a:rPr lang="en-IN" dirty="0" smtClean="0"/>
            </a:br>
            <a:r>
              <a:rPr lang="en-IN" dirty="0" smtClean="0"/>
              <a:t>Destroyed body, soul &amp; spirit </a:t>
            </a:r>
            <a:endParaRPr lang="en-US" dirty="0"/>
          </a:p>
        </p:txBody>
      </p:sp>
      <p:sp>
        <p:nvSpPr>
          <p:cNvPr id="3" name="Content Placeholder 2"/>
          <p:cNvSpPr>
            <a:spLocks noGrp="1"/>
          </p:cNvSpPr>
          <p:nvPr>
            <p:ph idx="1"/>
          </p:nvPr>
        </p:nvSpPr>
        <p:spPr>
          <a:xfrm>
            <a:off x="914400" y="2895600"/>
            <a:ext cx="7772400" cy="3459960"/>
          </a:xfrm>
        </p:spPr>
        <p:txBody>
          <a:bodyPr/>
          <a:lstStyle/>
          <a:p>
            <a:r>
              <a:rPr lang="en-IN" dirty="0" err="1"/>
              <a:t>Joh</a:t>
            </a:r>
            <a:r>
              <a:rPr lang="en-IN" dirty="0"/>
              <a:t> 12:6  He said this, not that he cared for the poor, but because he was a thief and held the moneybag and carried the things put </a:t>
            </a:r>
            <a:r>
              <a:rPr lang="en-IN" i="1" dirty="0"/>
              <a:t>in</a:t>
            </a:r>
            <a:r>
              <a:rPr lang="en-IN" dirty="0"/>
              <a:t>. </a:t>
            </a:r>
          </a:p>
          <a:p>
            <a:endParaRPr lang="en-US" dirty="0"/>
          </a:p>
        </p:txBody>
      </p:sp>
    </p:spTree>
    <p:extLst>
      <p:ext uri="{BB962C8B-B14F-4D97-AF65-F5344CB8AC3E}">
        <p14:creationId xmlns:p14="http://schemas.microsoft.com/office/powerpoint/2010/main" val="534311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828800"/>
          </a:xfrm>
        </p:spPr>
        <p:txBody>
          <a:bodyPr/>
          <a:lstStyle/>
          <a:p>
            <a:r>
              <a:rPr lang="en-US" dirty="0" smtClean="0"/>
              <a:t>King Ahab </a:t>
            </a:r>
            <a:r>
              <a:rPr lang="en-US" dirty="0" smtClean="0"/>
              <a:t>coveted vineyard </a:t>
            </a:r>
            <a:r>
              <a:rPr lang="en-US" dirty="0" smtClean="0"/>
              <a:t>from </a:t>
            </a:r>
            <a:r>
              <a:rPr lang="en-US" dirty="0" smtClean="0"/>
              <a:t>farmer </a:t>
            </a:r>
            <a:r>
              <a:rPr lang="en-US" dirty="0" err="1" smtClean="0"/>
              <a:t>Naboth</a:t>
            </a:r>
            <a:r>
              <a:rPr lang="en-US" dirty="0" smtClean="0"/>
              <a:t> – led to murder &amp; generational curse </a:t>
            </a:r>
            <a:endParaRPr lang="en-US" dirty="0"/>
          </a:p>
        </p:txBody>
      </p:sp>
      <p:sp>
        <p:nvSpPr>
          <p:cNvPr id="3" name="Content Placeholder 2"/>
          <p:cNvSpPr>
            <a:spLocks noGrp="1"/>
          </p:cNvSpPr>
          <p:nvPr>
            <p:ph idx="1"/>
          </p:nvPr>
        </p:nvSpPr>
        <p:spPr>
          <a:xfrm>
            <a:off x="914400" y="2514600"/>
            <a:ext cx="7772400" cy="3840960"/>
          </a:xfrm>
        </p:spPr>
        <p:txBody>
          <a:bodyPr/>
          <a:lstStyle/>
          <a:p>
            <a:r>
              <a:rPr lang="en-IN" dirty="0" smtClean="0"/>
              <a:t>1 Ki </a:t>
            </a:r>
            <a:r>
              <a:rPr lang="en-IN" dirty="0"/>
              <a:t>21:19  Ask the king, 'Did you commit murder? And now you're going to steal as well?' Also tell him, 'This is what the LORD says: "Where the dogs were licking up </a:t>
            </a:r>
            <a:r>
              <a:rPr lang="en-IN" dirty="0" err="1"/>
              <a:t>Naboth's</a:t>
            </a:r>
            <a:r>
              <a:rPr lang="en-IN" dirty="0"/>
              <a:t> blood, dogs will also lick up your blood—that's right—yours</a:t>
            </a:r>
            <a:r>
              <a:rPr lang="en-IN" dirty="0" smtClean="0"/>
              <a:t>!"</a:t>
            </a:r>
            <a:r>
              <a:rPr lang="en-IN"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219200"/>
          </a:xfrm>
        </p:spPr>
        <p:txBody>
          <a:bodyPr/>
          <a:lstStyle/>
          <a:p>
            <a:r>
              <a:rPr lang="en-IN" dirty="0" smtClean="0"/>
              <a:t>1. </a:t>
            </a:r>
            <a:r>
              <a:rPr lang="en-IN" dirty="0" err="1" smtClean="0"/>
              <a:t>Exo</a:t>
            </a:r>
            <a:r>
              <a:rPr lang="en-IN" dirty="0" smtClean="0"/>
              <a:t> 21:16 – kidnapping </a:t>
            </a:r>
            <a:endParaRPr lang="en-US" dirty="0"/>
          </a:p>
        </p:txBody>
      </p:sp>
      <p:sp>
        <p:nvSpPr>
          <p:cNvPr id="3" name="Content Placeholder 2"/>
          <p:cNvSpPr>
            <a:spLocks noGrp="1"/>
          </p:cNvSpPr>
          <p:nvPr>
            <p:ph idx="1"/>
          </p:nvPr>
        </p:nvSpPr>
        <p:spPr/>
        <p:txBody>
          <a:bodyPr/>
          <a:lstStyle/>
          <a:p>
            <a:r>
              <a:rPr lang="en-IN" dirty="0" err="1"/>
              <a:t>Exo</a:t>
            </a:r>
            <a:r>
              <a:rPr lang="en-IN" dirty="0"/>
              <a:t> 21:16  "Whoever kidnaps a person, whether he has sold him or whether the victim is still in his possession, is surely to be put to death. </a:t>
            </a:r>
            <a:endParaRPr lang="en-IN" dirty="0" smtClean="0"/>
          </a:p>
          <a:p>
            <a:r>
              <a:rPr lang="en-IN" dirty="0" err="1"/>
              <a:t>Deu</a:t>
            </a:r>
            <a:r>
              <a:rPr lang="en-IN" dirty="0"/>
              <a:t> 24:7  "If a man is found kidnapping his relative, a fellow Israeli, and mistreats or sells him, that kidnapper must die. By doing this, you will remove this evil from among you. </a:t>
            </a:r>
          </a:p>
          <a:p>
            <a:endParaRPr lang="en-IN"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164336"/>
          </a:xfrm>
        </p:spPr>
        <p:txBody>
          <a:bodyPr/>
          <a:lstStyle/>
          <a:p>
            <a:r>
              <a:rPr lang="en-IN" dirty="0" smtClean="0"/>
              <a:t>2. Lev 6:1-7- Security lost </a:t>
            </a:r>
            <a:endParaRPr lang="en-US" dirty="0"/>
          </a:p>
        </p:txBody>
      </p:sp>
      <p:sp>
        <p:nvSpPr>
          <p:cNvPr id="3" name="Content Placeholder 2"/>
          <p:cNvSpPr>
            <a:spLocks noGrp="1"/>
          </p:cNvSpPr>
          <p:nvPr>
            <p:ph idx="1"/>
          </p:nvPr>
        </p:nvSpPr>
        <p:spPr/>
        <p:txBody>
          <a:bodyPr>
            <a:normAutofit fontScale="70000" lnSpcReduction="20000"/>
          </a:bodyPr>
          <a:lstStyle/>
          <a:p>
            <a:r>
              <a:rPr lang="en-IN" dirty="0"/>
              <a:t>Lev </a:t>
            </a:r>
            <a:r>
              <a:rPr lang="en-IN" dirty="0" smtClean="0"/>
              <a:t>6:2-7</a:t>
            </a:r>
            <a:r>
              <a:rPr lang="en-IN" dirty="0"/>
              <a:t>  "A person sins against the LORD by acting treacherously toward his </a:t>
            </a:r>
            <a:r>
              <a:rPr lang="en-IN" dirty="0" err="1"/>
              <a:t>neighbor</a:t>
            </a:r>
            <a:r>
              <a:rPr lang="en-IN" dirty="0"/>
              <a:t> regarding something entrusted to his care, security for a loan, robbery, or if he has oppressed his </a:t>
            </a:r>
            <a:r>
              <a:rPr lang="en-IN" dirty="0" err="1"/>
              <a:t>neighbor</a:t>
            </a:r>
            <a:r>
              <a:rPr lang="en-IN" dirty="0"/>
              <a:t>,   found something that had been lost and then lied about it, or if he makes a false oath about any of these things, thus committing a sin with respect to these things. </a:t>
            </a:r>
          </a:p>
          <a:p>
            <a:endParaRPr lang="en-IN" dirty="0" smtClean="0"/>
          </a:p>
          <a:p>
            <a:r>
              <a:rPr lang="en-IN" dirty="0"/>
              <a:t>  "If that person has sinned and has been found guilty, then he is to return the stolen thing that he took or obtained by oppression, or the security that had been entrusted to him, or the lost thing that he had found,   or the thing about which he had given a false oath. He is to restore it in full, add a fifth to it, then give to whom it belongs the very day he's found guilty. </a:t>
            </a:r>
          </a:p>
          <a:p>
            <a:r>
              <a:rPr lang="en-IN" dirty="0"/>
              <a:t>  </a:t>
            </a:r>
            <a:r>
              <a:rPr lang="en-IN" dirty="0" smtClean="0"/>
              <a:t>………</a:t>
            </a:r>
            <a:r>
              <a:rPr lang="en-IN" dirty="0"/>
              <a:t>  Then the priest is to make atonement for him in the LORD's presence, and it will be forgiven him regarding whatever he did.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371600"/>
          </a:xfrm>
        </p:spPr>
        <p:txBody>
          <a:bodyPr/>
          <a:lstStyle/>
          <a:p>
            <a:r>
              <a:rPr lang="en-IN" dirty="0" smtClean="0"/>
              <a:t>3. Lev 19:11 –False dealing with neighbour </a:t>
            </a:r>
            <a:endParaRPr lang="en-US" dirty="0"/>
          </a:p>
        </p:txBody>
      </p:sp>
      <p:sp>
        <p:nvSpPr>
          <p:cNvPr id="3" name="Content Placeholder 2"/>
          <p:cNvSpPr>
            <a:spLocks noGrp="1"/>
          </p:cNvSpPr>
          <p:nvPr>
            <p:ph idx="1"/>
          </p:nvPr>
        </p:nvSpPr>
        <p:spPr/>
        <p:txBody>
          <a:bodyPr/>
          <a:lstStyle/>
          <a:p>
            <a:r>
              <a:rPr lang="en-IN" dirty="0"/>
              <a:t>Lev 19:11  "You are not to steal or lie or deal falsely with your </a:t>
            </a:r>
            <a:r>
              <a:rPr lang="en-IN" dirty="0" err="1"/>
              <a:t>neighbor</a:t>
            </a:r>
            <a:r>
              <a:rPr lang="en-IN" dirty="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830" y="152400"/>
            <a:ext cx="8106770" cy="1447800"/>
          </a:xfrm>
        </p:spPr>
        <p:txBody>
          <a:bodyPr/>
          <a:lstStyle/>
          <a:p>
            <a:r>
              <a:rPr lang="en-IN" dirty="0" smtClean="0"/>
              <a:t>4. Lev: 19:35-37 – False  measuring,  weight &amp; quantity</a:t>
            </a:r>
            <a:endParaRPr lang="en-US" dirty="0"/>
          </a:p>
        </p:txBody>
      </p:sp>
      <p:sp>
        <p:nvSpPr>
          <p:cNvPr id="3" name="Content Placeholder 2"/>
          <p:cNvSpPr>
            <a:spLocks noGrp="1"/>
          </p:cNvSpPr>
          <p:nvPr>
            <p:ph idx="1"/>
          </p:nvPr>
        </p:nvSpPr>
        <p:spPr/>
        <p:txBody>
          <a:bodyPr>
            <a:normAutofit fontScale="25000" lnSpcReduction="20000"/>
          </a:bodyPr>
          <a:lstStyle/>
          <a:p>
            <a:r>
              <a:rPr lang="en-IN" sz="7200" dirty="0"/>
              <a:t>Lev 19:35 </a:t>
            </a:r>
            <a:r>
              <a:rPr lang="en-IN" sz="7200" dirty="0" smtClean="0"/>
              <a:t>-37  </a:t>
            </a:r>
            <a:r>
              <a:rPr lang="en-IN" sz="7200" dirty="0"/>
              <a:t>"You are not to act unjustly in deciding a case or when measuring weight and quantity. </a:t>
            </a:r>
          </a:p>
          <a:p>
            <a:r>
              <a:rPr lang="en-IN" sz="7200" dirty="0"/>
              <a:t>  You are to maintain just balances and reliable standards for weights, dry volumes, and liquid volumes. I am the LORD your God, who brought you out of the land of Egypt. </a:t>
            </a:r>
            <a:endParaRPr lang="en-IN" sz="7200" dirty="0" smtClean="0"/>
          </a:p>
          <a:p>
            <a:endParaRPr lang="en-IN" sz="7200" dirty="0" smtClean="0"/>
          </a:p>
          <a:p>
            <a:r>
              <a:rPr lang="en-IN" sz="7200" dirty="0" err="1"/>
              <a:t>Deu</a:t>
            </a:r>
            <a:r>
              <a:rPr lang="en-IN" sz="7200" dirty="0"/>
              <a:t> </a:t>
            </a:r>
            <a:r>
              <a:rPr lang="en-IN" sz="7200" dirty="0" smtClean="0"/>
              <a:t>25:13-16</a:t>
            </a:r>
            <a:r>
              <a:rPr lang="en-IN" sz="7200" dirty="0"/>
              <a:t>  "Don't have different weights in your bag—one heavy and one light.   Don't have different measuring devices in your house—one large and one small.   You must have honest weights and measuring devices, so you may live long in the land that the LORD your God is about to give you,   for anyone who does these things—anyone who deals dishonestly—is detestable to the LORD your God." </a:t>
            </a:r>
            <a:endParaRPr lang="en-IN" sz="7200" dirty="0" smtClean="0"/>
          </a:p>
          <a:p>
            <a:endParaRPr lang="en-IN" sz="7200" dirty="0"/>
          </a:p>
          <a:p>
            <a:r>
              <a:rPr lang="en-IN" sz="7200" b="1" dirty="0"/>
              <a:t>Pro 11:1</a:t>
            </a:r>
            <a:r>
              <a:rPr lang="en-IN" sz="7200" dirty="0"/>
              <a:t>  The LORD hates false scales, but he delights in accurate weights. </a:t>
            </a:r>
            <a:endParaRPr lang="en-IN" sz="7200" dirty="0" smtClean="0"/>
          </a:p>
          <a:p>
            <a:r>
              <a:rPr lang="en-IN" sz="7200" dirty="0"/>
              <a:t>Mic 6:10  Are the treasures of wickedness still in the house of the wicked, and the short measure that is hateful? </a:t>
            </a:r>
          </a:p>
          <a:p>
            <a:r>
              <a:rPr lang="en-IN" sz="7200" dirty="0"/>
              <a:t>Mic 6:11  Shall I count </a:t>
            </a:r>
            <a:r>
              <a:rPr lang="en-IN" sz="7200" i="1" dirty="0"/>
              <a:t>those</a:t>
            </a:r>
            <a:r>
              <a:rPr lang="en-IN" sz="7200" dirty="0"/>
              <a:t> with the wicked scales pure, and those with the bag of deceitful weights? </a:t>
            </a:r>
            <a:endParaRPr lang="en-IN" sz="7200" dirty="0" smtClean="0"/>
          </a:p>
          <a:p>
            <a:pPr marL="68580" indent="0">
              <a:buNone/>
            </a:pPr>
            <a:r>
              <a:rPr lang="en-IN" sz="9600" dirty="0" err="1"/>
              <a:t>Eze</a:t>
            </a:r>
            <a:r>
              <a:rPr lang="en-IN" sz="9600" dirty="0"/>
              <a:t> </a:t>
            </a:r>
            <a:r>
              <a:rPr lang="en-IN" sz="9600" dirty="0" smtClean="0"/>
              <a:t>45:10, </a:t>
            </a:r>
            <a:r>
              <a:rPr lang="en-IN" sz="9600" dirty="0"/>
              <a:t>11-14</a:t>
            </a:r>
            <a:r>
              <a:rPr lang="en-IN" sz="9600" dirty="0" smtClean="0"/>
              <a:t>  </a:t>
            </a:r>
            <a:r>
              <a:rPr lang="en-IN" sz="9600" dirty="0"/>
              <a:t>You're to use an honest scale, an honest dry measure, and an honest liquid measure! </a:t>
            </a:r>
          </a:p>
          <a:p>
            <a:pPr marL="68580" indent="0">
              <a:buNone/>
            </a:pPr>
            <a:r>
              <a:rPr lang="en-IN" sz="9600" dirty="0" smtClean="0"/>
              <a:t> </a:t>
            </a:r>
            <a:r>
              <a:rPr lang="en-IN" sz="9600" dirty="0"/>
              <a:t>"The </a:t>
            </a:r>
            <a:r>
              <a:rPr lang="en-IN" sz="9600" dirty="0" err="1"/>
              <a:t>ephah</a:t>
            </a:r>
            <a:r>
              <a:rPr lang="en-IN" sz="9600" dirty="0"/>
              <a:t> and the bath are to be of equal volume; that </a:t>
            </a:r>
            <a:r>
              <a:rPr lang="en-IN" sz="9600" dirty="0" smtClean="0"/>
              <a:t>is   ………he </a:t>
            </a:r>
            <a:r>
              <a:rPr lang="en-IN" sz="9600" dirty="0"/>
              <a:t>olive oil quota is to be based on the bath, measured at ten baths to each homer, which is equal to one </a:t>
            </a:r>
            <a:r>
              <a:rPr lang="en-IN" sz="9600" dirty="0" err="1"/>
              <a:t>kor.</a:t>
            </a:r>
            <a:r>
              <a:rPr lang="en-IN" sz="9600" dirty="0"/>
              <a:t> </a:t>
            </a:r>
          </a:p>
          <a:p>
            <a:endParaRPr lang="en-IN" sz="9600" dirty="0"/>
          </a:p>
          <a:p>
            <a:endParaRPr lang="en-IN" sz="9600" dirty="0"/>
          </a:p>
          <a:p>
            <a:pPr marL="68580" indent="0">
              <a:buNone/>
            </a:pPr>
            <a:endParaRPr lang="en-IN" dirty="0"/>
          </a:p>
          <a:p>
            <a:endParaRPr lang="en-IN" dirty="0"/>
          </a:p>
          <a:p>
            <a:pPr marL="68580" indent="0">
              <a:buNone/>
            </a:pPr>
            <a:r>
              <a:rPr lang="en-IN" dirty="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382000" cy="6477000"/>
          </a:xfrm>
        </p:spPr>
        <p:txBody>
          <a:bodyPr>
            <a:normAutofit fontScale="77500" lnSpcReduction="20000"/>
          </a:bodyPr>
          <a:lstStyle/>
          <a:p>
            <a:r>
              <a:rPr lang="en-IN" dirty="0" err="1"/>
              <a:t>Eze</a:t>
            </a:r>
            <a:r>
              <a:rPr lang="en-IN" dirty="0"/>
              <a:t> </a:t>
            </a:r>
            <a:r>
              <a:rPr lang="en-IN" dirty="0" smtClean="0"/>
              <a:t>45:9-14</a:t>
            </a:r>
            <a:r>
              <a:rPr lang="en-IN" dirty="0"/>
              <a:t>  "This is what the Lord GOD says, 'Enough of you, you regent princes of Israel! Abandon your violence and destruction. Practice what is just and right instead! Stop confiscating property from my people!' declares the Lord GOD. </a:t>
            </a:r>
            <a:endParaRPr lang="en-IN" dirty="0" smtClean="0"/>
          </a:p>
          <a:p>
            <a:endParaRPr lang="en-IN" dirty="0"/>
          </a:p>
          <a:p>
            <a:r>
              <a:rPr lang="en-IN" dirty="0"/>
              <a:t>  You're to use an honest scale, an honest dry measure, and an honest liquid measure! </a:t>
            </a:r>
            <a:r>
              <a:rPr lang="en-IN" dirty="0" smtClean="0"/>
              <a:t> </a:t>
            </a:r>
            <a:r>
              <a:rPr lang="en-IN" dirty="0"/>
              <a:t>  "The </a:t>
            </a:r>
            <a:r>
              <a:rPr lang="en-IN" dirty="0" err="1"/>
              <a:t>ephah</a:t>
            </a:r>
            <a:r>
              <a:rPr lang="en-IN" dirty="0"/>
              <a:t> and the bath are to be of equal volume; that is, the bath is to contain one tenth of a homer and the </a:t>
            </a:r>
            <a:r>
              <a:rPr lang="en-IN" dirty="0" err="1"/>
              <a:t>ephah</a:t>
            </a:r>
            <a:r>
              <a:rPr lang="en-IN" dirty="0"/>
              <a:t> one tenth of a homer. The homer is to be the standard on which their volume measurement is to be based. </a:t>
            </a:r>
            <a:endParaRPr lang="en-IN" dirty="0" smtClean="0"/>
          </a:p>
          <a:p>
            <a:endParaRPr lang="en-IN" dirty="0"/>
          </a:p>
          <a:p>
            <a:r>
              <a:rPr lang="en-IN" dirty="0"/>
              <a:t>  "The shekel is to weigh 20 </a:t>
            </a:r>
            <a:r>
              <a:rPr lang="en-IN" dirty="0" err="1"/>
              <a:t>gerahs</a:t>
            </a:r>
            <a:r>
              <a:rPr lang="en-IN" dirty="0"/>
              <a:t>. The mina is to be comprised of three coins weighing 20, 25, and fifteen shekels, respectively." </a:t>
            </a:r>
            <a:r>
              <a:rPr lang="en-IN" dirty="0" smtClean="0"/>
              <a:t> </a:t>
            </a:r>
            <a:r>
              <a:rPr lang="en-IN" dirty="0"/>
              <a:t>  "Here are the standards for presenting offerings: a sixth of an </a:t>
            </a:r>
            <a:r>
              <a:rPr lang="en-IN" dirty="0" err="1"/>
              <a:t>ephah</a:t>
            </a:r>
            <a:r>
              <a:rPr lang="en-IN" dirty="0"/>
              <a:t> that is based on the standard homer of wheat, and a sixth of an </a:t>
            </a:r>
            <a:r>
              <a:rPr lang="en-IN" dirty="0" err="1"/>
              <a:t>ephah</a:t>
            </a:r>
            <a:r>
              <a:rPr lang="en-IN" dirty="0"/>
              <a:t> based on the standard homer of barley. </a:t>
            </a:r>
            <a:r>
              <a:rPr lang="en-IN" dirty="0" smtClean="0"/>
              <a:t> The </a:t>
            </a:r>
            <a:r>
              <a:rPr lang="en-IN" dirty="0"/>
              <a:t>olive oil quota is to be based on the bath, measured at ten baths to each homer, which is equal to one </a:t>
            </a:r>
            <a:r>
              <a:rPr lang="en-IN" dirty="0" err="1"/>
              <a:t>kor.</a:t>
            </a:r>
            <a:r>
              <a:rPr lang="en-IN" dirty="0"/>
              <a:t> </a:t>
            </a:r>
          </a:p>
          <a:p>
            <a:endParaRPr lang="en-US" dirty="0"/>
          </a:p>
        </p:txBody>
      </p:sp>
    </p:spTree>
    <p:extLst>
      <p:ext uri="{BB962C8B-B14F-4D97-AF65-F5344CB8AC3E}">
        <p14:creationId xmlns:p14="http://schemas.microsoft.com/office/powerpoint/2010/main" val="2969699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42" y="76200"/>
            <a:ext cx="7772400" cy="1905000"/>
          </a:xfrm>
        </p:spPr>
        <p:txBody>
          <a:bodyPr/>
          <a:lstStyle/>
          <a:p>
            <a:r>
              <a:rPr lang="en-IN" dirty="0" smtClean="0"/>
              <a:t>5. Job:20:19-22 Seizing houses which one has not built </a:t>
            </a:r>
            <a:endParaRPr lang="en-US" dirty="0"/>
          </a:p>
        </p:txBody>
      </p:sp>
      <p:sp>
        <p:nvSpPr>
          <p:cNvPr id="3" name="Content Placeholder 2"/>
          <p:cNvSpPr>
            <a:spLocks noGrp="1"/>
          </p:cNvSpPr>
          <p:nvPr>
            <p:ph idx="1"/>
          </p:nvPr>
        </p:nvSpPr>
        <p:spPr>
          <a:xfrm>
            <a:off x="888242" y="2286000"/>
            <a:ext cx="7772400" cy="4572000"/>
          </a:xfrm>
        </p:spPr>
        <p:txBody>
          <a:bodyPr>
            <a:normAutofit lnSpcReduction="10000"/>
          </a:bodyPr>
          <a:lstStyle/>
          <a:p>
            <a:r>
              <a:rPr lang="en-IN" dirty="0"/>
              <a:t>Job </a:t>
            </a:r>
            <a:r>
              <a:rPr lang="en-IN" dirty="0" smtClean="0"/>
              <a:t>20:19-22 </a:t>
            </a:r>
            <a:r>
              <a:rPr lang="en-IN" dirty="0"/>
              <a:t>because he has crushed and abandoned the poor; he has seized a house that he didn't build. </a:t>
            </a:r>
          </a:p>
          <a:p>
            <a:r>
              <a:rPr lang="en-IN" dirty="0"/>
              <a:t>  "Since his appetite won't quit; he won't let anything escape his lust.   Because nothing was left for him to devour, therefore his prosperity won't last.   Even though he is satiated and self-sufficient, he suffers—everyone in any sort of trouble will attack him.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9553</TotalTime>
  <Words>459</Words>
  <Application>Microsoft Office PowerPoint</Application>
  <PresentationFormat>On-screen Show (4:3)</PresentationFormat>
  <Paragraphs>109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Rounded MT Bold</vt:lpstr>
      <vt:lpstr>Calibri</vt:lpstr>
      <vt:lpstr>Consolas</vt:lpstr>
      <vt:lpstr>Corbel</vt:lpstr>
      <vt:lpstr>Wingdings</vt:lpstr>
      <vt:lpstr>Wingdings 2</vt:lpstr>
      <vt:lpstr>Wingdings 3</vt:lpstr>
      <vt:lpstr>Metro</vt:lpstr>
      <vt:lpstr>Financial Discipline </vt:lpstr>
      <vt:lpstr>What is stealing </vt:lpstr>
      <vt:lpstr>Stealing &amp; Punishment in Bible</vt:lpstr>
      <vt:lpstr>1. Exo 21:16 – kidnapping </vt:lpstr>
      <vt:lpstr>2. Lev 6:1-7- Security lost </vt:lpstr>
      <vt:lpstr>3. Lev 19:11 –False dealing with neighbour </vt:lpstr>
      <vt:lpstr>4. Lev: 19:35-37 – False  measuring,  weight &amp; quantity</vt:lpstr>
      <vt:lpstr>PowerPoint Presentation</vt:lpstr>
      <vt:lpstr>5. Job:20:19-22 Seizing houses which one has not built </vt:lpstr>
      <vt:lpstr>6. Pro:1:13-15 – Filling houses with spoil</vt:lpstr>
      <vt:lpstr>7. Amo:3:10 treasures taken from others by violence</vt:lpstr>
      <vt:lpstr>8. Amo:8:4  Intending to make the poor of the land fail</vt:lpstr>
      <vt:lpstr>9. Mic 7:3 Ruler &amp; Judge asking  for bribes</vt:lpstr>
      <vt:lpstr>10. Luk 3:13-14; No forcible extortion - Content with wages</vt:lpstr>
      <vt:lpstr>11. 1Th 4:6 Do not exploit or take advantage of brother –sexual immorality </vt:lpstr>
      <vt:lpstr>12. Exo 20:17 No coveting of others’ wife, servant, herds or anything …</vt:lpstr>
      <vt:lpstr>13. Lev 19:13 Wages of a labourer not to remain in possession</vt:lpstr>
      <vt:lpstr>14. Stealing from Father or Mother is sin</vt:lpstr>
      <vt:lpstr>15. Unjust gains earned</vt:lpstr>
      <vt:lpstr>Zec 5:3-4 - Punishment for stealing</vt:lpstr>
      <vt:lpstr>Mat 15:19,Theft comes from human heart – It defiles a person</vt:lpstr>
      <vt:lpstr>Mat 19:18, New Testament command – Violation bring in all the curses of Deu 28:15 </vt:lpstr>
      <vt:lpstr>Mat 21:13. Worshipping place found to be den of thieves – Jesus started whipping &amp; toppling down money changing tables</vt:lpstr>
      <vt:lpstr>1Co 6:10 Thieves will not inherit the kingdom of God.</vt:lpstr>
      <vt:lpstr>Eph 4:28;</vt:lpstr>
      <vt:lpstr>Stealing among God servants 1. Achaan. Cannot stand in war </vt:lpstr>
      <vt:lpstr>Saul – stealing from things turned over to destruction – Dethroned from Kingship</vt:lpstr>
      <vt:lpstr>Gehazi – Prophet Elisha’s aid Generations becomes lepers  </vt:lpstr>
      <vt:lpstr>Prophet Balaam – Made  a profit out of the gift of prophecy – perished Jude 11, Rev.2:14, 2 Pet 2:15 </vt:lpstr>
      <vt:lpstr>Joh 12:6; Judas -Jesus disciple’ turned to be a thief Destroyed body, soul &amp; spirit </vt:lpstr>
      <vt:lpstr>King Ahab coveted vineyard from farmer Naboth – led to murder &amp; generational curse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Sr. Angelica</cp:lastModifiedBy>
  <cp:revision>335</cp:revision>
  <dcterms:created xsi:type="dcterms:W3CDTF">2006-08-16T00:00:00Z</dcterms:created>
  <dcterms:modified xsi:type="dcterms:W3CDTF">2019-04-27T13:04:49Z</dcterms:modified>
</cp:coreProperties>
</file>