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57" r:id="rId3"/>
    <p:sldId id="267" r:id="rId4"/>
    <p:sldId id="258" r:id="rId5"/>
    <p:sldId id="268" r:id="rId6"/>
    <p:sldId id="260" r:id="rId7"/>
    <p:sldId id="264" r:id="rId8"/>
    <p:sldId id="269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0" r:id="rId21"/>
    <p:sldId id="261" r:id="rId22"/>
    <p:sldId id="262" r:id="rId23"/>
    <p:sldId id="271" r:id="rId24"/>
    <p:sldId id="272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D06E68-FE8E-48DC-B237-E410D8481132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EF0CE6F-1F40-431F-A722-4E467BA7F728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Financial Discipline in Accounting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1752600"/>
          </a:xfrm>
        </p:spPr>
        <p:txBody>
          <a:bodyPr/>
          <a:lstStyle/>
          <a:p>
            <a:r>
              <a:rPr lang="en-IN" dirty="0" smtClean="0"/>
              <a:t>“One who is faithful in a very little Is also faithful in much”</a:t>
            </a:r>
          </a:p>
          <a:p>
            <a:r>
              <a:rPr lang="en-IN" dirty="0" smtClean="0"/>
              <a:t>Luke – 16:10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1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Credit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accounting entry that may either decrease assets or increase liabilities and equity on the company's balance sheet, depending on the transaction.</a:t>
            </a:r>
          </a:p>
        </p:txBody>
      </p:sp>
      <p:pic>
        <p:nvPicPr>
          <p:cNvPr id="4" name="Picture 2" descr="C:\Users\Johnson\Desktop\Accounting terms specimens\double-column-cash-book-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1" y="3713759"/>
            <a:ext cx="7855418" cy="2814858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Journal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accounting and bookkeeping, a journal is a record of financial transactions in order by date</a:t>
            </a:r>
          </a:p>
        </p:txBody>
      </p:sp>
      <p:pic>
        <p:nvPicPr>
          <p:cNvPr id="2050" name="Picture 2" descr="C:\Users\Johnson\Desktop\Accounting terms specimens\basics-of-accounting-3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r="1522" b="9551"/>
          <a:stretch/>
        </p:blipFill>
        <p:spPr bwMode="auto">
          <a:xfrm>
            <a:off x="488730" y="3645024"/>
            <a:ext cx="7871238" cy="248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Ledger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complete record of the financial transactions over the life of a company.</a:t>
            </a:r>
          </a:p>
        </p:txBody>
      </p:sp>
      <p:pic>
        <p:nvPicPr>
          <p:cNvPr id="3074" name="Picture 2" descr="C:\Users\Johnson\Desktop\Accounting terms specimen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1"/>
            <a:ext cx="8136904" cy="334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Profit and Loss a/c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46237"/>
            <a:ext cx="8712968" cy="4526280"/>
          </a:xfrm>
        </p:spPr>
        <p:txBody>
          <a:bodyPr>
            <a:normAutofit/>
          </a:bodyPr>
          <a:lstStyle/>
          <a:p>
            <a:r>
              <a:rPr lang="en-IN" sz="2400" dirty="0"/>
              <a:t>A financial statement that is used to summarize a company’s performance and financial position by reviewing revenues, costs and expenses during a specific period of time, such as quarterly or annually.</a:t>
            </a:r>
          </a:p>
        </p:txBody>
      </p:sp>
      <p:pic>
        <p:nvPicPr>
          <p:cNvPr id="4098" name="Picture 2" descr="C:\Users\Johnson\Desktop\Accounting terms specimens\profit-and-loss-accou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8568952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Asset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036496" cy="5095131"/>
          </a:xfrm>
        </p:spPr>
        <p:txBody>
          <a:bodyPr>
            <a:normAutofit/>
          </a:bodyPr>
          <a:lstStyle/>
          <a:p>
            <a:r>
              <a:rPr lang="en-IN" sz="2800" dirty="0"/>
              <a:t>Current </a:t>
            </a:r>
            <a:r>
              <a:rPr lang="en-IN" sz="2800" dirty="0" smtClean="0"/>
              <a:t>assets </a:t>
            </a:r>
            <a:r>
              <a:rPr lang="en-IN" sz="2800" dirty="0"/>
              <a:t>: Current assets </a:t>
            </a:r>
            <a:r>
              <a:rPr lang="en-IN" sz="2800" dirty="0" smtClean="0"/>
              <a:t>are </a:t>
            </a:r>
            <a:r>
              <a:rPr lang="en-IN" sz="2800" dirty="0"/>
              <a:t>those that will be converted to cash within one year. Typically, this could be cash, inventory or accounts </a:t>
            </a:r>
            <a:r>
              <a:rPr lang="en-IN" sz="2800" dirty="0" smtClean="0"/>
              <a:t>receivable</a:t>
            </a:r>
          </a:p>
          <a:p>
            <a:pPr lvl="1"/>
            <a:r>
              <a:rPr lang="en-IN" sz="2200" dirty="0" smtClean="0"/>
              <a:t>Example :Cash, Goodwill, Investment etc..,</a:t>
            </a:r>
          </a:p>
          <a:p>
            <a:pPr lvl="1"/>
            <a:endParaRPr lang="en-IN" sz="2800" dirty="0" smtClean="0"/>
          </a:p>
          <a:p>
            <a:r>
              <a:rPr lang="en-IN" sz="2800" dirty="0" smtClean="0"/>
              <a:t>Fixed </a:t>
            </a:r>
            <a:r>
              <a:rPr lang="en-IN" sz="2800" dirty="0"/>
              <a:t>assets : Fixed assets </a:t>
            </a:r>
            <a:r>
              <a:rPr lang="en-IN" sz="2800" dirty="0" smtClean="0"/>
              <a:t>are </a:t>
            </a:r>
            <a:r>
              <a:rPr lang="en-IN" sz="2800" dirty="0"/>
              <a:t>long-term and will likely provide benefits to a company for more than one year, such as a real estate, land or major </a:t>
            </a:r>
            <a:r>
              <a:rPr lang="en-IN" sz="2800" dirty="0" smtClean="0"/>
              <a:t>machinery</a:t>
            </a:r>
          </a:p>
          <a:p>
            <a:pPr lvl="1"/>
            <a:r>
              <a:rPr lang="en-IN" sz="2200" dirty="0" smtClean="0"/>
              <a:t>Example : </a:t>
            </a:r>
            <a:r>
              <a:rPr lang="en-IN" sz="2200" dirty="0"/>
              <a:t>Building, Furniture &amp; Computer etc..,</a:t>
            </a:r>
          </a:p>
          <a:p>
            <a:pPr lvl="1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790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liabilities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46236"/>
            <a:ext cx="8784976" cy="5023123"/>
          </a:xfrm>
        </p:spPr>
        <p:txBody>
          <a:bodyPr/>
          <a:lstStyle/>
          <a:p>
            <a:r>
              <a:rPr lang="en-IN" dirty="0"/>
              <a:t>A company's debts or financial obligations incurred during business </a:t>
            </a:r>
            <a:r>
              <a:rPr lang="en-IN" dirty="0" smtClean="0"/>
              <a:t>operations.</a:t>
            </a:r>
          </a:p>
          <a:p>
            <a:endParaRPr lang="en-IN" dirty="0"/>
          </a:p>
          <a:p>
            <a:pPr lvl="1"/>
            <a:r>
              <a:rPr lang="en-IN" dirty="0" smtClean="0"/>
              <a:t>Example : </a:t>
            </a:r>
            <a:r>
              <a:rPr lang="en-IN" dirty="0"/>
              <a:t>Accounts </a:t>
            </a:r>
            <a:r>
              <a:rPr lang="en-IN" dirty="0" smtClean="0"/>
              <a:t>Payable,</a:t>
            </a:r>
            <a:r>
              <a:rPr lang="en-IN" dirty="0"/>
              <a:t> </a:t>
            </a:r>
            <a:r>
              <a:rPr lang="en-IN" dirty="0" smtClean="0"/>
              <a:t> Salaries Payable, Wages Payable, etc…,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Debtors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dirty="0"/>
              <a:t>A debtor is a person, company, or other entity that owes money. In other words, the debtor has a debt or legal obligation to pay the amount owed.</a:t>
            </a:r>
          </a:p>
        </p:txBody>
      </p:sp>
    </p:spTree>
    <p:extLst>
      <p:ext uri="{BB962C8B-B14F-4D97-AF65-F5344CB8AC3E}">
        <p14:creationId xmlns:p14="http://schemas.microsoft.com/office/powerpoint/2010/main" val="15861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Creditors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dirty="0"/>
              <a:t>A creditor could be a bank, supplier or person that has provided money, goods, or services to a company and expects to be paid at a later date</a:t>
            </a:r>
          </a:p>
        </p:txBody>
      </p:sp>
    </p:spTree>
    <p:extLst>
      <p:ext uri="{BB962C8B-B14F-4D97-AF65-F5344CB8AC3E}">
        <p14:creationId xmlns:p14="http://schemas.microsoft.com/office/powerpoint/2010/main" val="16212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Trail Balance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46237"/>
            <a:ext cx="8784976" cy="4526280"/>
          </a:xfrm>
        </p:spPr>
        <p:txBody>
          <a:bodyPr>
            <a:normAutofit/>
          </a:bodyPr>
          <a:lstStyle/>
          <a:p>
            <a:r>
              <a:rPr lang="en-IN" sz="2400" dirty="0"/>
              <a:t> A business document in which all ledgers are compiled into debit and credit columns in order to ensure a company’s bookkeeping system is mathematically correct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122" name="Picture 2" descr="C:\Users\Johnson\Desktop\Accounting terms specimens\clip_image05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91700"/>
            <a:ext cx="8856984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Balance 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financial report that summarizes a company's assets </a:t>
            </a:r>
            <a:r>
              <a:rPr lang="en-IN" dirty="0" smtClean="0"/>
              <a:t>, </a:t>
            </a:r>
            <a:r>
              <a:rPr lang="en-IN" dirty="0"/>
              <a:t>liabilities </a:t>
            </a:r>
            <a:r>
              <a:rPr lang="en-IN" dirty="0" smtClean="0"/>
              <a:t>and </a:t>
            </a:r>
            <a:r>
              <a:rPr lang="en-IN" dirty="0"/>
              <a:t>owner or shareholder equity ;at a given time.</a:t>
            </a:r>
          </a:p>
        </p:txBody>
      </p:sp>
      <p:pic>
        <p:nvPicPr>
          <p:cNvPr id="6146" name="Picture 2" descr="C:\Users\Johnson\Desktop\Accounting terms specimens\clip_image002_thumb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8784976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517231"/>
          </a:xfrm>
        </p:spPr>
        <p:txBody>
          <a:bodyPr>
            <a:noAutofit/>
          </a:bodyPr>
          <a:lstStyle/>
          <a:p>
            <a:r>
              <a:rPr lang="en-IN" sz="2000" dirty="0" smtClean="0"/>
              <a:t>Accounting is important to lead an organization and a family. We are accountable to our Creator.</a:t>
            </a:r>
          </a:p>
          <a:p>
            <a:endParaRPr lang="en-IN" sz="2000" dirty="0" smtClean="0"/>
          </a:p>
          <a:p>
            <a:r>
              <a:rPr lang="en-IN" sz="2000" dirty="0" smtClean="0"/>
              <a:t>If a family or an organization does not maintain the accounts properly it causes the problem listed below</a:t>
            </a:r>
          </a:p>
          <a:p>
            <a:pPr lvl="1"/>
            <a:r>
              <a:rPr lang="en-IN" sz="1600" dirty="0" smtClean="0"/>
              <a:t>Unable to find whether it is profit or loss. (Ref: Matthew - 25:18)</a:t>
            </a:r>
          </a:p>
          <a:p>
            <a:pPr lvl="1"/>
            <a:r>
              <a:rPr lang="en-IN" sz="1600" dirty="0" smtClean="0"/>
              <a:t>It leads to liabilities (Ref : II Kings – 4:1 – 7)</a:t>
            </a:r>
          </a:p>
          <a:p>
            <a:pPr lvl="1"/>
            <a:r>
              <a:rPr lang="en-IN" sz="1600" dirty="0" smtClean="0"/>
              <a:t>It leads to Negative decision  (Ref : </a:t>
            </a:r>
            <a:r>
              <a:rPr lang="en-IN" sz="1600" dirty="0"/>
              <a:t>Matthew - </a:t>
            </a:r>
            <a:r>
              <a:rPr lang="en-IN" sz="1600" dirty="0" smtClean="0"/>
              <a:t>27:5)</a:t>
            </a:r>
          </a:p>
          <a:p>
            <a:endParaRPr lang="en-IN" sz="2000" dirty="0" smtClean="0"/>
          </a:p>
          <a:p>
            <a:r>
              <a:rPr lang="en-IN" sz="2000" dirty="0" smtClean="0"/>
              <a:t>When we maintain accounts properly the Lord will bless us.(Ref : </a:t>
            </a:r>
            <a:r>
              <a:rPr lang="en-IN" sz="2000" dirty="0"/>
              <a:t>Matthew </a:t>
            </a:r>
            <a:r>
              <a:rPr lang="en-IN" sz="2000" dirty="0" smtClean="0"/>
              <a:t>- 14:19 &amp; 20)</a:t>
            </a:r>
          </a:p>
          <a:p>
            <a:endParaRPr lang="en-IN" sz="2000" dirty="0" smtClean="0"/>
          </a:p>
          <a:p>
            <a:r>
              <a:rPr lang="en-IN" sz="2000" dirty="0" smtClean="0"/>
              <a:t>As a Christian family whatever we receive as income, first we should pray and thank God for it (Example: Our Salary)</a:t>
            </a:r>
          </a:p>
          <a:p>
            <a:endParaRPr lang="en-IN" sz="2000" dirty="0" smtClean="0"/>
          </a:p>
          <a:p>
            <a:r>
              <a:rPr lang="en-IN" sz="2000" dirty="0" smtClean="0"/>
              <a:t>When we maintain accounts for Rs.100/- then the Lord will trust us and increase you a thousand times (Ref : </a:t>
            </a:r>
            <a:r>
              <a:rPr lang="en-IN" sz="2000" dirty="0"/>
              <a:t>Matthew - </a:t>
            </a:r>
            <a:r>
              <a:rPr lang="en-IN" sz="2000" dirty="0" smtClean="0"/>
              <a:t>25:21)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3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Steps to maintain Petti cash 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64" y="1484784"/>
            <a:ext cx="8964488" cy="52292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For recording the transactions in the petti cash book following steps should be taken.</a:t>
            </a:r>
          </a:p>
          <a:p>
            <a:endParaRPr lang="en-IN" sz="2000" dirty="0"/>
          </a:p>
          <a:p>
            <a:r>
              <a:rPr lang="en-IN" sz="2000" dirty="0" smtClean="0"/>
              <a:t>Step 1: In the “Date” column, the day, month &amp; the year on which transaction occurs should be recorded.</a:t>
            </a:r>
          </a:p>
          <a:p>
            <a:endParaRPr lang="en-IN" sz="2000" dirty="0"/>
          </a:p>
          <a:p>
            <a:r>
              <a:rPr lang="en-IN" sz="2000" dirty="0" smtClean="0"/>
              <a:t>Step 2: In the “Particular” column, the nature of the transactions from where cash is received or paid, gets recorded.</a:t>
            </a:r>
          </a:p>
          <a:p>
            <a:endParaRPr lang="en-IN" sz="2000" dirty="0"/>
          </a:p>
          <a:p>
            <a:r>
              <a:rPr lang="en-IN" sz="2000" dirty="0" smtClean="0"/>
              <a:t>Step 3: In the “Amount” column, the actual cash paid or received is recorded.</a:t>
            </a:r>
          </a:p>
          <a:p>
            <a:endParaRPr lang="en-IN" sz="2000" dirty="0"/>
          </a:p>
          <a:p>
            <a:r>
              <a:rPr lang="en-IN" sz="2000" dirty="0" smtClean="0"/>
              <a:t>Step 4:All the expenses gets recorded in debit column, all the income in the credit column, &amp; in the voucher column bill number gets recorded.</a:t>
            </a:r>
          </a:p>
          <a:p>
            <a:endParaRPr lang="en-IN" sz="2000" dirty="0"/>
          </a:p>
          <a:p>
            <a:r>
              <a:rPr lang="en-IN" sz="2000" dirty="0" smtClean="0"/>
              <a:t>Step 5: </a:t>
            </a:r>
            <a:r>
              <a:rPr lang="en-IN" sz="2000" dirty="0"/>
              <a:t>The cash book should be balanced daily, weekly or </a:t>
            </a:r>
            <a:r>
              <a:rPr lang="en-IN" sz="2000" dirty="0" smtClean="0"/>
              <a:t>monthly.</a:t>
            </a:r>
          </a:p>
          <a:p>
            <a:endParaRPr lang="en-IN" sz="2000" dirty="0"/>
          </a:p>
          <a:p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8177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Taxes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dirty="0" smtClean="0"/>
              <a:t>We should know basic taxes.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Tax Deducted at Source (TDS)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Goods </a:t>
            </a:r>
            <a:r>
              <a:rPr lang="en-IN" dirty="0"/>
              <a:t>and Services </a:t>
            </a:r>
            <a:r>
              <a:rPr lang="en-IN" dirty="0" smtClean="0"/>
              <a:t>Tax (GST)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Practical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112568"/>
          </a:xfrm>
        </p:spPr>
        <p:txBody>
          <a:bodyPr anchor="t"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Preparation of petti cash book for the transactions took place in a family for the month of April 2019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Materials given for preparation of petti cash book.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Best three petti cash book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6574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Resolve it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Prepare petti cash book from the transactions made in Mr.Joel family in the month of April 2019. </a:t>
            </a:r>
          </a:p>
          <a:p>
            <a:endParaRPr lang="en-IN" sz="2400" dirty="0"/>
          </a:p>
          <a:p>
            <a:r>
              <a:rPr lang="en-IN" sz="2000" dirty="0" smtClean="0"/>
              <a:t>01.04.2019 – Petti cash received – Rs.8000</a:t>
            </a:r>
          </a:p>
          <a:p>
            <a:r>
              <a:rPr lang="en-IN" sz="2000" dirty="0" smtClean="0"/>
              <a:t>02.04.2019 – House rent paid – Rs.200</a:t>
            </a:r>
          </a:p>
          <a:p>
            <a:r>
              <a:rPr lang="en-IN" sz="2000" dirty="0" smtClean="0"/>
              <a:t>02.04.2019 – Purchase of vegetables – Rs.200</a:t>
            </a:r>
          </a:p>
          <a:p>
            <a:r>
              <a:rPr lang="en-IN" sz="2000" dirty="0" smtClean="0"/>
              <a:t>03.04.2019 – Electricity bill paid -  Rs.400 (Bill no:2461)</a:t>
            </a:r>
          </a:p>
          <a:p>
            <a:r>
              <a:rPr lang="en-IN" sz="2000" dirty="0" smtClean="0"/>
              <a:t>04.04.2019 – Sale of old newspaper – Rs.200</a:t>
            </a:r>
          </a:p>
          <a:p>
            <a:r>
              <a:rPr lang="en-IN" sz="2000" dirty="0" smtClean="0"/>
              <a:t>05.04.2019 – Fuel filling – Rs.500 (Bill no:0011)</a:t>
            </a:r>
          </a:p>
          <a:p>
            <a:r>
              <a:rPr lang="en-IN" sz="2000" dirty="0" smtClean="0"/>
              <a:t>06.04.2019 – Donation  received – Rs.100 </a:t>
            </a:r>
          </a:p>
          <a:p>
            <a:r>
              <a:rPr lang="en-IN" sz="2000" dirty="0" smtClean="0"/>
              <a:t>07.04.2019 – Purchase of groceries  – Rs.500, discount given Rs.50</a:t>
            </a:r>
          </a:p>
          <a:p>
            <a:r>
              <a:rPr lang="en-IN" sz="2000" dirty="0" smtClean="0"/>
              <a:t>08.04.2019 – Vehicle repair – Rs.100</a:t>
            </a:r>
          </a:p>
          <a:p>
            <a:r>
              <a:rPr lang="en-IN" sz="2000" dirty="0" smtClean="0"/>
              <a:t>10.04.2019 --  Paid for newspaper – Rs.100</a:t>
            </a:r>
          </a:p>
          <a:p>
            <a:r>
              <a:rPr lang="en-IN" sz="2000" dirty="0" smtClean="0"/>
              <a:t>11.04.2019 – Cash received from father – Rs.100</a:t>
            </a:r>
          </a:p>
          <a:p>
            <a:r>
              <a:rPr lang="en-IN" sz="2000" dirty="0" smtClean="0"/>
              <a:t>12.04.2019 – Paid to debtors – Rs.200</a:t>
            </a:r>
          </a:p>
          <a:p>
            <a:r>
              <a:rPr lang="en-IN" sz="2000" dirty="0" smtClean="0"/>
              <a:t>13.04.2019 – Received from debtors – Rs.200</a:t>
            </a:r>
          </a:p>
          <a:p>
            <a:endParaRPr lang="en-IN" sz="2000" dirty="0" smtClean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20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Resolve it	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14.04.2019 – Purchase of milk – Rs. 200</a:t>
            </a:r>
          </a:p>
          <a:p>
            <a:r>
              <a:rPr lang="en-IN" sz="2000" dirty="0" smtClean="0"/>
              <a:t>15.04.2019 – Purchase of snacks – Rs.200</a:t>
            </a:r>
          </a:p>
          <a:p>
            <a:r>
              <a:rPr lang="en-IN" sz="2000" dirty="0" smtClean="0"/>
              <a:t>16.04.2019 – School fees paid – Rs.2000 (Bill no:2081)</a:t>
            </a:r>
          </a:p>
          <a:p>
            <a:r>
              <a:rPr lang="en-IN" sz="2000" dirty="0" smtClean="0"/>
              <a:t>16.04.2019 – Telephone bill paid – Rs.100</a:t>
            </a:r>
          </a:p>
          <a:p>
            <a:r>
              <a:rPr lang="en-IN" sz="2000" dirty="0" smtClean="0"/>
              <a:t>17.04.2019 – Purchase of cloth– Rs.500</a:t>
            </a:r>
          </a:p>
          <a:p>
            <a:r>
              <a:rPr lang="en-IN" sz="2000" dirty="0" smtClean="0"/>
              <a:t>18.04.2019 – Discount received – Rs.100</a:t>
            </a:r>
          </a:p>
          <a:p>
            <a:r>
              <a:rPr lang="en-IN" sz="2000" dirty="0" smtClean="0"/>
              <a:t>19.04.2019 – Paid to tailor shop – Rs.100</a:t>
            </a:r>
          </a:p>
          <a:p>
            <a:r>
              <a:rPr lang="en-IN" sz="2000" dirty="0" smtClean="0"/>
              <a:t>20.04.2019 – Paid to water can – Rs.200</a:t>
            </a:r>
          </a:p>
          <a:p>
            <a:r>
              <a:rPr lang="en-IN" sz="2000" dirty="0" smtClean="0"/>
              <a:t>21.04.2019 – Pocket money for children – Rs.100</a:t>
            </a:r>
          </a:p>
          <a:p>
            <a:r>
              <a:rPr lang="en-IN" sz="2000" dirty="0" smtClean="0"/>
              <a:t>25.04.2019 – Paid to cylinder – Rs.800</a:t>
            </a:r>
          </a:p>
          <a:p>
            <a:r>
              <a:rPr lang="en-IN" sz="2000" dirty="0" smtClean="0"/>
              <a:t>26.04.2019 – Travel to AOJ meeting – Rs.500</a:t>
            </a:r>
          </a:p>
          <a:p>
            <a:r>
              <a:rPr lang="en-IN" sz="2000" dirty="0" smtClean="0"/>
              <a:t>27.04.2019 – Hospital expenses – Rs.200</a:t>
            </a:r>
          </a:p>
          <a:p>
            <a:r>
              <a:rPr lang="en-IN" sz="2000" dirty="0" smtClean="0"/>
              <a:t>28.04.2019 – Purchase of snacks – Rs.100</a:t>
            </a:r>
          </a:p>
          <a:p>
            <a:r>
              <a:rPr lang="en-IN" sz="2000" dirty="0" smtClean="0"/>
              <a:t>29.04.2019 – Received money from relative -  Rs.100</a:t>
            </a:r>
          </a:p>
          <a:p>
            <a:r>
              <a:rPr lang="en-IN" sz="2000" dirty="0" smtClean="0"/>
              <a:t>30.04.2019 – Salary paid to servant – Rs.1000 (Voucher no:0051)</a:t>
            </a:r>
          </a:p>
          <a:p>
            <a:r>
              <a:rPr lang="en-IN" sz="2000" dirty="0" smtClean="0"/>
              <a:t>30.04.2019 – Cash in hand – Rs.650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98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367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Accounting Notes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526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Get the cash bills of your purchase &amp; payments made should be acknowledged.</a:t>
            </a:r>
          </a:p>
          <a:p>
            <a:endParaRPr lang="en-IN" sz="2400" dirty="0"/>
          </a:p>
          <a:p>
            <a:r>
              <a:rPr lang="en-IN" sz="2400" dirty="0" smtClean="0"/>
              <a:t>Write your transactions on daily basis otherwise it will be a story.</a:t>
            </a:r>
          </a:p>
          <a:p>
            <a:endParaRPr lang="en-IN" sz="2400" dirty="0" smtClean="0"/>
          </a:p>
          <a:p>
            <a:r>
              <a:rPr lang="en-IN" sz="2400" dirty="0" smtClean="0"/>
              <a:t>Prepare your monthly budget and spend accordingly.</a:t>
            </a:r>
          </a:p>
          <a:p>
            <a:endParaRPr lang="en-IN" sz="2400" dirty="0"/>
          </a:p>
          <a:p>
            <a:r>
              <a:rPr lang="en-IN" sz="2400" dirty="0" smtClean="0"/>
              <a:t>File all your bills and important documents.</a:t>
            </a:r>
          </a:p>
          <a:p>
            <a:endParaRPr lang="en-IN" sz="2400" dirty="0"/>
          </a:p>
          <a:p>
            <a:r>
              <a:rPr lang="en-IN" sz="2400" dirty="0" smtClean="0"/>
              <a:t>All your financial transactions should be known to your family (Husband        Wife = Children)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7379" y="5661248"/>
            <a:ext cx="504056" cy="504056"/>
          </a:xfrm>
          <a:prstGeom prst="rightArrow">
            <a:avLst>
              <a:gd name="adj1" fmla="val 50000"/>
              <a:gd name="adj2" fmla="val 46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Golden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accounting procedure are based on the three golden rules of accounts.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72623"/>
              </p:ext>
            </p:extLst>
          </p:nvPr>
        </p:nvGraphicFramePr>
        <p:xfrm>
          <a:off x="251520" y="2780928"/>
          <a:ext cx="8640960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95410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Type of</a:t>
                      </a:r>
                      <a:r>
                        <a:rPr lang="en-IN" baseline="0" dirty="0" smtClean="0"/>
                        <a:t> Accounts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Rules</a:t>
                      </a:r>
                      <a:endParaRPr lang="en-IN" dirty="0"/>
                    </a:p>
                  </a:txBody>
                  <a:tcPr anchor="ctr"/>
                </a:tc>
              </a:tr>
              <a:tr h="95410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Real Account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*Debit what comes in</a:t>
                      </a:r>
                    </a:p>
                    <a:p>
                      <a:pPr algn="l"/>
                      <a:endParaRPr lang="en-IN" dirty="0" smtClean="0"/>
                    </a:p>
                    <a:p>
                      <a:pPr algn="l"/>
                      <a:r>
                        <a:rPr lang="en-IN" dirty="0" smtClean="0"/>
                        <a:t>*Credit</a:t>
                      </a:r>
                      <a:r>
                        <a:rPr lang="en-IN" baseline="0" dirty="0" smtClean="0"/>
                        <a:t> what goes out</a:t>
                      </a:r>
                      <a:endParaRPr lang="en-IN" dirty="0"/>
                    </a:p>
                  </a:txBody>
                  <a:tcPr/>
                </a:tc>
              </a:tr>
              <a:tr h="95410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Personal</a:t>
                      </a:r>
                      <a:r>
                        <a:rPr lang="en-IN" baseline="0" dirty="0" smtClean="0"/>
                        <a:t> Account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*Debit the receiver</a:t>
                      </a:r>
                    </a:p>
                    <a:p>
                      <a:pPr algn="l"/>
                      <a:endParaRPr lang="en-IN" dirty="0" smtClean="0"/>
                    </a:p>
                    <a:p>
                      <a:pPr algn="l"/>
                      <a:r>
                        <a:rPr lang="en-IN" dirty="0" smtClean="0"/>
                        <a:t>*Credit</a:t>
                      </a:r>
                      <a:r>
                        <a:rPr lang="en-IN" baseline="0" dirty="0" smtClean="0"/>
                        <a:t> the giver</a:t>
                      </a:r>
                      <a:endParaRPr lang="en-IN" dirty="0"/>
                    </a:p>
                  </a:txBody>
                  <a:tcPr/>
                </a:tc>
              </a:tr>
              <a:tr h="95410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Nominal Account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*Debit</a:t>
                      </a:r>
                      <a:r>
                        <a:rPr lang="en-IN" baseline="0" dirty="0" smtClean="0"/>
                        <a:t> all expenses and losses</a:t>
                      </a:r>
                    </a:p>
                    <a:p>
                      <a:pPr algn="l"/>
                      <a:endParaRPr lang="en-IN" baseline="0" dirty="0" smtClean="0"/>
                    </a:p>
                    <a:p>
                      <a:pPr algn="l"/>
                      <a:r>
                        <a:rPr lang="en-IN" baseline="0" dirty="0" smtClean="0"/>
                        <a:t>*Credit all income and gain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Accounting Cycle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46238"/>
            <a:ext cx="8856984" cy="3726978"/>
          </a:xfrm>
        </p:spPr>
      </p:pic>
      <p:sp>
        <p:nvSpPr>
          <p:cNvPr id="5" name="Rectangle 4"/>
          <p:cNvSpPr/>
          <p:nvPr/>
        </p:nvSpPr>
        <p:spPr>
          <a:xfrm>
            <a:off x="107504" y="5517232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IN" sz="2800" dirty="0" smtClean="0"/>
              <a:t> The direct and indirect expenses should be  accounted in our family</a:t>
            </a:r>
          </a:p>
        </p:txBody>
      </p:sp>
    </p:spTree>
    <p:extLst>
      <p:ext uri="{BB962C8B-B14F-4D97-AF65-F5344CB8AC3E}">
        <p14:creationId xmlns:p14="http://schemas.microsoft.com/office/powerpoint/2010/main" val="4464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Keeping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47128"/>
            <a:ext cx="8229600" cy="544522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“Book keeping is the systematic recording and organizing of financial transaction in a family”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Bank book</a:t>
            </a:r>
          </a:p>
          <a:p>
            <a:endParaRPr lang="en-IN" sz="2800" dirty="0"/>
          </a:p>
          <a:p>
            <a:r>
              <a:rPr lang="en-IN" sz="2800" dirty="0" smtClean="0"/>
              <a:t>Cash book</a:t>
            </a:r>
          </a:p>
          <a:p>
            <a:endParaRPr lang="en-IN" sz="2800" dirty="0"/>
          </a:p>
          <a:p>
            <a:r>
              <a:rPr lang="en-IN" sz="2800" dirty="0" smtClean="0"/>
              <a:t>Day book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 smtClean="0"/>
              <a:t>Petti cash book</a:t>
            </a:r>
          </a:p>
          <a:p>
            <a:endParaRPr lang="en-IN" sz="2800" dirty="0"/>
          </a:p>
          <a:p>
            <a:r>
              <a:rPr lang="en-IN" sz="2800" dirty="0" smtClean="0"/>
              <a:t>Inventory book (Stock register)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9655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Merits of Bookkeeping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46237"/>
            <a:ext cx="8712968" cy="4526280"/>
          </a:xfrm>
        </p:spPr>
        <p:txBody>
          <a:bodyPr>
            <a:normAutofit/>
          </a:bodyPr>
          <a:lstStyle/>
          <a:p>
            <a:r>
              <a:rPr lang="en-IN" sz="2400" dirty="0"/>
              <a:t>In our day to day life it is good to maintain petti cash </a:t>
            </a:r>
            <a:r>
              <a:rPr lang="en-IN" sz="2400" dirty="0" smtClean="0"/>
              <a:t>book.</a:t>
            </a:r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Bookkeeping helps us to find out your transactions easily.</a:t>
            </a:r>
          </a:p>
          <a:p>
            <a:endParaRPr lang="en-IN" sz="2400" dirty="0"/>
          </a:p>
          <a:p>
            <a:r>
              <a:rPr lang="en-IN" sz="2400" dirty="0" smtClean="0"/>
              <a:t>It is a record of your finance transparency.</a:t>
            </a:r>
          </a:p>
          <a:p>
            <a:endParaRPr lang="en-IN" sz="2400" dirty="0" smtClean="0"/>
          </a:p>
          <a:p>
            <a:r>
              <a:rPr lang="en-IN" sz="2400" dirty="0" smtClean="0"/>
              <a:t>It shows your financial status of your family.</a:t>
            </a:r>
          </a:p>
          <a:p>
            <a:endParaRPr lang="en-IN" sz="2400" dirty="0"/>
          </a:p>
          <a:p>
            <a:r>
              <a:rPr lang="en-IN" sz="2400" dirty="0" smtClean="0"/>
              <a:t>It avoids mistakes.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42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Accounting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46236"/>
            <a:ext cx="8856984" cy="502312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What is Debit </a:t>
            </a:r>
          </a:p>
          <a:p>
            <a:r>
              <a:rPr lang="en-IN" sz="2800" dirty="0" smtClean="0"/>
              <a:t>What is Credit</a:t>
            </a:r>
          </a:p>
          <a:p>
            <a:r>
              <a:rPr lang="en-IN" sz="2800" dirty="0" smtClean="0"/>
              <a:t>What is Journal</a:t>
            </a:r>
          </a:p>
          <a:p>
            <a:r>
              <a:rPr lang="en-IN" sz="2800" dirty="0"/>
              <a:t>What is </a:t>
            </a:r>
            <a:r>
              <a:rPr lang="en-IN" sz="2800" dirty="0" smtClean="0"/>
              <a:t>Ledger</a:t>
            </a:r>
          </a:p>
          <a:p>
            <a:r>
              <a:rPr lang="en-IN" sz="2800" dirty="0"/>
              <a:t>What is </a:t>
            </a:r>
            <a:r>
              <a:rPr lang="en-IN" sz="2800" dirty="0"/>
              <a:t>Profit</a:t>
            </a:r>
            <a:r>
              <a:rPr lang="en-IN" sz="2800" dirty="0"/>
              <a:t> and loss a/c </a:t>
            </a:r>
          </a:p>
          <a:p>
            <a:r>
              <a:rPr lang="en-IN" sz="2800" dirty="0" smtClean="0"/>
              <a:t>What </a:t>
            </a:r>
            <a:r>
              <a:rPr lang="en-IN" sz="2800" dirty="0" smtClean="0"/>
              <a:t>is Asset</a:t>
            </a:r>
          </a:p>
          <a:p>
            <a:r>
              <a:rPr lang="en-IN" sz="2800" dirty="0"/>
              <a:t>What is </a:t>
            </a:r>
            <a:r>
              <a:rPr lang="en-IN" sz="2800" dirty="0" smtClean="0"/>
              <a:t>liabilities</a:t>
            </a:r>
          </a:p>
          <a:p>
            <a:r>
              <a:rPr lang="en-IN" sz="2800" dirty="0"/>
              <a:t>What is D</a:t>
            </a:r>
            <a:r>
              <a:rPr lang="en-IN" sz="2800" dirty="0" smtClean="0"/>
              <a:t>ebtors</a:t>
            </a:r>
          </a:p>
          <a:p>
            <a:r>
              <a:rPr lang="en-IN" sz="2800" dirty="0"/>
              <a:t>What is </a:t>
            </a:r>
            <a:r>
              <a:rPr lang="en-IN" sz="2800" dirty="0" smtClean="0"/>
              <a:t>Creditors</a:t>
            </a:r>
          </a:p>
          <a:p>
            <a:r>
              <a:rPr lang="en-IN" sz="2800" dirty="0" smtClean="0"/>
              <a:t>What </a:t>
            </a:r>
            <a:r>
              <a:rPr lang="en-IN" sz="2800" dirty="0"/>
              <a:t>is T</a:t>
            </a:r>
            <a:r>
              <a:rPr lang="en-IN" sz="2800" dirty="0" smtClean="0"/>
              <a:t>rial </a:t>
            </a:r>
            <a:r>
              <a:rPr lang="en-IN" sz="2800" dirty="0"/>
              <a:t>balance</a:t>
            </a:r>
            <a:endParaRPr lang="en-IN" sz="2800" dirty="0" smtClean="0"/>
          </a:p>
          <a:p>
            <a:r>
              <a:rPr lang="en-IN" sz="2800" dirty="0"/>
              <a:t>What is </a:t>
            </a:r>
            <a:r>
              <a:rPr lang="en-IN" sz="2800" dirty="0" smtClean="0"/>
              <a:t>Balance </a:t>
            </a:r>
            <a:r>
              <a:rPr lang="en-IN" sz="2800" dirty="0" smtClean="0"/>
              <a:t>sheet</a:t>
            </a:r>
          </a:p>
        </p:txBody>
      </p:sp>
    </p:spTree>
    <p:extLst>
      <p:ext uri="{BB962C8B-B14F-4D97-AF65-F5344CB8AC3E}">
        <p14:creationId xmlns:p14="http://schemas.microsoft.com/office/powerpoint/2010/main" val="41648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Debit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An accounting entry where there is either an increase in assets or a decrease in </a:t>
            </a:r>
            <a:r>
              <a:rPr lang="en-IN" sz="2800" dirty="0"/>
              <a:t>liabilities </a:t>
            </a:r>
            <a:r>
              <a:rPr lang="en-IN" sz="2800" dirty="0"/>
              <a:t>on a company's balance sheet.</a:t>
            </a:r>
          </a:p>
        </p:txBody>
      </p:sp>
      <p:pic>
        <p:nvPicPr>
          <p:cNvPr id="1026" name="Picture 2" descr="C:\Users\Johnson\Desktop\Accounting terms specimens\double-column-cash-book-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1" y="3713759"/>
            <a:ext cx="7855418" cy="2814858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426</TotalTime>
  <Words>1220</Words>
  <Application>Microsoft Office PowerPoint</Application>
  <PresentationFormat>On-screen Show (4:3)</PresentationFormat>
  <Paragraphs>177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Foundry</vt:lpstr>
      <vt:lpstr>Financial Discipline in Accounting</vt:lpstr>
      <vt:lpstr>Introduction </vt:lpstr>
      <vt:lpstr>Accounting Notes</vt:lpstr>
      <vt:lpstr>Golden Rules</vt:lpstr>
      <vt:lpstr>Accounting Cycle</vt:lpstr>
      <vt:lpstr>Book Keeping</vt:lpstr>
      <vt:lpstr>Merits of Bookkeeping </vt:lpstr>
      <vt:lpstr>Accounting terms</vt:lpstr>
      <vt:lpstr>What is Debit</vt:lpstr>
      <vt:lpstr>What is Credit</vt:lpstr>
      <vt:lpstr>What is Journal</vt:lpstr>
      <vt:lpstr>What is Ledger</vt:lpstr>
      <vt:lpstr>What is Profit and Loss a/c</vt:lpstr>
      <vt:lpstr>What is Asset</vt:lpstr>
      <vt:lpstr>What is liabilities</vt:lpstr>
      <vt:lpstr>What is Debtors</vt:lpstr>
      <vt:lpstr>What is Creditors</vt:lpstr>
      <vt:lpstr>What is Trail Balance</vt:lpstr>
      <vt:lpstr>What is Balance Sheet</vt:lpstr>
      <vt:lpstr>Steps to maintain Petti cash book</vt:lpstr>
      <vt:lpstr>Taxes </vt:lpstr>
      <vt:lpstr>Practical session</vt:lpstr>
      <vt:lpstr>Resolve it </vt:lpstr>
      <vt:lpstr>Resolve it  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Discipline in Accounting</dc:title>
  <dc:creator>Johnson</dc:creator>
  <cp:lastModifiedBy>Johnson</cp:lastModifiedBy>
  <cp:revision>68</cp:revision>
  <dcterms:created xsi:type="dcterms:W3CDTF">2019-05-01T08:39:37Z</dcterms:created>
  <dcterms:modified xsi:type="dcterms:W3CDTF">2019-05-03T02:58:04Z</dcterms:modified>
</cp:coreProperties>
</file>