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29"/>
  </p:notesMasterIdLst>
  <p:sldIdLst>
    <p:sldId id="322" r:id="rId2"/>
    <p:sldId id="345" r:id="rId3"/>
    <p:sldId id="362" r:id="rId4"/>
    <p:sldId id="323" r:id="rId5"/>
    <p:sldId id="324" r:id="rId6"/>
    <p:sldId id="325" r:id="rId7"/>
    <p:sldId id="326" r:id="rId8"/>
    <p:sldId id="364" r:id="rId9"/>
    <p:sldId id="327" r:id="rId10"/>
    <p:sldId id="328" r:id="rId11"/>
    <p:sldId id="361" r:id="rId12"/>
    <p:sldId id="329" r:id="rId13"/>
    <p:sldId id="330" r:id="rId14"/>
    <p:sldId id="336" r:id="rId15"/>
    <p:sldId id="363" r:id="rId16"/>
    <p:sldId id="337" r:id="rId17"/>
    <p:sldId id="340" r:id="rId18"/>
    <p:sldId id="338" r:id="rId19"/>
    <p:sldId id="341" r:id="rId20"/>
    <p:sldId id="346" r:id="rId21"/>
    <p:sldId id="348" r:id="rId22"/>
    <p:sldId id="356" r:id="rId23"/>
    <p:sldId id="357" r:id="rId24"/>
    <p:sldId id="358" r:id="rId25"/>
    <p:sldId id="359" r:id="rId26"/>
    <p:sldId id="360" r:id="rId27"/>
    <p:sldId id="35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46" autoAdjust="0"/>
    <p:restoredTop sz="94568" autoAdjust="0"/>
  </p:normalViewPr>
  <p:slideViewPr>
    <p:cSldViewPr>
      <p:cViewPr varScale="1">
        <p:scale>
          <a:sx n="118" d="100"/>
          <a:sy n="118" d="100"/>
        </p:scale>
        <p:origin x="1568" y="192"/>
      </p:cViewPr>
      <p:guideLst>
        <p:guide orient="horz" pos="2160"/>
        <p:guide pos="2880"/>
      </p:guideLst>
    </p:cSldViewPr>
  </p:slideViewPr>
  <p:outlineViewPr>
    <p:cViewPr>
      <p:scale>
        <a:sx n="33" d="100"/>
        <a:sy n="33" d="100"/>
      </p:scale>
      <p:origin x="0" y="650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77F569-97EE-4CC3-9676-15CBD00E986B}" type="datetimeFigureOut">
              <a:rPr lang="en-US" smtClean="0"/>
              <a:pPr/>
              <a:t>8/10/19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D6CA01-9C27-4035-B550-0CEE702334A9}" type="slidenum">
              <a:rPr lang="en-US" smtClean="0"/>
              <a:pPr/>
              <a:t>‹#›</a:t>
            </a:fld>
            <a:endParaRPr lang="en-US"/>
          </a:p>
        </p:txBody>
      </p:sp>
    </p:spTree>
    <p:extLst>
      <p:ext uri="{BB962C8B-B14F-4D97-AF65-F5344CB8AC3E}">
        <p14:creationId xmlns:p14="http://schemas.microsoft.com/office/powerpoint/2010/main" val="895479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1D8BD707-D9CF-40AE-B4C6-C98DA3205C09}" type="datetimeFigureOut">
              <a:rPr lang="en-US" smtClean="0"/>
              <a:pPr/>
              <a:t>8/10/19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a:t>Click to edit Master title style</a:t>
            </a:r>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1D8BD707-D9CF-40AE-B4C6-C98DA3205C09}" type="datetimeFigureOut">
              <a:rPr lang="en-US" smtClean="0"/>
              <a:pPr/>
              <a:t>8/10/19</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8/10/19</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905000"/>
          </a:xfrm>
        </p:spPr>
        <p:txBody>
          <a:bodyPr/>
          <a:lstStyle/>
          <a:p>
            <a:pPr algn="ctr"/>
            <a:r>
              <a:rPr lang="en-US" sz="6000" dirty="0">
                <a:latin typeface="Arial Rounded MT Bold" pitchFamily="34" charset="0"/>
              </a:rPr>
              <a:t>Financial Discipline </a:t>
            </a:r>
          </a:p>
        </p:txBody>
      </p:sp>
      <p:sp>
        <p:nvSpPr>
          <p:cNvPr id="3" name="Content Placeholder 2"/>
          <p:cNvSpPr>
            <a:spLocks noGrp="1"/>
          </p:cNvSpPr>
          <p:nvPr>
            <p:ph idx="1"/>
          </p:nvPr>
        </p:nvSpPr>
        <p:spPr>
          <a:xfrm>
            <a:off x="914400" y="2286000"/>
            <a:ext cx="7772400" cy="2895600"/>
          </a:xfrm>
        </p:spPr>
        <p:txBody>
          <a:bodyPr>
            <a:normAutofit fontScale="85000" lnSpcReduction="20000"/>
          </a:bodyPr>
          <a:lstStyle/>
          <a:p>
            <a:endParaRPr lang="en-US" sz="4400" dirty="0">
              <a:solidFill>
                <a:srgbClr val="00B0F0"/>
              </a:solidFill>
            </a:endParaRPr>
          </a:p>
          <a:p>
            <a:pPr>
              <a:buNone/>
            </a:pPr>
            <a:r>
              <a:rPr lang="en-US" sz="9600" dirty="0"/>
              <a:t>	Session 1</a:t>
            </a:r>
          </a:p>
          <a:p>
            <a:pPr>
              <a:buNone/>
            </a:pPr>
            <a:r>
              <a:rPr lang="en-US" sz="9600" dirty="0"/>
              <a:t>Introduction</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685800"/>
          </a:xfrm>
        </p:spPr>
        <p:txBody>
          <a:bodyPr/>
          <a:lstStyle/>
          <a:p>
            <a:pPr algn="ctr"/>
            <a:r>
              <a:rPr lang="en-IN" sz="2800" b="1" dirty="0">
                <a:latin typeface="Arial Rounded MT Bold" pitchFamily="34" charset="0"/>
              </a:rPr>
              <a:t>Disciplinary rules for acquiring &amp; spending wealth </a:t>
            </a:r>
            <a:endParaRPr lang="en-US" sz="2800" dirty="0">
              <a:latin typeface="Arial Rounded MT Bold" pitchFamily="34" charset="0"/>
            </a:endParaRPr>
          </a:p>
        </p:txBody>
      </p:sp>
      <p:sp>
        <p:nvSpPr>
          <p:cNvPr id="3" name="Content Placeholder 2"/>
          <p:cNvSpPr>
            <a:spLocks noGrp="1"/>
          </p:cNvSpPr>
          <p:nvPr>
            <p:ph idx="1"/>
          </p:nvPr>
        </p:nvSpPr>
        <p:spPr>
          <a:xfrm>
            <a:off x="609600" y="838200"/>
            <a:ext cx="8305800" cy="6019800"/>
          </a:xfrm>
        </p:spPr>
        <p:txBody>
          <a:bodyPr>
            <a:normAutofit fontScale="62500" lnSpcReduction="20000"/>
          </a:bodyPr>
          <a:lstStyle/>
          <a:p>
            <a:pPr>
              <a:buNone/>
            </a:pPr>
            <a:r>
              <a:rPr lang="en-IN" sz="4000" b="1" dirty="0">
                <a:solidFill>
                  <a:srgbClr val="FFC000"/>
                </a:solidFill>
              </a:rPr>
              <a:t>Disciplinary rules  regulates human life in society. </a:t>
            </a:r>
            <a:endParaRPr lang="en-US" sz="4000" b="1" dirty="0">
              <a:solidFill>
                <a:srgbClr val="FFC000"/>
              </a:solidFill>
            </a:endParaRPr>
          </a:p>
          <a:p>
            <a:pPr lvl="0">
              <a:buNone/>
            </a:pPr>
            <a:endParaRPr lang="en-IN" sz="4000" b="1" dirty="0">
              <a:solidFill>
                <a:srgbClr val="FFC000"/>
              </a:solidFill>
            </a:endParaRPr>
          </a:p>
          <a:p>
            <a:pPr lvl="0">
              <a:buNone/>
            </a:pPr>
            <a:r>
              <a:rPr lang="en-IN" sz="4000" b="1" dirty="0">
                <a:solidFill>
                  <a:srgbClr val="FFC000"/>
                </a:solidFill>
              </a:rPr>
              <a:t>We,   as Indians,  bound by  Indian Constitution. </a:t>
            </a:r>
            <a:endParaRPr lang="en-US" sz="4000" b="1" dirty="0">
              <a:solidFill>
                <a:srgbClr val="FFC000"/>
              </a:solidFill>
            </a:endParaRPr>
          </a:p>
          <a:p>
            <a:pPr lvl="0">
              <a:buNone/>
            </a:pPr>
            <a:r>
              <a:rPr lang="en-IN" sz="4000" b="1" dirty="0">
                <a:solidFill>
                  <a:srgbClr val="FFC000"/>
                </a:solidFill>
              </a:rPr>
              <a:t>While travelling on road, bound by traffic rules and signals. </a:t>
            </a:r>
            <a:endParaRPr lang="en-US" sz="4000" b="1" dirty="0">
              <a:solidFill>
                <a:srgbClr val="FFC000"/>
              </a:solidFill>
            </a:endParaRPr>
          </a:p>
          <a:p>
            <a:pPr lvl="0">
              <a:buNone/>
            </a:pPr>
            <a:r>
              <a:rPr lang="en-IN" sz="4000" b="1" dirty="0">
                <a:solidFill>
                  <a:srgbClr val="FFC000"/>
                </a:solidFill>
              </a:rPr>
              <a:t>Students studying are bound by  - rules and regulations of the institutions they study. </a:t>
            </a:r>
          </a:p>
          <a:p>
            <a:pPr lvl="0">
              <a:buNone/>
            </a:pPr>
            <a:endParaRPr lang="en-US" sz="4000" b="1" dirty="0">
              <a:solidFill>
                <a:srgbClr val="FFC000"/>
              </a:solidFill>
            </a:endParaRPr>
          </a:p>
          <a:p>
            <a:pPr>
              <a:buNone/>
            </a:pPr>
            <a:r>
              <a:rPr lang="en-IN" sz="4000" b="1" dirty="0">
                <a:solidFill>
                  <a:srgbClr val="FFC000"/>
                </a:solidFill>
              </a:rPr>
              <a:t>For every organization, institution, company, firm, it has its own disciplinary rules and regulations. When they are violated, the subject is punished and even dismissed from the company depending upon the gravity of the rule. </a:t>
            </a:r>
          </a:p>
          <a:p>
            <a:pPr>
              <a:buNone/>
            </a:pPr>
            <a:endParaRPr lang="en-IN" sz="4000" b="1" dirty="0">
              <a:solidFill>
                <a:srgbClr val="FFC000"/>
              </a:solidFill>
            </a:endParaRPr>
          </a:p>
          <a:p>
            <a:pPr>
              <a:buNone/>
            </a:pPr>
            <a:r>
              <a:rPr lang="en-IN" sz="4000" b="1" dirty="0">
                <a:solidFill>
                  <a:srgbClr val="FFC000"/>
                </a:solidFill>
              </a:rPr>
              <a:t>Is there any discipline for acquiring wealth and  finance for human beings while living on earth? </a:t>
            </a:r>
            <a:endParaRPr lang="en-US" sz="4000" b="1" dirty="0">
              <a:solidFill>
                <a:srgbClr val="FFC000"/>
              </a:solidFill>
            </a:endParaRPr>
          </a:p>
          <a:p>
            <a:r>
              <a:rPr lang="en-IN" sz="4000" b="1" dirty="0">
                <a:solidFill>
                  <a:srgbClr val="FFC000"/>
                </a:solidFill>
              </a:rPr>
              <a:t>Yes. There are. </a:t>
            </a:r>
            <a:endParaRPr lang="en-US" sz="4000" b="1" dirty="0">
              <a:solidFill>
                <a:srgbClr val="FFC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12064"/>
            <a:ext cx="8763000" cy="914400"/>
          </a:xfrm>
        </p:spPr>
        <p:txBody>
          <a:bodyPr/>
          <a:lstStyle/>
          <a:p>
            <a:r>
              <a:rPr lang="en-US" sz="3600" dirty="0">
                <a:latin typeface="Arial Rounded MT Bold" pitchFamily="34" charset="0"/>
              </a:rPr>
              <a:t>One among the In 10 commandments</a:t>
            </a:r>
          </a:p>
        </p:txBody>
      </p:sp>
      <p:sp>
        <p:nvSpPr>
          <p:cNvPr id="3" name="Content Placeholder 2"/>
          <p:cNvSpPr>
            <a:spLocks noGrp="1"/>
          </p:cNvSpPr>
          <p:nvPr>
            <p:ph idx="1"/>
          </p:nvPr>
        </p:nvSpPr>
        <p:spPr/>
        <p:txBody>
          <a:bodyPr>
            <a:normAutofit fontScale="92500" lnSpcReduction="10000"/>
          </a:bodyPr>
          <a:lstStyle/>
          <a:p>
            <a:r>
              <a:rPr lang="en-US" dirty="0" err="1"/>
              <a:t>Exo</a:t>
            </a:r>
            <a:r>
              <a:rPr lang="en-US" dirty="0"/>
              <a:t> 20:17  “You shall not covet your neighbor’s house. You shall not covet your neighbor’s wife, nor his male servant, nor his female servant, nor his ox, nor his donkey, nor anything that is your neighbor’s.” </a:t>
            </a:r>
          </a:p>
          <a:p>
            <a:endParaRPr lang="en-US" dirty="0"/>
          </a:p>
          <a:p>
            <a:r>
              <a:rPr lang="en-US" dirty="0" err="1"/>
              <a:t>Exo</a:t>
            </a:r>
            <a:r>
              <a:rPr lang="en-US" dirty="0"/>
              <a:t> 3:22  But every woman shall ask of her neighbor, and of her who visits her house, jewels of silver, jewels of gold, and clothing; and you shall put them on your sons, and on your daughters. You shall plunder the Egyptians.”</a:t>
            </a:r>
          </a:p>
          <a:p>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772400" cy="685800"/>
          </a:xfrm>
        </p:spPr>
        <p:txBody>
          <a:bodyPr/>
          <a:lstStyle/>
          <a:p>
            <a:r>
              <a:rPr lang="en-US" sz="3200" dirty="0">
                <a:latin typeface="Arial Rounded MT Bold" pitchFamily="34" charset="0"/>
              </a:rPr>
              <a:t>Laws for Finance – Secular &amp; spiritual</a:t>
            </a:r>
          </a:p>
        </p:txBody>
      </p:sp>
      <p:sp>
        <p:nvSpPr>
          <p:cNvPr id="3" name="Content Placeholder 2"/>
          <p:cNvSpPr>
            <a:spLocks noGrp="1"/>
          </p:cNvSpPr>
          <p:nvPr>
            <p:ph idx="1"/>
          </p:nvPr>
        </p:nvSpPr>
        <p:spPr>
          <a:xfrm>
            <a:off x="457200" y="914400"/>
            <a:ext cx="8686800" cy="5943600"/>
          </a:xfrm>
        </p:spPr>
        <p:txBody>
          <a:bodyPr>
            <a:normAutofit lnSpcReduction="10000"/>
          </a:bodyPr>
          <a:lstStyle/>
          <a:p>
            <a:r>
              <a:rPr lang="en-IN" dirty="0"/>
              <a:t>TN Chief Minister (late) convicted &amp; arrested for amassing wealth. </a:t>
            </a:r>
          </a:p>
          <a:p>
            <a:r>
              <a:rPr lang="en-IN" dirty="0"/>
              <a:t>Many Govt officials …..</a:t>
            </a:r>
            <a:endParaRPr lang="en-US" dirty="0"/>
          </a:p>
          <a:p>
            <a:endParaRPr lang="en-IN" dirty="0"/>
          </a:p>
          <a:p>
            <a:r>
              <a:rPr lang="en-IN" dirty="0"/>
              <a:t>Bible is the   Constitution  the Lord God has given for every human being living on earth. It explicitly  spells the code of conduct &amp;  behaviour of  an individual  in all areas, also  in the pursuit of wealth. </a:t>
            </a:r>
            <a:endParaRPr lang="en-US" dirty="0"/>
          </a:p>
          <a:p>
            <a:r>
              <a:rPr lang="en-IN" dirty="0"/>
              <a:t>Bible - solution to all the problems in this world.</a:t>
            </a:r>
          </a:p>
          <a:p>
            <a:r>
              <a:rPr lang="en-IN" dirty="0"/>
              <a:t>Make   a spread sheet of all the disciplinary laws regarding Finance =  You will get the solution for all the problems existing in this world. </a:t>
            </a: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762000"/>
          </a:xfrm>
        </p:spPr>
        <p:txBody>
          <a:bodyPr/>
          <a:lstStyle/>
          <a:p>
            <a:pPr algn="ctr"/>
            <a:r>
              <a:rPr lang="en-US" sz="3200" dirty="0">
                <a:latin typeface="Arial Rounded MT Bold" pitchFamily="34" charset="0"/>
              </a:rPr>
              <a:t>Every Nation – its own laws for Finance </a:t>
            </a:r>
          </a:p>
        </p:txBody>
      </p:sp>
      <p:sp>
        <p:nvSpPr>
          <p:cNvPr id="3" name="Content Placeholder 2"/>
          <p:cNvSpPr>
            <a:spLocks noGrp="1"/>
          </p:cNvSpPr>
          <p:nvPr>
            <p:ph idx="1"/>
          </p:nvPr>
        </p:nvSpPr>
        <p:spPr>
          <a:xfrm>
            <a:off x="457200" y="990600"/>
            <a:ext cx="8458200" cy="5364960"/>
          </a:xfrm>
        </p:spPr>
        <p:txBody>
          <a:bodyPr>
            <a:normAutofit fontScale="92500" lnSpcReduction="20000"/>
          </a:bodyPr>
          <a:lstStyle/>
          <a:p>
            <a:r>
              <a:rPr lang="en-IN" dirty="0"/>
              <a:t>Every nation has principles and laws </a:t>
            </a:r>
          </a:p>
          <a:p>
            <a:endParaRPr lang="en-IN" dirty="0"/>
          </a:p>
          <a:p>
            <a:r>
              <a:rPr lang="en-IN" dirty="0"/>
              <a:t>Ways and means of making money, </a:t>
            </a:r>
          </a:p>
          <a:p>
            <a:r>
              <a:rPr lang="en-IN" dirty="0"/>
              <a:t>spending money, </a:t>
            </a:r>
          </a:p>
          <a:p>
            <a:r>
              <a:rPr lang="en-IN" dirty="0"/>
              <a:t>investing it, </a:t>
            </a:r>
          </a:p>
          <a:p>
            <a:r>
              <a:rPr lang="en-IN" dirty="0"/>
              <a:t>making profit , </a:t>
            </a:r>
          </a:p>
          <a:p>
            <a:r>
              <a:rPr lang="en-IN" dirty="0"/>
              <a:t>attracting foreigners to invest not curtailing the freedom of sons of the soil etc.</a:t>
            </a:r>
            <a:endParaRPr lang="en-US" dirty="0"/>
          </a:p>
          <a:p>
            <a:r>
              <a:rPr lang="en-IN" dirty="0"/>
              <a:t>But who will be able to predict or foretell the reasons of  financial crisis in a country?</a:t>
            </a:r>
            <a:endParaRPr lang="en-US" dirty="0"/>
          </a:p>
          <a:p>
            <a:r>
              <a:rPr lang="en-IN" dirty="0"/>
              <a:t>Bible does that. God governs the financial system of the world.</a:t>
            </a:r>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839200" cy="914400"/>
          </a:xfrm>
        </p:spPr>
        <p:txBody>
          <a:bodyPr/>
          <a:lstStyle/>
          <a:p>
            <a:pPr algn="ctr"/>
            <a:r>
              <a:rPr lang="en-US" sz="3200" dirty="0">
                <a:latin typeface="Arial Rounded MT Bold" pitchFamily="34" charset="0"/>
              </a:rPr>
              <a:t>God’s punishment drought &amp; scarcity of water</a:t>
            </a:r>
          </a:p>
        </p:txBody>
      </p:sp>
      <p:sp>
        <p:nvSpPr>
          <p:cNvPr id="3" name="Content Placeholder 2"/>
          <p:cNvSpPr>
            <a:spLocks noGrp="1"/>
          </p:cNvSpPr>
          <p:nvPr>
            <p:ph idx="1"/>
          </p:nvPr>
        </p:nvSpPr>
        <p:spPr>
          <a:xfrm>
            <a:off x="495300" y="914400"/>
            <a:ext cx="8458200" cy="5943600"/>
          </a:xfrm>
        </p:spPr>
        <p:txBody>
          <a:bodyPr>
            <a:normAutofit/>
          </a:bodyPr>
          <a:lstStyle/>
          <a:p>
            <a:pPr>
              <a:buNone/>
            </a:pPr>
            <a:r>
              <a:rPr lang="en-IN" b="1" dirty="0">
                <a:solidFill>
                  <a:srgbClr val="FFFF00"/>
                </a:solidFill>
              </a:rPr>
              <a:t>"I also have scheduled food shortages for you in all of your cities, and lack of bread in all of your settlements, but you haven't  returned to me," declares the LORD. but you have not returned to me," declares the LORD. Amos 4:6</a:t>
            </a:r>
          </a:p>
          <a:p>
            <a:pPr>
              <a:buNone/>
            </a:pPr>
            <a:r>
              <a:rPr lang="en-IN" b="1" dirty="0">
                <a:solidFill>
                  <a:srgbClr val="FFFF00"/>
                </a:solidFill>
              </a:rPr>
              <a:t> </a:t>
            </a:r>
          </a:p>
          <a:p>
            <a:pPr>
              <a:buNone/>
            </a:pPr>
            <a:r>
              <a:rPr lang="en-IN" b="1" dirty="0">
                <a:solidFill>
                  <a:srgbClr val="FFFF00"/>
                </a:solidFill>
              </a:rPr>
              <a:t>"I  overthrew your cities, as God overthrew Sodom and Gomorrah. You've  become like a burning ember, snatched from the fire, but you have not  returned to me," declares the LORD.   prepare to be summoned to your God, Israel!" Am 4:6-12</a:t>
            </a:r>
            <a:r>
              <a:rPr lang="en-IN" dirty="0">
                <a:solidFill>
                  <a:srgbClr val="FFFF00"/>
                </a:solidFill>
              </a:rPr>
              <a:t> </a:t>
            </a:r>
            <a:endParaRPr lang="en-US" dirty="0">
              <a:solidFill>
                <a:srgbClr val="FFFF00"/>
              </a:solidFill>
            </a:endParaRPr>
          </a:p>
          <a:p>
            <a:endParaRPr lang="en-US" dirty="0">
              <a:solidFill>
                <a:srgbClr val="FFFF00"/>
              </a:solidFill>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shade val="100000"/>
                <a:satMod val="150000"/>
              </a:schemeClr>
            </a:gs>
            <a:gs pos="55000">
              <a:schemeClr val="bg1">
                <a:shade val="90000"/>
                <a:satMod val="375000"/>
                <a:lumMod val="94000"/>
                <a:lumOff val="6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87B6-39AA-7F42-8FC9-FA556DC8F73B}"/>
              </a:ext>
            </a:extLst>
          </p:cNvPr>
          <p:cNvSpPr>
            <a:spLocks noGrp="1"/>
          </p:cNvSpPr>
          <p:nvPr>
            <p:ph type="title"/>
          </p:nvPr>
        </p:nvSpPr>
        <p:spPr>
          <a:xfrm>
            <a:off x="609600" y="152400"/>
            <a:ext cx="7772400" cy="838200"/>
          </a:xfrm>
        </p:spPr>
        <p:txBody>
          <a:bodyPr/>
          <a:lstStyle/>
          <a:p>
            <a:pPr algn="ctr"/>
            <a:r>
              <a:rPr lang="en-US" dirty="0" err="1"/>
              <a:t>ஆமோஸ்</a:t>
            </a:r>
            <a:r>
              <a:rPr lang="en-US" dirty="0"/>
              <a:t> 4:7</a:t>
            </a:r>
          </a:p>
        </p:txBody>
      </p:sp>
      <p:sp>
        <p:nvSpPr>
          <p:cNvPr id="3" name="Content Placeholder 2">
            <a:extLst>
              <a:ext uri="{FF2B5EF4-FFF2-40B4-BE49-F238E27FC236}">
                <a16:creationId xmlns:a16="http://schemas.microsoft.com/office/drawing/2014/main" id="{13A293C8-A37F-CC46-81DE-E37E900D23A5}"/>
              </a:ext>
            </a:extLst>
          </p:cNvPr>
          <p:cNvSpPr>
            <a:spLocks noGrp="1"/>
          </p:cNvSpPr>
          <p:nvPr>
            <p:ph idx="1"/>
          </p:nvPr>
        </p:nvSpPr>
        <p:spPr>
          <a:xfrm>
            <a:off x="914400" y="1295400"/>
            <a:ext cx="7772400" cy="5334000"/>
          </a:xfrm>
        </p:spPr>
        <p:txBody>
          <a:bodyPr>
            <a:noAutofit/>
          </a:bodyPr>
          <a:lstStyle/>
          <a:p>
            <a:r>
              <a:rPr lang="ta-IN" sz="2000" dirty="0"/>
              <a:t>7</a:t>
            </a:r>
            <a:r>
              <a:rPr lang="ta-IN" sz="2800" b="1" dirty="0">
                <a:latin typeface="Vijaya" panose="020B0604020202020204" pitchFamily="34" charset="0"/>
                <a:cs typeface="Vijaya" panose="020B0604020202020204" pitchFamily="34" charset="0"/>
              </a:rPr>
              <a:t>. அறுப்புக்காலம் வர இன்னும் </a:t>
            </a:r>
            <a:r>
              <a:rPr lang="ta-IN" sz="2800" b="1" dirty="0" err="1">
                <a:latin typeface="Vijaya" panose="020B0604020202020204" pitchFamily="34" charset="0"/>
                <a:cs typeface="Vijaya" panose="020B0604020202020204" pitchFamily="34" charset="0"/>
              </a:rPr>
              <a:t>மூன்றுமாதம்</a:t>
            </a:r>
            <a:r>
              <a:rPr lang="ta-IN" sz="2800" b="1" dirty="0">
                <a:latin typeface="Vijaya" panose="020B0604020202020204" pitchFamily="34" charset="0"/>
                <a:cs typeface="Vijaya" panose="020B0604020202020204" pitchFamily="34" charset="0"/>
              </a:rPr>
              <a:t> </a:t>
            </a:r>
            <a:r>
              <a:rPr lang="ta-IN" sz="2800" b="1" dirty="0" err="1">
                <a:latin typeface="Vijaya" panose="020B0604020202020204" pitchFamily="34" charset="0"/>
                <a:cs typeface="Vijaya" panose="020B0604020202020204" pitchFamily="34" charset="0"/>
              </a:rPr>
              <a:t>இருக்கும்போதே</a:t>
            </a:r>
            <a:r>
              <a:rPr lang="ta-IN" sz="2800" b="1" dirty="0">
                <a:latin typeface="Vijaya" panose="020B0604020202020204" pitchFamily="34" charset="0"/>
                <a:cs typeface="Vijaya" panose="020B0604020202020204" pitchFamily="34" charset="0"/>
              </a:rPr>
              <a:t> மழையை நான் </a:t>
            </a:r>
            <a:r>
              <a:rPr lang="ta-IN" sz="2800" b="1" dirty="0" err="1">
                <a:latin typeface="Vijaya" panose="020B0604020202020204" pitchFamily="34" charset="0"/>
                <a:cs typeface="Vijaya" panose="020B0604020202020204" pitchFamily="34" charset="0"/>
              </a:rPr>
              <a:t>தடுத்தேன்</a:t>
            </a:r>
            <a:r>
              <a:rPr lang="ta-IN" sz="2800" b="1" dirty="0">
                <a:latin typeface="Vijaya" panose="020B0604020202020204" pitchFamily="34" charset="0"/>
                <a:cs typeface="Vijaya" panose="020B0604020202020204" pitchFamily="34" charset="0"/>
              </a:rPr>
              <a:t>, ஒரு </a:t>
            </a:r>
            <a:r>
              <a:rPr lang="ta-IN" sz="2800" b="1" dirty="0" err="1">
                <a:latin typeface="Vijaya" panose="020B0604020202020204" pitchFamily="34" charset="0"/>
                <a:cs typeface="Vijaya" panose="020B0604020202020204" pitchFamily="34" charset="0"/>
              </a:rPr>
              <a:t>பட்டணத்தின்மேல்</a:t>
            </a:r>
            <a:r>
              <a:rPr lang="ta-IN" sz="2800" b="1" dirty="0">
                <a:latin typeface="Vijaya" panose="020B0604020202020204" pitchFamily="34" charset="0"/>
                <a:cs typeface="Vijaya" panose="020B0604020202020204" pitchFamily="34" charset="0"/>
              </a:rPr>
              <a:t> </a:t>
            </a:r>
            <a:r>
              <a:rPr lang="ta-IN" sz="2800" b="1" dirty="0" err="1">
                <a:latin typeface="Vijaya" panose="020B0604020202020204" pitchFamily="34" charset="0"/>
                <a:cs typeface="Vijaya" panose="020B0604020202020204" pitchFamily="34" charset="0"/>
              </a:rPr>
              <a:t>மழைபெய்யவும்</a:t>
            </a:r>
            <a:r>
              <a:rPr lang="ta-IN" sz="2800" b="1" dirty="0">
                <a:latin typeface="Vijaya" panose="020B0604020202020204" pitchFamily="34" charset="0"/>
                <a:cs typeface="Vijaya" panose="020B0604020202020204" pitchFamily="34" charset="0"/>
              </a:rPr>
              <a:t> ஒரு </a:t>
            </a:r>
            <a:r>
              <a:rPr lang="ta-IN" sz="2800" b="1" dirty="0" err="1">
                <a:latin typeface="Vijaya" panose="020B0604020202020204" pitchFamily="34" charset="0"/>
                <a:cs typeface="Vijaya" panose="020B0604020202020204" pitchFamily="34" charset="0"/>
              </a:rPr>
              <a:t>பட்டணத்தின்மேல்</a:t>
            </a:r>
            <a:r>
              <a:rPr lang="ta-IN" sz="2800" b="1" dirty="0">
                <a:latin typeface="Vijaya" panose="020B0604020202020204" pitchFamily="34" charset="0"/>
                <a:cs typeface="Vijaya" panose="020B0604020202020204" pitchFamily="34" charset="0"/>
              </a:rPr>
              <a:t> மழை </a:t>
            </a:r>
            <a:r>
              <a:rPr lang="ta-IN" sz="2800" b="1" dirty="0" err="1">
                <a:latin typeface="Vijaya" panose="020B0604020202020204" pitchFamily="34" charset="0"/>
                <a:cs typeface="Vijaya" panose="020B0604020202020204" pitchFamily="34" charset="0"/>
              </a:rPr>
              <a:t>பெய்யாமலிருக்கவும்</a:t>
            </a:r>
            <a:r>
              <a:rPr lang="ta-IN" sz="2800" b="1" dirty="0">
                <a:latin typeface="Vijaya" panose="020B0604020202020204" pitchFamily="34" charset="0"/>
                <a:cs typeface="Vijaya" panose="020B0604020202020204" pitchFamily="34" charset="0"/>
              </a:rPr>
              <a:t> பண்ணினேன்; ஒரு </a:t>
            </a:r>
            <a:r>
              <a:rPr lang="ta-IN" sz="2800" b="1" dirty="0" err="1">
                <a:latin typeface="Vijaya" panose="020B0604020202020204" pitchFamily="34" charset="0"/>
                <a:cs typeface="Vijaya" panose="020B0604020202020204" pitchFamily="34" charset="0"/>
              </a:rPr>
              <a:t>வயலின்மேல்</a:t>
            </a:r>
            <a:r>
              <a:rPr lang="ta-IN" sz="2800" b="1" dirty="0">
                <a:latin typeface="Vijaya" panose="020B0604020202020204" pitchFamily="34" charset="0"/>
                <a:cs typeface="Vijaya" panose="020B0604020202020204" pitchFamily="34" charset="0"/>
              </a:rPr>
              <a:t> </a:t>
            </a:r>
            <a:r>
              <a:rPr lang="ta-IN" sz="2800" b="1" dirty="0" err="1">
                <a:latin typeface="Vijaya" panose="020B0604020202020204" pitchFamily="34" charset="0"/>
                <a:cs typeface="Vijaya" panose="020B0604020202020204" pitchFamily="34" charset="0"/>
              </a:rPr>
              <a:t>மழைபெய்தது</a:t>
            </a:r>
            <a:r>
              <a:rPr lang="ta-IN" sz="2800" b="1" dirty="0">
                <a:latin typeface="Vijaya" panose="020B0604020202020204" pitchFamily="34" charset="0"/>
                <a:cs typeface="Vijaya" panose="020B0604020202020204" pitchFamily="34" charset="0"/>
              </a:rPr>
              <a:t>, </a:t>
            </a:r>
            <a:r>
              <a:rPr lang="ta-IN" sz="2800" b="1" dirty="0" err="1">
                <a:latin typeface="Vijaya" panose="020B0604020202020204" pitchFamily="34" charset="0"/>
                <a:cs typeface="Vijaya" panose="020B0604020202020204" pitchFamily="34" charset="0"/>
              </a:rPr>
              <a:t>மழைபெய்யாத</a:t>
            </a:r>
            <a:r>
              <a:rPr lang="ta-IN" sz="2800" b="1" dirty="0">
                <a:latin typeface="Vijaya" panose="020B0604020202020204" pitchFamily="34" charset="0"/>
                <a:cs typeface="Vijaya" panose="020B0604020202020204" pitchFamily="34" charset="0"/>
              </a:rPr>
              <a:t> மற்ற வயல் காய்ந்து போயிற்று.</a:t>
            </a:r>
            <a:br>
              <a:rPr lang="ta-IN" sz="2800" b="1" dirty="0">
                <a:latin typeface="Vijaya" panose="020B0604020202020204" pitchFamily="34" charset="0"/>
                <a:cs typeface="Vijaya" panose="020B0604020202020204" pitchFamily="34" charset="0"/>
              </a:rPr>
            </a:br>
            <a:br>
              <a:rPr lang="ta-IN" sz="2800" b="1" dirty="0">
                <a:latin typeface="Vijaya" panose="020B0604020202020204" pitchFamily="34" charset="0"/>
                <a:cs typeface="Vijaya" panose="020B0604020202020204" pitchFamily="34" charset="0"/>
              </a:rPr>
            </a:br>
            <a:r>
              <a:rPr lang="ta-IN" sz="2800" b="1" dirty="0">
                <a:latin typeface="Vijaya" panose="020B0604020202020204" pitchFamily="34" charset="0"/>
                <a:cs typeface="Vijaya" panose="020B0604020202020204" pitchFamily="34" charset="0"/>
              </a:rPr>
              <a:t>8. இரண்டு மூன்று </a:t>
            </a:r>
            <a:r>
              <a:rPr lang="ta-IN" sz="2800" b="1" dirty="0" err="1">
                <a:latin typeface="Vijaya" panose="020B0604020202020204" pitchFamily="34" charset="0"/>
                <a:cs typeface="Vijaya" panose="020B0604020202020204" pitchFamily="34" charset="0"/>
              </a:rPr>
              <a:t>பட்டணங்களின்</a:t>
            </a:r>
            <a:r>
              <a:rPr lang="ta-IN" sz="2800" b="1" dirty="0">
                <a:latin typeface="Vijaya" panose="020B0604020202020204" pitchFamily="34" charset="0"/>
                <a:cs typeface="Vijaya" panose="020B0604020202020204" pitchFamily="34" charset="0"/>
              </a:rPr>
              <a:t> </a:t>
            </a:r>
            <a:r>
              <a:rPr lang="ta-IN" sz="2800" b="1" dirty="0" err="1">
                <a:latin typeface="Vijaya" panose="020B0604020202020204" pitchFamily="34" charset="0"/>
                <a:cs typeface="Vijaya" panose="020B0604020202020204" pitchFamily="34" charset="0"/>
              </a:rPr>
              <a:t>மனுஷர்</a:t>
            </a:r>
            <a:r>
              <a:rPr lang="ta-IN" sz="2800" b="1" dirty="0">
                <a:latin typeface="Vijaya" panose="020B0604020202020204" pitchFamily="34" charset="0"/>
                <a:cs typeface="Vijaya" panose="020B0604020202020204" pitchFamily="34" charset="0"/>
              </a:rPr>
              <a:t> தண்ணீர் குடிக்க </a:t>
            </a:r>
            <a:r>
              <a:rPr lang="ta-IN" sz="2800" b="1" dirty="0" err="1">
                <a:latin typeface="Vijaya" panose="020B0604020202020204" pitchFamily="34" charset="0"/>
                <a:cs typeface="Vijaya" panose="020B0604020202020204" pitchFamily="34" charset="0"/>
              </a:rPr>
              <a:t>பட்டணத்துக்குப்</a:t>
            </a:r>
            <a:r>
              <a:rPr lang="ta-IN" sz="2800" b="1" dirty="0">
                <a:latin typeface="Vijaya" panose="020B0604020202020204" pitchFamily="34" charset="0"/>
                <a:cs typeface="Vijaya" panose="020B0604020202020204" pitchFamily="34" charset="0"/>
              </a:rPr>
              <a:t> போய் அலைந்தும் </a:t>
            </a:r>
            <a:r>
              <a:rPr lang="ta-IN" sz="2800" b="1" dirty="0" err="1">
                <a:latin typeface="Vijaya" panose="020B0604020202020204" pitchFamily="34" charset="0"/>
                <a:cs typeface="Vijaya" panose="020B0604020202020204" pitchFamily="34" charset="0"/>
              </a:rPr>
              <a:t>தாகந்தீர்த்துக்கொள்ளவில்லை</a:t>
            </a:r>
            <a:r>
              <a:rPr lang="ta-IN" sz="2800" b="1" dirty="0">
                <a:latin typeface="Vijaya" panose="020B0604020202020204" pitchFamily="34" charset="0"/>
                <a:cs typeface="Vijaya" panose="020B0604020202020204" pitchFamily="34" charset="0"/>
              </a:rPr>
              <a:t>; </a:t>
            </a:r>
            <a:r>
              <a:rPr lang="ta-IN" sz="2800" b="1" dirty="0" err="1">
                <a:latin typeface="Vijaya" panose="020B0604020202020204" pitchFamily="34" charset="0"/>
                <a:cs typeface="Vijaya" panose="020B0604020202020204" pitchFamily="34" charset="0"/>
              </a:rPr>
              <a:t>ஆகிலும்</a:t>
            </a:r>
            <a:r>
              <a:rPr lang="ta-IN" sz="2800" b="1" dirty="0">
                <a:latin typeface="Vijaya" panose="020B0604020202020204" pitchFamily="34" charset="0"/>
                <a:cs typeface="Vijaya" panose="020B0604020202020204" pitchFamily="34" charset="0"/>
              </a:rPr>
              <a:t> நீங்கள் என்னிடத்தில் </a:t>
            </a:r>
            <a:r>
              <a:rPr lang="ta-IN" sz="2800" b="1" dirty="0" err="1">
                <a:latin typeface="Vijaya" panose="020B0604020202020204" pitchFamily="34" charset="0"/>
                <a:cs typeface="Vijaya" panose="020B0604020202020204" pitchFamily="34" charset="0"/>
              </a:rPr>
              <a:t>திரும்பாமற்போனீர்கள்</a:t>
            </a:r>
            <a:r>
              <a:rPr lang="ta-IN" sz="2800" b="1" dirty="0">
                <a:latin typeface="Vijaya" panose="020B0604020202020204" pitchFamily="34" charset="0"/>
                <a:cs typeface="Vijaya" panose="020B0604020202020204" pitchFamily="34" charset="0"/>
              </a:rPr>
              <a:t> என்று கர்த்தர் </a:t>
            </a:r>
            <a:r>
              <a:rPr lang="ta-IN" sz="2800" b="1" dirty="0" err="1">
                <a:latin typeface="Vijaya" panose="020B0604020202020204" pitchFamily="34" charset="0"/>
                <a:cs typeface="Vijaya" panose="020B0604020202020204" pitchFamily="34" charset="0"/>
              </a:rPr>
              <a:t>சொல்லுகிறார்</a:t>
            </a:r>
            <a:r>
              <a:rPr lang="ta-IN" sz="2400" dirty="0"/>
              <a:t>.</a:t>
            </a:r>
            <a:br>
              <a:rPr lang="ta-IN" sz="2400" dirty="0"/>
            </a:br>
            <a:endParaRPr lang="ta-IN" sz="2400" dirty="0"/>
          </a:p>
          <a:p>
            <a:endParaRPr lang="en-US" sz="2000" dirty="0"/>
          </a:p>
        </p:txBody>
      </p:sp>
    </p:spTree>
    <p:extLst>
      <p:ext uri="{BB962C8B-B14F-4D97-AF65-F5344CB8AC3E}">
        <p14:creationId xmlns:p14="http://schemas.microsoft.com/office/powerpoint/2010/main" val="631423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686800" cy="914400"/>
          </a:xfrm>
        </p:spPr>
        <p:txBody>
          <a:bodyPr/>
          <a:lstStyle/>
          <a:p>
            <a:r>
              <a:rPr lang="en-US" sz="2800" dirty="0">
                <a:latin typeface="Arial Rounded MT Bold" pitchFamily="34" charset="0"/>
              </a:rPr>
              <a:t>Yahweh controlled the financial system of Israel </a:t>
            </a:r>
            <a:r>
              <a:rPr lang="en-US" sz="2800" dirty="0"/>
              <a:t>……</a:t>
            </a:r>
          </a:p>
        </p:txBody>
      </p:sp>
      <p:sp>
        <p:nvSpPr>
          <p:cNvPr id="3" name="Content Placeholder 2"/>
          <p:cNvSpPr>
            <a:spLocks noGrp="1"/>
          </p:cNvSpPr>
          <p:nvPr>
            <p:ph idx="1"/>
          </p:nvPr>
        </p:nvSpPr>
        <p:spPr>
          <a:xfrm>
            <a:off x="914400" y="914400"/>
            <a:ext cx="7772400" cy="5441160"/>
          </a:xfrm>
        </p:spPr>
        <p:txBody>
          <a:bodyPr>
            <a:normAutofit fontScale="85000" lnSpcReduction="20000"/>
          </a:bodyPr>
          <a:lstStyle/>
          <a:p>
            <a:r>
              <a:rPr lang="en-IN" dirty="0"/>
              <a:t>Here Yahweh claims that He who gives all the good things for human beings, sent the following evils  to Israel.</a:t>
            </a:r>
            <a:endParaRPr lang="en-US" dirty="0"/>
          </a:p>
          <a:p>
            <a:r>
              <a:rPr lang="en-IN" dirty="0"/>
              <a:t>sent famine,</a:t>
            </a:r>
            <a:endParaRPr lang="en-US" dirty="0"/>
          </a:p>
          <a:p>
            <a:r>
              <a:rPr lang="en-IN" dirty="0"/>
              <a:t>stopped rain</a:t>
            </a:r>
            <a:endParaRPr lang="en-US" dirty="0"/>
          </a:p>
          <a:p>
            <a:r>
              <a:rPr lang="en-IN" dirty="0"/>
              <a:t>caused scarcity of drinking water,</a:t>
            </a:r>
            <a:endParaRPr lang="en-US" dirty="0"/>
          </a:p>
          <a:p>
            <a:r>
              <a:rPr lang="en-IN" dirty="0"/>
              <a:t>affliction of blight and fungus </a:t>
            </a:r>
            <a:endParaRPr lang="en-US" dirty="0"/>
          </a:p>
          <a:p>
            <a:r>
              <a:rPr lang="en-IN" dirty="0"/>
              <a:t>sent locust swarms to devour the crops</a:t>
            </a:r>
            <a:endParaRPr lang="en-US" dirty="0"/>
          </a:p>
          <a:p>
            <a:r>
              <a:rPr lang="en-IN" dirty="0"/>
              <a:t>sent plagues</a:t>
            </a:r>
            <a:endParaRPr lang="en-US" dirty="0"/>
          </a:p>
          <a:p>
            <a:r>
              <a:rPr lang="en-IN" dirty="0"/>
              <a:t>killed the choicest young men </a:t>
            </a:r>
            <a:endParaRPr lang="en-US" dirty="0"/>
          </a:p>
          <a:p>
            <a:r>
              <a:rPr lang="en-IN" dirty="0"/>
              <a:t>killed horses  &amp;</a:t>
            </a:r>
            <a:endParaRPr lang="en-US" dirty="0"/>
          </a:p>
          <a:p>
            <a:r>
              <a:rPr lang="en-IN" dirty="0"/>
              <a:t>Sent d summon to meet Him finally.</a:t>
            </a:r>
            <a:endParaRPr lang="en-US" dirty="0"/>
          </a:p>
          <a:p>
            <a:r>
              <a:rPr lang="en-IN" dirty="0"/>
              <a:t>In the above list there is loss of wealth, health, and even life. </a:t>
            </a:r>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153400" cy="762000"/>
          </a:xfrm>
        </p:spPr>
        <p:txBody>
          <a:bodyPr/>
          <a:lstStyle/>
          <a:p>
            <a:r>
              <a:rPr lang="en-US" dirty="0">
                <a:latin typeface="Arial Rounded MT Bold" pitchFamily="34" charset="0"/>
              </a:rPr>
              <a:t>God is in control of the finance of.. </a:t>
            </a:r>
            <a:endParaRPr lang="en-US" dirty="0"/>
          </a:p>
        </p:txBody>
      </p:sp>
      <p:sp>
        <p:nvSpPr>
          <p:cNvPr id="3" name="Content Placeholder 2"/>
          <p:cNvSpPr>
            <a:spLocks noGrp="1"/>
          </p:cNvSpPr>
          <p:nvPr>
            <p:ph idx="1"/>
          </p:nvPr>
        </p:nvSpPr>
        <p:spPr>
          <a:xfrm>
            <a:off x="914400" y="1219200"/>
            <a:ext cx="7772400" cy="5136360"/>
          </a:xfrm>
        </p:spPr>
        <p:txBody>
          <a:bodyPr>
            <a:normAutofit/>
          </a:bodyPr>
          <a:lstStyle/>
          <a:p>
            <a:r>
              <a:rPr lang="en-US" dirty="0"/>
              <a:t>IMF..  (International monetary fund)</a:t>
            </a:r>
          </a:p>
          <a:p>
            <a:r>
              <a:rPr lang="en-US" dirty="0"/>
              <a:t>World Bank …</a:t>
            </a:r>
          </a:p>
          <a:p>
            <a:r>
              <a:rPr lang="en-US" dirty="0"/>
              <a:t>The nations….</a:t>
            </a:r>
          </a:p>
          <a:p>
            <a:r>
              <a:rPr lang="en-US" dirty="0"/>
              <a:t>Your country…</a:t>
            </a:r>
          </a:p>
          <a:p>
            <a:r>
              <a:rPr lang="en-US" dirty="0"/>
              <a:t>Your State….</a:t>
            </a:r>
          </a:p>
          <a:p>
            <a:r>
              <a:rPr lang="en-US" dirty="0"/>
              <a:t>Your City….</a:t>
            </a:r>
          </a:p>
          <a:p>
            <a:r>
              <a:rPr lang="en-US" dirty="0"/>
              <a:t>Your village….</a:t>
            </a:r>
          </a:p>
          <a:p>
            <a:r>
              <a:rPr lang="en-US" dirty="0"/>
              <a:t>Your company…</a:t>
            </a:r>
          </a:p>
          <a:p>
            <a:r>
              <a:rPr lang="en-US" dirty="0"/>
              <a:t>Your family….</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05800" cy="1219200"/>
          </a:xfrm>
        </p:spPr>
        <p:txBody>
          <a:bodyPr/>
          <a:lstStyle/>
          <a:p>
            <a:r>
              <a:rPr lang="en-US" dirty="0">
                <a:latin typeface="Arial Rounded MT Bold" pitchFamily="34" charset="0"/>
              </a:rPr>
              <a:t>Problems of the World – result of violating God’s financial rules </a:t>
            </a:r>
          </a:p>
        </p:txBody>
      </p:sp>
      <p:sp>
        <p:nvSpPr>
          <p:cNvPr id="3" name="Content Placeholder 2"/>
          <p:cNvSpPr>
            <a:spLocks noGrp="1"/>
          </p:cNvSpPr>
          <p:nvPr>
            <p:ph idx="1"/>
          </p:nvPr>
        </p:nvSpPr>
        <p:spPr>
          <a:xfrm>
            <a:off x="609600" y="990600"/>
            <a:ext cx="8382000" cy="5638800"/>
          </a:xfrm>
        </p:spPr>
        <p:txBody>
          <a:bodyPr>
            <a:normAutofit fontScale="55000" lnSpcReduction="20000"/>
          </a:bodyPr>
          <a:lstStyle/>
          <a:p>
            <a:endParaRPr lang="en-IN" dirty="0"/>
          </a:p>
          <a:p>
            <a:pPr>
              <a:buNone/>
            </a:pPr>
            <a:r>
              <a:rPr lang="en-IN" sz="4000" b="1" dirty="0">
                <a:solidFill>
                  <a:srgbClr val="FFFF00"/>
                </a:solidFill>
              </a:rPr>
              <a:t>When  we violate the rules of Yahweh, it brings heavy loss of wealth and lives. </a:t>
            </a:r>
            <a:endParaRPr lang="en-US" sz="4000" b="1" dirty="0">
              <a:solidFill>
                <a:srgbClr val="FFFF00"/>
              </a:solidFill>
            </a:endParaRPr>
          </a:p>
          <a:p>
            <a:pPr>
              <a:buNone/>
            </a:pPr>
            <a:r>
              <a:rPr lang="en-IN" sz="4000" b="1" dirty="0">
                <a:solidFill>
                  <a:srgbClr val="FFFF00"/>
                </a:solidFill>
              </a:rPr>
              <a:t>All the problems of the world today, </a:t>
            </a:r>
          </a:p>
          <a:p>
            <a:pPr>
              <a:buNone/>
            </a:pPr>
            <a:r>
              <a:rPr lang="en-IN" sz="4000" b="1" dirty="0">
                <a:solidFill>
                  <a:srgbClr val="FFFF00"/>
                </a:solidFill>
              </a:rPr>
              <a:t>  hunger, famine, poverty, sickness, war, tsunami, floods, wild animals, fire, earth quakes, </a:t>
            </a:r>
          </a:p>
          <a:p>
            <a:pPr>
              <a:buNone/>
            </a:pPr>
            <a:endParaRPr lang="en-IN" sz="4000" b="1" dirty="0">
              <a:solidFill>
                <a:srgbClr val="FFFF00"/>
              </a:solidFill>
            </a:endParaRPr>
          </a:p>
          <a:p>
            <a:pPr>
              <a:buNone/>
            </a:pPr>
            <a:r>
              <a:rPr lang="en-IN" sz="4000" b="1" dirty="0">
                <a:solidFill>
                  <a:srgbClr val="FFFF00"/>
                </a:solidFill>
              </a:rPr>
              <a:t>can be traced back to violation of a particular  law or  laws put forward by God in Bible.</a:t>
            </a:r>
          </a:p>
          <a:p>
            <a:pPr>
              <a:buNone/>
            </a:pPr>
            <a:r>
              <a:rPr lang="en-IN" sz="4000" b="1" dirty="0">
                <a:solidFill>
                  <a:srgbClr val="FFFF00"/>
                </a:solidFill>
              </a:rPr>
              <a:t> Whether it is of any  individual, of a particular nation or of the whole the world, no doubt it is due to the violation of a law in the Bible.</a:t>
            </a:r>
            <a:endParaRPr lang="en-US" sz="4000" b="1" dirty="0">
              <a:solidFill>
                <a:srgbClr val="FFFF00"/>
              </a:solidFill>
            </a:endParaRPr>
          </a:p>
          <a:p>
            <a:pPr>
              <a:buNone/>
            </a:pPr>
            <a:r>
              <a:rPr lang="en-IN" sz="4000" b="1" dirty="0">
                <a:solidFill>
                  <a:srgbClr val="FFFF00"/>
                </a:solidFill>
              </a:rPr>
              <a:t>Violation of the financial discipline of  Bible  brings disasters of nature. </a:t>
            </a:r>
          </a:p>
          <a:p>
            <a:pPr>
              <a:buNone/>
            </a:pPr>
            <a:r>
              <a:rPr lang="en-IN" sz="4000" b="1" dirty="0">
                <a:solidFill>
                  <a:srgbClr val="FFFF00"/>
                </a:solidFill>
              </a:rPr>
              <a:t>Yahweh, Father of Jesus Christ and ours - put forward explicit conditions for human beings in Bible  for earning wealth, storing it up, methods of spending it, and the correlation in making money and spending it.  </a:t>
            </a:r>
            <a:endParaRPr lang="en-US" sz="4000" b="1" dirty="0">
              <a:solidFill>
                <a:srgbClr val="FFFF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762000"/>
          </a:xfrm>
        </p:spPr>
        <p:txBody>
          <a:bodyPr/>
          <a:lstStyle/>
          <a:p>
            <a:r>
              <a:rPr lang="en-US" dirty="0">
                <a:latin typeface="Arial Rounded MT Bold" pitchFamily="34" charset="0"/>
              </a:rPr>
              <a:t>Financial discipline covers all areas</a:t>
            </a:r>
            <a:endParaRPr lang="en-US" dirty="0"/>
          </a:p>
        </p:txBody>
      </p:sp>
      <p:sp>
        <p:nvSpPr>
          <p:cNvPr id="3" name="Content Placeholder 2"/>
          <p:cNvSpPr>
            <a:spLocks noGrp="1"/>
          </p:cNvSpPr>
          <p:nvPr>
            <p:ph idx="1"/>
          </p:nvPr>
        </p:nvSpPr>
        <p:spPr>
          <a:xfrm>
            <a:off x="914400" y="1066800"/>
            <a:ext cx="7772400" cy="5288760"/>
          </a:xfrm>
        </p:spPr>
        <p:txBody>
          <a:bodyPr>
            <a:normAutofit lnSpcReduction="10000"/>
          </a:bodyPr>
          <a:lstStyle/>
          <a:p>
            <a:pPr>
              <a:buNone/>
            </a:pPr>
            <a:r>
              <a:rPr lang="en-US" dirty="0">
                <a:solidFill>
                  <a:srgbClr val="FFC000"/>
                </a:solidFill>
              </a:rPr>
              <a:t>Covers all areas like</a:t>
            </a:r>
          </a:p>
          <a:p>
            <a:pPr>
              <a:buNone/>
            </a:pPr>
            <a:r>
              <a:rPr lang="en-US" dirty="0">
                <a:solidFill>
                  <a:srgbClr val="FFC000"/>
                </a:solidFill>
              </a:rPr>
              <a:t>One’s personal life, family, institutions</a:t>
            </a:r>
          </a:p>
          <a:p>
            <a:pPr>
              <a:buNone/>
            </a:pPr>
            <a:r>
              <a:rPr lang="en-US" dirty="0" err="1">
                <a:solidFill>
                  <a:srgbClr val="FFC000"/>
                </a:solidFill>
              </a:rPr>
              <a:t>Govts</a:t>
            </a:r>
            <a:r>
              <a:rPr lang="en-US" dirty="0">
                <a:solidFill>
                  <a:srgbClr val="FFC000"/>
                </a:solidFill>
              </a:rPr>
              <a:t>, companies, natural resources etc.</a:t>
            </a:r>
          </a:p>
          <a:p>
            <a:pPr>
              <a:buNone/>
            </a:pPr>
            <a:endParaRPr lang="en-US" dirty="0">
              <a:solidFill>
                <a:srgbClr val="FFC000"/>
              </a:solidFill>
            </a:endParaRPr>
          </a:p>
          <a:p>
            <a:pPr>
              <a:buNone/>
            </a:pPr>
            <a:r>
              <a:rPr lang="en-US" dirty="0">
                <a:solidFill>
                  <a:srgbClr val="FFC000"/>
                </a:solidFill>
              </a:rPr>
              <a:t>God appointed Joseph as a finance Minister to Pharaoh. Since he followed God’s instructions,  Egypt became the supplier of food for the whole world. </a:t>
            </a:r>
          </a:p>
          <a:p>
            <a:pPr>
              <a:buNone/>
            </a:pPr>
            <a:r>
              <a:rPr lang="en-US" dirty="0">
                <a:solidFill>
                  <a:srgbClr val="FFC000"/>
                </a:solidFill>
              </a:rPr>
              <a:t>Children of God need to  consult God in everything, selecting a career, planning your finance etc.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pPr algn="ctr"/>
            <a:r>
              <a:rPr lang="en-US" sz="3200" dirty="0">
                <a:latin typeface="Arial Rounded MT Bold" pitchFamily="34" charset="0"/>
              </a:rPr>
              <a:t>God gave earth with all its riches to man to subdue and rule!</a:t>
            </a:r>
          </a:p>
        </p:txBody>
      </p:sp>
      <p:sp>
        <p:nvSpPr>
          <p:cNvPr id="3" name="Content Placeholder 2"/>
          <p:cNvSpPr>
            <a:spLocks noGrp="1"/>
          </p:cNvSpPr>
          <p:nvPr>
            <p:ph sz="half" idx="1"/>
          </p:nvPr>
        </p:nvSpPr>
        <p:spPr>
          <a:xfrm>
            <a:off x="0" y="1295400"/>
            <a:ext cx="4502944" cy="5562599"/>
          </a:xfrm>
          <a:effectLst>
            <a:softEdge rad="63500"/>
          </a:effectLst>
        </p:spPr>
        <p:txBody>
          <a:bodyPr>
            <a:normAutofit fontScale="85000" lnSpcReduction="10000"/>
          </a:bodyPr>
          <a:lstStyle/>
          <a:p>
            <a:r>
              <a:rPr lang="en-IN" sz="4000" b="1" dirty="0"/>
              <a:t>“God blessed these humans by saying to them, "Be fruitful, multiply, fill the earth, and subdue it! Be masters over the fish in the ocean, the birds that fly, and every living thing that crawls on the earth!"</a:t>
            </a:r>
            <a:r>
              <a:rPr lang="en-IN" sz="4000" dirty="0"/>
              <a:t> Gen 1:28 </a:t>
            </a:r>
            <a:endParaRPr lang="en-US" sz="4000" dirty="0"/>
          </a:p>
          <a:p>
            <a:endParaRPr lang="en-US" dirty="0"/>
          </a:p>
        </p:txBody>
      </p:sp>
      <p:pic>
        <p:nvPicPr>
          <p:cNvPr id="3074" name="Picture 2" descr="C:\Users\Dell\Desktop\2019\School of Financial Discipline\Subdue it.jpg"/>
          <p:cNvPicPr>
            <a:picLocks noGrp="1" noChangeAspect="1" noChangeArrowheads="1"/>
          </p:cNvPicPr>
          <p:nvPr>
            <p:ph sz="half" idx="2"/>
          </p:nvPr>
        </p:nvPicPr>
        <p:blipFill>
          <a:blip r:embed="rId2"/>
          <a:srcRect/>
          <a:stretch>
            <a:fillRect/>
          </a:stretch>
        </p:blipFill>
        <p:spPr bwMode="auto">
          <a:xfrm>
            <a:off x="4419600" y="1828800"/>
            <a:ext cx="4724400" cy="4114800"/>
          </a:xfrm>
          <a:prstGeom prst="rect">
            <a:avLst/>
          </a:prstGeom>
          <a:noFill/>
          <a:effectLst>
            <a:softEdge rad="127000"/>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52400"/>
            <a:ext cx="8763000" cy="1371600"/>
          </a:xfrm>
        </p:spPr>
        <p:txBody>
          <a:bodyPr/>
          <a:lstStyle/>
          <a:p>
            <a:r>
              <a:rPr lang="en-IN" sz="3600" dirty="0"/>
              <a:t>Some general rules of financial discipline of the Lord </a:t>
            </a:r>
          </a:p>
        </p:txBody>
      </p:sp>
      <p:sp>
        <p:nvSpPr>
          <p:cNvPr id="3" name="Content Placeholder 2"/>
          <p:cNvSpPr>
            <a:spLocks noGrp="1"/>
          </p:cNvSpPr>
          <p:nvPr>
            <p:ph idx="1"/>
          </p:nvPr>
        </p:nvSpPr>
        <p:spPr>
          <a:xfrm>
            <a:off x="381000" y="1524000"/>
            <a:ext cx="8267700" cy="5486400"/>
          </a:xfrm>
        </p:spPr>
        <p:txBody>
          <a:bodyPr>
            <a:normAutofit fontScale="85000" lnSpcReduction="20000"/>
          </a:bodyPr>
          <a:lstStyle/>
          <a:p>
            <a:pPr>
              <a:buNone/>
            </a:pPr>
            <a:endParaRPr lang="en-IN" sz="4200" dirty="0">
              <a:solidFill>
                <a:schemeClr val="accent6">
                  <a:lumMod val="60000"/>
                  <a:lumOff val="40000"/>
                </a:schemeClr>
              </a:solidFill>
            </a:endParaRPr>
          </a:p>
          <a:p>
            <a:pPr>
              <a:buNone/>
            </a:pPr>
            <a:r>
              <a:rPr lang="en-IN" sz="4200" dirty="0">
                <a:solidFill>
                  <a:schemeClr val="accent6">
                    <a:lumMod val="60000"/>
                    <a:lumOff val="40000"/>
                  </a:schemeClr>
                </a:solidFill>
              </a:rPr>
              <a:t>God gives wealth</a:t>
            </a:r>
          </a:p>
          <a:p>
            <a:pPr>
              <a:buNone/>
            </a:pPr>
            <a:r>
              <a:rPr lang="en-IN" dirty="0">
                <a:solidFill>
                  <a:srgbClr val="FFC000"/>
                </a:solidFill>
              </a:rPr>
              <a:t>  a man to whom God gives wealth, riches, and </a:t>
            </a:r>
            <a:r>
              <a:rPr lang="en-IN" dirty="0" err="1">
                <a:solidFill>
                  <a:srgbClr val="FFC000"/>
                </a:solidFill>
              </a:rPr>
              <a:t>honor</a:t>
            </a:r>
            <a:r>
              <a:rPr lang="en-IN" dirty="0">
                <a:solidFill>
                  <a:srgbClr val="FFC000"/>
                </a:solidFill>
              </a:rPr>
              <a:t>, so that he lacks none of his heart's desires—but God does not give him the capability to enjoy them. Instead, a stranger consumes them. This is pointless and a grievous affliction. </a:t>
            </a:r>
            <a:r>
              <a:rPr lang="en-IN" dirty="0" err="1">
                <a:solidFill>
                  <a:srgbClr val="FFC000"/>
                </a:solidFill>
              </a:rPr>
              <a:t>Ecc</a:t>
            </a:r>
            <a:r>
              <a:rPr lang="en-IN" dirty="0">
                <a:solidFill>
                  <a:srgbClr val="FFC000"/>
                </a:solidFill>
              </a:rPr>
              <a:t> 6:2</a:t>
            </a:r>
          </a:p>
          <a:p>
            <a:pPr>
              <a:buNone/>
            </a:pPr>
            <a:r>
              <a:rPr lang="en-IN" dirty="0">
                <a:solidFill>
                  <a:srgbClr val="FFC000"/>
                </a:solidFill>
              </a:rPr>
              <a:t> </a:t>
            </a:r>
          </a:p>
          <a:p>
            <a:pPr>
              <a:buNone/>
            </a:pPr>
            <a:r>
              <a:rPr lang="en-IN" sz="4100" dirty="0">
                <a:solidFill>
                  <a:schemeClr val="accent6">
                    <a:lumMod val="60000"/>
                    <a:lumOff val="40000"/>
                  </a:schemeClr>
                </a:solidFill>
              </a:rPr>
              <a:t>Wealth hoarded harmful </a:t>
            </a:r>
          </a:p>
          <a:p>
            <a:pPr>
              <a:buNone/>
            </a:pPr>
            <a:r>
              <a:rPr lang="en-IN" dirty="0">
                <a:solidFill>
                  <a:srgbClr val="FFC000"/>
                </a:solidFill>
              </a:rPr>
              <a:t> I have observed a painful tragedy on earth: Wealth hoarded by its owner harms him, </a:t>
            </a:r>
            <a:r>
              <a:rPr lang="en-IN" dirty="0" err="1">
                <a:solidFill>
                  <a:srgbClr val="FFC000"/>
                </a:solidFill>
              </a:rPr>
              <a:t>Ecc</a:t>
            </a:r>
            <a:r>
              <a:rPr lang="en-IN" dirty="0">
                <a:solidFill>
                  <a:srgbClr val="FFC000"/>
                </a:solidFill>
              </a:rPr>
              <a:t> 5:1</a:t>
            </a:r>
            <a:r>
              <a:rPr lang="en-IN" u="sng" dirty="0">
                <a:solidFill>
                  <a:srgbClr val="FFC000"/>
                </a:solidFill>
              </a:rPr>
              <a:t>3</a:t>
            </a:r>
            <a:endParaRPr lang="en-US" dirty="0">
              <a:solidFill>
                <a:srgbClr val="FFC000"/>
              </a:solidFill>
            </a:endParaRPr>
          </a:p>
          <a:p>
            <a:pPr>
              <a:buNone/>
            </a:pPr>
            <a:endParaRPr lang="en-US" dirty="0">
              <a:solidFill>
                <a:srgbClr val="FFC000"/>
              </a:solidFill>
            </a:endParaRPr>
          </a:p>
          <a:p>
            <a:pPr>
              <a:buNone/>
            </a:pPr>
            <a:r>
              <a:rPr lang="en-IN" dirty="0">
                <a:solidFill>
                  <a:srgbClr val="FFC000"/>
                </a:solidFill>
              </a:rPr>
              <a:t> </a:t>
            </a:r>
            <a:endParaRPr lang="en-US" dirty="0">
              <a:solidFill>
                <a:srgbClr val="FFC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914400"/>
          </a:xfrm>
        </p:spPr>
        <p:txBody>
          <a:bodyPr/>
          <a:lstStyle/>
          <a:p>
            <a:r>
              <a:rPr lang="en-IN" dirty="0">
                <a:solidFill>
                  <a:schemeClr val="accent6">
                    <a:lumMod val="60000"/>
                    <a:lumOff val="40000"/>
                  </a:schemeClr>
                </a:solidFill>
              </a:rPr>
              <a:t>	God’s rich treasury</a:t>
            </a:r>
            <a:br>
              <a:rPr lang="en-IN" dirty="0">
                <a:solidFill>
                  <a:schemeClr val="accent6">
                    <a:lumMod val="60000"/>
                    <a:lumOff val="40000"/>
                  </a:schemeClr>
                </a:solidFill>
              </a:rPr>
            </a:br>
            <a:endParaRPr lang="en-IN" dirty="0"/>
          </a:p>
        </p:txBody>
      </p:sp>
      <p:sp>
        <p:nvSpPr>
          <p:cNvPr id="3" name="Content Placeholder 2"/>
          <p:cNvSpPr>
            <a:spLocks noGrp="1"/>
          </p:cNvSpPr>
          <p:nvPr>
            <p:ph idx="1"/>
          </p:nvPr>
        </p:nvSpPr>
        <p:spPr>
          <a:xfrm>
            <a:off x="457200" y="973540"/>
            <a:ext cx="8686800" cy="5732060"/>
          </a:xfrm>
        </p:spPr>
        <p:txBody>
          <a:bodyPr>
            <a:normAutofit/>
          </a:bodyPr>
          <a:lstStyle/>
          <a:p>
            <a:endParaRPr lang="en-IN" u="sng" dirty="0"/>
          </a:p>
          <a:p>
            <a:pPr>
              <a:buNone/>
            </a:pPr>
            <a:r>
              <a:rPr lang="en-IN" dirty="0" err="1"/>
              <a:t>Deu</a:t>
            </a:r>
            <a:r>
              <a:rPr lang="en-IN" dirty="0"/>
              <a:t> 28:12  "The LORD will open his rich treasury, the heavens, to release rain upon your land in season and bless everything you undertake so that you'll lend to many nations but won't borrow.</a:t>
            </a:r>
          </a:p>
          <a:p>
            <a:pPr>
              <a:buNone/>
            </a:pPr>
            <a:r>
              <a:rPr lang="en-IN" dirty="0">
                <a:solidFill>
                  <a:schemeClr val="accent6">
                    <a:lumMod val="60000"/>
                    <a:lumOff val="40000"/>
                  </a:schemeClr>
                </a:solidFill>
              </a:rPr>
              <a:t>God makes people  poor or rich</a:t>
            </a:r>
          </a:p>
          <a:p>
            <a:pPr>
              <a:buNone/>
            </a:pPr>
            <a:r>
              <a:rPr lang="en-IN" dirty="0"/>
              <a:t>1 Sa  2:7  The LORD makes people poor and he makes people rich, he brings them low, and he also exalts them.</a:t>
            </a:r>
            <a:endParaRPr lang="en-US" dirty="0"/>
          </a:p>
          <a:p>
            <a:endParaRPr lang="en-US" dirty="0"/>
          </a:p>
          <a:p>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81000"/>
            <a:ext cx="7772400" cy="5974560"/>
          </a:xfrm>
        </p:spPr>
        <p:txBody>
          <a:bodyPr>
            <a:normAutofit lnSpcReduction="10000"/>
          </a:bodyPr>
          <a:lstStyle/>
          <a:p>
            <a:pPr>
              <a:buNone/>
            </a:pPr>
            <a:r>
              <a:rPr lang="en-IN" dirty="0">
                <a:solidFill>
                  <a:schemeClr val="accent6">
                    <a:lumMod val="60000"/>
                    <a:lumOff val="40000"/>
                  </a:schemeClr>
                </a:solidFill>
              </a:rPr>
              <a:t>Wealth is a fortress for rich  to hide</a:t>
            </a:r>
          </a:p>
          <a:p>
            <a:pPr>
              <a:buNone/>
            </a:pPr>
            <a:r>
              <a:rPr lang="en-IN" dirty="0"/>
              <a:t>Pro 10:15  The rich hide within the fortress that is their wealth, but the poor are dismayed due to their poverty.</a:t>
            </a:r>
            <a:endParaRPr lang="en-US" dirty="0"/>
          </a:p>
          <a:p>
            <a:pPr>
              <a:buNone/>
            </a:pPr>
            <a:r>
              <a:rPr lang="en-IN" dirty="0">
                <a:solidFill>
                  <a:schemeClr val="accent6">
                    <a:lumMod val="60000"/>
                    <a:lumOff val="40000"/>
                  </a:schemeClr>
                </a:solidFill>
              </a:rPr>
              <a:t>Wealth &amp; Poverty</a:t>
            </a:r>
          </a:p>
          <a:p>
            <a:pPr>
              <a:buNone/>
            </a:pPr>
            <a:r>
              <a:rPr lang="en-IN" dirty="0"/>
              <a:t>Pro 13:7  One person pretends to be wealthy, but has nothing; another pretends to be poor, yet is rich.</a:t>
            </a:r>
            <a:endParaRPr lang="en-US" dirty="0"/>
          </a:p>
          <a:p>
            <a:pPr>
              <a:buNone/>
            </a:pPr>
            <a:r>
              <a:rPr lang="en-IN" dirty="0">
                <a:solidFill>
                  <a:schemeClr val="accent6">
                    <a:lumMod val="60000"/>
                    <a:lumOff val="40000"/>
                  </a:schemeClr>
                </a:solidFill>
              </a:rPr>
              <a:t>The poor lives  a blameless life</a:t>
            </a:r>
          </a:p>
          <a:p>
            <a:pPr>
              <a:buNone/>
            </a:pPr>
            <a:r>
              <a:rPr lang="en-IN" dirty="0"/>
              <a:t>Pro 28:6  It's better to be poor and live a blameless life than to be rich but crooked in one's lifestyle.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610600" cy="6324600"/>
          </a:xfrm>
        </p:spPr>
        <p:txBody>
          <a:bodyPr>
            <a:normAutofit fontScale="70000" lnSpcReduction="20000"/>
          </a:bodyPr>
          <a:lstStyle/>
          <a:p>
            <a:pPr>
              <a:buNone/>
            </a:pPr>
            <a:r>
              <a:rPr lang="en-IN" sz="4000" dirty="0">
                <a:solidFill>
                  <a:schemeClr val="accent6">
                    <a:lumMod val="60000"/>
                    <a:lumOff val="40000"/>
                  </a:schemeClr>
                </a:solidFill>
              </a:rPr>
              <a:t>Rich man wise in his own eyes:</a:t>
            </a:r>
          </a:p>
          <a:p>
            <a:pPr>
              <a:buNone/>
            </a:pPr>
            <a:r>
              <a:rPr lang="en-IN" sz="4000" dirty="0"/>
              <a:t>Pro 28:11  The rich man may be wise in his own opinion; but a discerning, poor man sees through him.</a:t>
            </a:r>
            <a:endParaRPr lang="en-US" sz="4000" dirty="0"/>
          </a:p>
          <a:p>
            <a:pPr>
              <a:buNone/>
            </a:pPr>
            <a:r>
              <a:rPr lang="en-IN" sz="4000" dirty="0">
                <a:solidFill>
                  <a:schemeClr val="accent6">
                    <a:lumMod val="60000"/>
                    <a:lumOff val="40000"/>
                  </a:schemeClr>
                </a:solidFill>
              </a:rPr>
              <a:t>Those who are in a hurry to get riches will be punished</a:t>
            </a:r>
          </a:p>
          <a:p>
            <a:pPr>
              <a:buNone/>
            </a:pPr>
            <a:r>
              <a:rPr lang="en-IN" sz="4000" dirty="0"/>
              <a:t>Pro 28:20  The faithful man will prosper with blessings, but whoever is in a hurry to get rich will not escape punishment.</a:t>
            </a:r>
            <a:endParaRPr lang="en-US" sz="4000" dirty="0"/>
          </a:p>
          <a:p>
            <a:pPr>
              <a:buNone/>
            </a:pPr>
            <a:r>
              <a:rPr lang="en-IN" sz="4000" dirty="0">
                <a:solidFill>
                  <a:schemeClr val="accent6">
                    <a:lumMod val="60000"/>
                    <a:lumOff val="40000"/>
                  </a:schemeClr>
                </a:solidFill>
              </a:rPr>
              <a:t>Excess wealth of the rich will not allow him to rest. </a:t>
            </a:r>
          </a:p>
          <a:p>
            <a:pPr>
              <a:buNone/>
            </a:pPr>
            <a:r>
              <a:rPr lang="en-IN" sz="4000" dirty="0" err="1"/>
              <a:t>Ecc</a:t>
            </a:r>
            <a:r>
              <a:rPr lang="en-IN" sz="4000" dirty="0"/>
              <a:t> 5:12  Sweet is the sleep of a working man, whether he eats a little or a lot, but the excess wealth of the rich will not allow him to rest.</a:t>
            </a:r>
            <a:endParaRPr lang="en-US" sz="4000" dirty="0"/>
          </a:p>
          <a:p>
            <a:pPr>
              <a:buNone/>
            </a:pPr>
            <a:r>
              <a:rPr lang="en-US" sz="4000" b="1" dirty="0">
                <a:solidFill>
                  <a:schemeClr val="accent6">
                    <a:lumMod val="60000"/>
                    <a:lumOff val="40000"/>
                  </a:schemeClr>
                </a:solidFill>
              </a:rPr>
              <a:t>Rich food</a:t>
            </a:r>
            <a:endParaRPr lang="en-US" sz="4000" dirty="0">
              <a:solidFill>
                <a:schemeClr val="accent6">
                  <a:lumMod val="60000"/>
                  <a:lumOff val="40000"/>
                </a:schemeClr>
              </a:solidFill>
            </a:endParaRPr>
          </a:p>
          <a:p>
            <a:pPr>
              <a:buNone/>
            </a:pPr>
            <a:r>
              <a:rPr lang="en-IN" sz="4000" dirty="0"/>
              <a:t>Isa 30:23  He will also provide rain for your seed that you sow in the ground, and the food that comes from the ground will be rich and abundant. At that time, your cattle </a:t>
            </a:r>
            <a:r>
              <a:rPr lang="en-IN" sz="3800" dirty="0"/>
              <a:t>will graze in broad meadows</a:t>
            </a:r>
            <a:r>
              <a:rPr lang="en-US" sz="3800"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04800"/>
            <a:ext cx="7772400" cy="6050760"/>
          </a:xfrm>
        </p:spPr>
        <p:txBody>
          <a:bodyPr>
            <a:normAutofit/>
          </a:bodyPr>
          <a:lstStyle/>
          <a:p>
            <a:pPr>
              <a:buNone/>
            </a:pPr>
            <a:r>
              <a:rPr lang="en-IN" sz="3600" dirty="0">
                <a:solidFill>
                  <a:schemeClr val="accent6">
                    <a:lumMod val="60000"/>
                    <a:lumOff val="40000"/>
                  </a:schemeClr>
                </a:solidFill>
              </a:rPr>
              <a:t>Don’t spend money on what is not bread</a:t>
            </a:r>
          </a:p>
          <a:p>
            <a:pPr>
              <a:buNone/>
            </a:pPr>
            <a:r>
              <a:rPr lang="en-IN" dirty="0"/>
              <a:t>Isa 55:2  Why spend your money on what is not bread, and your </a:t>
            </a:r>
            <a:r>
              <a:rPr lang="en-IN" dirty="0" err="1"/>
              <a:t>labor</a:t>
            </a:r>
            <a:r>
              <a:rPr lang="en-IN" dirty="0"/>
              <a:t> on what does not satisfy? Listen carefully to me, and eat what is good, and let your soul delight itself in rich food.</a:t>
            </a:r>
          </a:p>
          <a:p>
            <a:pPr>
              <a:buNone/>
            </a:pPr>
            <a:r>
              <a:rPr lang="en-IN" dirty="0">
                <a:solidFill>
                  <a:schemeClr val="accent6">
                    <a:lumMod val="60000"/>
                    <a:lumOff val="40000"/>
                  </a:schemeClr>
                </a:solidFill>
              </a:rPr>
              <a:t>Do not  become rich with treachery.</a:t>
            </a:r>
          </a:p>
          <a:p>
            <a:pPr>
              <a:buNone/>
            </a:pPr>
            <a:r>
              <a:rPr lang="en-IN" dirty="0" err="1"/>
              <a:t>Jer</a:t>
            </a:r>
            <a:r>
              <a:rPr lang="en-IN" dirty="0"/>
              <a:t> 5:27  'Like a cage full of birds, so their houses are filled with treachery. This is how they have become prominent and rich. </a:t>
            </a:r>
            <a:endParaRPr lang="en-US" dirty="0"/>
          </a:p>
          <a:p>
            <a:pPr>
              <a:buNone/>
            </a:pPr>
            <a:endParaRPr lang="en-US" dirty="0"/>
          </a:p>
          <a:p>
            <a:endParaRPr lang="en-US" dirty="0"/>
          </a:p>
          <a:p>
            <a:endParaRPr lang="en-US" dirty="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04800"/>
            <a:ext cx="7772400" cy="6050760"/>
          </a:xfrm>
        </p:spPr>
        <p:txBody>
          <a:bodyPr>
            <a:normAutofit/>
          </a:bodyPr>
          <a:lstStyle/>
          <a:p>
            <a:pPr>
              <a:buNone/>
            </a:pPr>
            <a:r>
              <a:rPr lang="en-IN" dirty="0">
                <a:solidFill>
                  <a:schemeClr val="accent6">
                    <a:lumMod val="60000"/>
                    <a:lumOff val="40000"/>
                  </a:schemeClr>
                </a:solidFill>
              </a:rPr>
              <a:t>Jesus although poor got a tomb with the rich</a:t>
            </a:r>
          </a:p>
          <a:p>
            <a:pPr>
              <a:buNone/>
            </a:pPr>
            <a:r>
              <a:rPr lang="en-IN" dirty="0"/>
              <a:t>Isa 53:9  Then they made his grave with the wicked, and with rich people in his death, although he had committed no violence, nor was there any deceit in his mouth.“</a:t>
            </a:r>
          </a:p>
          <a:p>
            <a:pPr>
              <a:buNone/>
            </a:pPr>
            <a:r>
              <a:rPr lang="en-IN" dirty="0">
                <a:solidFill>
                  <a:schemeClr val="accent6">
                    <a:lumMod val="60000"/>
                    <a:lumOff val="40000"/>
                  </a:schemeClr>
                </a:solidFill>
              </a:rPr>
              <a:t>The rich should not boast in their riches</a:t>
            </a:r>
          </a:p>
          <a:p>
            <a:pPr>
              <a:buNone/>
            </a:pPr>
            <a:r>
              <a:rPr lang="en-IN" dirty="0" err="1"/>
              <a:t>Jer</a:t>
            </a:r>
            <a:r>
              <a:rPr lang="en-IN" dirty="0"/>
              <a:t> 9:23  This is what the LORD says: "The wise man is not to boast in his wisdom; the strong man is not to boast in his strength; and the rich man is not to boast in his riches.</a:t>
            </a:r>
            <a:endParaRPr lang="en-US" dirty="0"/>
          </a:p>
          <a:p>
            <a:pPr>
              <a:buNone/>
            </a:pPr>
            <a:endParaRPr lang="en-IN" dirty="0"/>
          </a:p>
          <a:p>
            <a:pPr>
              <a:buNone/>
            </a:pPr>
            <a:endParaRPr lang="en-US"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
            <a:ext cx="8153400" cy="6781800"/>
          </a:xfrm>
        </p:spPr>
        <p:txBody>
          <a:bodyPr>
            <a:normAutofit fontScale="55000" lnSpcReduction="20000"/>
          </a:bodyPr>
          <a:lstStyle/>
          <a:p>
            <a:pPr>
              <a:buNone/>
            </a:pPr>
            <a:endParaRPr lang="en-IN" sz="3600" dirty="0">
              <a:solidFill>
                <a:schemeClr val="accent6">
                  <a:lumMod val="60000"/>
                  <a:lumOff val="40000"/>
                </a:schemeClr>
              </a:solidFill>
            </a:endParaRPr>
          </a:p>
          <a:p>
            <a:pPr>
              <a:buNone/>
            </a:pPr>
            <a:r>
              <a:rPr lang="en-IN" sz="5900" dirty="0">
                <a:solidFill>
                  <a:schemeClr val="accent6">
                    <a:lumMod val="60000"/>
                    <a:lumOff val="40000"/>
                  </a:schemeClr>
                </a:solidFill>
              </a:rPr>
              <a:t>Rich  people are filled with violence, lies and deceit</a:t>
            </a:r>
          </a:p>
          <a:p>
            <a:pPr>
              <a:buNone/>
            </a:pPr>
            <a:r>
              <a:rPr lang="en-IN" sz="5100" dirty="0"/>
              <a:t>Mic 6:12  Her rich people are filled with violence, and her inhabitants tell lies—their tongues speak deceitfully!</a:t>
            </a:r>
            <a:endParaRPr lang="en-US" sz="5100" dirty="0"/>
          </a:p>
          <a:p>
            <a:pPr>
              <a:buNone/>
            </a:pPr>
            <a:endParaRPr lang="en-IN" sz="5100" dirty="0">
              <a:solidFill>
                <a:schemeClr val="accent6">
                  <a:lumMod val="60000"/>
                  <a:lumOff val="40000"/>
                </a:schemeClr>
              </a:solidFill>
            </a:endParaRPr>
          </a:p>
          <a:p>
            <a:pPr>
              <a:buNone/>
            </a:pPr>
            <a:r>
              <a:rPr lang="en-IN" sz="5100" dirty="0">
                <a:solidFill>
                  <a:schemeClr val="accent6">
                    <a:lumMod val="60000"/>
                    <a:lumOff val="40000"/>
                  </a:schemeClr>
                </a:solidFill>
              </a:rPr>
              <a:t>Shepherds became rich by selling the sheep</a:t>
            </a:r>
          </a:p>
          <a:p>
            <a:pPr>
              <a:buNone/>
            </a:pPr>
            <a:r>
              <a:rPr lang="en-IN" sz="5100" dirty="0" err="1"/>
              <a:t>Zec</a:t>
            </a:r>
            <a:r>
              <a:rPr lang="en-IN" sz="5100" dirty="0"/>
              <a:t>  11:5  Their buyers slaughter them without being punished, continuing to sell them as they say, 'Bless the LORD!' and 'I'm rich!' Meanwhile, their shepherds show them no compassion</a:t>
            </a:r>
          </a:p>
          <a:p>
            <a:pPr>
              <a:buNone/>
            </a:pPr>
            <a:endParaRPr lang="en-US" sz="5100" dirty="0"/>
          </a:p>
          <a:p>
            <a:pPr>
              <a:buNone/>
            </a:pPr>
            <a:r>
              <a:rPr lang="en-IN" sz="5100" dirty="0">
                <a:solidFill>
                  <a:schemeClr val="accent6">
                    <a:lumMod val="60000"/>
                    <a:lumOff val="40000"/>
                  </a:schemeClr>
                </a:solidFill>
              </a:rPr>
              <a:t>God sends the rich away empty:</a:t>
            </a:r>
          </a:p>
          <a:p>
            <a:pPr>
              <a:buNone/>
            </a:pPr>
            <a:endParaRPr lang="en-IN" sz="5100" dirty="0">
              <a:solidFill>
                <a:schemeClr val="accent6">
                  <a:lumMod val="60000"/>
                  <a:lumOff val="40000"/>
                </a:schemeClr>
              </a:solidFill>
            </a:endParaRPr>
          </a:p>
          <a:p>
            <a:pPr>
              <a:buNone/>
            </a:pPr>
            <a:r>
              <a:rPr lang="en-IN" sz="5100" dirty="0" err="1"/>
              <a:t>Luk</a:t>
            </a:r>
            <a:r>
              <a:rPr lang="en-IN" sz="5100" dirty="0"/>
              <a:t> 1:53  He filled hungry people with good things and sent rich people away with nothing.</a:t>
            </a:r>
            <a:endParaRPr lang="en-US" sz="5100" dirty="0"/>
          </a:p>
          <a:p>
            <a:pPr>
              <a:buNone/>
            </a:pPr>
            <a:endParaRPr lang="en-US" sz="5100" dirty="0"/>
          </a:p>
          <a:p>
            <a:pPr>
              <a:buNone/>
            </a:pPr>
            <a:endParaRPr lang="en-US" sz="5100" dirty="0"/>
          </a:p>
          <a:p>
            <a:pPr>
              <a:buNone/>
            </a:pPr>
            <a:endParaRPr lang="en-US" sz="51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33400"/>
            <a:ext cx="7772400" cy="5822160"/>
          </a:xfrm>
        </p:spPr>
        <p:txBody>
          <a:bodyPr>
            <a:normAutofit fontScale="92500" lnSpcReduction="20000"/>
          </a:bodyPr>
          <a:lstStyle/>
          <a:p>
            <a:pPr>
              <a:buNone/>
            </a:pPr>
            <a:r>
              <a:rPr lang="en-IN" sz="3500" dirty="0">
                <a:solidFill>
                  <a:schemeClr val="accent6">
                    <a:lumMod val="60000"/>
                    <a:lumOff val="40000"/>
                  </a:schemeClr>
                </a:solidFill>
              </a:rPr>
              <a:t>Miseries will overtake the rich </a:t>
            </a:r>
          </a:p>
          <a:p>
            <a:pPr>
              <a:buNone/>
            </a:pPr>
            <a:r>
              <a:rPr lang="en-IN" dirty="0"/>
              <a:t>Jas 5:1  Now listen, you rich people! Cry and moan over the miseries that are overtaking you.</a:t>
            </a:r>
          </a:p>
          <a:p>
            <a:pPr>
              <a:buNone/>
            </a:pPr>
            <a:endParaRPr lang="en-IN" dirty="0"/>
          </a:p>
          <a:p>
            <a:pPr>
              <a:buNone/>
            </a:pPr>
            <a:r>
              <a:rPr lang="en-IN" sz="3800" dirty="0">
                <a:solidFill>
                  <a:schemeClr val="accent6">
                    <a:lumMod val="60000"/>
                    <a:lumOff val="40000"/>
                  </a:schemeClr>
                </a:solidFill>
              </a:rPr>
              <a:t>Riches will topple people into temptation</a:t>
            </a:r>
            <a:endParaRPr lang="en-US" sz="3800" dirty="0">
              <a:solidFill>
                <a:schemeClr val="accent6">
                  <a:lumMod val="60000"/>
                  <a:lumOff val="40000"/>
                </a:schemeClr>
              </a:solidFill>
            </a:endParaRPr>
          </a:p>
          <a:p>
            <a:pPr>
              <a:buNone/>
            </a:pPr>
            <a:r>
              <a:rPr lang="en-IN" dirty="0"/>
              <a:t>1Ti  6:9  But people who want to get rich keep toppling into temptation and are trapped by many stupid and harmful desires that plunge them into destruction and ruin.</a:t>
            </a:r>
            <a:endParaRPr lang="en-US" dirty="0"/>
          </a:p>
          <a:p>
            <a:pPr>
              <a:buNone/>
            </a:pPr>
            <a:r>
              <a:rPr lang="en-IN" dirty="0">
                <a:solidFill>
                  <a:schemeClr val="accent6">
                    <a:lumMod val="60000"/>
                    <a:lumOff val="40000"/>
                  </a:schemeClr>
                </a:solidFill>
              </a:rPr>
              <a:t>Worldly riches make people miserable, pitiable, poor, blind &amp; naked</a:t>
            </a:r>
          </a:p>
          <a:p>
            <a:pPr>
              <a:buNone/>
            </a:pPr>
            <a:r>
              <a:rPr lang="en-IN" dirty="0"/>
              <a:t>Rev 3:17  You say, "I am rich. I have become wealthy. I don't need anything." Yet you don't realize that you are miserable, pitiful, poor, blind, and naked.</a:t>
            </a:r>
            <a:endParaRPr lang="en-US" dirty="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57CD6-253E-8F46-845A-2A13530A711C}"/>
              </a:ext>
            </a:extLst>
          </p:cNvPr>
          <p:cNvSpPr>
            <a:spLocks noGrp="1"/>
          </p:cNvSpPr>
          <p:nvPr>
            <p:ph type="title"/>
          </p:nvPr>
        </p:nvSpPr>
        <p:spPr>
          <a:xfrm>
            <a:off x="457200" y="228600"/>
            <a:ext cx="8229600" cy="914400"/>
          </a:xfrm>
        </p:spPr>
        <p:txBody>
          <a:bodyPr/>
          <a:lstStyle/>
          <a:p>
            <a:pPr algn="ctr"/>
            <a:r>
              <a:rPr lang="ta-IN" dirty="0" err="1"/>
              <a:t>பூமியை</a:t>
            </a:r>
            <a:r>
              <a:rPr lang="ta-IN" dirty="0"/>
              <a:t> </a:t>
            </a:r>
            <a:r>
              <a:rPr lang="ta-IN" dirty="0" err="1"/>
              <a:t>கீழ்ப்படுத்தி</a:t>
            </a:r>
            <a:r>
              <a:rPr lang="ta-IN" dirty="0"/>
              <a:t>,</a:t>
            </a:r>
            <a:r>
              <a:rPr lang="en-US" dirty="0"/>
              <a:t> </a:t>
            </a:r>
            <a:r>
              <a:rPr lang="ta-IN" dirty="0" err="1"/>
              <a:t>ஆண்டுகொள்ளுங்கள்</a:t>
            </a:r>
            <a:endParaRPr lang="en-US" dirty="0"/>
          </a:p>
        </p:txBody>
      </p:sp>
      <p:sp>
        <p:nvSpPr>
          <p:cNvPr id="3" name="Content Placeholder 2">
            <a:extLst>
              <a:ext uri="{FF2B5EF4-FFF2-40B4-BE49-F238E27FC236}">
                <a16:creationId xmlns:a16="http://schemas.microsoft.com/office/drawing/2014/main" id="{EC047A3B-DBE6-E24A-815D-D2BC3B56E365}"/>
              </a:ext>
            </a:extLst>
          </p:cNvPr>
          <p:cNvSpPr>
            <a:spLocks noGrp="1"/>
          </p:cNvSpPr>
          <p:nvPr>
            <p:ph sz="half" idx="1"/>
          </p:nvPr>
        </p:nvSpPr>
        <p:spPr>
          <a:xfrm>
            <a:off x="464343" y="1770501"/>
            <a:ext cx="8024337" cy="4525963"/>
          </a:xfrm>
        </p:spPr>
        <p:txBody>
          <a:bodyPr>
            <a:normAutofit fontScale="25000" lnSpcReduction="20000"/>
          </a:bodyPr>
          <a:lstStyle/>
          <a:p>
            <a:r>
              <a:rPr lang="ta-IN" sz="12800" dirty="0"/>
              <a:t>ஆதியாகமம்1</a:t>
            </a:r>
            <a:r>
              <a:rPr lang="en-US" sz="12800" dirty="0"/>
              <a:t>:</a:t>
            </a:r>
            <a:r>
              <a:rPr lang="ta-IN" sz="12800" dirty="0"/>
              <a:t>28 பின்பு தேவன் அவர்களை நோக்கி: நீங்கள் </a:t>
            </a:r>
            <a:r>
              <a:rPr lang="ta-IN" sz="12800" dirty="0" err="1"/>
              <a:t>பலுகிப்</a:t>
            </a:r>
            <a:r>
              <a:rPr lang="ta-IN" sz="12800" dirty="0"/>
              <a:t> பெருகி, </a:t>
            </a:r>
            <a:r>
              <a:rPr lang="ta-IN" sz="12800" dirty="0" err="1"/>
              <a:t>பூமியை</a:t>
            </a:r>
            <a:r>
              <a:rPr lang="ta-IN" sz="12800" dirty="0"/>
              <a:t> நிரப்பி, </a:t>
            </a:r>
            <a:r>
              <a:rPr lang="ta-IN" sz="12800" dirty="0" err="1"/>
              <a:t>அதைக்</a:t>
            </a:r>
            <a:r>
              <a:rPr lang="ta-IN" sz="12800" dirty="0"/>
              <a:t> </a:t>
            </a:r>
            <a:r>
              <a:rPr lang="ta-IN" sz="12800" dirty="0" err="1"/>
              <a:t>கீழ்ப்படுத்தி</a:t>
            </a:r>
            <a:r>
              <a:rPr lang="ta-IN" sz="12800" dirty="0"/>
              <a:t>, </a:t>
            </a:r>
            <a:r>
              <a:rPr lang="ta-IN" sz="12800" dirty="0" err="1"/>
              <a:t>சமுத்திரத்தின்</a:t>
            </a:r>
            <a:r>
              <a:rPr lang="ta-IN" sz="12800" dirty="0"/>
              <a:t> </a:t>
            </a:r>
            <a:r>
              <a:rPr lang="ta-IN" sz="12800" dirty="0" err="1"/>
              <a:t>மச்சங்களையும்</a:t>
            </a:r>
            <a:r>
              <a:rPr lang="ta-IN" sz="12800" dirty="0"/>
              <a:t> </a:t>
            </a:r>
            <a:r>
              <a:rPr lang="ta-IN" sz="12800" dirty="0" err="1"/>
              <a:t>ஆகாயத்துப்</a:t>
            </a:r>
            <a:r>
              <a:rPr lang="ta-IN" sz="12800" dirty="0"/>
              <a:t> </a:t>
            </a:r>
            <a:r>
              <a:rPr lang="ta-IN" sz="12800" dirty="0" err="1"/>
              <a:t>பறவைகளையும்</a:t>
            </a:r>
            <a:r>
              <a:rPr lang="ta-IN" sz="12800" dirty="0"/>
              <a:t>, </a:t>
            </a:r>
            <a:r>
              <a:rPr lang="ta-IN" sz="12800" dirty="0" err="1"/>
              <a:t>பூமியின்மேல்</a:t>
            </a:r>
            <a:r>
              <a:rPr lang="ta-IN" sz="12800" dirty="0"/>
              <a:t> </a:t>
            </a:r>
            <a:r>
              <a:rPr lang="ta-IN" sz="12800" dirty="0" err="1"/>
              <a:t>நடமாடுகிற</a:t>
            </a:r>
            <a:r>
              <a:rPr lang="ta-IN" sz="12800" dirty="0"/>
              <a:t> சகல </a:t>
            </a:r>
            <a:r>
              <a:rPr lang="ta-IN" sz="12800" dirty="0" err="1"/>
              <a:t>ஜீவஜந்துக்களையும்</a:t>
            </a:r>
            <a:r>
              <a:rPr lang="ta-IN" sz="12800" dirty="0"/>
              <a:t> </a:t>
            </a:r>
            <a:r>
              <a:rPr lang="ta-IN" sz="12800" dirty="0" err="1"/>
              <a:t>ஆண்டுகொள்ளுங்கள்</a:t>
            </a:r>
            <a:r>
              <a:rPr lang="ta-IN" sz="12800" dirty="0"/>
              <a:t> என்று சொல்லி, தேவன் அவர்களை ஆசீர்வதித்தார்.</a:t>
            </a:r>
            <a:br>
              <a:rPr lang="ta-IN" sz="12800" dirty="0"/>
            </a:br>
            <a:endParaRPr lang="ta-IN" sz="12800" dirty="0"/>
          </a:p>
          <a:p>
            <a:endParaRPr lang="en-US" dirty="0"/>
          </a:p>
        </p:txBody>
      </p:sp>
      <p:sp>
        <p:nvSpPr>
          <p:cNvPr id="4" name="Content Placeholder 3">
            <a:extLst>
              <a:ext uri="{FF2B5EF4-FFF2-40B4-BE49-F238E27FC236}">
                <a16:creationId xmlns:a16="http://schemas.microsoft.com/office/drawing/2014/main" id="{76920A72-7D75-C44E-AFDE-4F41ECE50B12}"/>
              </a:ext>
            </a:extLst>
          </p:cNvPr>
          <p:cNvSpPr>
            <a:spLocks noGrp="1"/>
          </p:cNvSpPr>
          <p:nvPr>
            <p:ph sz="half" idx="2"/>
          </p:nvPr>
        </p:nvSpPr>
        <p:spPr>
          <a:xfrm flipV="1">
            <a:off x="8648224" y="6296464"/>
            <a:ext cx="45719" cy="45719"/>
          </a:xfrm>
        </p:spPr>
        <p:txBody>
          <a:bodyPr>
            <a:normAutofit fontScale="25000" lnSpcReduction="20000"/>
          </a:bodyPr>
          <a:lstStyle/>
          <a:p>
            <a:pPr marL="68580" indent="0">
              <a:buNone/>
            </a:pPr>
            <a:endParaRPr lang="en-US" dirty="0"/>
          </a:p>
        </p:txBody>
      </p:sp>
    </p:spTree>
    <p:extLst>
      <p:ext uri="{BB962C8B-B14F-4D97-AF65-F5344CB8AC3E}">
        <p14:creationId xmlns:p14="http://schemas.microsoft.com/office/powerpoint/2010/main" val="3616842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914400"/>
          </a:xfrm>
        </p:spPr>
        <p:txBody>
          <a:bodyPr/>
          <a:lstStyle/>
          <a:p>
            <a:pPr algn="ctr"/>
            <a:r>
              <a:rPr lang="en-US" dirty="0">
                <a:latin typeface="Arial Rounded MT Bold" pitchFamily="34" charset="0"/>
              </a:rPr>
              <a:t>Earth divided into continents</a:t>
            </a:r>
          </a:p>
        </p:txBody>
      </p:sp>
      <p:sp>
        <p:nvSpPr>
          <p:cNvPr id="3" name="Content Placeholder 2"/>
          <p:cNvSpPr>
            <a:spLocks noGrp="1"/>
          </p:cNvSpPr>
          <p:nvPr>
            <p:ph sz="half" idx="1"/>
          </p:nvPr>
        </p:nvSpPr>
        <p:spPr>
          <a:xfrm>
            <a:off x="0" y="838200"/>
            <a:ext cx="4502944" cy="6019799"/>
          </a:xfrm>
        </p:spPr>
        <p:txBody>
          <a:bodyPr>
            <a:normAutofit fontScale="70000" lnSpcReduction="20000"/>
          </a:bodyPr>
          <a:lstStyle/>
          <a:p>
            <a:r>
              <a:rPr lang="en-IN" b="1" dirty="0">
                <a:solidFill>
                  <a:srgbClr val="FFFF00"/>
                </a:solidFill>
              </a:rPr>
              <a:t>“When the Most High gave nations as their inheritance, when he separated the human race, he set boundaries for the people according to the number of the children of God.” </a:t>
            </a:r>
            <a:r>
              <a:rPr lang="en-IN" b="1" dirty="0" err="1">
                <a:solidFill>
                  <a:srgbClr val="FFFF00"/>
                </a:solidFill>
              </a:rPr>
              <a:t>Deu</a:t>
            </a:r>
            <a:r>
              <a:rPr lang="en-IN" b="1" dirty="0">
                <a:solidFill>
                  <a:srgbClr val="FFFF00"/>
                </a:solidFill>
              </a:rPr>
              <a:t> 32:8 </a:t>
            </a:r>
            <a:endParaRPr lang="en-US" b="1" dirty="0">
              <a:solidFill>
                <a:srgbClr val="FFFF00"/>
              </a:solidFill>
            </a:endParaRPr>
          </a:p>
          <a:p>
            <a:r>
              <a:rPr lang="en-IN" dirty="0"/>
              <a:t>Men  progressed in acquiring skills ,   invented  tools and equipped themselves for  survival and sustenance on this earth. </a:t>
            </a:r>
          </a:p>
          <a:p>
            <a:r>
              <a:rPr lang="en-IN" dirty="0"/>
              <a:t>They  explored the land </a:t>
            </a:r>
          </a:p>
          <a:p>
            <a:r>
              <a:rPr lang="en-IN" dirty="0"/>
              <a:t>Made new inventions &amp;  became rich</a:t>
            </a:r>
          </a:p>
          <a:p>
            <a:r>
              <a:rPr lang="en-IN" dirty="0"/>
              <a:t>Divided  the land and wealth of the earth among themselves &amp;  their descendants. </a:t>
            </a:r>
          </a:p>
          <a:p>
            <a:r>
              <a:rPr lang="en-IN" dirty="0"/>
              <a:t>Organized  themselves as villages, towns, districts, States, countries, continents etc., </a:t>
            </a:r>
          </a:p>
          <a:p>
            <a:r>
              <a:rPr lang="en-IN" dirty="0"/>
              <a:t>Appointed leaders over  them to protect their borders,  and  to see to the welfare of the people. </a:t>
            </a:r>
            <a:endParaRPr lang="en-US" dirty="0"/>
          </a:p>
          <a:p>
            <a:endParaRPr lang="en-US" dirty="0"/>
          </a:p>
        </p:txBody>
      </p:sp>
      <p:pic>
        <p:nvPicPr>
          <p:cNvPr id="2050" name="Picture 2" descr="C:\Users\Dell\Desktop\2019\School of Financial Discipline\Preview_Canaan_Established.jpg"/>
          <p:cNvPicPr>
            <a:picLocks noGrp="1" noChangeAspect="1" noChangeArrowheads="1"/>
          </p:cNvPicPr>
          <p:nvPr>
            <p:ph sz="half" idx="2"/>
          </p:nvPr>
        </p:nvPicPr>
        <p:blipFill>
          <a:blip r:embed="rId2"/>
          <a:srcRect/>
          <a:stretch>
            <a:fillRect/>
          </a:stretch>
        </p:blipFill>
        <p:spPr bwMode="auto">
          <a:xfrm>
            <a:off x="4419600" y="1219200"/>
            <a:ext cx="4724400" cy="3276600"/>
          </a:xfrm>
          <a:prstGeom prst="rect">
            <a:avLst/>
          </a:prstGeom>
          <a:noFill/>
          <a:effectLst>
            <a:softEdge rad="127000"/>
          </a:effectLst>
        </p:spPr>
      </p:pic>
      <p:pic>
        <p:nvPicPr>
          <p:cNvPr id="2051" name="Picture 3" descr="C:\Users\Dell\Desktop\2019\School of Financial Discipline\Continentsdreamstime_xl_23205080_1.jpg"/>
          <p:cNvPicPr>
            <a:picLocks noChangeAspect="1" noChangeArrowheads="1"/>
          </p:cNvPicPr>
          <p:nvPr/>
        </p:nvPicPr>
        <p:blipFill>
          <a:blip r:embed="rId3"/>
          <a:srcRect/>
          <a:stretch>
            <a:fillRect/>
          </a:stretch>
        </p:blipFill>
        <p:spPr bwMode="auto">
          <a:xfrm>
            <a:off x="4419600" y="4343400"/>
            <a:ext cx="4724400" cy="2514600"/>
          </a:xfrm>
          <a:prstGeom prst="rect">
            <a:avLst/>
          </a:prstGeom>
          <a:noFill/>
          <a:effectLst>
            <a:softEdge rad="1270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p>
            <a:pPr algn="ctr"/>
            <a:r>
              <a:rPr lang="en-US" sz="3600" dirty="0">
                <a:latin typeface="Arial Rounded MT Bold" pitchFamily="34" charset="0"/>
              </a:rPr>
              <a:t>Men explored the richness of the earth!</a:t>
            </a:r>
          </a:p>
        </p:txBody>
      </p:sp>
      <p:sp>
        <p:nvSpPr>
          <p:cNvPr id="3" name="Content Placeholder 2"/>
          <p:cNvSpPr>
            <a:spLocks noGrp="1"/>
          </p:cNvSpPr>
          <p:nvPr>
            <p:ph sz="half" idx="1"/>
          </p:nvPr>
        </p:nvSpPr>
        <p:spPr>
          <a:xfrm>
            <a:off x="0" y="990600"/>
            <a:ext cx="4876800" cy="5867399"/>
          </a:xfrm>
        </p:spPr>
        <p:txBody>
          <a:bodyPr>
            <a:normAutofit fontScale="55000" lnSpcReduction="20000"/>
          </a:bodyPr>
          <a:lstStyle/>
          <a:p>
            <a:r>
              <a:rPr lang="en-IN" sz="3800" dirty="0"/>
              <a:t>As years went by, as civilization  progresses, human beings realized  out how rich the  earth, (the land, the nature, the sky and the ocean is which God has created! </a:t>
            </a:r>
          </a:p>
          <a:p>
            <a:endParaRPr lang="en-IN" sz="3800" dirty="0"/>
          </a:p>
          <a:p>
            <a:r>
              <a:rPr lang="en-IN" sz="3800" dirty="0"/>
              <a:t>They started cultivating the land and  began rearing animals. The barter system which they practised gave way to monetary system.  Those who  prospered and possessed more lands or animals,  were called rich.  </a:t>
            </a:r>
            <a:endParaRPr lang="en-US" sz="3800" dirty="0"/>
          </a:p>
          <a:p>
            <a:endParaRPr lang="en-IN" sz="3800" b="1" dirty="0"/>
          </a:p>
          <a:p>
            <a:pPr>
              <a:buNone/>
            </a:pPr>
            <a:r>
              <a:rPr lang="en-IN" sz="3800" b="1" dirty="0">
                <a:solidFill>
                  <a:srgbClr val="FFFF00"/>
                </a:solidFill>
              </a:rPr>
              <a:t>	Gen 13:2  Abram was very rich in livestock, in silver, and in gold. </a:t>
            </a:r>
          </a:p>
          <a:p>
            <a:pPr>
              <a:buNone/>
            </a:pPr>
            <a:endParaRPr lang="en-US" sz="3800" b="1" dirty="0">
              <a:solidFill>
                <a:srgbClr val="FFFF00"/>
              </a:solidFill>
            </a:endParaRPr>
          </a:p>
          <a:p>
            <a:pPr>
              <a:buNone/>
            </a:pPr>
            <a:r>
              <a:rPr lang="en-IN" sz="3800" b="1" dirty="0">
                <a:solidFill>
                  <a:srgbClr val="FFFF00"/>
                </a:solidFill>
              </a:rPr>
              <a:t>	2 Ch 18:1  Now Jehoshaphat had riches and </a:t>
            </a:r>
            <a:r>
              <a:rPr lang="en-IN" sz="3800" b="1" dirty="0" err="1">
                <a:solidFill>
                  <a:srgbClr val="FFFF00"/>
                </a:solidFill>
              </a:rPr>
              <a:t>honor</a:t>
            </a:r>
            <a:r>
              <a:rPr lang="en-IN" sz="3800" b="1" dirty="0">
                <a:solidFill>
                  <a:srgbClr val="FFFF00"/>
                </a:solidFill>
              </a:rPr>
              <a:t> in abundance </a:t>
            </a:r>
            <a:endParaRPr lang="en-US" sz="3800" b="1" dirty="0">
              <a:solidFill>
                <a:srgbClr val="FFFF00"/>
              </a:solidFill>
            </a:endParaRPr>
          </a:p>
          <a:p>
            <a:pPr>
              <a:buNone/>
            </a:pPr>
            <a:endParaRPr lang="en-US" sz="3800" dirty="0"/>
          </a:p>
          <a:p>
            <a:endParaRPr lang="en-US" dirty="0"/>
          </a:p>
        </p:txBody>
      </p:sp>
      <p:pic>
        <p:nvPicPr>
          <p:cNvPr id="1026" name="Picture 2" descr="C:\Users\Dell\Desktop\2019\School of Financial Discipline\Abraham rich.jpg"/>
          <p:cNvPicPr>
            <a:picLocks noGrp="1" noChangeAspect="1" noChangeArrowheads="1"/>
          </p:cNvPicPr>
          <p:nvPr>
            <p:ph sz="half" idx="2"/>
          </p:nvPr>
        </p:nvPicPr>
        <p:blipFill>
          <a:blip r:embed="rId2"/>
          <a:srcRect/>
          <a:stretch>
            <a:fillRect/>
          </a:stretch>
        </p:blipFill>
        <p:spPr bwMode="auto">
          <a:xfrm>
            <a:off x="4656138" y="3810000"/>
            <a:ext cx="4487862" cy="3048000"/>
          </a:xfrm>
          <a:prstGeom prst="rect">
            <a:avLst/>
          </a:prstGeom>
          <a:noFill/>
          <a:effectLst>
            <a:softEdge rad="127000"/>
          </a:effectLst>
        </p:spPr>
      </p:pic>
      <p:pic>
        <p:nvPicPr>
          <p:cNvPr id="1028" name="Picture 4" descr="C:\Users\Dell\Desktop\2019\School of Financial Discipline\Harvest plenty.jpg"/>
          <p:cNvPicPr>
            <a:picLocks noChangeAspect="1" noChangeArrowheads="1"/>
          </p:cNvPicPr>
          <p:nvPr/>
        </p:nvPicPr>
        <p:blipFill>
          <a:blip r:embed="rId3"/>
          <a:srcRect/>
          <a:stretch>
            <a:fillRect/>
          </a:stretch>
        </p:blipFill>
        <p:spPr bwMode="auto">
          <a:xfrm>
            <a:off x="4648200" y="990600"/>
            <a:ext cx="4495800" cy="2794000"/>
          </a:xfrm>
          <a:prstGeom prst="rect">
            <a:avLst/>
          </a:prstGeom>
          <a:noFill/>
          <a:effectLst>
            <a:softEdge rad="1270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US" dirty="0">
                <a:latin typeface="Arial Rounded MT Bold" pitchFamily="34" charset="0"/>
              </a:rPr>
              <a:t>Various meanings of wealth?</a:t>
            </a:r>
          </a:p>
        </p:txBody>
      </p:sp>
      <p:sp>
        <p:nvSpPr>
          <p:cNvPr id="3" name="Content Placeholder 2"/>
          <p:cNvSpPr>
            <a:spLocks noGrp="1"/>
          </p:cNvSpPr>
          <p:nvPr>
            <p:ph idx="1"/>
          </p:nvPr>
        </p:nvSpPr>
        <p:spPr>
          <a:xfrm>
            <a:off x="914400" y="838200"/>
            <a:ext cx="7772400" cy="5517360"/>
          </a:xfrm>
        </p:spPr>
        <p:txBody>
          <a:bodyPr>
            <a:normAutofit fontScale="92500" lnSpcReduction="10000"/>
          </a:bodyPr>
          <a:lstStyle/>
          <a:p>
            <a:pPr>
              <a:buNone/>
            </a:pPr>
            <a:r>
              <a:rPr lang="en-IN" dirty="0"/>
              <a:t> The word “wealth” has different connotations. For different people it means different things. For certain people, it means</a:t>
            </a:r>
            <a:endParaRPr lang="en-US" dirty="0"/>
          </a:p>
          <a:p>
            <a:pPr>
              <a:buNone/>
            </a:pPr>
            <a:r>
              <a:rPr lang="en-IN" dirty="0"/>
              <a:t>Money</a:t>
            </a:r>
            <a:endParaRPr lang="en-US" dirty="0"/>
          </a:p>
          <a:p>
            <a:pPr>
              <a:buNone/>
            </a:pPr>
            <a:r>
              <a:rPr lang="en-IN" dirty="0"/>
              <a:t>Knowledge</a:t>
            </a:r>
            <a:endParaRPr lang="en-US" dirty="0"/>
          </a:p>
          <a:p>
            <a:pPr>
              <a:buNone/>
            </a:pPr>
            <a:r>
              <a:rPr lang="en-IN" dirty="0"/>
              <a:t>Health their  hard Labour</a:t>
            </a:r>
            <a:endParaRPr lang="en-US" dirty="0"/>
          </a:p>
          <a:p>
            <a:pPr>
              <a:buNone/>
            </a:pPr>
            <a:r>
              <a:rPr lang="en-IN" dirty="0"/>
              <a:t>Their Children and descendants.</a:t>
            </a:r>
            <a:endParaRPr lang="en-US" dirty="0"/>
          </a:p>
          <a:p>
            <a:pPr>
              <a:buNone/>
            </a:pPr>
            <a:r>
              <a:rPr lang="en-IN" dirty="0"/>
              <a:t>Assets they have (land, property, buildings, institutions  they have)</a:t>
            </a:r>
            <a:endParaRPr lang="en-US" dirty="0"/>
          </a:p>
          <a:p>
            <a:pPr>
              <a:buNone/>
            </a:pPr>
            <a:r>
              <a:rPr lang="en-IN" dirty="0"/>
              <a:t>Character, principles people  hold</a:t>
            </a:r>
            <a:endParaRPr lang="en-US" dirty="0"/>
          </a:p>
          <a:p>
            <a:pPr>
              <a:buNone/>
            </a:pPr>
            <a:r>
              <a:rPr lang="en-IN" dirty="0"/>
              <a:t>Relationship with God.</a:t>
            </a:r>
          </a:p>
          <a:p>
            <a:pPr>
              <a:buNone/>
            </a:pPr>
            <a:r>
              <a:rPr lang="en-IN" dirty="0"/>
              <a:t> For that they are willing to sacrifice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12064"/>
            <a:ext cx="8763000" cy="914400"/>
          </a:xfrm>
        </p:spPr>
        <p:txBody>
          <a:bodyPr/>
          <a:lstStyle/>
          <a:p>
            <a:r>
              <a:rPr lang="en-US" dirty="0"/>
              <a:t> </a:t>
            </a:r>
            <a:r>
              <a:rPr lang="en-US" sz="3600" dirty="0">
                <a:latin typeface="Arial Rounded MT Bold" panose="020F0704030504030204" pitchFamily="34" charset="0"/>
              </a:rPr>
              <a:t>The greatest Wealth of God – Jesus</a:t>
            </a:r>
          </a:p>
        </p:txBody>
      </p:sp>
      <p:sp>
        <p:nvSpPr>
          <p:cNvPr id="3" name="Content Placeholder 2"/>
          <p:cNvSpPr>
            <a:spLocks noGrp="1"/>
          </p:cNvSpPr>
          <p:nvPr>
            <p:ph idx="1"/>
          </p:nvPr>
        </p:nvSpPr>
        <p:spPr>
          <a:xfrm>
            <a:off x="876300" y="1426464"/>
            <a:ext cx="7772400" cy="4572000"/>
          </a:xfrm>
        </p:spPr>
        <p:txBody>
          <a:bodyPr>
            <a:normAutofit lnSpcReduction="10000"/>
          </a:bodyPr>
          <a:lstStyle/>
          <a:p>
            <a:r>
              <a:rPr lang="en-IN" dirty="0"/>
              <a:t>The greatest wealth of Father  =  His Son</a:t>
            </a:r>
          </a:p>
          <a:p>
            <a:r>
              <a:rPr lang="en-IN" dirty="0"/>
              <a:t>In Jesus Father handed over all His wealth to the world</a:t>
            </a:r>
          </a:p>
          <a:p>
            <a:endParaRPr lang="en-IN" dirty="0"/>
          </a:p>
          <a:p>
            <a:r>
              <a:rPr lang="en-IN" dirty="0"/>
              <a:t>Jesus inside of Him and walking with Him is the greatest wealth a human being can possess in this world.</a:t>
            </a:r>
          </a:p>
          <a:p>
            <a:r>
              <a:rPr lang="en-IN" dirty="0"/>
              <a:t> This is the wealth Adam  was given free. Even though he lost it, God restored this wealth through His Son Jesus Christ.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8E518-713E-ED44-8A0F-EE539F7231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BF781E-947A-6249-844A-81E33FB60F0E}"/>
              </a:ext>
            </a:extLst>
          </p:cNvPr>
          <p:cNvSpPr>
            <a:spLocks noGrp="1"/>
          </p:cNvSpPr>
          <p:nvPr>
            <p:ph idx="1"/>
          </p:nvPr>
        </p:nvSpPr>
        <p:spPr/>
        <p:txBody>
          <a:bodyPr/>
          <a:lstStyle/>
          <a:p>
            <a:pPr marL="68580" indent="0">
              <a:buNone/>
            </a:pPr>
            <a:r>
              <a:rPr lang="ta-IN" dirty="0"/>
              <a:t>9. என் தேவன் தம்முடைய </a:t>
            </a:r>
            <a:r>
              <a:rPr lang="ta-IN" dirty="0" err="1"/>
              <a:t>ஐசுவரியத்தின்படி</a:t>
            </a:r>
            <a:r>
              <a:rPr lang="ta-IN" dirty="0"/>
              <a:t> உங்கள் </a:t>
            </a:r>
            <a:r>
              <a:rPr lang="ta-IN" dirty="0" err="1"/>
              <a:t>குறைவையெல்லாம்</a:t>
            </a:r>
            <a:r>
              <a:rPr lang="ta-IN" dirty="0"/>
              <a:t> கிறிஸ்து </a:t>
            </a:r>
            <a:r>
              <a:rPr lang="ta-IN" dirty="0" err="1"/>
              <a:t>இயேசுவுக்குள்</a:t>
            </a:r>
            <a:r>
              <a:rPr lang="ta-IN" dirty="0"/>
              <a:t> </a:t>
            </a:r>
            <a:r>
              <a:rPr lang="ta-IN" dirty="0" err="1"/>
              <a:t>மகிமையிலே</a:t>
            </a:r>
            <a:r>
              <a:rPr lang="ta-IN" dirty="0"/>
              <a:t> </a:t>
            </a:r>
            <a:r>
              <a:rPr lang="ta-IN" dirty="0" err="1"/>
              <a:t>நிறைவாக்குவார்</a:t>
            </a:r>
            <a:r>
              <a:rPr lang="ta-IN" dirty="0"/>
              <a:t>.</a:t>
            </a:r>
            <a:r>
              <a:rPr lang="en-US" dirty="0"/>
              <a:t> </a:t>
            </a:r>
            <a:r>
              <a:rPr lang="en-US" dirty="0" err="1"/>
              <a:t>பிலிப்பியர்</a:t>
            </a:r>
            <a:r>
              <a:rPr lang="en-US" dirty="0"/>
              <a:t> 4:19</a:t>
            </a:r>
          </a:p>
          <a:p>
            <a:pPr marL="68580" indent="0">
              <a:buNone/>
            </a:pPr>
            <a:r>
              <a:rPr lang="en-US" dirty="0"/>
              <a:t> </a:t>
            </a:r>
          </a:p>
        </p:txBody>
      </p:sp>
    </p:spTree>
    <p:extLst>
      <p:ext uri="{BB962C8B-B14F-4D97-AF65-F5344CB8AC3E}">
        <p14:creationId xmlns:p14="http://schemas.microsoft.com/office/powerpoint/2010/main" val="2949931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839200" cy="914400"/>
          </a:xfrm>
        </p:spPr>
        <p:txBody>
          <a:bodyPr/>
          <a:lstStyle/>
          <a:p>
            <a:pPr algn="ctr"/>
            <a:r>
              <a:rPr lang="en-US" sz="3200" dirty="0">
                <a:latin typeface="Arial Rounded MT Bold" pitchFamily="34" charset="0"/>
              </a:rPr>
              <a:t>Need of the school of Financial discipline?</a:t>
            </a:r>
          </a:p>
        </p:txBody>
      </p:sp>
      <p:sp>
        <p:nvSpPr>
          <p:cNvPr id="3" name="Content Placeholder 2"/>
          <p:cNvSpPr>
            <a:spLocks noGrp="1"/>
          </p:cNvSpPr>
          <p:nvPr>
            <p:ph idx="1"/>
          </p:nvPr>
        </p:nvSpPr>
        <p:spPr>
          <a:xfrm>
            <a:off x="990600" y="990600"/>
            <a:ext cx="7772400" cy="5638800"/>
          </a:xfrm>
        </p:spPr>
        <p:txBody>
          <a:bodyPr>
            <a:normAutofit fontScale="92500" lnSpcReduction="10000"/>
          </a:bodyPr>
          <a:lstStyle/>
          <a:p>
            <a:pPr>
              <a:buNone/>
            </a:pPr>
            <a:endParaRPr lang="en-US" dirty="0"/>
          </a:p>
          <a:p>
            <a:r>
              <a:rPr lang="en-IN" dirty="0"/>
              <a:t>Anybody who chooses Jesus Christ is the wealthiest man is this world. </a:t>
            </a:r>
            <a:endParaRPr lang="en-US" dirty="0"/>
          </a:p>
          <a:p>
            <a:r>
              <a:rPr lang="en-IN" b="1" dirty="0"/>
              <a:t> “And my God will fully supply your every need according to his glorious riches in the Messiah Jesus”.</a:t>
            </a:r>
            <a:r>
              <a:rPr lang="en-IN" dirty="0"/>
              <a:t> Ph 4:19 </a:t>
            </a:r>
          </a:p>
          <a:p>
            <a:endParaRPr lang="en-US" dirty="0"/>
          </a:p>
          <a:p>
            <a:r>
              <a:rPr lang="en-IN" dirty="0"/>
              <a:t>But today, many even the so called Christians, prefer the gifts (finance, assets, promotion etc) which Jesus Christ give, than Jesus Himself. </a:t>
            </a:r>
          </a:p>
          <a:p>
            <a:r>
              <a:rPr lang="en-IN" dirty="0"/>
              <a:t>Thus they err and fall into many temptations. Hence the need of this school, Financial Discipline.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9072</TotalTime>
  <Words>1236</Words>
  <Application>Microsoft Macintosh PowerPoint</Application>
  <PresentationFormat>On-screen Show (4:3)</PresentationFormat>
  <Paragraphs>184</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 Rounded MT Bold</vt:lpstr>
      <vt:lpstr>Calibri</vt:lpstr>
      <vt:lpstr>Consolas</vt:lpstr>
      <vt:lpstr>Corbel</vt:lpstr>
      <vt:lpstr>Vijaya</vt:lpstr>
      <vt:lpstr>Wingdings</vt:lpstr>
      <vt:lpstr>Wingdings 2</vt:lpstr>
      <vt:lpstr>Wingdings 3</vt:lpstr>
      <vt:lpstr>Metro</vt:lpstr>
      <vt:lpstr>Financial Discipline </vt:lpstr>
      <vt:lpstr>God gave earth with all its riches to man to subdue and rule!</vt:lpstr>
      <vt:lpstr>பூமியை கீழ்ப்படுத்தி, ஆண்டுகொள்ளுங்கள்</vt:lpstr>
      <vt:lpstr>Earth divided into continents</vt:lpstr>
      <vt:lpstr>Men explored the richness of the earth!</vt:lpstr>
      <vt:lpstr>Various meanings of wealth?</vt:lpstr>
      <vt:lpstr> The greatest Wealth of God – Jesus</vt:lpstr>
      <vt:lpstr>PowerPoint Presentation</vt:lpstr>
      <vt:lpstr>Need of the school of Financial discipline?</vt:lpstr>
      <vt:lpstr>Disciplinary rules for acquiring &amp; spending wealth </vt:lpstr>
      <vt:lpstr>One among the In 10 commandments</vt:lpstr>
      <vt:lpstr>Laws for Finance – Secular &amp; spiritual</vt:lpstr>
      <vt:lpstr>Every Nation – its own laws for Finance </vt:lpstr>
      <vt:lpstr>God’s punishment drought &amp; scarcity of water</vt:lpstr>
      <vt:lpstr>ஆமோஸ் 4:7</vt:lpstr>
      <vt:lpstr>Yahweh controlled the financial system of Israel ……</vt:lpstr>
      <vt:lpstr>God is in control of the finance of.. </vt:lpstr>
      <vt:lpstr>Problems of the World – result of violating God’s financial rules </vt:lpstr>
      <vt:lpstr>Financial discipline covers all areas</vt:lpstr>
      <vt:lpstr>Some general rules of financial discipline of the Lord </vt:lpstr>
      <vt:lpstr> God’s rich treasury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What is His Origin?  Genesis 1:1, Exodus 20:11, Nehemiah 9:6, Colossians 1:16 </dc:title>
  <dc:creator>Dell</dc:creator>
  <cp:lastModifiedBy>keerthana victoria</cp:lastModifiedBy>
  <cp:revision>253</cp:revision>
  <dcterms:created xsi:type="dcterms:W3CDTF">2006-08-16T00:00:00Z</dcterms:created>
  <dcterms:modified xsi:type="dcterms:W3CDTF">2019-08-10T04:14:34Z</dcterms:modified>
</cp:coreProperties>
</file>