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9"/>
  </p:notesMasterIdLst>
  <p:sldIdLst>
    <p:sldId id="322" r:id="rId2"/>
    <p:sldId id="344"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1" r:id="rId20"/>
    <p:sldId id="342" r:id="rId21"/>
    <p:sldId id="347" r:id="rId22"/>
    <p:sldId id="348" r:id="rId23"/>
    <p:sldId id="323" r:id="rId24"/>
    <p:sldId id="350" r:id="rId25"/>
    <p:sldId id="351" r:id="rId26"/>
    <p:sldId id="353" r:id="rId27"/>
    <p:sldId id="35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78" autoAdjust="0"/>
    <p:restoredTop sz="94638" autoAdjust="0"/>
  </p:normalViewPr>
  <p:slideViewPr>
    <p:cSldViewPr>
      <p:cViewPr varScale="1">
        <p:scale>
          <a:sx n="58" d="100"/>
          <a:sy n="58" d="100"/>
        </p:scale>
        <p:origin x="-1070" y="-82"/>
      </p:cViewPr>
      <p:guideLst>
        <p:guide orient="horz" pos="2160"/>
        <p:guide pos="2880"/>
      </p:guideLst>
    </p:cSldViewPr>
  </p:slideViewPr>
  <p:outlineViewPr>
    <p:cViewPr>
      <p:scale>
        <a:sx n="33" d="100"/>
        <a:sy n="33" d="100"/>
      </p:scale>
      <p:origin x="48" y="1380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77F569-97EE-4CC3-9676-15CBD00E986B}" type="datetimeFigureOut">
              <a:rPr lang="en-US" smtClean="0"/>
              <a:pPr/>
              <a:t>5/5/2019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D6CA01-9C27-4035-B550-0CEE702334A9}" type="slidenum">
              <a:rPr lang="en-US" smtClean="0"/>
              <a:pPr/>
              <a:t>‹#›</a:t>
            </a:fld>
            <a:endParaRPr lang="en-US"/>
          </a:p>
        </p:txBody>
      </p:sp>
    </p:spTree>
    <p:extLst>
      <p:ext uri="{BB962C8B-B14F-4D97-AF65-F5344CB8AC3E}">
        <p14:creationId xmlns:p14="http://schemas.microsoft.com/office/powerpoint/2010/main" xmlns="" val="89547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BD6CA01-9C27-4035-B550-0CEE702334A9}" type="slidenum">
              <a:rPr lang="en-US" smtClean="0"/>
              <a:pPr/>
              <a:t>18</a:t>
            </a:fld>
            <a:endParaRPr lang="en-US"/>
          </a:p>
        </p:txBody>
      </p:sp>
    </p:spTree>
    <p:extLst>
      <p:ext uri="{BB962C8B-B14F-4D97-AF65-F5344CB8AC3E}">
        <p14:creationId xmlns:p14="http://schemas.microsoft.com/office/powerpoint/2010/main" xmlns="" val="2518587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BD6CA01-9C27-4035-B550-0CEE702334A9}" type="slidenum">
              <a:rPr lang="en-US" smtClean="0"/>
              <a:pPr/>
              <a:t>23</a:t>
            </a:fld>
            <a:endParaRPr lang="en-US"/>
          </a:p>
        </p:txBody>
      </p:sp>
    </p:spTree>
    <p:extLst>
      <p:ext uri="{BB962C8B-B14F-4D97-AF65-F5344CB8AC3E}">
        <p14:creationId xmlns:p14="http://schemas.microsoft.com/office/powerpoint/2010/main" xmlns="" val="2783766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5/5/2019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5/5/2019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5/5/2019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5/5/2019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5/5/2019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5/5/2019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4.xml"/><Relationship Id="rId4" Type="http://schemas.openxmlformats.org/officeDocument/2006/relationships/image" Target="../media/image36.jpeg"/></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4.xml"/><Relationship Id="rId4" Type="http://schemas.openxmlformats.org/officeDocument/2006/relationships/image" Target="../media/image40.jpeg"/></Relationships>
</file>

<file path=ppt/slides/_rels/slide2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905000"/>
          </a:xfrm>
        </p:spPr>
        <p:txBody>
          <a:bodyPr/>
          <a:lstStyle/>
          <a:p>
            <a:pPr algn="ctr"/>
            <a:r>
              <a:rPr lang="en-US" sz="6000" dirty="0" smtClean="0">
                <a:solidFill>
                  <a:schemeClr val="accent6">
                    <a:lumMod val="60000"/>
                    <a:lumOff val="40000"/>
                  </a:schemeClr>
                </a:solidFill>
                <a:latin typeface="Arial Narrow" pitchFamily="34" charset="0"/>
              </a:rPr>
              <a:t>School of Financial Discipline </a:t>
            </a:r>
            <a:endParaRPr lang="en-US" sz="6000" dirty="0">
              <a:solidFill>
                <a:schemeClr val="accent6">
                  <a:lumMod val="60000"/>
                  <a:lumOff val="40000"/>
                </a:schemeClr>
              </a:solidFill>
              <a:latin typeface="Arial Narrow" pitchFamily="34" charset="0"/>
            </a:endParaRPr>
          </a:p>
        </p:txBody>
      </p:sp>
      <p:sp>
        <p:nvSpPr>
          <p:cNvPr id="3" name="Content Placeholder 2"/>
          <p:cNvSpPr>
            <a:spLocks noGrp="1"/>
          </p:cNvSpPr>
          <p:nvPr>
            <p:ph idx="1"/>
          </p:nvPr>
        </p:nvSpPr>
        <p:spPr>
          <a:xfrm>
            <a:off x="914400" y="2286000"/>
            <a:ext cx="7772400" cy="2895600"/>
          </a:xfrm>
        </p:spPr>
        <p:txBody>
          <a:bodyPr>
            <a:normAutofit fontScale="62500" lnSpcReduction="20000"/>
          </a:bodyPr>
          <a:lstStyle/>
          <a:p>
            <a:endParaRPr lang="en-US" sz="4400" dirty="0" smtClean="0">
              <a:solidFill>
                <a:srgbClr val="00B0F0"/>
              </a:solidFill>
            </a:endParaRPr>
          </a:p>
          <a:p>
            <a:pPr algn="r">
              <a:buNone/>
            </a:pPr>
            <a:r>
              <a:rPr lang="en-US" sz="9600" dirty="0" smtClean="0"/>
              <a:t>	</a:t>
            </a:r>
            <a:r>
              <a:rPr lang="en-US" sz="9600" dirty="0" smtClean="0">
                <a:solidFill>
                  <a:srgbClr val="FFFF00"/>
                </a:solidFill>
                <a:latin typeface="Arial Narrow" pitchFamily="34" charset="0"/>
              </a:rPr>
              <a:t>Session 2</a:t>
            </a:r>
          </a:p>
          <a:p>
            <a:pPr algn="r">
              <a:buNone/>
            </a:pPr>
            <a:r>
              <a:rPr lang="en-US" sz="8600" dirty="0" smtClean="0">
                <a:solidFill>
                  <a:srgbClr val="FFFF00"/>
                </a:solidFill>
                <a:latin typeface="Arial Narrow" pitchFamily="34" charset="0"/>
              </a:rPr>
              <a:t>Love of Money-root of all evil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60000"/>
                    <a:lumOff val="40000"/>
                  </a:schemeClr>
                </a:solidFill>
                <a:latin typeface="Arial Narrow" pitchFamily="34" charset="0"/>
              </a:rPr>
              <a:t>8. </a:t>
            </a:r>
            <a:r>
              <a:rPr lang="en-IN" b="1" dirty="0" err="1" smtClean="0">
                <a:solidFill>
                  <a:schemeClr val="accent6">
                    <a:lumMod val="60000"/>
                    <a:lumOff val="40000"/>
                  </a:schemeClr>
                </a:solidFill>
                <a:latin typeface="Arial Narrow" pitchFamily="34" charset="0"/>
              </a:rPr>
              <a:t>Eph</a:t>
            </a:r>
            <a:r>
              <a:rPr lang="en-IN" b="1" dirty="0" smtClean="0">
                <a:solidFill>
                  <a:schemeClr val="accent6">
                    <a:lumMod val="60000"/>
                    <a:lumOff val="40000"/>
                  </a:schemeClr>
                </a:solidFill>
                <a:latin typeface="Arial Narrow" pitchFamily="34" charset="0"/>
              </a:rPr>
              <a:t> 5:3,5 Will lose the Kingdom of the </a:t>
            </a:r>
            <a:r>
              <a:rPr lang="en-IN" b="1" dirty="0" err="1" smtClean="0">
                <a:solidFill>
                  <a:schemeClr val="accent6">
                    <a:lumMod val="60000"/>
                    <a:lumOff val="40000"/>
                  </a:schemeClr>
                </a:solidFill>
                <a:latin typeface="Arial Narrow" pitchFamily="34" charset="0"/>
              </a:rPr>
              <a:t>Messaiah</a:t>
            </a:r>
            <a:r>
              <a:rPr lang="en-IN" b="1" dirty="0" smtClean="0">
                <a:solidFill>
                  <a:schemeClr val="accent6">
                    <a:lumMod val="60000"/>
                    <a:lumOff val="40000"/>
                  </a:schemeClr>
                </a:solidFill>
                <a:latin typeface="Arial Narrow" pitchFamily="34" charset="0"/>
              </a:rPr>
              <a:t> &amp; of God. </a:t>
            </a:r>
            <a:r>
              <a:rPr lang="en-IN" b="1" dirty="0">
                <a:solidFill>
                  <a:schemeClr val="accent6">
                    <a:lumMod val="60000"/>
                    <a:lumOff val="40000"/>
                  </a:schemeClr>
                </a:solidFill>
                <a:latin typeface="Arial Narrow" pitchFamily="34" charset="0"/>
              </a:rPr>
              <a:t>1Co 6:10 </a:t>
            </a:r>
          </a:p>
        </p:txBody>
      </p:sp>
      <p:sp>
        <p:nvSpPr>
          <p:cNvPr id="3" name="Content Placeholder 2"/>
          <p:cNvSpPr>
            <a:spLocks noGrp="1"/>
          </p:cNvSpPr>
          <p:nvPr>
            <p:ph sz="half" idx="1"/>
          </p:nvPr>
        </p:nvSpPr>
        <p:spPr>
          <a:xfrm>
            <a:off x="152400" y="1828800"/>
            <a:ext cx="4038600" cy="4525963"/>
          </a:xfrm>
        </p:spPr>
        <p:txBody>
          <a:bodyPr>
            <a:normAutofit fontScale="92500" lnSpcReduction="10000"/>
          </a:bodyPr>
          <a:lstStyle/>
          <a:p>
            <a:r>
              <a:rPr lang="en-IN" b="1" dirty="0" err="1">
                <a:solidFill>
                  <a:srgbClr val="FFFF00"/>
                </a:solidFill>
                <a:latin typeface="Arial Narrow" pitchFamily="34" charset="0"/>
              </a:rPr>
              <a:t>Eph</a:t>
            </a:r>
            <a:r>
              <a:rPr lang="en-IN" b="1" dirty="0">
                <a:solidFill>
                  <a:srgbClr val="FFFF00"/>
                </a:solidFill>
                <a:latin typeface="Arial Narrow" pitchFamily="34" charset="0"/>
              </a:rPr>
              <a:t> 5:3  Do not let </a:t>
            </a:r>
            <a:r>
              <a:rPr lang="en-IN" b="1" dirty="0" smtClean="0">
                <a:solidFill>
                  <a:srgbClr val="FFFF00"/>
                </a:solidFill>
                <a:latin typeface="Arial Narrow" pitchFamily="34" charset="0"/>
              </a:rPr>
              <a:t>…… </a:t>
            </a:r>
            <a:r>
              <a:rPr lang="en-IN" b="1" dirty="0">
                <a:solidFill>
                  <a:srgbClr val="FFFF00"/>
                </a:solidFill>
                <a:latin typeface="Arial Narrow" pitchFamily="34" charset="0"/>
              </a:rPr>
              <a:t>impurity of any kind, or greed even be mentioned among you, as is proper for saints. </a:t>
            </a:r>
          </a:p>
          <a:p>
            <a:r>
              <a:rPr lang="en-IN" b="1" dirty="0" err="1" smtClean="0">
                <a:solidFill>
                  <a:srgbClr val="FFFF00"/>
                </a:solidFill>
                <a:latin typeface="Arial Narrow" pitchFamily="34" charset="0"/>
              </a:rPr>
              <a:t>Eph</a:t>
            </a:r>
            <a:r>
              <a:rPr lang="en-IN" b="1" dirty="0" smtClean="0">
                <a:solidFill>
                  <a:srgbClr val="FFFF00"/>
                </a:solidFill>
                <a:latin typeface="Arial Narrow" pitchFamily="34" charset="0"/>
              </a:rPr>
              <a:t> </a:t>
            </a:r>
            <a:r>
              <a:rPr lang="en-IN" b="1" dirty="0">
                <a:solidFill>
                  <a:srgbClr val="FFFF00"/>
                </a:solidFill>
                <a:latin typeface="Arial Narrow" pitchFamily="34" charset="0"/>
              </a:rPr>
              <a:t>5:5  For you know very well that </a:t>
            </a:r>
            <a:r>
              <a:rPr lang="en-IN" b="1" dirty="0" smtClean="0">
                <a:solidFill>
                  <a:srgbClr val="FFFF00"/>
                </a:solidFill>
                <a:latin typeface="Arial Narrow" pitchFamily="34" charset="0"/>
              </a:rPr>
              <a:t>……. No one </a:t>
            </a:r>
            <a:r>
              <a:rPr lang="en-IN" b="1" dirty="0">
                <a:solidFill>
                  <a:srgbClr val="FFFF00"/>
                </a:solidFill>
                <a:latin typeface="Arial Narrow" pitchFamily="34" charset="0"/>
              </a:rPr>
              <a:t>who is greedy (that is, an idolater), has an inheritance in the kingdom of the Messiah and of God. </a:t>
            </a:r>
          </a:p>
          <a:p>
            <a:endParaRPr lang="en-IN" dirty="0"/>
          </a:p>
        </p:txBody>
      </p:sp>
      <p:pic>
        <p:nvPicPr>
          <p:cNvPr id="7170" name="Picture 2" descr="C:\Users\Dell\Desktop\School of Financial Discipline\Pics\stock-photo-stairs-in-sky-to-heaven-70573369.jpg"/>
          <p:cNvPicPr>
            <a:picLocks noGrp="1" noChangeAspect="1" noChangeArrowheads="1"/>
          </p:cNvPicPr>
          <p:nvPr>
            <p:ph sz="half" idx="2"/>
          </p:nvPr>
        </p:nvPicPr>
        <p:blipFill>
          <a:blip r:embed="rId2" cstate="print"/>
          <a:srcRect/>
          <a:stretch>
            <a:fillRect/>
          </a:stretch>
        </p:blipFill>
        <p:spPr bwMode="auto">
          <a:xfrm>
            <a:off x="4495800" y="1770062"/>
            <a:ext cx="4495800" cy="5087937"/>
          </a:xfrm>
          <a:prstGeom prst="rect">
            <a:avLst/>
          </a:prstGeom>
          <a:noFill/>
          <a:effectLst>
            <a:softEdge rad="127000"/>
          </a:effectLst>
        </p:spPr>
      </p:pic>
    </p:spTree>
    <p:extLst>
      <p:ext uri="{BB962C8B-B14F-4D97-AF65-F5344CB8AC3E}">
        <p14:creationId xmlns:p14="http://schemas.microsoft.com/office/powerpoint/2010/main" xmlns="" val="362872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60000"/>
                    <a:lumOff val="40000"/>
                  </a:schemeClr>
                </a:solidFill>
                <a:latin typeface="Arial Narrow" pitchFamily="34" charset="0"/>
              </a:rPr>
              <a:t>9. Col 3:5 – Wrath of God will be upon  </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1371601"/>
            <a:ext cx="4350544" cy="4924864"/>
          </a:xfrm>
        </p:spPr>
        <p:txBody>
          <a:bodyPr>
            <a:normAutofit lnSpcReduction="10000"/>
          </a:bodyPr>
          <a:lstStyle/>
          <a:p>
            <a:r>
              <a:rPr lang="en-IN" b="1" dirty="0">
                <a:solidFill>
                  <a:srgbClr val="FFFF00"/>
                </a:solidFill>
                <a:latin typeface="Arial Narrow" pitchFamily="34" charset="0"/>
              </a:rPr>
              <a:t>Col 3:5  So put to death your worldly impulses: sexual sin, impurity, passion, evil desire, and </a:t>
            </a:r>
            <a:r>
              <a:rPr lang="en-IN" b="1" dirty="0" smtClean="0">
                <a:solidFill>
                  <a:srgbClr val="FFFF00"/>
                </a:solidFill>
                <a:latin typeface="Arial Narrow" pitchFamily="34" charset="0"/>
              </a:rPr>
              <a:t>greed.</a:t>
            </a:r>
            <a:r>
              <a:rPr lang="en-IN" b="1" dirty="0">
                <a:solidFill>
                  <a:srgbClr val="FFFF00"/>
                </a:solidFill>
                <a:latin typeface="Arial Narrow" pitchFamily="34" charset="0"/>
              </a:rPr>
              <a:t> </a:t>
            </a:r>
            <a:endParaRPr lang="en-IN" b="1" dirty="0" smtClean="0">
              <a:solidFill>
                <a:srgbClr val="FFFF00"/>
              </a:solidFill>
              <a:latin typeface="Arial Narrow" pitchFamily="34" charset="0"/>
            </a:endParaRPr>
          </a:p>
          <a:p>
            <a:endParaRPr lang="en-IN" b="1" dirty="0">
              <a:solidFill>
                <a:srgbClr val="FFFF00"/>
              </a:solidFill>
              <a:latin typeface="Arial Narrow" pitchFamily="34" charset="0"/>
            </a:endParaRPr>
          </a:p>
          <a:p>
            <a:r>
              <a:rPr lang="en-IN" b="1" dirty="0">
                <a:solidFill>
                  <a:srgbClr val="FFFF00"/>
                </a:solidFill>
                <a:latin typeface="Arial Narrow" pitchFamily="34" charset="0"/>
              </a:rPr>
              <a:t>Col 3:6  It is because of these things that the wrath of God is coming on those who are disobedient. </a:t>
            </a:r>
            <a:endParaRPr lang="en-IN" b="1" dirty="0" smtClean="0">
              <a:solidFill>
                <a:srgbClr val="FFFF00"/>
              </a:solidFill>
              <a:latin typeface="Arial Narrow" pitchFamily="34" charset="0"/>
            </a:endParaRPr>
          </a:p>
          <a:p>
            <a:pPr>
              <a:buNone/>
            </a:pPr>
            <a:r>
              <a:rPr lang="en-IN" b="1" dirty="0" smtClean="0">
                <a:solidFill>
                  <a:srgbClr val="FFFF00"/>
                </a:solidFill>
                <a:latin typeface="Arial Narrow" pitchFamily="34" charset="0"/>
              </a:rPr>
              <a:t>	</a:t>
            </a:r>
            <a:endParaRPr lang="en-IN" dirty="0"/>
          </a:p>
        </p:txBody>
      </p:sp>
      <p:sp>
        <p:nvSpPr>
          <p:cNvPr id="4" name="Content Placeholder 3"/>
          <p:cNvSpPr>
            <a:spLocks noGrp="1"/>
          </p:cNvSpPr>
          <p:nvPr>
            <p:ph sz="half" idx="2"/>
          </p:nvPr>
        </p:nvSpPr>
        <p:spPr/>
        <p:txBody>
          <a:bodyPr>
            <a:normAutofit lnSpcReduction="10000"/>
          </a:bodyPr>
          <a:lstStyle/>
          <a:p>
            <a:endParaRPr lang="en-US" dirty="0"/>
          </a:p>
        </p:txBody>
      </p:sp>
    </p:spTree>
    <p:extLst>
      <p:ext uri="{BB962C8B-B14F-4D97-AF65-F5344CB8AC3E}">
        <p14:creationId xmlns:p14="http://schemas.microsoft.com/office/powerpoint/2010/main" xmlns="" val="1009912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38200"/>
          </a:xfrm>
        </p:spPr>
        <p:txBody>
          <a:bodyPr/>
          <a:lstStyle/>
          <a:p>
            <a:r>
              <a:rPr lang="en-IN" b="1" dirty="0" smtClean="0">
                <a:solidFill>
                  <a:schemeClr val="accent6">
                    <a:lumMod val="60000"/>
                    <a:lumOff val="40000"/>
                  </a:schemeClr>
                </a:solidFill>
                <a:latin typeface="Arial Narrow" pitchFamily="34" charset="0"/>
              </a:rPr>
              <a:t>10. 1 Ti 6:9 Trapped by stupid &amp; harmful desires</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066801"/>
            <a:ext cx="4502944" cy="5229664"/>
          </a:xfrm>
        </p:spPr>
        <p:txBody>
          <a:bodyPr/>
          <a:lstStyle/>
          <a:p>
            <a:r>
              <a:rPr lang="en-IN" b="1" dirty="0">
                <a:solidFill>
                  <a:srgbClr val="FFFF00"/>
                </a:solidFill>
                <a:latin typeface="Arial Narrow" pitchFamily="34" charset="0"/>
              </a:rPr>
              <a:t>1Ti 6:9  But people who want to get rich keep toppling into temptation and are trapped by many stupid and harmful desires that plunge them into destruction and ruin</a:t>
            </a:r>
            <a:r>
              <a:rPr lang="en-IN" b="1" dirty="0" smtClean="0">
                <a:solidFill>
                  <a:srgbClr val="FFFF00"/>
                </a:solidFill>
                <a:latin typeface="Arial Narrow" pitchFamily="34" charset="0"/>
              </a:rPr>
              <a:t>.</a:t>
            </a:r>
          </a:p>
          <a:p>
            <a:r>
              <a:rPr lang="en-IN" b="1" dirty="0" smtClean="0">
                <a:solidFill>
                  <a:srgbClr val="FFFF00"/>
                </a:solidFill>
                <a:latin typeface="Arial Narrow" pitchFamily="34" charset="0"/>
              </a:rPr>
              <a:t>(Make you barren)</a:t>
            </a:r>
          </a:p>
          <a:p>
            <a:pPr>
              <a:buNone/>
            </a:pPr>
            <a:r>
              <a:rPr lang="en-IN" b="1" dirty="0">
                <a:solidFill>
                  <a:srgbClr val="FFFF00"/>
                </a:solidFill>
                <a:latin typeface="Arial Narrow" pitchFamily="34" charset="0"/>
              </a:rPr>
              <a:t> </a:t>
            </a:r>
          </a:p>
          <a:p>
            <a:endParaRPr lang="en-IN" dirty="0"/>
          </a:p>
        </p:txBody>
      </p:sp>
      <p:pic>
        <p:nvPicPr>
          <p:cNvPr id="8194" name="Picture 2" descr="C:\Users\Dell\Desktop\School of Financial Discipline\Pics\images (14).jpg"/>
          <p:cNvPicPr>
            <a:picLocks noGrp="1" noChangeAspect="1" noChangeArrowheads="1"/>
          </p:cNvPicPr>
          <p:nvPr>
            <p:ph sz="half" idx="2"/>
          </p:nvPr>
        </p:nvPicPr>
        <p:blipFill>
          <a:blip r:embed="rId2"/>
          <a:srcRect/>
          <a:stretch>
            <a:fillRect/>
          </a:stretch>
        </p:blipFill>
        <p:spPr bwMode="auto">
          <a:xfrm>
            <a:off x="5670550" y="762000"/>
            <a:ext cx="3473450" cy="3356769"/>
          </a:xfrm>
          <a:prstGeom prst="rect">
            <a:avLst/>
          </a:prstGeom>
          <a:noFill/>
          <a:effectLst>
            <a:softEdge rad="63500"/>
          </a:effectLst>
        </p:spPr>
      </p:pic>
      <p:pic>
        <p:nvPicPr>
          <p:cNvPr id="8195" name="Picture 3" descr="C:\Users\Dell\Desktop\School of Financial Discipline\Pics\images (12).jpg"/>
          <p:cNvPicPr>
            <a:picLocks noChangeAspect="1" noChangeArrowheads="1"/>
          </p:cNvPicPr>
          <p:nvPr/>
        </p:nvPicPr>
        <p:blipFill>
          <a:blip r:embed="rId3"/>
          <a:srcRect/>
          <a:stretch>
            <a:fillRect/>
          </a:stretch>
        </p:blipFill>
        <p:spPr bwMode="auto">
          <a:xfrm>
            <a:off x="3219450" y="4114800"/>
            <a:ext cx="3409950" cy="2514600"/>
          </a:xfrm>
          <a:prstGeom prst="rect">
            <a:avLst/>
          </a:prstGeom>
          <a:noFill/>
          <a:effectLst>
            <a:softEdge rad="127000"/>
          </a:effectLst>
        </p:spPr>
      </p:pic>
    </p:spTree>
    <p:extLst>
      <p:ext uri="{BB962C8B-B14F-4D97-AF65-F5344CB8AC3E}">
        <p14:creationId xmlns:p14="http://schemas.microsoft.com/office/powerpoint/2010/main" xmlns="" val="3009849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solidFill>
                  <a:schemeClr val="accent6">
                    <a:lumMod val="60000"/>
                    <a:lumOff val="40000"/>
                  </a:schemeClr>
                </a:solidFill>
                <a:latin typeface="Arial Narrow" pitchFamily="34" charset="0"/>
              </a:rPr>
              <a:t>11. 2 Pet 2:3 Exploit others with deceptive words</a:t>
            </a:r>
            <a:endParaRPr lang="en-IN" sz="3600"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1905000"/>
            <a:ext cx="4038600" cy="4525963"/>
          </a:xfrm>
        </p:spPr>
        <p:txBody>
          <a:bodyPr>
            <a:noAutofit/>
          </a:bodyPr>
          <a:lstStyle/>
          <a:p>
            <a:pPr>
              <a:buNone/>
            </a:pPr>
            <a:r>
              <a:rPr lang="en-IN" sz="4000" dirty="0" smtClean="0">
                <a:solidFill>
                  <a:srgbClr val="FFFF00"/>
                </a:solidFill>
                <a:latin typeface="Arial Narrow" pitchFamily="34" charset="0"/>
              </a:rPr>
              <a:t>2 Pet </a:t>
            </a:r>
            <a:r>
              <a:rPr lang="en-IN" sz="4000" dirty="0">
                <a:solidFill>
                  <a:srgbClr val="FFFF00"/>
                </a:solidFill>
                <a:latin typeface="Arial Narrow" pitchFamily="34" charset="0"/>
              </a:rPr>
              <a:t>2:3  In their greed they will exploit you with deceptive words. </a:t>
            </a:r>
          </a:p>
          <a:p>
            <a:endParaRPr lang="en-IN" sz="4000" dirty="0">
              <a:solidFill>
                <a:srgbClr val="FFFF00"/>
              </a:solidFill>
            </a:endParaRPr>
          </a:p>
        </p:txBody>
      </p:sp>
      <p:pic>
        <p:nvPicPr>
          <p:cNvPr id="9218" name="Picture 2" descr="C:\Users\Dell\Desktop\School of Financial Discipline\Pics\images (14).jpg"/>
          <p:cNvPicPr>
            <a:picLocks noGrp="1" noChangeAspect="1" noChangeArrowheads="1"/>
          </p:cNvPicPr>
          <p:nvPr>
            <p:ph sz="half" idx="2"/>
          </p:nvPr>
        </p:nvPicPr>
        <p:blipFill>
          <a:blip r:embed="rId2"/>
          <a:srcRect/>
          <a:stretch>
            <a:fillRect/>
          </a:stretch>
        </p:blipFill>
        <p:spPr bwMode="auto">
          <a:xfrm>
            <a:off x="4267200" y="1524000"/>
            <a:ext cx="3352800" cy="1847850"/>
          </a:xfrm>
          <a:prstGeom prst="rect">
            <a:avLst/>
          </a:prstGeom>
          <a:noFill/>
          <a:effectLst>
            <a:softEdge rad="127000"/>
          </a:effectLst>
        </p:spPr>
      </p:pic>
      <p:pic>
        <p:nvPicPr>
          <p:cNvPr id="9219" name="Picture 3" descr="C:\Users\Dell\Desktop\School of Financial Discipline\Pics\download (1).jpg"/>
          <p:cNvPicPr>
            <a:picLocks noChangeAspect="1" noChangeArrowheads="1"/>
          </p:cNvPicPr>
          <p:nvPr/>
        </p:nvPicPr>
        <p:blipFill>
          <a:blip r:embed="rId3"/>
          <a:srcRect/>
          <a:stretch>
            <a:fillRect/>
          </a:stretch>
        </p:blipFill>
        <p:spPr bwMode="auto">
          <a:xfrm>
            <a:off x="4267200" y="3581400"/>
            <a:ext cx="4648200" cy="3276600"/>
          </a:xfrm>
          <a:prstGeom prst="rect">
            <a:avLst/>
          </a:prstGeom>
          <a:noFill/>
          <a:effectLst>
            <a:softEdge rad="127000"/>
          </a:effectLst>
        </p:spPr>
      </p:pic>
    </p:spTree>
    <p:extLst>
      <p:ext uri="{BB962C8B-B14F-4D97-AF65-F5344CB8AC3E}">
        <p14:creationId xmlns:p14="http://schemas.microsoft.com/office/powerpoint/2010/main" xmlns="" val="3760366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chemeClr val="accent6">
                    <a:lumMod val="60000"/>
                    <a:lumOff val="40000"/>
                  </a:schemeClr>
                </a:solidFill>
                <a:latin typeface="Arial Narrow" pitchFamily="34" charset="0"/>
              </a:rPr>
              <a:t>12. 2 Pet 2:13-14 Results in other sins like wild parties,..... adultery, seducing unsteady souls etc.</a:t>
            </a:r>
            <a:r>
              <a:rPr lang="en-IN" sz="3200" dirty="0"/>
              <a:t/>
            </a:r>
            <a:br>
              <a:rPr lang="en-IN" sz="3200" dirty="0"/>
            </a:br>
            <a:endParaRPr lang="en-IN" sz="3200" dirty="0"/>
          </a:p>
        </p:txBody>
      </p:sp>
      <p:sp>
        <p:nvSpPr>
          <p:cNvPr id="3" name="Content Placeholder 2"/>
          <p:cNvSpPr>
            <a:spLocks noGrp="1"/>
          </p:cNvSpPr>
          <p:nvPr>
            <p:ph sz="half" idx="1"/>
          </p:nvPr>
        </p:nvSpPr>
        <p:spPr>
          <a:xfrm>
            <a:off x="0" y="2057400"/>
            <a:ext cx="4038600" cy="4525963"/>
          </a:xfrm>
        </p:spPr>
        <p:txBody>
          <a:bodyPr>
            <a:normAutofit fontScale="85000" lnSpcReduction="20000"/>
          </a:bodyPr>
          <a:lstStyle/>
          <a:p>
            <a:r>
              <a:rPr lang="en-IN" b="1" dirty="0">
                <a:solidFill>
                  <a:srgbClr val="FFFF00"/>
                </a:solidFill>
                <a:latin typeface="Arial Narrow" pitchFamily="34" charset="0"/>
              </a:rPr>
              <a:t>2Pe </a:t>
            </a:r>
            <a:r>
              <a:rPr lang="en-IN" b="1" dirty="0" smtClean="0">
                <a:solidFill>
                  <a:srgbClr val="FFFF00"/>
                </a:solidFill>
                <a:latin typeface="Arial Narrow" pitchFamily="34" charset="0"/>
              </a:rPr>
              <a:t>2:13,14</a:t>
            </a:r>
            <a:r>
              <a:rPr lang="en-IN" b="1" dirty="0">
                <a:solidFill>
                  <a:srgbClr val="FFFF00"/>
                </a:solidFill>
                <a:latin typeface="Arial Narrow" pitchFamily="34" charset="0"/>
              </a:rPr>
              <a:t> </a:t>
            </a:r>
            <a:r>
              <a:rPr lang="en-IN" b="1" dirty="0" smtClean="0">
                <a:solidFill>
                  <a:srgbClr val="FFFF00"/>
                </a:solidFill>
                <a:latin typeface="Arial Narrow" pitchFamily="34" charset="0"/>
              </a:rPr>
              <a:t>……. “They </a:t>
            </a:r>
            <a:r>
              <a:rPr lang="en-IN" b="1" dirty="0">
                <a:solidFill>
                  <a:srgbClr val="FFFF00"/>
                </a:solidFill>
                <a:latin typeface="Arial Narrow" pitchFamily="34" charset="0"/>
              </a:rPr>
              <a:t>take pleasure in wild parties in broad daylight. They are stains and blemishes, </a:t>
            </a:r>
            <a:r>
              <a:rPr lang="en-IN" b="1" dirty="0" smtClean="0">
                <a:solidFill>
                  <a:srgbClr val="FFFF00"/>
                </a:solidFill>
                <a:latin typeface="Arial Narrow" pitchFamily="34" charset="0"/>
              </a:rPr>
              <a:t>revelling </a:t>
            </a:r>
            <a:r>
              <a:rPr lang="en-IN" b="1" dirty="0">
                <a:solidFill>
                  <a:srgbClr val="FFFF00"/>
                </a:solidFill>
                <a:latin typeface="Arial Narrow" pitchFamily="34" charset="0"/>
              </a:rPr>
              <a:t>in their deceitful pleasures while they eat with you. </a:t>
            </a:r>
          </a:p>
          <a:p>
            <a:r>
              <a:rPr lang="en-IN" b="1" dirty="0">
                <a:solidFill>
                  <a:srgbClr val="FFFF00"/>
                </a:solidFill>
                <a:latin typeface="Arial Narrow" pitchFamily="34" charset="0"/>
              </a:rPr>
              <a:t>  With eyes full of adultery, they cannot get enough of sin. They seduce unsteady souls and have had their hearts expertly trained in greed. They are doomed to a curse. </a:t>
            </a:r>
          </a:p>
          <a:p>
            <a:endParaRPr lang="en-IN" dirty="0"/>
          </a:p>
        </p:txBody>
      </p:sp>
      <p:pic>
        <p:nvPicPr>
          <p:cNvPr id="1026" name="Picture 2" descr="C:\Users\Dell\Desktop\School of Financial Discipline 1\Pics\Corporate-greed-1024x683.jpg"/>
          <p:cNvPicPr>
            <a:picLocks noGrp="1" noChangeAspect="1" noChangeArrowheads="1"/>
          </p:cNvPicPr>
          <p:nvPr>
            <p:ph sz="half" idx="2"/>
          </p:nvPr>
        </p:nvPicPr>
        <p:blipFill>
          <a:blip r:embed="rId2"/>
          <a:srcRect/>
          <a:stretch>
            <a:fillRect/>
          </a:stretch>
        </p:blipFill>
        <p:spPr bwMode="auto">
          <a:xfrm>
            <a:off x="4267200" y="4800600"/>
            <a:ext cx="4419600" cy="2057400"/>
          </a:xfrm>
          <a:prstGeom prst="rect">
            <a:avLst/>
          </a:prstGeom>
          <a:noFill/>
          <a:effectLst>
            <a:softEdge rad="127000"/>
          </a:effectLst>
        </p:spPr>
      </p:pic>
      <p:pic>
        <p:nvPicPr>
          <p:cNvPr id="1027" name="Picture 3" descr="C:\Users\Dell\Desktop\School of Financial Discipline 1\Pics\Dinner party.jpg"/>
          <p:cNvPicPr>
            <a:picLocks noChangeAspect="1" noChangeArrowheads="1"/>
          </p:cNvPicPr>
          <p:nvPr/>
        </p:nvPicPr>
        <p:blipFill>
          <a:blip r:embed="rId3"/>
          <a:srcRect/>
          <a:stretch>
            <a:fillRect/>
          </a:stretch>
        </p:blipFill>
        <p:spPr bwMode="auto">
          <a:xfrm>
            <a:off x="4267200" y="1828800"/>
            <a:ext cx="4267200" cy="2895600"/>
          </a:xfrm>
          <a:prstGeom prst="rect">
            <a:avLst/>
          </a:prstGeom>
          <a:noFill/>
          <a:effectLst>
            <a:softEdge rad="127000"/>
          </a:effectLst>
        </p:spPr>
      </p:pic>
    </p:spTree>
    <p:extLst>
      <p:ext uri="{BB962C8B-B14F-4D97-AF65-F5344CB8AC3E}">
        <p14:creationId xmlns:p14="http://schemas.microsoft.com/office/powerpoint/2010/main" xmlns="" val="4049338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60000"/>
                    <a:lumOff val="40000"/>
                  </a:schemeClr>
                </a:solidFill>
                <a:latin typeface="Arial Narrow" pitchFamily="34" charset="0"/>
              </a:rPr>
              <a:t>13. </a:t>
            </a:r>
            <a:r>
              <a:rPr lang="en-IN" b="1" dirty="0" err="1" smtClean="0">
                <a:solidFill>
                  <a:schemeClr val="accent6">
                    <a:lumMod val="60000"/>
                    <a:lumOff val="40000"/>
                  </a:schemeClr>
                </a:solidFill>
                <a:latin typeface="Arial Narrow" pitchFamily="34" charset="0"/>
              </a:rPr>
              <a:t>Luk</a:t>
            </a:r>
            <a:r>
              <a:rPr lang="en-IN" b="1" dirty="0" smtClean="0">
                <a:solidFill>
                  <a:schemeClr val="accent6">
                    <a:lumMod val="60000"/>
                    <a:lumOff val="40000"/>
                  </a:schemeClr>
                </a:solidFill>
                <a:latin typeface="Arial Narrow" pitchFamily="34" charset="0"/>
              </a:rPr>
              <a:t> 8:14 Fruit will not mature</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p:txBody>
          <a:bodyPr/>
          <a:lstStyle/>
          <a:p>
            <a:r>
              <a:rPr lang="en-IN" b="1" dirty="0" err="1">
                <a:solidFill>
                  <a:srgbClr val="FFFF00"/>
                </a:solidFill>
                <a:latin typeface="Arial Narrow" pitchFamily="34" charset="0"/>
              </a:rPr>
              <a:t>Luk</a:t>
            </a:r>
            <a:r>
              <a:rPr lang="en-IN" b="1" dirty="0">
                <a:solidFill>
                  <a:srgbClr val="FFFF00"/>
                </a:solidFill>
                <a:latin typeface="Arial Narrow" pitchFamily="34" charset="0"/>
              </a:rPr>
              <a:t> 8:14  The ones that fell among the thorn bushes are the people who listen, but as they go on their way they are choked by the worries, wealth, and pleasures of life, and their fruit doesn't mature. </a:t>
            </a:r>
          </a:p>
          <a:p>
            <a:endParaRPr lang="en-IN" dirty="0"/>
          </a:p>
        </p:txBody>
      </p:sp>
      <p:pic>
        <p:nvPicPr>
          <p:cNvPr id="2050" name="Picture 2" descr="C:\Users\Dell\Desktop\School of Financial Discipline 1\Pics\download (5).jpg"/>
          <p:cNvPicPr>
            <a:picLocks noGrp="1" noChangeAspect="1" noChangeArrowheads="1"/>
          </p:cNvPicPr>
          <p:nvPr>
            <p:ph sz="half" idx="2"/>
          </p:nvPr>
        </p:nvPicPr>
        <p:blipFill>
          <a:blip r:embed="rId2"/>
          <a:srcRect/>
          <a:stretch>
            <a:fillRect/>
          </a:stretch>
        </p:blipFill>
        <p:spPr bwMode="auto">
          <a:xfrm>
            <a:off x="4724400" y="1676400"/>
            <a:ext cx="4267200" cy="5181600"/>
          </a:xfrm>
          <a:prstGeom prst="rect">
            <a:avLst/>
          </a:prstGeom>
          <a:noFill/>
          <a:effectLst>
            <a:softEdge rad="127000"/>
          </a:effectLst>
        </p:spPr>
      </p:pic>
    </p:spTree>
    <p:extLst>
      <p:ext uri="{BB962C8B-B14F-4D97-AF65-F5344CB8AC3E}">
        <p14:creationId xmlns:p14="http://schemas.microsoft.com/office/powerpoint/2010/main" xmlns="" val="826407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6">
                    <a:lumMod val="60000"/>
                    <a:lumOff val="40000"/>
                  </a:schemeClr>
                </a:solidFill>
                <a:latin typeface="Arial Narrow" pitchFamily="34" charset="0"/>
              </a:rPr>
              <a:t>14. </a:t>
            </a:r>
            <a:r>
              <a:rPr lang="en-IN" b="1" dirty="0" err="1" smtClean="0">
                <a:solidFill>
                  <a:schemeClr val="accent6">
                    <a:lumMod val="60000"/>
                    <a:lumOff val="40000"/>
                  </a:schemeClr>
                </a:solidFill>
                <a:latin typeface="Arial Narrow" pitchFamily="34" charset="0"/>
              </a:rPr>
              <a:t>Luk</a:t>
            </a:r>
            <a:r>
              <a:rPr lang="en-IN" b="1" dirty="0" smtClean="0">
                <a:solidFill>
                  <a:schemeClr val="accent6">
                    <a:lumMod val="60000"/>
                    <a:lumOff val="40000"/>
                  </a:schemeClr>
                </a:solidFill>
                <a:latin typeface="Arial Narrow" pitchFamily="34" charset="0"/>
              </a:rPr>
              <a:t> 16:14 Ridiculing Jesus (Word) &amp; justifying </a:t>
            </a:r>
            <a:r>
              <a:rPr lang="en-IN" b="1" dirty="0">
                <a:solidFill>
                  <a:schemeClr val="accent6">
                    <a:lumMod val="60000"/>
                    <a:lumOff val="40000"/>
                  </a:schemeClr>
                </a:solidFill>
                <a:latin typeface="Arial Narrow" pitchFamily="34" charset="0"/>
              </a:rPr>
              <a:t>self</a:t>
            </a:r>
            <a:r>
              <a:rPr lang="en-IN" b="1" dirty="0" smtClean="0">
                <a:solidFill>
                  <a:schemeClr val="accent6">
                    <a:lumMod val="60000"/>
                    <a:lumOff val="40000"/>
                  </a:schemeClr>
                </a:solidFill>
                <a:latin typeface="Arial Narrow" pitchFamily="34" charset="0"/>
              </a:rPr>
              <a:t> in front of people</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828800"/>
            <a:ext cx="4038600" cy="4525963"/>
          </a:xfrm>
        </p:spPr>
        <p:txBody>
          <a:bodyPr>
            <a:normAutofit fontScale="92500"/>
          </a:bodyPr>
          <a:lstStyle/>
          <a:p>
            <a:r>
              <a:rPr lang="en-IN" b="1" dirty="0" err="1">
                <a:solidFill>
                  <a:srgbClr val="FFFF00"/>
                </a:solidFill>
                <a:latin typeface="Arial Narrow" pitchFamily="34" charset="0"/>
              </a:rPr>
              <a:t>Luk</a:t>
            </a:r>
            <a:r>
              <a:rPr lang="en-IN" b="1" dirty="0">
                <a:solidFill>
                  <a:srgbClr val="FFFF00"/>
                </a:solidFill>
                <a:latin typeface="Arial Narrow" pitchFamily="34" charset="0"/>
              </a:rPr>
              <a:t> </a:t>
            </a:r>
            <a:r>
              <a:rPr lang="en-IN" b="1" dirty="0" smtClean="0">
                <a:solidFill>
                  <a:srgbClr val="FFFF00"/>
                </a:solidFill>
                <a:latin typeface="Arial Narrow" pitchFamily="34" charset="0"/>
              </a:rPr>
              <a:t>16:14-15</a:t>
            </a:r>
            <a:r>
              <a:rPr lang="en-IN" b="1" dirty="0">
                <a:solidFill>
                  <a:srgbClr val="FFFF00"/>
                </a:solidFill>
                <a:latin typeface="Arial Narrow" pitchFamily="34" charset="0"/>
              </a:rPr>
              <a:t>  Now the Pharisees, who love money, had been listening to all this and began to ridicule Jesus.   So he told them, "You try to justify yourselves in front of people, but God knows your hearts, because what is highly valued by people is detestable to God. </a:t>
            </a:r>
          </a:p>
          <a:p>
            <a:endParaRPr lang="en-IN" b="1" dirty="0">
              <a:solidFill>
                <a:srgbClr val="FFFF00"/>
              </a:solidFill>
              <a:latin typeface="Arial Narrow" pitchFamily="34" charset="0"/>
            </a:endParaRPr>
          </a:p>
        </p:txBody>
      </p:sp>
      <p:pic>
        <p:nvPicPr>
          <p:cNvPr id="3074" name="Picture 2" descr="C:\Users\Dell\Desktop\School of Financial Discipline 1\Pics\download (6).jpg"/>
          <p:cNvPicPr>
            <a:picLocks noGrp="1" noChangeAspect="1" noChangeArrowheads="1"/>
          </p:cNvPicPr>
          <p:nvPr>
            <p:ph sz="half" idx="2"/>
          </p:nvPr>
        </p:nvPicPr>
        <p:blipFill>
          <a:blip r:embed="rId2"/>
          <a:srcRect/>
          <a:stretch>
            <a:fillRect/>
          </a:stretch>
        </p:blipFill>
        <p:spPr bwMode="auto">
          <a:xfrm>
            <a:off x="4800600" y="1981200"/>
            <a:ext cx="4191000" cy="2851944"/>
          </a:xfrm>
          <a:prstGeom prst="rect">
            <a:avLst/>
          </a:prstGeom>
          <a:noFill/>
          <a:effectLst>
            <a:softEdge rad="127000"/>
          </a:effectLst>
        </p:spPr>
      </p:pic>
      <p:pic>
        <p:nvPicPr>
          <p:cNvPr id="3075" name="Picture 3" descr="C:\Users\Dell\Desktop\School of Financial Discipline 1\Pics\images (12).jpg"/>
          <p:cNvPicPr>
            <a:picLocks noChangeAspect="1" noChangeArrowheads="1"/>
          </p:cNvPicPr>
          <p:nvPr/>
        </p:nvPicPr>
        <p:blipFill>
          <a:blip r:embed="rId3"/>
          <a:srcRect/>
          <a:stretch>
            <a:fillRect/>
          </a:stretch>
        </p:blipFill>
        <p:spPr bwMode="auto">
          <a:xfrm>
            <a:off x="4724400" y="4724400"/>
            <a:ext cx="4114800" cy="1990725"/>
          </a:xfrm>
          <a:prstGeom prst="rect">
            <a:avLst/>
          </a:prstGeom>
          <a:noFill/>
          <a:effectLst>
            <a:softEdge rad="127000"/>
          </a:effectLst>
        </p:spPr>
      </p:pic>
    </p:spTree>
    <p:extLst>
      <p:ext uri="{BB962C8B-B14F-4D97-AF65-F5344CB8AC3E}">
        <p14:creationId xmlns:p14="http://schemas.microsoft.com/office/powerpoint/2010/main" xmlns="" val="2422033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6">
                    <a:lumMod val="60000"/>
                    <a:lumOff val="40000"/>
                  </a:schemeClr>
                </a:solidFill>
                <a:latin typeface="Arial Narrow" pitchFamily="34" charset="0"/>
              </a:rPr>
              <a:t>15. </a:t>
            </a:r>
            <a:r>
              <a:rPr lang="en-IN" b="1" dirty="0" err="1" smtClean="0">
                <a:solidFill>
                  <a:schemeClr val="accent6">
                    <a:lumMod val="60000"/>
                    <a:lumOff val="40000"/>
                  </a:schemeClr>
                </a:solidFill>
                <a:latin typeface="Arial Narrow" pitchFamily="34" charset="0"/>
              </a:rPr>
              <a:t>Luk</a:t>
            </a:r>
            <a:r>
              <a:rPr lang="en-IN" b="1" dirty="0" smtClean="0">
                <a:solidFill>
                  <a:schemeClr val="accent6">
                    <a:lumMod val="60000"/>
                    <a:lumOff val="40000"/>
                  </a:schemeClr>
                </a:solidFill>
                <a:latin typeface="Arial Narrow" pitchFamily="34" charset="0"/>
              </a:rPr>
              <a:t> 21:34-35 The day of the Lord will come like trap </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228600" y="1828800"/>
            <a:ext cx="4038600" cy="4525963"/>
          </a:xfrm>
        </p:spPr>
        <p:txBody>
          <a:bodyPr>
            <a:normAutofit fontScale="92500" lnSpcReduction="10000"/>
          </a:bodyPr>
          <a:lstStyle/>
          <a:p>
            <a:r>
              <a:rPr lang="en-IN" b="1" dirty="0" err="1">
                <a:solidFill>
                  <a:srgbClr val="FFFF00"/>
                </a:solidFill>
                <a:latin typeface="Arial Narrow" pitchFamily="34" charset="0"/>
              </a:rPr>
              <a:t>Luk</a:t>
            </a:r>
            <a:r>
              <a:rPr lang="en-IN" b="1" dirty="0">
                <a:solidFill>
                  <a:srgbClr val="FFFF00"/>
                </a:solidFill>
                <a:latin typeface="Arial Narrow" pitchFamily="34" charset="0"/>
              </a:rPr>
              <a:t> 21:34  "Constantly be on your guard so that your hearts will not be loaded down with self-indulgence, drunkenness, and the worries of this life, or that day will take you by surprise </a:t>
            </a:r>
          </a:p>
          <a:p>
            <a:r>
              <a:rPr lang="en-IN" b="1" dirty="0" err="1">
                <a:solidFill>
                  <a:srgbClr val="FFFF00"/>
                </a:solidFill>
                <a:latin typeface="Arial Narrow" pitchFamily="34" charset="0"/>
              </a:rPr>
              <a:t>Luk</a:t>
            </a:r>
            <a:r>
              <a:rPr lang="en-IN" b="1" dirty="0">
                <a:solidFill>
                  <a:srgbClr val="FFFF00"/>
                </a:solidFill>
                <a:latin typeface="Arial Narrow" pitchFamily="34" charset="0"/>
              </a:rPr>
              <a:t> 21:35  like a trap, because it will come on everyone who lives on the face of the earth. </a:t>
            </a:r>
          </a:p>
          <a:p>
            <a:endParaRPr lang="en-IN" dirty="0"/>
          </a:p>
        </p:txBody>
      </p:sp>
      <p:pic>
        <p:nvPicPr>
          <p:cNvPr id="4098" name="Picture 2" descr="C:\Users\Dell\Desktop\School of Financial Discipline 1\Pics\download (6).jpg"/>
          <p:cNvPicPr>
            <a:picLocks noGrp="1" noChangeAspect="1" noChangeArrowheads="1"/>
          </p:cNvPicPr>
          <p:nvPr>
            <p:ph sz="half" idx="2"/>
          </p:nvPr>
        </p:nvPicPr>
        <p:blipFill>
          <a:blip r:embed="rId2"/>
          <a:srcRect/>
          <a:stretch>
            <a:fillRect/>
          </a:stretch>
        </p:blipFill>
        <p:spPr bwMode="auto">
          <a:xfrm>
            <a:off x="6172200" y="1371600"/>
            <a:ext cx="2743200" cy="2314575"/>
          </a:xfrm>
          <a:prstGeom prst="rect">
            <a:avLst/>
          </a:prstGeom>
          <a:noFill/>
          <a:effectLst>
            <a:softEdge rad="127000"/>
          </a:effectLst>
        </p:spPr>
      </p:pic>
      <p:pic>
        <p:nvPicPr>
          <p:cNvPr id="4099" name="Picture 3" descr="C:\Users\Dell\Desktop\School of Financial Discipline 1\Pics\download (5).jpg"/>
          <p:cNvPicPr>
            <a:picLocks noChangeAspect="1" noChangeArrowheads="1"/>
          </p:cNvPicPr>
          <p:nvPr/>
        </p:nvPicPr>
        <p:blipFill>
          <a:blip r:embed="rId3"/>
          <a:srcRect/>
          <a:stretch>
            <a:fillRect/>
          </a:stretch>
        </p:blipFill>
        <p:spPr bwMode="auto">
          <a:xfrm>
            <a:off x="4572000" y="3657600"/>
            <a:ext cx="4038600" cy="3200400"/>
          </a:xfrm>
          <a:prstGeom prst="rect">
            <a:avLst/>
          </a:prstGeom>
          <a:noFill/>
          <a:effectLst>
            <a:softEdge rad="127000"/>
          </a:effectLst>
        </p:spPr>
      </p:pic>
    </p:spTree>
    <p:extLst>
      <p:ext uri="{BB962C8B-B14F-4D97-AF65-F5344CB8AC3E}">
        <p14:creationId xmlns:p14="http://schemas.microsoft.com/office/powerpoint/2010/main" xmlns="" val="1097247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295400"/>
          </a:xfrm>
        </p:spPr>
        <p:txBody>
          <a:bodyPr/>
          <a:lstStyle/>
          <a:p>
            <a:r>
              <a:rPr lang="en-IN" b="1" dirty="0" smtClean="0">
                <a:solidFill>
                  <a:schemeClr val="accent6">
                    <a:lumMod val="60000"/>
                    <a:lumOff val="40000"/>
                  </a:schemeClr>
                </a:solidFill>
                <a:latin typeface="Arial Narrow" pitchFamily="34" charset="0"/>
              </a:rPr>
              <a:t>16. Job 31:24-25,28 sin of  deceiving God, &amp; deserves judgement</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2057400"/>
            <a:ext cx="4038600" cy="4525963"/>
          </a:xfrm>
        </p:spPr>
        <p:txBody>
          <a:bodyPr>
            <a:normAutofit fontScale="85000" lnSpcReduction="20000"/>
          </a:bodyPr>
          <a:lstStyle/>
          <a:p>
            <a:r>
              <a:rPr lang="en-IN" b="1" dirty="0">
                <a:solidFill>
                  <a:srgbClr val="FFFF00"/>
                </a:solidFill>
                <a:latin typeface="Arial Narrow" pitchFamily="34" charset="0"/>
              </a:rPr>
              <a:t>Job </a:t>
            </a:r>
            <a:r>
              <a:rPr lang="en-IN" b="1" dirty="0" smtClean="0">
                <a:solidFill>
                  <a:srgbClr val="FFFF00"/>
                </a:solidFill>
                <a:latin typeface="Arial Narrow" pitchFamily="34" charset="0"/>
              </a:rPr>
              <a:t>1:24</a:t>
            </a:r>
            <a:r>
              <a:rPr lang="en-IN" b="1" dirty="0">
                <a:solidFill>
                  <a:srgbClr val="FFFF00"/>
                </a:solidFill>
                <a:latin typeface="Arial Narrow" pitchFamily="34" charset="0"/>
              </a:rPr>
              <a:t>  "If I've put my confidence in gold, if I've told gold, 'You're my security,' </a:t>
            </a:r>
          </a:p>
          <a:p>
            <a:r>
              <a:rPr lang="en-IN" b="1" dirty="0">
                <a:solidFill>
                  <a:srgbClr val="FFFF00"/>
                </a:solidFill>
                <a:latin typeface="Arial Narrow" pitchFamily="34" charset="0"/>
              </a:rPr>
              <a:t>Job 31:25  if I've found joy in great wealth that I own, if I've earned a lot with my own hands, </a:t>
            </a:r>
            <a:endParaRPr lang="en-IN" b="1" dirty="0" smtClean="0">
              <a:solidFill>
                <a:srgbClr val="FFFF00"/>
              </a:solidFill>
              <a:latin typeface="Arial Narrow" pitchFamily="34" charset="0"/>
            </a:endParaRPr>
          </a:p>
          <a:p>
            <a:endParaRPr lang="en-IN" b="1" dirty="0">
              <a:solidFill>
                <a:srgbClr val="FFFF00"/>
              </a:solidFill>
              <a:latin typeface="Arial Narrow" pitchFamily="34" charset="0"/>
            </a:endParaRPr>
          </a:p>
          <a:p>
            <a:r>
              <a:rPr lang="en-IN" b="1" dirty="0">
                <a:solidFill>
                  <a:srgbClr val="FFFF00"/>
                </a:solidFill>
                <a:latin typeface="Arial Narrow" pitchFamily="34" charset="0"/>
              </a:rPr>
              <a:t>Job 31:28  this is also a sin that deserves to be judged, since I would have tried to deceive God above." </a:t>
            </a:r>
          </a:p>
          <a:p>
            <a:endParaRPr lang="en-IN" dirty="0"/>
          </a:p>
          <a:p>
            <a:endParaRPr lang="en-IN" dirty="0"/>
          </a:p>
        </p:txBody>
      </p:sp>
      <p:pic>
        <p:nvPicPr>
          <p:cNvPr id="5122" name="Picture 2" descr="C:\Users\Dell\Desktop\School of Financial Discipline 1\Pics\images (26).jpg"/>
          <p:cNvPicPr>
            <a:picLocks noGrp="1" noChangeAspect="1" noChangeArrowheads="1"/>
          </p:cNvPicPr>
          <p:nvPr>
            <p:ph sz="half" idx="2"/>
          </p:nvPr>
        </p:nvPicPr>
        <p:blipFill>
          <a:blip r:embed="rId3"/>
          <a:srcRect/>
          <a:stretch>
            <a:fillRect/>
          </a:stretch>
        </p:blipFill>
        <p:spPr bwMode="auto">
          <a:xfrm>
            <a:off x="5029200" y="1371600"/>
            <a:ext cx="3733800" cy="2743200"/>
          </a:xfrm>
          <a:prstGeom prst="rect">
            <a:avLst/>
          </a:prstGeom>
          <a:noFill/>
          <a:effectLst>
            <a:softEdge rad="127000"/>
          </a:effectLst>
        </p:spPr>
      </p:pic>
      <p:pic>
        <p:nvPicPr>
          <p:cNvPr id="5124" name="Picture 4" descr="C:\Users\Dell\Desktop\School of Financial Discipline 1\Pics\images (25).jpg"/>
          <p:cNvPicPr>
            <a:picLocks noChangeAspect="1" noChangeArrowheads="1"/>
          </p:cNvPicPr>
          <p:nvPr/>
        </p:nvPicPr>
        <p:blipFill>
          <a:blip r:embed="rId4"/>
          <a:srcRect/>
          <a:stretch>
            <a:fillRect/>
          </a:stretch>
        </p:blipFill>
        <p:spPr bwMode="auto">
          <a:xfrm>
            <a:off x="4953000" y="4343400"/>
            <a:ext cx="3429000" cy="2514600"/>
          </a:xfrm>
          <a:prstGeom prst="rect">
            <a:avLst/>
          </a:prstGeom>
          <a:noFill/>
          <a:effectLst>
            <a:softEdge rad="127000"/>
          </a:effectLst>
        </p:spPr>
      </p:pic>
    </p:spTree>
    <p:extLst>
      <p:ext uri="{BB962C8B-B14F-4D97-AF65-F5344CB8AC3E}">
        <p14:creationId xmlns:p14="http://schemas.microsoft.com/office/powerpoint/2010/main" xmlns="" val="2399965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60000"/>
                    <a:lumOff val="40000"/>
                  </a:schemeClr>
                </a:solidFill>
                <a:latin typeface="Arial Narrow" pitchFamily="34" charset="0"/>
              </a:rPr>
              <a:t>17. </a:t>
            </a:r>
            <a:r>
              <a:rPr lang="en-IN" b="1" dirty="0" err="1" smtClean="0">
                <a:solidFill>
                  <a:schemeClr val="accent6">
                    <a:lumMod val="60000"/>
                    <a:lumOff val="40000"/>
                  </a:schemeClr>
                </a:solidFill>
                <a:latin typeface="Arial Narrow" pitchFamily="34" charset="0"/>
              </a:rPr>
              <a:t>Psa</a:t>
            </a:r>
            <a:r>
              <a:rPr lang="en-IN" b="1" dirty="0" smtClean="0">
                <a:solidFill>
                  <a:schemeClr val="accent6">
                    <a:lumMod val="60000"/>
                    <a:lumOff val="40000"/>
                  </a:schemeClr>
                </a:solidFill>
                <a:latin typeface="Arial Narrow" pitchFamily="34" charset="0"/>
              </a:rPr>
              <a:t> 119:36-37 Lead to worthless things</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228600" y="1447801"/>
            <a:ext cx="4038600" cy="4038600"/>
          </a:xfrm>
        </p:spPr>
        <p:txBody>
          <a:bodyPr>
            <a:normAutofit fontScale="92500" lnSpcReduction="20000"/>
          </a:bodyPr>
          <a:lstStyle/>
          <a:p>
            <a:r>
              <a:rPr lang="en-IN" b="1" dirty="0" err="1">
                <a:solidFill>
                  <a:srgbClr val="FFFF00"/>
                </a:solidFill>
                <a:latin typeface="Arial Narrow" pitchFamily="34" charset="0"/>
              </a:rPr>
              <a:t>Psa</a:t>
            </a:r>
            <a:r>
              <a:rPr lang="en-IN" b="1" dirty="0">
                <a:solidFill>
                  <a:srgbClr val="FFFF00"/>
                </a:solidFill>
                <a:latin typeface="Arial Narrow" pitchFamily="34" charset="0"/>
              </a:rPr>
              <a:t> 119:36  Turn my heart to your decrees and away from unjust gain. </a:t>
            </a:r>
          </a:p>
          <a:p>
            <a:r>
              <a:rPr lang="en-IN" b="1" dirty="0" err="1">
                <a:solidFill>
                  <a:srgbClr val="FFFF00"/>
                </a:solidFill>
                <a:latin typeface="Arial Narrow" pitchFamily="34" charset="0"/>
              </a:rPr>
              <a:t>Psa</a:t>
            </a:r>
            <a:r>
              <a:rPr lang="en-IN" b="1" dirty="0">
                <a:solidFill>
                  <a:srgbClr val="FFFF00"/>
                </a:solidFill>
                <a:latin typeface="Arial Narrow" pitchFamily="34" charset="0"/>
              </a:rPr>
              <a:t> 119:37  Turn my eyes away from gazing at worthless things, and revive me by your ways. </a:t>
            </a:r>
            <a:endParaRPr lang="en-IN" b="1" dirty="0" smtClean="0">
              <a:solidFill>
                <a:srgbClr val="FFFF00"/>
              </a:solidFill>
              <a:latin typeface="Arial Narrow" pitchFamily="34" charset="0"/>
            </a:endParaRPr>
          </a:p>
          <a:p>
            <a:endParaRPr lang="en-IN" b="1" dirty="0" smtClean="0">
              <a:solidFill>
                <a:srgbClr val="FFFF00"/>
              </a:solidFill>
              <a:latin typeface="Arial Narrow" pitchFamily="34" charset="0"/>
            </a:endParaRPr>
          </a:p>
          <a:p>
            <a:endParaRPr lang="en-IN" b="1" dirty="0" smtClean="0">
              <a:solidFill>
                <a:srgbClr val="FFFF00"/>
              </a:solidFill>
              <a:latin typeface="Arial Narrow" pitchFamily="34" charset="0"/>
            </a:endParaRPr>
          </a:p>
          <a:p>
            <a:r>
              <a:rPr lang="en-IN" dirty="0" smtClean="0"/>
              <a:t>Death in </a:t>
            </a:r>
            <a:r>
              <a:rPr lang="en-IN" dirty="0" err="1" smtClean="0"/>
              <a:t>Arockiapuram</a:t>
            </a:r>
            <a:r>
              <a:rPr lang="en-IN" dirty="0" smtClean="0"/>
              <a:t>, </a:t>
            </a:r>
            <a:r>
              <a:rPr lang="en-IN" dirty="0" err="1" smtClean="0"/>
              <a:t>Kallakudy</a:t>
            </a:r>
            <a:endParaRPr lang="en-IN" dirty="0"/>
          </a:p>
        </p:txBody>
      </p:sp>
      <p:pic>
        <p:nvPicPr>
          <p:cNvPr id="6146" name="Picture 2" descr="C:\Users\Dell\Desktop\School of Financial Discipline 1\Pics\images (12).jpg"/>
          <p:cNvPicPr>
            <a:picLocks noGrp="1" noChangeAspect="1" noChangeArrowheads="1"/>
          </p:cNvPicPr>
          <p:nvPr>
            <p:ph sz="half" idx="2"/>
          </p:nvPr>
        </p:nvPicPr>
        <p:blipFill>
          <a:blip r:embed="rId2"/>
          <a:srcRect/>
          <a:stretch>
            <a:fillRect/>
          </a:stretch>
        </p:blipFill>
        <p:spPr bwMode="auto">
          <a:xfrm>
            <a:off x="4572000" y="1295400"/>
            <a:ext cx="4343400" cy="3156744"/>
          </a:xfrm>
          <a:prstGeom prst="rect">
            <a:avLst/>
          </a:prstGeom>
          <a:noFill/>
          <a:effectLst>
            <a:softEdge rad="127000"/>
          </a:effectLst>
        </p:spPr>
      </p:pic>
      <p:pic>
        <p:nvPicPr>
          <p:cNvPr id="6147" name="Picture 3" descr="C:\Users\Dell\Desktop\School of Financial Discipline 1\Pics\download (5).jpg"/>
          <p:cNvPicPr>
            <a:picLocks noChangeAspect="1" noChangeArrowheads="1"/>
          </p:cNvPicPr>
          <p:nvPr/>
        </p:nvPicPr>
        <p:blipFill>
          <a:blip r:embed="rId3"/>
          <a:srcRect/>
          <a:stretch>
            <a:fillRect/>
          </a:stretch>
        </p:blipFill>
        <p:spPr bwMode="auto">
          <a:xfrm>
            <a:off x="4572000" y="4419600"/>
            <a:ext cx="4419600" cy="2438400"/>
          </a:xfrm>
          <a:prstGeom prst="rect">
            <a:avLst/>
          </a:prstGeom>
          <a:noFill/>
          <a:effectLst>
            <a:softEdge rad="127000"/>
          </a:effectLst>
        </p:spPr>
      </p:pic>
    </p:spTree>
    <p:extLst>
      <p:ext uri="{BB962C8B-B14F-4D97-AF65-F5344CB8AC3E}">
        <p14:creationId xmlns:p14="http://schemas.microsoft.com/office/powerpoint/2010/main" xmlns="" val="4207834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05301" y="228600"/>
            <a:ext cx="7772400" cy="1295400"/>
          </a:xfrm>
        </p:spPr>
        <p:txBody>
          <a:bodyPr/>
          <a:lstStyle/>
          <a:p>
            <a:pPr algn="ctr"/>
            <a:r>
              <a:rPr lang="en-IN" b="1" dirty="0" smtClean="0">
                <a:solidFill>
                  <a:schemeClr val="accent6">
                    <a:lumMod val="60000"/>
                    <a:lumOff val="40000"/>
                  </a:schemeClr>
                </a:solidFill>
                <a:latin typeface="Arial Narrow" pitchFamily="34" charset="0"/>
              </a:rPr>
              <a:t>What are the evils that come along with the Love of Money</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idx="1"/>
          </p:nvPr>
        </p:nvSpPr>
        <p:spPr/>
        <p:txBody>
          <a:bodyPr>
            <a:normAutofit/>
          </a:bodyPr>
          <a:lstStyle/>
          <a:p>
            <a:pPr marL="68580" indent="0" algn="ctr">
              <a:buNone/>
            </a:pPr>
            <a:endParaRPr lang="en-IN" sz="6600" dirty="0" smtClean="0">
              <a:latin typeface="Brush Script MT" pitchFamily="66" charset="0"/>
            </a:endParaRPr>
          </a:p>
          <a:p>
            <a:pPr marL="68580" indent="0" algn="ctr">
              <a:buNone/>
            </a:pPr>
            <a:endParaRPr lang="en-IN" sz="6600" dirty="0" smtClean="0">
              <a:latin typeface="Brush Script MT" pitchFamily="66" charset="0"/>
            </a:endParaRPr>
          </a:p>
          <a:p>
            <a:pPr marL="68580" indent="0" algn="r">
              <a:buNone/>
            </a:pPr>
            <a:r>
              <a:rPr lang="en-IN" sz="6600" dirty="0" smtClean="0">
                <a:solidFill>
                  <a:srgbClr val="FFFF00"/>
                </a:solidFill>
                <a:latin typeface="Brush Script MT" pitchFamily="66" charset="0"/>
              </a:rPr>
              <a:t>Love of money &amp; the Evils it bring in </a:t>
            </a:r>
          </a:p>
          <a:p>
            <a:endParaRPr lang="en-IN" dirty="0"/>
          </a:p>
        </p:txBody>
      </p:sp>
    </p:spTree>
    <p:extLst>
      <p:ext uri="{BB962C8B-B14F-4D97-AF65-F5344CB8AC3E}">
        <p14:creationId xmlns:p14="http://schemas.microsoft.com/office/powerpoint/2010/main" xmlns="" val="3222144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accent6">
                    <a:lumMod val="60000"/>
                    <a:lumOff val="40000"/>
                  </a:schemeClr>
                </a:solidFill>
                <a:latin typeface="Arial Narrow" pitchFamily="34" charset="0"/>
              </a:rPr>
              <a:t>18. Pro 23:4-5.  Wealth flies to the sky like an eagle</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1752600"/>
            <a:ext cx="4038600" cy="4525963"/>
          </a:xfrm>
        </p:spPr>
        <p:txBody>
          <a:bodyPr>
            <a:normAutofit/>
          </a:bodyPr>
          <a:lstStyle/>
          <a:p>
            <a:r>
              <a:rPr lang="en-IN" b="1" dirty="0">
                <a:solidFill>
                  <a:srgbClr val="FFFF00"/>
                </a:solidFill>
                <a:latin typeface="Arial Narrow" pitchFamily="34" charset="0"/>
              </a:rPr>
              <a:t>Pro 23:4  Don't exhaust yourself acquiring wealth; be smart enough to stop. </a:t>
            </a:r>
          </a:p>
          <a:p>
            <a:r>
              <a:rPr lang="en-IN" b="1" dirty="0">
                <a:solidFill>
                  <a:srgbClr val="FFFF00"/>
                </a:solidFill>
                <a:latin typeface="Arial Narrow" pitchFamily="34" charset="0"/>
              </a:rPr>
              <a:t>Pro 23:5  When you fix your gaze on it, it's gone, for it sprouts wings for itself and flies to the sky like an eagle. </a:t>
            </a:r>
          </a:p>
          <a:p>
            <a:endParaRPr lang="en-IN" dirty="0"/>
          </a:p>
        </p:txBody>
      </p:sp>
      <p:pic>
        <p:nvPicPr>
          <p:cNvPr id="7170" name="Picture 2" descr="C:\Users\Dell\Desktop\School of Financial Discipline 1\Pics\download (8).jpg"/>
          <p:cNvPicPr>
            <a:picLocks noGrp="1" noChangeAspect="1" noChangeArrowheads="1"/>
          </p:cNvPicPr>
          <p:nvPr>
            <p:ph sz="half" idx="2"/>
          </p:nvPr>
        </p:nvPicPr>
        <p:blipFill>
          <a:blip r:embed="rId2"/>
          <a:srcRect/>
          <a:stretch>
            <a:fillRect/>
          </a:stretch>
        </p:blipFill>
        <p:spPr bwMode="auto">
          <a:xfrm>
            <a:off x="4572000" y="1981200"/>
            <a:ext cx="4343400" cy="4191000"/>
          </a:xfrm>
          <a:prstGeom prst="rect">
            <a:avLst/>
          </a:prstGeom>
          <a:noFill/>
          <a:effectLst>
            <a:softEdge rad="127000"/>
          </a:effectLst>
        </p:spPr>
      </p:pic>
    </p:spTree>
    <p:extLst>
      <p:ext uri="{BB962C8B-B14F-4D97-AF65-F5344CB8AC3E}">
        <p14:creationId xmlns:p14="http://schemas.microsoft.com/office/powerpoint/2010/main" xmlns="" val="726580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60000"/>
                    <a:lumOff val="40000"/>
                  </a:schemeClr>
                </a:solidFill>
                <a:latin typeface="Arial Narrow" pitchFamily="34" charset="0"/>
              </a:rPr>
              <a:t>19. </a:t>
            </a:r>
            <a:r>
              <a:rPr lang="en-IN" b="1" dirty="0" err="1" smtClean="0">
                <a:solidFill>
                  <a:schemeClr val="accent6">
                    <a:lumMod val="60000"/>
                    <a:lumOff val="40000"/>
                  </a:schemeClr>
                </a:solidFill>
                <a:latin typeface="Arial Narrow" pitchFamily="34" charset="0"/>
              </a:rPr>
              <a:t>Hab</a:t>
            </a:r>
            <a:r>
              <a:rPr lang="en-IN" b="1" dirty="0" smtClean="0">
                <a:solidFill>
                  <a:schemeClr val="accent6">
                    <a:lumMod val="60000"/>
                    <a:lumOff val="40000"/>
                  </a:schemeClr>
                </a:solidFill>
                <a:latin typeface="Arial Narrow" pitchFamily="34" charset="0"/>
              </a:rPr>
              <a:t> </a:t>
            </a:r>
            <a:r>
              <a:rPr lang="en-IN" b="1" dirty="0">
                <a:solidFill>
                  <a:schemeClr val="accent6">
                    <a:lumMod val="60000"/>
                    <a:lumOff val="40000"/>
                  </a:schemeClr>
                </a:solidFill>
                <a:latin typeface="Arial Narrow" pitchFamily="34" charset="0"/>
              </a:rPr>
              <a:t>2:9,10 </a:t>
            </a:r>
            <a:r>
              <a:rPr lang="en-IN" b="1" dirty="0" smtClean="0">
                <a:solidFill>
                  <a:schemeClr val="accent6">
                    <a:lumMod val="60000"/>
                    <a:lumOff val="40000"/>
                  </a:schemeClr>
                </a:solidFill>
                <a:latin typeface="Arial Narrow" pitchFamily="34" charset="0"/>
              </a:rPr>
              <a:t>brings shame &amp; forfeits own life </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1905000"/>
            <a:ext cx="4038600" cy="4525963"/>
          </a:xfrm>
        </p:spPr>
        <p:txBody>
          <a:bodyPr>
            <a:normAutofit fontScale="92500" lnSpcReduction="20000"/>
          </a:bodyPr>
          <a:lstStyle/>
          <a:p>
            <a:r>
              <a:rPr lang="en-IN" b="1" dirty="0" err="1">
                <a:solidFill>
                  <a:srgbClr val="FFFF00"/>
                </a:solidFill>
                <a:latin typeface="Arial Narrow" pitchFamily="34" charset="0"/>
              </a:rPr>
              <a:t>Hab</a:t>
            </a:r>
            <a:r>
              <a:rPr lang="en-IN" b="1" dirty="0">
                <a:solidFill>
                  <a:srgbClr val="FFFF00"/>
                </a:solidFill>
                <a:latin typeface="Arial Narrow" pitchFamily="34" charset="0"/>
              </a:rPr>
              <a:t> </a:t>
            </a:r>
            <a:r>
              <a:rPr lang="en-IN" b="1" dirty="0" smtClean="0">
                <a:solidFill>
                  <a:srgbClr val="FFFF00"/>
                </a:solidFill>
                <a:latin typeface="Arial Narrow" pitchFamily="34" charset="0"/>
              </a:rPr>
              <a:t>2:9,10</a:t>
            </a:r>
            <a:r>
              <a:rPr lang="en-IN" b="1" dirty="0">
                <a:solidFill>
                  <a:srgbClr val="FFFF00"/>
                </a:solidFill>
                <a:latin typeface="Arial Narrow" pitchFamily="34" charset="0"/>
              </a:rPr>
              <a:t>  "Woe to the one who amasses profit upon unjust profit in order to establish his household, so he can establish a secure place on the heights and escape from the power of evil.   You have brought shame to yourself by killing many people—you are forfeiting your own life. </a:t>
            </a:r>
          </a:p>
          <a:p>
            <a:endParaRPr lang="en-IN" dirty="0"/>
          </a:p>
        </p:txBody>
      </p:sp>
      <p:pic>
        <p:nvPicPr>
          <p:cNvPr id="8194" name="Picture 2" descr="C:\Users\Dell\Desktop\School of Financial Discipline 1\Pics\images (12).jpg"/>
          <p:cNvPicPr>
            <a:picLocks noGrp="1" noChangeAspect="1" noChangeArrowheads="1"/>
          </p:cNvPicPr>
          <p:nvPr>
            <p:ph sz="half" idx="2"/>
          </p:nvPr>
        </p:nvPicPr>
        <p:blipFill>
          <a:blip r:embed="rId2"/>
          <a:srcRect/>
          <a:stretch>
            <a:fillRect/>
          </a:stretch>
        </p:blipFill>
        <p:spPr bwMode="auto">
          <a:xfrm>
            <a:off x="4572000" y="1828800"/>
            <a:ext cx="4114800" cy="4572000"/>
          </a:xfrm>
          <a:prstGeom prst="rect">
            <a:avLst/>
          </a:prstGeom>
          <a:noFill/>
          <a:effectLst>
            <a:softEdge rad="127000"/>
          </a:effectLst>
        </p:spPr>
      </p:pic>
    </p:spTree>
    <p:extLst>
      <p:ext uri="{BB962C8B-B14F-4D97-AF65-F5344CB8AC3E}">
        <p14:creationId xmlns:p14="http://schemas.microsoft.com/office/powerpoint/2010/main" xmlns="" val="2275240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914400"/>
          </a:xfrm>
        </p:spPr>
        <p:txBody>
          <a:bodyPr/>
          <a:lstStyle/>
          <a:p>
            <a:r>
              <a:rPr lang="en-IN" b="1" dirty="0" smtClean="0">
                <a:solidFill>
                  <a:schemeClr val="accent6">
                    <a:lumMod val="60000"/>
                    <a:lumOff val="40000"/>
                  </a:schemeClr>
                </a:solidFill>
                <a:latin typeface="Arial Narrow" pitchFamily="34" charset="0"/>
              </a:rPr>
              <a:t>20. Mar 7:22-23  Makes a person unclean</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228600" y="1371600"/>
            <a:ext cx="3429000" cy="3886200"/>
          </a:xfrm>
        </p:spPr>
        <p:txBody>
          <a:bodyPr>
            <a:normAutofit fontScale="92500"/>
          </a:bodyPr>
          <a:lstStyle/>
          <a:p>
            <a:r>
              <a:rPr lang="en-IN" b="1" dirty="0">
                <a:solidFill>
                  <a:srgbClr val="FFFF00"/>
                </a:solidFill>
                <a:latin typeface="Arial Narrow" pitchFamily="34" charset="0"/>
              </a:rPr>
              <a:t>Mar </a:t>
            </a:r>
            <a:r>
              <a:rPr lang="en-IN" b="1" dirty="0" smtClean="0">
                <a:solidFill>
                  <a:srgbClr val="FFFF00"/>
                </a:solidFill>
                <a:latin typeface="Arial Narrow" pitchFamily="34" charset="0"/>
              </a:rPr>
              <a:t>7:22 -23</a:t>
            </a:r>
            <a:r>
              <a:rPr lang="en-IN" b="1" dirty="0">
                <a:solidFill>
                  <a:srgbClr val="FFFF00"/>
                </a:solidFill>
                <a:latin typeface="Arial Narrow" pitchFamily="34" charset="0"/>
              </a:rPr>
              <a:t>  </a:t>
            </a:r>
            <a:r>
              <a:rPr lang="en-IN" b="1" dirty="0" smtClean="0">
                <a:solidFill>
                  <a:srgbClr val="FFFF00"/>
                </a:solidFill>
                <a:latin typeface="Arial Narrow" pitchFamily="34" charset="0"/>
              </a:rPr>
              <a:t>…… </a:t>
            </a:r>
            <a:r>
              <a:rPr lang="en-IN" b="1" dirty="0">
                <a:solidFill>
                  <a:srgbClr val="FFFF00"/>
                </a:solidFill>
                <a:latin typeface="Arial Narrow" pitchFamily="34" charset="0"/>
              </a:rPr>
              <a:t>greed, wickedness, cheating, shameless lust, envy, slander, arrogance, and foolishness.    All these things come from inside and make a person unclean." </a:t>
            </a:r>
          </a:p>
          <a:p>
            <a:endParaRPr lang="en-IN" b="1" dirty="0">
              <a:solidFill>
                <a:srgbClr val="FFFF00"/>
              </a:solidFill>
              <a:latin typeface="Arial Narrow" pitchFamily="34" charset="0"/>
            </a:endParaRPr>
          </a:p>
          <a:p>
            <a:endParaRPr lang="en-IN" dirty="0"/>
          </a:p>
        </p:txBody>
      </p:sp>
      <p:pic>
        <p:nvPicPr>
          <p:cNvPr id="9218" name="Picture 2" descr="C:\Users\Dell\Desktop\School of Financial Discipline 1\Pics\images (14).jpg"/>
          <p:cNvPicPr>
            <a:picLocks noGrp="1" noChangeAspect="1" noChangeArrowheads="1"/>
          </p:cNvPicPr>
          <p:nvPr>
            <p:ph sz="half" idx="2"/>
          </p:nvPr>
        </p:nvPicPr>
        <p:blipFill>
          <a:blip r:embed="rId2"/>
          <a:srcRect/>
          <a:stretch>
            <a:fillRect/>
          </a:stretch>
        </p:blipFill>
        <p:spPr bwMode="auto">
          <a:xfrm>
            <a:off x="4572000" y="3962400"/>
            <a:ext cx="4038600" cy="2590800"/>
          </a:xfrm>
          <a:prstGeom prst="rect">
            <a:avLst/>
          </a:prstGeom>
          <a:noFill/>
        </p:spPr>
      </p:pic>
      <p:pic>
        <p:nvPicPr>
          <p:cNvPr id="9219" name="Picture 3" descr="C:\Users\Dell\Desktop\School of Financial Discipline 1\Pics\images (18).jpg"/>
          <p:cNvPicPr>
            <a:picLocks noChangeAspect="1" noChangeArrowheads="1"/>
          </p:cNvPicPr>
          <p:nvPr/>
        </p:nvPicPr>
        <p:blipFill>
          <a:blip r:embed="rId3"/>
          <a:srcRect/>
          <a:stretch>
            <a:fillRect/>
          </a:stretch>
        </p:blipFill>
        <p:spPr bwMode="auto">
          <a:xfrm>
            <a:off x="4572000" y="1295400"/>
            <a:ext cx="4267200" cy="2581275"/>
          </a:xfrm>
          <a:prstGeom prst="rect">
            <a:avLst/>
          </a:prstGeom>
          <a:noFill/>
        </p:spPr>
      </p:pic>
      <p:pic>
        <p:nvPicPr>
          <p:cNvPr id="9221" name="Picture 5" descr="C:\Users\Dell\Desktop\School of Financial Discipline 1\Pics\images (14).jpg"/>
          <p:cNvPicPr>
            <a:picLocks noChangeAspect="1" noChangeArrowheads="1"/>
          </p:cNvPicPr>
          <p:nvPr/>
        </p:nvPicPr>
        <p:blipFill>
          <a:blip r:embed="rId4"/>
          <a:srcRect/>
          <a:stretch>
            <a:fillRect/>
          </a:stretch>
        </p:blipFill>
        <p:spPr bwMode="auto">
          <a:xfrm>
            <a:off x="1524000" y="5181600"/>
            <a:ext cx="2828925" cy="1676400"/>
          </a:xfrm>
          <a:prstGeom prst="rect">
            <a:avLst/>
          </a:prstGeom>
          <a:noFill/>
          <a:effectLst>
            <a:softEdge rad="63500"/>
          </a:effectLst>
        </p:spPr>
      </p:pic>
    </p:spTree>
    <p:extLst>
      <p:ext uri="{BB962C8B-B14F-4D97-AF65-F5344CB8AC3E}">
        <p14:creationId xmlns:p14="http://schemas.microsoft.com/office/powerpoint/2010/main" xmlns="" val="1935338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60000"/>
                    <a:lumOff val="40000"/>
                  </a:schemeClr>
                </a:solidFill>
                <a:latin typeface="Arial Narrow" pitchFamily="34" charset="0"/>
              </a:rPr>
              <a:t>21. 2 </a:t>
            </a:r>
            <a:r>
              <a:rPr lang="en-IN" b="1" dirty="0">
                <a:solidFill>
                  <a:schemeClr val="accent6">
                    <a:lumMod val="60000"/>
                    <a:lumOff val="40000"/>
                  </a:schemeClr>
                </a:solidFill>
                <a:latin typeface="Arial Narrow" pitchFamily="34" charset="0"/>
              </a:rPr>
              <a:t>Pet </a:t>
            </a:r>
            <a:r>
              <a:rPr lang="en-IN" b="1" dirty="0" smtClean="0">
                <a:solidFill>
                  <a:schemeClr val="accent6">
                    <a:lumMod val="60000"/>
                    <a:lumOff val="40000"/>
                  </a:schemeClr>
                </a:solidFill>
                <a:latin typeface="Arial Narrow" pitchFamily="34" charset="0"/>
              </a:rPr>
              <a:t>2:3 Immediate destruction </a:t>
            </a:r>
            <a:r>
              <a:rPr lang="en-IN" dirty="0"/>
              <a:t/>
            </a:r>
            <a:br>
              <a:rPr lang="en-IN" dirty="0"/>
            </a:br>
            <a:endParaRPr lang="en-IN" dirty="0"/>
          </a:p>
        </p:txBody>
      </p:sp>
      <p:sp>
        <p:nvSpPr>
          <p:cNvPr id="3" name="Content Placeholder 2"/>
          <p:cNvSpPr>
            <a:spLocks noGrp="1"/>
          </p:cNvSpPr>
          <p:nvPr>
            <p:ph sz="half" idx="1"/>
          </p:nvPr>
        </p:nvSpPr>
        <p:spPr>
          <a:xfrm>
            <a:off x="152400" y="1600201"/>
            <a:ext cx="4350544" cy="4696264"/>
          </a:xfrm>
        </p:spPr>
        <p:txBody>
          <a:bodyPr>
            <a:normAutofit/>
          </a:bodyPr>
          <a:lstStyle/>
          <a:p>
            <a:r>
              <a:rPr lang="en-IN" b="1" dirty="0" smtClean="0">
                <a:solidFill>
                  <a:srgbClr val="FFFF00"/>
                </a:solidFill>
                <a:latin typeface="Arial Narrow" pitchFamily="34" charset="0"/>
              </a:rPr>
              <a:t>2 Pet </a:t>
            </a:r>
            <a:r>
              <a:rPr lang="en-IN" b="1" dirty="0">
                <a:solidFill>
                  <a:srgbClr val="FFFF00"/>
                </a:solidFill>
                <a:latin typeface="Arial Narrow" pitchFamily="34" charset="0"/>
              </a:rPr>
              <a:t>2:3  In their greed they will exploit you with deceptive words. The ancient verdict against them is still in force, and their destruction is not delayed. </a:t>
            </a:r>
          </a:p>
          <a:p>
            <a:endParaRPr lang="en-IN" dirty="0" smtClean="0"/>
          </a:p>
        </p:txBody>
      </p:sp>
      <p:pic>
        <p:nvPicPr>
          <p:cNvPr id="10242" name="Picture 2" descr="C:\Users\Dell\Desktop\School of Financial Discipline 1\Pics\download (5).jpg"/>
          <p:cNvPicPr>
            <a:picLocks noGrp="1" noChangeAspect="1" noChangeArrowheads="1"/>
          </p:cNvPicPr>
          <p:nvPr>
            <p:ph sz="half" idx="2"/>
          </p:nvPr>
        </p:nvPicPr>
        <p:blipFill>
          <a:blip r:embed="rId3"/>
          <a:srcRect/>
          <a:stretch>
            <a:fillRect/>
          </a:stretch>
        </p:blipFill>
        <p:spPr bwMode="auto">
          <a:xfrm>
            <a:off x="4495800" y="1676400"/>
            <a:ext cx="4343400" cy="4876800"/>
          </a:xfrm>
          <a:prstGeom prst="rect">
            <a:avLst/>
          </a:prstGeom>
          <a:noFill/>
          <a:effectLst>
            <a:softEdge rad="127000"/>
          </a:effectLst>
        </p:spPr>
      </p:pic>
    </p:spTree>
    <p:extLst>
      <p:ext uri="{BB962C8B-B14F-4D97-AF65-F5344CB8AC3E}">
        <p14:creationId xmlns:p14="http://schemas.microsoft.com/office/powerpoint/2010/main" xmlns="" val="448368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914400"/>
          </a:xfrm>
        </p:spPr>
        <p:txBody>
          <a:bodyPr/>
          <a:lstStyle/>
          <a:p>
            <a:r>
              <a:rPr lang="en-IN" b="1" dirty="0" smtClean="0">
                <a:solidFill>
                  <a:schemeClr val="accent6">
                    <a:lumMod val="60000"/>
                    <a:lumOff val="40000"/>
                  </a:schemeClr>
                </a:solidFill>
                <a:latin typeface="Arial Narrow" pitchFamily="34" charset="0"/>
              </a:rPr>
              <a:t>22. </a:t>
            </a:r>
            <a:r>
              <a:rPr lang="en-IN" b="1" dirty="0" err="1" smtClean="0">
                <a:solidFill>
                  <a:schemeClr val="accent6">
                    <a:lumMod val="60000"/>
                    <a:lumOff val="40000"/>
                  </a:schemeClr>
                </a:solidFill>
                <a:latin typeface="Arial Narrow" pitchFamily="34" charset="0"/>
              </a:rPr>
              <a:t>Heb</a:t>
            </a:r>
            <a:r>
              <a:rPr lang="en-IN" b="1" dirty="0" smtClean="0">
                <a:solidFill>
                  <a:schemeClr val="accent6">
                    <a:lumMod val="60000"/>
                    <a:lumOff val="40000"/>
                  </a:schemeClr>
                </a:solidFill>
                <a:latin typeface="Arial Narrow" pitchFamily="34" charset="0"/>
              </a:rPr>
              <a:t> 13:5 lose God’s protection  </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066800"/>
            <a:ext cx="4038600" cy="5334000"/>
          </a:xfrm>
        </p:spPr>
        <p:txBody>
          <a:bodyPr>
            <a:normAutofit fontScale="92500" lnSpcReduction="10000"/>
          </a:bodyPr>
          <a:lstStyle/>
          <a:p>
            <a:r>
              <a:rPr lang="en-IN" b="1" dirty="0">
                <a:solidFill>
                  <a:srgbClr val="FFFF00"/>
                </a:solidFill>
                <a:latin typeface="Arial Narrow" pitchFamily="34" charset="0"/>
              </a:rPr>
              <a:t>Heb 13:5  Keep your lives free from the love of money, and be content with what you have, for God has said, "I will never leave you or abandon you</a:t>
            </a:r>
            <a:r>
              <a:rPr lang="en-IN" b="1" dirty="0" smtClean="0">
                <a:solidFill>
                  <a:srgbClr val="FFFF00"/>
                </a:solidFill>
                <a:latin typeface="Arial Narrow" pitchFamily="34" charset="0"/>
              </a:rPr>
              <a:t>.“</a:t>
            </a:r>
            <a:r>
              <a:rPr lang="en-IN" b="1" dirty="0">
                <a:solidFill>
                  <a:srgbClr val="FFFF00"/>
                </a:solidFill>
                <a:latin typeface="Arial Narrow" pitchFamily="34" charset="0"/>
              </a:rPr>
              <a:t> </a:t>
            </a:r>
          </a:p>
          <a:p>
            <a:r>
              <a:rPr lang="en-IN" b="1" dirty="0" smtClean="0">
                <a:solidFill>
                  <a:srgbClr val="FFFF00"/>
                </a:solidFill>
                <a:latin typeface="Arial Narrow" pitchFamily="34" charset="0"/>
              </a:rPr>
              <a:t>When one starts putting trust in money, God’s  protection will </a:t>
            </a:r>
            <a:r>
              <a:rPr lang="en-IN" b="1" dirty="0" smtClean="0">
                <a:solidFill>
                  <a:srgbClr val="FFFF00"/>
                </a:solidFill>
                <a:latin typeface="Arial Narrow" pitchFamily="34" charset="0"/>
              </a:rPr>
              <a:t>leave. </a:t>
            </a:r>
            <a:endParaRPr lang="en-IN" b="1" dirty="0" smtClean="0">
              <a:solidFill>
                <a:srgbClr val="FFFF00"/>
              </a:solidFill>
              <a:latin typeface="Arial Narrow" pitchFamily="34" charset="0"/>
            </a:endParaRPr>
          </a:p>
          <a:p>
            <a:endParaRPr lang="en-IN" b="1" dirty="0" smtClean="0">
              <a:solidFill>
                <a:srgbClr val="FFFF00"/>
              </a:solidFill>
              <a:latin typeface="Arial Narrow" pitchFamily="34" charset="0"/>
            </a:endParaRPr>
          </a:p>
          <a:p>
            <a:r>
              <a:rPr lang="en-IN" b="1" dirty="0" err="1" smtClean="0">
                <a:solidFill>
                  <a:srgbClr val="FFFF00"/>
                </a:solidFill>
                <a:latin typeface="Arial Narrow" pitchFamily="34" charset="0"/>
              </a:rPr>
              <a:t>Eg</a:t>
            </a:r>
            <a:r>
              <a:rPr lang="en-IN" b="1" dirty="0" smtClean="0">
                <a:solidFill>
                  <a:srgbClr val="FFFF00"/>
                </a:solidFill>
                <a:latin typeface="Arial Narrow" pitchFamily="34" charset="0"/>
              </a:rPr>
              <a:t>. God’s protection (Personal Experience)</a:t>
            </a:r>
            <a:endParaRPr lang="en-IN" b="1" dirty="0">
              <a:solidFill>
                <a:srgbClr val="FFFF00"/>
              </a:solidFill>
              <a:latin typeface="Arial Narrow" pitchFamily="34" charset="0"/>
            </a:endParaRPr>
          </a:p>
          <a:p>
            <a:endParaRPr lang="en-IN" dirty="0"/>
          </a:p>
        </p:txBody>
      </p:sp>
      <p:pic>
        <p:nvPicPr>
          <p:cNvPr id="11266" name="Picture 2" descr="C:\Users\Dell\Desktop\School of Financial Discipline 1\Pics\images (19).jpg"/>
          <p:cNvPicPr>
            <a:picLocks noGrp="1" noChangeAspect="1" noChangeArrowheads="1"/>
          </p:cNvPicPr>
          <p:nvPr>
            <p:ph sz="half" idx="2"/>
          </p:nvPr>
        </p:nvPicPr>
        <p:blipFill>
          <a:blip r:embed="rId2"/>
          <a:srcRect/>
          <a:stretch>
            <a:fillRect/>
          </a:stretch>
        </p:blipFill>
        <p:spPr bwMode="auto">
          <a:xfrm>
            <a:off x="5257800" y="914400"/>
            <a:ext cx="3505200" cy="3962400"/>
          </a:xfrm>
          <a:prstGeom prst="rect">
            <a:avLst/>
          </a:prstGeom>
          <a:noFill/>
          <a:effectLst>
            <a:softEdge rad="127000"/>
          </a:effectLst>
        </p:spPr>
      </p:pic>
      <p:pic>
        <p:nvPicPr>
          <p:cNvPr id="11267" name="Picture 3" descr="C:\Users\Dell\Desktop\School of Financial Discipline 1\Pics\images (20).jpg"/>
          <p:cNvPicPr>
            <a:picLocks noChangeAspect="1" noChangeArrowheads="1"/>
          </p:cNvPicPr>
          <p:nvPr/>
        </p:nvPicPr>
        <p:blipFill>
          <a:blip r:embed="rId3"/>
          <a:srcRect/>
          <a:stretch>
            <a:fillRect/>
          </a:stretch>
        </p:blipFill>
        <p:spPr bwMode="auto">
          <a:xfrm>
            <a:off x="3810000" y="4648200"/>
            <a:ext cx="1962150" cy="2209800"/>
          </a:xfrm>
          <a:prstGeom prst="rect">
            <a:avLst/>
          </a:prstGeom>
          <a:noFill/>
        </p:spPr>
      </p:pic>
      <p:pic>
        <p:nvPicPr>
          <p:cNvPr id="11268" name="Picture 4" descr="C:\Users\Dell\Desktop\School of Financial Discipline 1\Pics\images (25).jpg"/>
          <p:cNvPicPr>
            <a:picLocks noChangeAspect="1" noChangeArrowheads="1"/>
          </p:cNvPicPr>
          <p:nvPr/>
        </p:nvPicPr>
        <p:blipFill>
          <a:blip r:embed="rId4"/>
          <a:srcRect/>
          <a:stretch>
            <a:fillRect/>
          </a:stretch>
        </p:blipFill>
        <p:spPr bwMode="auto">
          <a:xfrm>
            <a:off x="5791200" y="4800600"/>
            <a:ext cx="3124200" cy="2057400"/>
          </a:xfrm>
          <a:prstGeom prst="rect">
            <a:avLst/>
          </a:prstGeom>
          <a:noFill/>
          <a:effectLst>
            <a:softEdge rad="127000"/>
          </a:effectLst>
        </p:spPr>
      </p:pic>
    </p:spTree>
    <p:extLst>
      <p:ext uri="{BB962C8B-B14F-4D97-AF65-F5344CB8AC3E}">
        <p14:creationId xmlns:p14="http://schemas.microsoft.com/office/powerpoint/2010/main" xmlns="" val="3328782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763000" cy="685800"/>
          </a:xfrm>
        </p:spPr>
        <p:txBody>
          <a:bodyPr/>
          <a:lstStyle/>
          <a:p>
            <a:pPr algn="ctr"/>
            <a:r>
              <a:rPr lang="en-US" b="1" dirty="0" smtClean="0">
                <a:solidFill>
                  <a:schemeClr val="accent6">
                    <a:lumMod val="60000"/>
                    <a:lumOff val="40000"/>
                  </a:schemeClr>
                </a:solidFill>
                <a:latin typeface="Arial Narrow" pitchFamily="34" charset="0"/>
              </a:rPr>
              <a:t>23. Leads to betraying  own people Jud 16:18</a:t>
            </a:r>
            <a:endParaRPr lang="en-US"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304800" y="1066800"/>
            <a:ext cx="4267200" cy="5029200"/>
          </a:xfrm>
        </p:spPr>
        <p:txBody>
          <a:bodyPr>
            <a:normAutofit fontScale="92500" lnSpcReduction="20000"/>
          </a:bodyPr>
          <a:lstStyle/>
          <a:p>
            <a:endParaRPr lang="en-US" dirty="0" smtClean="0"/>
          </a:p>
          <a:p>
            <a:r>
              <a:rPr lang="en-US" b="1" dirty="0" err="1" smtClean="0">
                <a:solidFill>
                  <a:srgbClr val="FFFF00"/>
                </a:solidFill>
                <a:latin typeface="Arial Narrow" pitchFamily="34" charset="0"/>
              </a:rPr>
              <a:t>Jdg</a:t>
            </a:r>
            <a:r>
              <a:rPr lang="en-US" b="1" dirty="0" smtClean="0">
                <a:solidFill>
                  <a:srgbClr val="FFFF00"/>
                </a:solidFill>
                <a:latin typeface="Arial Narrow" pitchFamily="34" charset="0"/>
              </a:rPr>
              <a:t> 16:18  When Delilah saw that he had told her all his heart, she sent and called for the lords of the Philistines, saying, “Come up this once, for he has told me all his heart.” Then the lords of the Philistines came up to her, and brought the money in their hand.</a:t>
            </a:r>
          </a:p>
          <a:p>
            <a:endParaRPr lang="en-US" b="1" dirty="0" smtClean="0">
              <a:solidFill>
                <a:srgbClr val="FFFF00"/>
              </a:solidFill>
              <a:latin typeface="Arial Narrow" pitchFamily="34" charset="0"/>
            </a:endParaRPr>
          </a:p>
          <a:p>
            <a:r>
              <a:rPr lang="en-US" b="1" dirty="0" smtClean="0">
                <a:solidFill>
                  <a:srgbClr val="FFFF00"/>
                </a:solidFill>
                <a:latin typeface="Arial Narrow" pitchFamily="34" charset="0"/>
              </a:rPr>
              <a:t>(God’s </a:t>
            </a:r>
            <a:r>
              <a:rPr lang="en-US" b="1" dirty="0" smtClean="0">
                <a:solidFill>
                  <a:srgbClr val="FFFF00"/>
                </a:solidFill>
                <a:latin typeface="Arial Narrow" pitchFamily="34" charset="0"/>
              </a:rPr>
              <a:t>warning  in requesting </a:t>
            </a:r>
            <a:r>
              <a:rPr lang="en-US" b="1" dirty="0" smtClean="0">
                <a:solidFill>
                  <a:srgbClr val="FFFF00"/>
                </a:solidFill>
                <a:latin typeface="Arial Narrow" pitchFamily="34" charset="0"/>
              </a:rPr>
              <a:t>land)  </a:t>
            </a:r>
            <a:endParaRPr lang="en-US" b="1" dirty="0" smtClean="0">
              <a:solidFill>
                <a:srgbClr val="FFFF00"/>
              </a:solidFill>
              <a:latin typeface="Arial Narrow" pitchFamily="34" charset="0"/>
            </a:endParaRPr>
          </a:p>
          <a:p>
            <a:endParaRPr lang="en-US" dirty="0"/>
          </a:p>
        </p:txBody>
      </p:sp>
      <p:pic>
        <p:nvPicPr>
          <p:cNvPr id="12291" name="Picture 3" descr="C:\Users\Dell\Desktop\School of Financial Discipline 1\Pics\images (19).jpg"/>
          <p:cNvPicPr>
            <a:picLocks noChangeAspect="1" noChangeArrowheads="1"/>
          </p:cNvPicPr>
          <p:nvPr/>
        </p:nvPicPr>
        <p:blipFill>
          <a:blip r:embed="rId2"/>
          <a:srcRect/>
          <a:stretch>
            <a:fillRect/>
          </a:stretch>
        </p:blipFill>
        <p:spPr bwMode="auto">
          <a:xfrm>
            <a:off x="5867400" y="1905000"/>
            <a:ext cx="2286000" cy="4267200"/>
          </a:xfrm>
          <a:prstGeom prst="rect">
            <a:avLst/>
          </a:prstGeom>
          <a:noFill/>
          <a:effectLst>
            <a:softEdge rad="127000"/>
          </a:effectLst>
        </p:spPr>
      </p:pic>
    </p:spTree>
    <p:extLst>
      <p:ext uri="{BB962C8B-B14F-4D97-AF65-F5344CB8AC3E}">
        <p14:creationId xmlns:p14="http://schemas.microsoft.com/office/powerpoint/2010/main" xmlns="" val="2483103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60000"/>
                    <a:lumOff val="40000"/>
                  </a:schemeClr>
                </a:solidFill>
                <a:latin typeface="Arial Narrow" pitchFamily="34" charset="0"/>
              </a:rPr>
              <a:t>24. Leads to spreading lies &amp; hiding truth  </a:t>
            </a:r>
            <a:endParaRPr lang="en-US"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p:txBody>
          <a:bodyPr>
            <a:normAutofit lnSpcReduction="10000"/>
          </a:bodyPr>
          <a:lstStyle/>
          <a:p>
            <a:r>
              <a:rPr lang="en-US" b="1" dirty="0" smtClean="0">
                <a:solidFill>
                  <a:srgbClr val="FFFF00"/>
                </a:solidFill>
                <a:latin typeface="Arial Narrow" pitchFamily="34" charset="0"/>
              </a:rPr>
              <a:t>Mat 28:15  So they took the money and did as they were told. This saying was spread abroad among the Jews, and continues until today.</a:t>
            </a:r>
          </a:p>
          <a:p>
            <a:endParaRPr lang="en-US" b="1" dirty="0" smtClean="0">
              <a:solidFill>
                <a:srgbClr val="FFFF00"/>
              </a:solidFill>
              <a:latin typeface="Arial Narrow" pitchFamily="34" charset="0"/>
            </a:endParaRPr>
          </a:p>
          <a:p>
            <a:r>
              <a:rPr lang="en-US" b="1" dirty="0" smtClean="0">
                <a:solidFill>
                  <a:srgbClr val="FFFF00"/>
                </a:solidFill>
                <a:latin typeface="Arial Narrow" pitchFamily="34" charset="0"/>
              </a:rPr>
              <a:t>(</a:t>
            </a:r>
            <a:r>
              <a:rPr lang="en-US" b="1" dirty="0" err="1" smtClean="0">
                <a:solidFill>
                  <a:srgbClr val="FFFF00"/>
                </a:solidFill>
                <a:latin typeface="Arial Narrow" pitchFamily="34" charset="0"/>
              </a:rPr>
              <a:t>Cheque</a:t>
            </a:r>
            <a:r>
              <a:rPr lang="en-US" b="1" dirty="0" smtClean="0">
                <a:solidFill>
                  <a:srgbClr val="FFFF00"/>
                </a:solidFill>
                <a:latin typeface="Arial Narrow" pitchFamily="34" charset="0"/>
              </a:rPr>
              <a:t> received  sent back.)</a:t>
            </a:r>
          </a:p>
          <a:p>
            <a:endParaRPr lang="en-US" dirty="0"/>
          </a:p>
        </p:txBody>
      </p:sp>
      <p:pic>
        <p:nvPicPr>
          <p:cNvPr id="13314" name="Picture 2" descr="C:\Users\Dell\Desktop\School of Financial Discipline 1\Pics\images (14).jpg"/>
          <p:cNvPicPr>
            <a:picLocks noGrp="1" noChangeAspect="1" noChangeArrowheads="1"/>
          </p:cNvPicPr>
          <p:nvPr>
            <p:ph sz="half" idx="2"/>
          </p:nvPr>
        </p:nvPicPr>
        <p:blipFill>
          <a:blip r:embed="rId2"/>
          <a:srcRect/>
          <a:stretch>
            <a:fillRect/>
          </a:stretch>
        </p:blipFill>
        <p:spPr bwMode="auto">
          <a:xfrm>
            <a:off x="5029200" y="1219200"/>
            <a:ext cx="3810000" cy="2133600"/>
          </a:xfrm>
          <a:prstGeom prst="rect">
            <a:avLst/>
          </a:prstGeom>
          <a:noFill/>
          <a:effectLst>
            <a:softEdge rad="127000"/>
          </a:effectLst>
        </p:spPr>
      </p:pic>
      <p:pic>
        <p:nvPicPr>
          <p:cNvPr id="13316" name="Picture 4" descr="C:\Users\Dell\Desktop\School of Financial Discipline 1\Pics\download (6).jpg"/>
          <p:cNvPicPr>
            <a:picLocks noChangeAspect="1" noChangeArrowheads="1"/>
          </p:cNvPicPr>
          <p:nvPr/>
        </p:nvPicPr>
        <p:blipFill>
          <a:blip r:embed="rId3"/>
          <a:srcRect/>
          <a:stretch>
            <a:fillRect/>
          </a:stretch>
        </p:blipFill>
        <p:spPr bwMode="auto">
          <a:xfrm>
            <a:off x="4876800" y="3352800"/>
            <a:ext cx="4267200" cy="3505200"/>
          </a:xfrm>
          <a:prstGeom prst="rect">
            <a:avLst/>
          </a:prstGeom>
          <a:noFill/>
          <a:effectLst>
            <a:softEdge rad="127000"/>
          </a:effectLst>
        </p:spPr>
      </p:pic>
    </p:spTree>
    <p:extLst>
      <p:ext uri="{BB962C8B-B14F-4D97-AF65-F5344CB8AC3E}">
        <p14:creationId xmlns:p14="http://schemas.microsoft.com/office/powerpoint/2010/main" xmlns="" val="484810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914400"/>
          </a:xfrm>
        </p:spPr>
        <p:txBody>
          <a:bodyPr/>
          <a:lstStyle/>
          <a:p>
            <a:pPr algn="ctr"/>
            <a:r>
              <a:rPr lang="en-US" b="1" dirty="0" smtClean="0">
                <a:solidFill>
                  <a:schemeClr val="accent6">
                    <a:lumMod val="60000"/>
                    <a:lumOff val="40000"/>
                  </a:schemeClr>
                </a:solidFill>
                <a:latin typeface="Arial Narrow" pitchFamily="34" charset="0"/>
              </a:rPr>
              <a:t>25.Tempted to buy Holy Spirit </a:t>
            </a:r>
            <a:endParaRPr lang="en-US"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228600" y="1676400"/>
            <a:ext cx="4038600" cy="4525963"/>
          </a:xfrm>
        </p:spPr>
        <p:txBody>
          <a:bodyPr>
            <a:normAutofit fontScale="92500" lnSpcReduction="10000"/>
          </a:bodyPr>
          <a:lstStyle/>
          <a:p>
            <a:r>
              <a:rPr lang="en-US" b="1" dirty="0" smtClean="0">
                <a:solidFill>
                  <a:srgbClr val="FFFF00"/>
                </a:solidFill>
                <a:latin typeface="Arial Narrow" pitchFamily="34" charset="0"/>
              </a:rPr>
              <a:t>Act  8:18  Now when Simon saw that the Holy Spirit was given through the laying on of the apostles’ hands, he offered them money,</a:t>
            </a:r>
          </a:p>
          <a:p>
            <a:r>
              <a:rPr lang="en-US" b="1" dirty="0" smtClean="0">
                <a:solidFill>
                  <a:srgbClr val="FFFF00"/>
                </a:solidFill>
                <a:latin typeface="Arial Narrow" pitchFamily="34" charset="0"/>
              </a:rPr>
              <a:t>Act  8:20  But Peter said to him, “May your silver perish with you, because you thought you could obtain the gift of God with money!</a:t>
            </a:r>
          </a:p>
          <a:p>
            <a:endParaRPr lang="en-US" b="1" dirty="0">
              <a:solidFill>
                <a:srgbClr val="FFFF00"/>
              </a:solidFill>
              <a:latin typeface="Arial Narrow" pitchFamily="34" charset="0"/>
            </a:endParaRPr>
          </a:p>
        </p:txBody>
      </p:sp>
      <p:pic>
        <p:nvPicPr>
          <p:cNvPr id="14338" name="Picture 2" descr="C:\Users\Dell\Desktop\School of Financial Discipline 1\Pics\b10841c657066916c554465a89de6bfb--simon-magus-christianity.jpg"/>
          <p:cNvPicPr>
            <a:picLocks noGrp="1" noChangeAspect="1" noChangeArrowheads="1"/>
          </p:cNvPicPr>
          <p:nvPr>
            <p:ph sz="half" idx="2"/>
          </p:nvPr>
        </p:nvPicPr>
        <p:blipFill>
          <a:blip r:embed="rId2"/>
          <a:srcRect/>
          <a:stretch>
            <a:fillRect/>
          </a:stretch>
        </p:blipFill>
        <p:spPr bwMode="auto">
          <a:xfrm>
            <a:off x="4495800" y="914400"/>
            <a:ext cx="2743200" cy="3985419"/>
          </a:xfrm>
          <a:prstGeom prst="rect">
            <a:avLst/>
          </a:prstGeom>
          <a:noFill/>
          <a:effectLst>
            <a:softEdge rad="127000"/>
          </a:effectLst>
        </p:spPr>
      </p:pic>
      <p:pic>
        <p:nvPicPr>
          <p:cNvPr id="14339" name="Picture 3" descr="C:\Users\Dell\Desktop\School of Financial Discipline 1\Pics\download (5).jpg"/>
          <p:cNvPicPr>
            <a:picLocks noChangeAspect="1" noChangeArrowheads="1"/>
          </p:cNvPicPr>
          <p:nvPr/>
        </p:nvPicPr>
        <p:blipFill>
          <a:blip r:embed="rId3"/>
          <a:srcRect/>
          <a:stretch>
            <a:fillRect/>
          </a:stretch>
        </p:blipFill>
        <p:spPr bwMode="auto">
          <a:xfrm>
            <a:off x="6324600" y="4953000"/>
            <a:ext cx="2819400" cy="1905000"/>
          </a:xfrm>
          <a:prstGeom prst="rect">
            <a:avLst/>
          </a:prstGeom>
          <a:noFill/>
          <a:effectLst>
            <a:softEdge rad="127000"/>
          </a:effectLst>
        </p:spPr>
      </p:pic>
    </p:spTree>
    <p:extLst>
      <p:ext uri="{BB962C8B-B14F-4D97-AF65-F5344CB8AC3E}">
        <p14:creationId xmlns:p14="http://schemas.microsoft.com/office/powerpoint/2010/main" xmlns="" val="340606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219200"/>
          </a:xfrm>
        </p:spPr>
        <p:txBody>
          <a:bodyPr/>
          <a:lstStyle/>
          <a:p>
            <a:pPr algn="ctr"/>
            <a:r>
              <a:rPr lang="en-IN" b="1" dirty="0" smtClean="0">
                <a:solidFill>
                  <a:schemeClr val="accent6">
                    <a:lumMod val="60000"/>
                    <a:lumOff val="40000"/>
                  </a:schemeClr>
                </a:solidFill>
                <a:latin typeface="Arial Narrow" pitchFamily="34" charset="0"/>
              </a:rPr>
              <a:t>1. Is 5:8-9 Houses will become desolate &amp; without occupants</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1905000"/>
            <a:ext cx="4350544" cy="4724400"/>
          </a:xfrm>
        </p:spPr>
        <p:txBody>
          <a:bodyPr>
            <a:normAutofit fontScale="92500" lnSpcReduction="10000"/>
          </a:bodyPr>
          <a:lstStyle/>
          <a:p>
            <a:r>
              <a:rPr lang="en-IN" b="1" dirty="0">
                <a:solidFill>
                  <a:srgbClr val="FFFF00"/>
                </a:solidFill>
                <a:latin typeface="Arial Narrow" pitchFamily="34" charset="0"/>
              </a:rPr>
              <a:t>Isa 5:8  "How terrible it will be for you who join house to house, who add field to field, until there is no more room, and you have settled yourselves alone in the middle of the land!" </a:t>
            </a:r>
          </a:p>
          <a:p>
            <a:r>
              <a:rPr lang="en-IN" b="1" dirty="0">
                <a:solidFill>
                  <a:srgbClr val="FFFF00"/>
                </a:solidFill>
                <a:latin typeface="Arial Narrow" pitchFamily="34" charset="0"/>
              </a:rPr>
              <a:t>Isa 5:9  </a:t>
            </a:r>
            <a:r>
              <a:rPr lang="en-IN" b="1" dirty="0" smtClean="0">
                <a:solidFill>
                  <a:srgbClr val="FFFF00"/>
                </a:solidFill>
                <a:latin typeface="Arial Narrow" pitchFamily="34" charset="0"/>
              </a:rPr>
              <a:t>......."</a:t>
            </a:r>
            <a:r>
              <a:rPr lang="en-IN" b="1" dirty="0">
                <a:solidFill>
                  <a:srgbClr val="FFFF00"/>
                </a:solidFill>
                <a:latin typeface="Arial Narrow" pitchFamily="34" charset="0"/>
              </a:rPr>
              <a:t>Surely many houses will become desolate, great and beautiful houses, without occupants. </a:t>
            </a:r>
            <a:endParaRPr lang="en-IN" b="1" dirty="0" smtClean="0">
              <a:solidFill>
                <a:srgbClr val="FFFF00"/>
              </a:solidFill>
              <a:latin typeface="Arial Narrow" pitchFamily="34" charset="0"/>
            </a:endParaRPr>
          </a:p>
          <a:p>
            <a:pPr>
              <a:buNone/>
            </a:pPr>
            <a:r>
              <a:rPr lang="en-IN" b="1" dirty="0" smtClean="0">
                <a:solidFill>
                  <a:srgbClr val="FFFF00"/>
                </a:solidFill>
                <a:latin typeface="Arial Narrow" pitchFamily="34" charset="0"/>
              </a:rPr>
              <a:t>	(Cletus Vincent)</a:t>
            </a:r>
            <a:endParaRPr lang="en-IN" b="1" dirty="0">
              <a:solidFill>
                <a:srgbClr val="FFFF00"/>
              </a:solidFill>
              <a:latin typeface="Arial Narrow" pitchFamily="34" charset="0"/>
            </a:endParaRPr>
          </a:p>
          <a:p>
            <a:endParaRPr lang="en-IN" dirty="0"/>
          </a:p>
        </p:txBody>
      </p:sp>
      <p:pic>
        <p:nvPicPr>
          <p:cNvPr id="1026" name="Picture 2" descr="C:\Users\Dell\Desktop\School of Financial Discipline\Pics\download.jpg"/>
          <p:cNvPicPr>
            <a:picLocks noGrp="1" noChangeAspect="1" noChangeArrowheads="1"/>
          </p:cNvPicPr>
          <p:nvPr>
            <p:ph sz="half" idx="2"/>
          </p:nvPr>
        </p:nvPicPr>
        <p:blipFill>
          <a:blip r:embed="rId2"/>
          <a:srcRect/>
          <a:stretch>
            <a:fillRect/>
          </a:stretch>
        </p:blipFill>
        <p:spPr bwMode="auto">
          <a:xfrm>
            <a:off x="4495800" y="2743200"/>
            <a:ext cx="4648200" cy="4114800"/>
          </a:xfrm>
          <a:prstGeom prst="rect">
            <a:avLst/>
          </a:prstGeom>
          <a:noFill/>
          <a:effectLst>
            <a:softEdge rad="127000"/>
          </a:effectLst>
        </p:spPr>
      </p:pic>
    </p:spTree>
    <p:extLst>
      <p:ext uri="{BB962C8B-B14F-4D97-AF65-F5344CB8AC3E}">
        <p14:creationId xmlns:p14="http://schemas.microsoft.com/office/powerpoint/2010/main" xmlns="" val="135068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pPr algn="ctr"/>
            <a:r>
              <a:rPr lang="en-IN" dirty="0" smtClean="0">
                <a:solidFill>
                  <a:schemeClr val="accent6">
                    <a:lumMod val="60000"/>
                    <a:lumOff val="40000"/>
                  </a:schemeClr>
                </a:solidFill>
                <a:latin typeface="Arial Narrow" pitchFamily="34" charset="0"/>
              </a:rPr>
              <a:t>2. Isa 56:11 – Makes shepherds dumb dogs that cannot bark</a:t>
            </a:r>
            <a:endParaRPr lang="en-IN"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828800"/>
            <a:ext cx="4038600" cy="5029200"/>
          </a:xfrm>
        </p:spPr>
        <p:txBody>
          <a:bodyPr>
            <a:normAutofit fontScale="85000" lnSpcReduction="10000"/>
          </a:bodyPr>
          <a:lstStyle/>
          <a:p>
            <a:r>
              <a:rPr lang="en-IN" b="1" dirty="0" smtClean="0">
                <a:solidFill>
                  <a:srgbClr val="FFFF00"/>
                </a:solidFill>
                <a:latin typeface="Arial Narrow" pitchFamily="34" charset="0"/>
              </a:rPr>
              <a:t>Isa 56:10,11</a:t>
            </a:r>
            <a:r>
              <a:rPr lang="en-IN" b="1" dirty="0">
                <a:solidFill>
                  <a:srgbClr val="FFFF00"/>
                </a:solidFill>
                <a:latin typeface="Arial Narrow" pitchFamily="34" charset="0"/>
              </a:rPr>
              <a:t>  His watchmen are blind; they are all without knowledge. They are all dumb dogs—they cannot bark. They keep on dreaming and lying around, and they're lovers of sleep! </a:t>
            </a:r>
          </a:p>
          <a:p>
            <a:r>
              <a:rPr lang="en-IN" b="1" dirty="0">
                <a:solidFill>
                  <a:srgbClr val="FFFF00"/>
                </a:solidFill>
                <a:latin typeface="Arial Narrow" pitchFamily="34" charset="0"/>
              </a:rPr>
              <a:t> </a:t>
            </a:r>
            <a:r>
              <a:rPr lang="en-IN" b="1">
                <a:solidFill>
                  <a:srgbClr val="FFFF00"/>
                </a:solidFill>
                <a:latin typeface="Arial Narrow" pitchFamily="34" charset="0"/>
              </a:rPr>
              <a:t> </a:t>
            </a:r>
            <a:r>
              <a:rPr lang="en-US" b="1" dirty="0" smtClean="0">
                <a:solidFill>
                  <a:srgbClr val="FFFF00"/>
                </a:solidFill>
                <a:latin typeface="Arial Narrow" pitchFamily="34" charset="0"/>
              </a:rPr>
              <a:t>  Yea, they are greedy dogs which can never have enough; and they are shepherds who cannot understand. They all look to their own way, every one for his gain, to his own end</a:t>
            </a:r>
            <a:r>
              <a:rPr lang="en-US" b="1" i="1" dirty="0" smtClean="0">
                <a:solidFill>
                  <a:srgbClr val="FFFF00"/>
                </a:solidFill>
              </a:rPr>
              <a:t>. </a:t>
            </a:r>
          </a:p>
          <a:p>
            <a:endParaRPr lang="en-IN" dirty="0"/>
          </a:p>
        </p:txBody>
      </p:sp>
      <p:pic>
        <p:nvPicPr>
          <p:cNvPr id="2051" name="Picture 3" descr="C:\Users\Dell\Desktop\School of Financial Discipline\Pics\download (4).jpg"/>
          <p:cNvPicPr>
            <a:picLocks noChangeAspect="1" noChangeArrowheads="1"/>
          </p:cNvPicPr>
          <p:nvPr/>
        </p:nvPicPr>
        <p:blipFill>
          <a:blip r:embed="rId2"/>
          <a:srcRect/>
          <a:stretch>
            <a:fillRect/>
          </a:stretch>
        </p:blipFill>
        <p:spPr bwMode="auto">
          <a:xfrm>
            <a:off x="5943600" y="1447800"/>
            <a:ext cx="2466975" cy="1847850"/>
          </a:xfrm>
          <a:prstGeom prst="rect">
            <a:avLst/>
          </a:prstGeom>
          <a:noFill/>
          <a:effectLst>
            <a:softEdge rad="63500"/>
          </a:effectLst>
        </p:spPr>
      </p:pic>
      <p:pic>
        <p:nvPicPr>
          <p:cNvPr id="2052" name="Picture 4" descr="C:\Users\Dell\Desktop\School of Financial Discipline\Pics\download (6).jpg"/>
          <p:cNvPicPr>
            <a:picLocks noChangeAspect="1" noChangeArrowheads="1"/>
          </p:cNvPicPr>
          <p:nvPr/>
        </p:nvPicPr>
        <p:blipFill>
          <a:blip r:embed="rId3"/>
          <a:srcRect/>
          <a:stretch>
            <a:fillRect/>
          </a:stretch>
        </p:blipFill>
        <p:spPr bwMode="auto">
          <a:xfrm>
            <a:off x="4648200" y="5029200"/>
            <a:ext cx="2809875" cy="1628775"/>
          </a:xfrm>
          <a:prstGeom prst="rect">
            <a:avLst/>
          </a:prstGeom>
          <a:noFill/>
          <a:effectLst>
            <a:softEdge rad="127000"/>
          </a:effectLst>
        </p:spPr>
      </p:pic>
      <p:pic>
        <p:nvPicPr>
          <p:cNvPr id="2053" name="Picture 5" descr="C:\Users\Dell\Desktop\School of Financial Discipline\Pics\images (17).jpg"/>
          <p:cNvPicPr>
            <a:picLocks noChangeAspect="1" noChangeArrowheads="1"/>
          </p:cNvPicPr>
          <p:nvPr/>
        </p:nvPicPr>
        <p:blipFill>
          <a:blip r:embed="rId4"/>
          <a:srcRect/>
          <a:stretch>
            <a:fillRect/>
          </a:stretch>
        </p:blipFill>
        <p:spPr bwMode="auto">
          <a:xfrm>
            <a:off x="6677025" y="3429000"/>
            <a:ext cx="2466975" cy="1847850"/>
          </a:xfrm>
          <a:prstGeom prst="rect">
            <a:avLst/>
          </a:prstGeom>
          <a:noFill/>
          <a:effectLst>
            <a:softEdge rad="127000"/>
          </a:effectLst>
        </p:spPr>
      </p:pic>
      <p:pic>
        <p:nvPicPr>
          <p:cNvPr id="2054" name="Picture 6" descr="C:\Users\Dell\Desktop\School of Financial Discipline\Pics\download (5).jpg"/>
          <p:cNvPicPr>
            <a:picLocks noChangeAspect="1" noChangeArrowheads="1"/>
          </p:cNvPicPr>
          <p:nvPr/>
        </p:nvPicPr>
        <p:blipFill>
          <a:blip r:embed="rId5"/>
          <a:srcRect/>
          <a:stretch>
            <a:fillRect/>
          </a:stretch>
        </p:blipFill>
        <p:spPr bwMode="auto">
          <a:xfrm>
            <a:off x="4495800" y="3200400"/>
            <a:ext cx="2543175" cy="1800225"/>
          </a:xfrm>
          <a:prstGeom prst="rect">
            <a:avLst/>
          </a:prstGeom>
          <a:noFill/>
          <a:effectLst>
            <a:softEdge rad="63500"/>
          </a:effectLst>
        </p:spPr>
      </p:pic>
    </p:spTree>
    <p:extLst>
      <p:ext uri="{BB962C8B-B14F-4D97-AF65-F5344CB8AC3E}">
        <p14:creationId xmlns:p14="http://schemas.microsoft.com/office/powerpoint/2010/main" xmlns="" val="348855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295400"/>
          </a:xfrm>
        </p:spPr>
        <p:txBody>
          <a:bodyPr/>
          <a:lstStyle/>
          <a:p>
            <a:r>
              <a:rPr lang="en-IN" dirty="0" smtClean="0">
                <a:solidFill>
                  <a:schemeClr val="accent6">
                    <a:lumMod val="60000"/>
                    <a:lumOff val="40000"/>
                  </a:schemeClr>
                </a:solidFill>
                <a:latin typeface="Arial Narrow" pitchFamily="34" charset="0"/>
              </a:rPr>
              <a:t>3. </a:t>
            </a:r>
            <a:r>
              <a:rPr lang="en-IN" dirty="0" err="1" smtClean="0">
                <a:solidFill>
                  <a:schemeClr val="accent6">
                    <a:lumMod val="60000"/>
                    <a:lumOff val="40000"/>
                  </a:schemeClr>
                </a:solidFill>
                <a:latin typeface="Arial Narrow" pitchFamily="34" charset="0"/>
              </a:rPr>
              <a:t>Jer</a:t>
            </a:r>
            <a:r>
              <a:rPr lang="en-IN" dirty="0" smtClean="0">
                <a:solidFill>
                  <a:schemeClr val="accent6">
                    <a:lumMod val="60000"/>
                    <a:lumOff val="40000"/>
                  </a:schemeClr>
                </a:solidFill>
                <a:latin typeface="Arial Narrow" pitchFamily="34" charset="0"/>
              </a:rPr>
              <a:t> 6:13, 8:10 – Make prophet &amp; priest treat the wounds superficially</a:t>
            </a:r>
            <a:endParaRPr lang="en-IN"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447800"/>
            <a:ext cx="4343400" cy="5257800"/>
          </a:xfrm>
        </p:spPr>
        <p:txBody>
          <a:bodyPr>
            <a:normAutofit/>
          </a:bodyPr>
          <a:lstStyle/>
          <a:p>
            <a:r>
              <a:rPr lang="en-IN" b="1" dirty="0" err="1" smtClean="0">
                <a:solidFill>
                  <a:srgbClr val="FFC000"/>
                </a:solidFill>
                <a:latin typeface="Arial Narrow" pitchFamily="34" charset="0"/>
              </a:rPr>
              <a:t>Jer</a:t>
            </a:r>
            <a:r>
              <a:rPr lang="en-IN" b="1" dirty="0" smtClean="0">
                <a:solidFill>
                  <a:srgbClr val="FFC000"/>
                </a:solidFill>
                <a:latin typeface="Arial Narrow" pitchFamily="34" charset="0"/>
              </a:rPr>
              <a:t> 6:13-14</a:t>
            </a:r>
            <a:r>
              <a:rPr lang="en-IN" b="1" dirty="0">
                <a:solidFill>
                  <a:srgbClr val="FFC000"/>
                </a:solidFill>
                <a:latin typeface="Arial Narrow" pitchFamily="34" charset="0"/>
              </a:rPr>
              <a:t>  Indeed, from the least important to the most important, they're all greedy for dishonest gain. From prophet to priest, they all act deceitfully. </a:t>
            </a:r>
            <a:r>
              <a:rPr lang="en-IN" b="1" dirty="0" smtClean="0">
                <a:solidFill>
                  <a:srgbClr val="FFC000"/>
                </a:solidFill>
                <a:latin typeface="Arial Narrow" pitchFamily="34" charset="0"/>
              </a:rPr>
              <a:t> </a:t>
            </a:r>
            <a:r>
              <a:rPr lang="en-IN" b="1" dirty="0">
                <a:solidFill>
                  <a:srgbClr val="FFC000"/>
                </a:solidFill>
                <a:latin typeface="Arial Narrow" pitchFamily="34" charset="0"/>
              </a:rPr>
              <a:t>They treated my people's wound superficially, telling them, 'Peace, peace,' but there is no peace. </a:t>
            </a:r>
          </a:p>
          <a:p>
            <a:endParaRPr lang="en-IN" dirty="0"/>
          </a:p>
        </p:txBody>
      </p:sp>
      <p:pic>
        <p:nvPicPr>
          <p:cNvPr id="3074" name="Picture 2" descr="C:\Users\Dell\Desktop\School of Financial Discipline\Pics\Jeremiah+6_+From+the+least+to+the+greatest,+all+are+greedy+for+gain;+prophets+and+priests+alike,+all+practice+deceit..jpg"/>
          <p:cNvPicPr>
            <a:picLocks noGrp="1" noChangeAspect="1" noChangeArrowheads="1"/>
          </p:cNvPicPr>
          <p:nvPr>
            <p:ph sz="half" idx="2"/>
          </p:nvPr>
        </p:nvPicPr>
        <p:blipFill>
          <a:blip r:embed="rId2"/>
          <a:srcRect/>
          <a:stretch>
            <a:fillRect/>
          </a:stretch>
        </p:blipFill>
        <p:spPr bwMode="auto">
          <a:xfrm>
            <a:off x="4343400" y="1447800"/>
            <a:ext cx="4572000" cy="4724400"/>
          </a:xfrm>
          <a:prstGeom prst="rect">
            <a:avLst/>
          </a:prstGeom>
          <a:noFill/>
          <a:effectLst>
            <a:softEdge rad="127000"/>
          </a:effectLst>
        </p:spPr>
      </p:pic>
    </p:spTree>
    <p:extLst>
      <p:ext uri="{BB962C8B-B14F-4D97-AF65-F5344CB8AC3E}">
        <p14:creationId xmlns:p14="http://schemas.microsoft.com/office/powerpoint/2010/main" xmlns="" val="2805639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pPr algn="ctr"/>
            <a:r>
              <a:rPr lang="en-IN" b="1" dirty="0" smtClean="0">
                <a:solidFill>
                  <a:schemeClr val="accent6">
                    <a:lumMod val="60000"/>
                    <a:lumOff val="40000"/>
                  </a:schemeClr>
                </a:solidFill>
                <a:latin typeface="Arial Narrow" pitchFamily="34" charset="0"/>
              </a:rPr>
              <a:t>4. </a:t>
            </a:r>
            <a:r>
              <a:rPr lang="en-IN" b="1" dirty="0" err="1" smtClean="0">
                <a:solidFill>
                  <a:schemeClr val="accent6">
                    <a:lumMod val="60000"/>
                    <a:lumOff val="40000"/>
                  </a:schemeClr>
                </a:solidFill>
                <a:latin typeface="Arial Narrow" pitchFamily="34" charset="0"/>
              </a:rPr>
              <a:t>Jer</a:t>
            </a:r>
            <a:r>
              <a:rPr lang="en-IN" b="1" dirty="0" smtClean="0">
                <a:solidFill>
                  <a:schemeClr val="accent6">
                    <a:lumMod val="60000"/>
                    <a:lumOff val="40000"/>
                  </a:schemeClr>
                </a:solidFill>
                <a:latin typeface="Arial Narrow" pitchFamily="34" charset="0"/>
              </a:rPr>
              <a:t> 22:17-19 cause innocent bloodshed, oppression &amp; extortion</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152400" y="1828800"/>
            <a:ext cx="4350544" cy="4696264"/>
          </a:xfrm>
        </p:spPr>
        <p:txBody>
          <a:bodyPr>
            <a:normAutofit fontScale="85000" lnSpcReduction="20000"/>
          </a:bodyPr>
          <a:lstStyle/>
          <a:p>
            <a:r>
              <a:rPr lang="en-IN" b="1" dirty="0" err="1">
                <a:solidFill>
                  <a:srgbClr val="FFFF00"/>
                </a:solidFill>
                <a:latin typeface="Arial Narrow" pitchFamily="34" charset="0"/>
              </a:rPr>
              <a:t>Jer</a:t>
            </a:r>
            <a:r>
              <a:rPr lang="en-IN" b="1" dirty="0">
                <a:solidFill>
                  <a:srgbClr val="FFFF00"/>
                </a:solidFill>
                <a:latin typeface="Arial Narrow" pitchFamily="34" charset="0"/>
              </a:rPr>
              <a:t> </a:t>
            </a:r>
            <a:r>
              <a:rPr lang="en-IN" b="1" dirty="0" smtClean="0">
                <a:solidFill>
                  <a:srgbClr val="FFFF00"/>
                </a:solidFill>
                <a:latin typeface="Arial Narrow" pitchFamily="34" charset="0"/>
              </a:rPr>
              <a:t>22:17-19 But </a:t>
            </a:r>
            <a:r>
              <a:rPr lang="en-IN" b="1" dirty="0">
                <a:solidFill>
                  <a:srgbClr val="FFFF00"/>
                </a:solidFill>
                <a:latin typeface="Arial Narrow" pitchFamily="34" charset="0"/>
              </a:rPr>
              <a:t>your eyes and heart are on nothing but your dishonest gain, shedding the blood of innocent people, and practicing oppression and extortion. </a:t>
            </a:r>
            <a:r>
              <a:rPr lang="en-IN" b="1" dirty="0" smtClean="0">
                <a:solidFill>
                  <a:srgbClr val="FFFF00"/>
                </a:solidFill>
                <a:latin typeface="Arial Narrow" pitchFamily="34" charset="0"/>
              </a:rPr>
              <a:t>…………</a:t>
            </a:r>
            <a:r>
              <a:rPr lang="en-IN" b="1" dirty="0">
                <a:solidFill>
                  <a:srgbClr val="FFFF00"/>
                </a:solidFill>
                <a:latin typeface="Arial Narrow" pitchFamily="34" charset="0"/>
              </a:rPr>
              <a:t/>
            </a:r>
            <a:br>
              <a:rPr lang="en-IN" b="1" dirty="0">
                <a:solidFill>
                  <a:srgbClr val="FFFF00"/>
                </a:solidFill>
                <a:latin typeface="Arial Narrow" pitchFamily="34" charset="0"/>
              </a:rPr>
            </a:br>
            <a:r>
              <a:rPr lang="en-IN" b="1" dirty="0">
                <a:solidFill>
                  <a:srgbClr val="FFFF00"/>
                </a:solidFill>
                <a:latin typeface="Arial Narrow" pitchFamily="34" charset="0"/>
              </a:rPr>
              <a:t>  </a:t>
            </a:r>
            <a:endParaRPr lang="en-IN" b="1" dirty="0" smtClean="0">
              <a:solidFill>
                <a:srgbClr val="FFFF00"/>
              </a:solidFill>
              <a:latin typeface="Arial Narrow" pitchFamily="34" charset="0"/>
            </a:endParaRPr>
          </a:p>
          <a:p>
            <a:endParaRPr lang="en-IN" b="1" dirty="0" smtClean="0">
              <a:solidFill>
                <a:srgbClr val="FFFF00"/>
              </a:solidFill>
              <a:latin typeface="Arial Narrow" pitchFamily="34" charset="0"/>
            </a:endParaRPr>
          </a:p>
          <a:p>
            <a:r>
              <a:rPr lang="en-IN" b="1" dirty="0" smtClean="0">
                <a:solidFill>
                  <a:srgbClr val="FFFF00"/>
                </a:solidFill>
                <a:latin typeface="Arial Narrow" pitchFamily="34" charset="0"/>
              </a:rPr>
              <a:t>"</a:t>
            </a:r>
            <a:r>
              <a:rPr lang="en-IN" b="1" dirty="0">
                <a:solidFill>
                  <a:srgbClr val="FFFF00"/>
                </a:solidFill>
                <a:latin typeface="Arial Narrow" pitchFamily="34" charset="0"/>
              </a:rPr>
              <a:t>He will receive a donkey's burial, dragged out </a:t>
            </a:r>
            <a:endParaRPr lang="en-IN" b="1" dirty="0" smtClean="0">
              <a:solidFill>
                <a:srgbClr val="FFFF00"/>
              </a:solidFill>
              <a:latin typeface="Arial Narrow" pitchFamily="34" charset="0"/>
            </a:endParaRPr>
          </a:p>
          <a:p>
            <a:pPr>
              <a:buNone/>
            </a:pPr>
            <a:r>
              <a:rPr lang="en-IN" b="1" dirty="0" smtClean="0">
                <a:solidFill>
                  <a:srgbClr val="FFFF00"/>
                </a:solidFill>
                <a:latin typeface="Arial Narrow" pitchFamily="34" charset="0"/>
              </a:rPr>
              <a:t>	and </a:t>
            </a:r>
            <a:r>
              <a:rPr lang="en-IN" b="1" dirty="0">
                <a:solidFill>
                  <a:srgbClr val="FFFF00"/>
                </a:solidFill>
                <a:latin typeface="Arial Narrow" pitchFamily="34" charset="0"/>
              </a:rPr>
              <a:t>thrown </a:t>
            </a:r>
            <a:r>
              <a:rPr lang="en-IN" b="1" dirty="0" smtClean="0">
                <a:solidFill>
                  <a:srgbClr val="FFFF00"/>
                </a:solidFill>
                <a:latin typeface="Arial Narrow" pitchFamily="34" charset="0"/>
              </a:rPr>
              <a:t>outside</a:t>
            </a:r>
          </a:p>
          <a:p>
            <a:pPr>
              <a:buNone/>
            </a:pPr>
            <a:r>
              <a:rPr lang="en-IN" b="1" dirty="0" smtClean="0">
                <a:solidFill>
                  <a:srgbClr val="FFFF00"/>
                </a:solidFill>
                <a:latin typeface="Arial Narrow" pitchFamily="34" charset="0"/>
              </a:rPr>
              <a:t>	 </a:t>
            </a:r>
            <a:r>
              <a:rPr lang="en-IN" b="1" dirty="0">
                <a:solidFill>
                  <a:srgbClr val="FFFF00"/>
                </a:solidFill>
                <a:latin typeface="Arial Narrow" pitchFamily="34" charset="0"/>
              </a:rPr>
              <a:t>the gates </a:t>
            </a:r>
            <a:r>
              <a:rPr lang="en-IN" b="1" dirty="0" smtClean="0">
                <a:solidFill>
                  <a:srgbClr val="FFFF00"/>
                </a:solidFill>
                <a:latin typeface="Arial Narrow" pitchFamily="34" charset="0"/>
              </a:rPr>
              <a:t>of</a:t>
            </a:r>
          </a:p>
          <a:p>
            <a:pPr lvl="1">
              <a:buNone/>
            </a:pPr>
            <a:r>
              <a:rPr lang="en-IN" b="1" dirty="0" smtClean="0">
                <a:solidFill>
                  <a:srgbClr val="FFFF00"/>
                </a:solidFill>
                <a:latin typeface="Arial Narrow" pitchFamily="34" charset="0"/>
              </a:rPr>
              <a:t>Jerusalem</a:t>
            </a:r>
            <a:r>
              <a:rPr lang="en-IN" b="1" dirty="0">
                <a:solidFill>
                  <a:srgbClr val="FFFF00"/>
                </a:solidFill>
                <a:latin typeface="Arial Narrow" pitchFamily="34" charset="0"/>
              </a:rPr>
              <a:t>." </a:t>
            </a:r>
            <a:br>
              <a:rPr lang="en-IN" b="1" dirty="0">
                <a:solidFill>
                  <a:srgbClr val="FFFF00"/>
                </a:solidFill>
                <a:latin typeface="Arial Narrow" pitchFamily="34" charset="0"/>
              </a:rPr>
            </a:br>
            <a:endParaRPr lang="en-IN" b="1" dirty="0">
              <a:solidFill>
                <a:srgbClr val="FFFF00"/>
              </a:solidFill>
              <a:latin typeface="Arial Narrow" pitchFamily="34" charset="0"/>
            </a:endParaRPr>
          </a:p>
        </p:txBody>
      </p:sp>
      <p:pic>
        <p:nvPicPr>
          <p:cNvPr id="4098" name="Picture 2" descr="C:\Users\Dell\Desktop\School of Financial Discipline\Pics\images (12).jpg"/>
          <p:cNvPicPr>
            <a:picLocks noGrp="1" noChangeAspect="1" noChangeArrowheads="1"/>
          </p:cNvPicPr>
          <p:nvPr>
            <p:ph sz="half" idx="2"/>
          </p:nvPr>
        </p:nvPicPr>
        <p:blipFill>
          <a:blip r:embed="rId2"/>
          <a:srcRect/>
          <a:stretch>
            <a:fillRect/>
          </a:stretch>
        </p:blipFill>
        <p:spPr bwMode="auto">
          <a:xfrm>
            <a:off x="5638800" y="1371600"/>
            <a:ext cx="2857500" cy="1600200"/>
          </a:xfrm>
          <a:prstGeom prst="rect">
            <a:avLst/>
          </a:prstGeom>
          <a:noFill/>
          <a:effectLst>
            <a:softEdge rad="127000"/>
          </a:effectLst>
        </p:spPr>
      </p:pic>
      <p:pic>
        <p:nvPicPr>
          <p:cNvPr id="4099" name="Picture 3" descr="C:\Users\Dell\Desktop\School of Financial Discipline\Pics\images (14).jpg"/>
          <p:cNvPicPr>
            <a:picLocks noChangeAspect="1" noChangeArrowheads="1"/>
          </p:cNvPicPr>
          <p:nvPr/>
        </p:nvPicPr>
        <p:blipFill>
          <a:blip r:embed="rId3"/>
          <a:srcRect/>
          <a:stretch>
            <a:fillRect/>
          </a:stretch>
        </p:blipFill>
        <p:spPr bwMode="auto">
          <a:xfrm>
            <a:off x="4191000" y="2971800"/>
            <a:ext cx="3057525" cy="1495425"/>
          </a:xfrm>
          <a:prstGeom prst="rect">
            <a:avLst/>
          </a:prstGeom>
          <a:noFill/>
          <a:effectLst>
            <a:softEdge rad="127000"/>
          </a:effectLst>
        </p:spPr>
      </p:pic>
      <p:pic>
        <p:nvPicPr>
          <p:cNvPr id="4100" name="Picture 4" descr="C:\Users\Dell\Desktop\School of Financial Discipline\Pics\images (33).jpg"/>
          <p:cNvPicPr>
            <a:picLocks noChangeAspect="1" noChangeArrowheads="1"/>
          </p:cNvPicPr>
          <p:nvPr/>
        </p:nvPicPr>
        <p:blipFill>
          <a:blip r:embed="rId4"/>
          <a:srcRect/>
          <a:stretch>
            <a:fillRect/>
          </a:stretch>
        </p:blipFill>
        <p:spPr bwMode="auto">
          <a:xfrm>
            <a:off x="6496050" y="4267200"/>
            <a:ext cx="2647950" cy="1724025"/>
          </a:xfrm>
          <a:prstGeom prst="rect">
            <a:avLst/>
          </a:prstGeom>
          <a:noFill/>
          <a:effectLst>
            <a:softEdge rad="127000"/>
          </a:effectLst>
        </p:spPr>
      </p:pic>
      <p:pic>
        <p:nvPicPr>
          <p:cNvPr id="4101" name="Picture 5" descr="C:\Users\Dell\Desktop\School of Financial Discipline\Pics\download (3).jpg"/>
          <p:cNvPicPr>
            <a:picLocks noChangeAspect="1" noChangeArrowheads="1"/>
          </p:cNvPicPr>
          <p:nvPr/>
        </p:nvPicPr>
        <p:blipFill>
          <a:blip r:embed="rId5"/>
          <a:srcRect/>
          <a:stretch>
            <a:fillRect/>
          </a:stretch>
        </p:blipFill>
        <p:spPr bwMode="auto">
          <a:xfrm>
            <a:off x="3124200" y="5334000"/>
            <a:ext cx="4162425" cy="1524001"/>
          </a:xfrm>
          <a:prstGeom prst="rect">
            <a:avLst/>
          </a:prstGeom>
          <a:noFill/>
          <a:effectLst>
            <a:softEdge rad="63500"/>
          </a:effectLst>
        </p:spPr>
      </p:pic>
    </p:spTree>
    <p:extLst>
      <p:ext uri="{BB962C8B-B14F-4D97-AF65-F5344CB8AC3E}">
        <p14:creationId xmlns:p14="http://schemas.microsoft.com/office/powerpoint/2010/main" xmlns="" val="2806296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219200"/>
          </a:xfrm>
        </p:spPr>
        <p:txBody>
          <a:bodyPr/>
          <a:lstStyle/>
          <a:p>
            <a:r>
              <a:rPr lang="en-IN" b="1" dirty="0" smtClean="0">
                <a:solidFill>
                  <a:schemeClr val="accent6">
                    <a:lumMod val="60000"/>
                    <a:lumOff val="40000"/>
                  </a:schemeClr>
                </a:solidFill>
                <a:latin typeface="Arial Narrow" pitchFamily="34" charset="0"/>
              </a:rPr>
              <a:t>5. </a:t>
            </a:r>
            <a:r>
              <a:rPr lang="en-IN" b="1" dirty="0" err="1" smtClean="0">
                <a:solidFill>
                  <a:schemeClr val="accent6">
                    <a:lumMod val="60000"/>
                    <a:lumOff val="40000"/>
                  </a:schemeClr>
                </a:solidFill>
                <a:latin typeface="Arial Narrow" pitchFamily="34" charset="0"/>
              </a:rPr>
              <a:t>Eze</a:t>
            </a:r>
            <a:r>
              <a:rPr lang="en-IN" b="1" dirty="0" smtClean="0">
                <a:solidFill>
                  <a:schemeClr val="accent6">
                    <a:lumMod val="60000"/>
                    <a:lumOff val="40000"/>
                  </a:schemeClr>
                </a:solidFill>
                <a:latin typeface="Arial Narrow" pitchFamily="34" charset="0"/>
              </a:rPr>
              <a:t> 33:31 Make one follow own self interest &amp; desires disobeying prophecies</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828800"/>
            <a:ext cx="4038600" cy="4525963"/>
          </a:xfrm>
        </p:spPr>
        <p:txBody>
          <a:bodyPr>
            <a:normAutofit fontScale="92500" lnSpcReduction="20000"/>
          </a:bodyPr>
          <a:lstStyle/>
          <a:p>
            <a:endParaRPr lang="en-IN" dirty="0" smtClean="0"/>
          </a:p>
          <a:p>
            <a:r>
              <a:rPr lang="en-IN" b="1" dirty="0" err="1" smtClean="0">
                <a:solidFill>
                  <a:srgbClr val="FFFF00"/>
                </a:solidFill>
                <a:latin typeface="Arial Narrow" pitchFamily="34" charset="0"/>
              </a:rPr>
              <a:t>Eze</a:t>
            </a:r>
            <a:r>
              <a:rPr lang="en-IN" b="1" dirty="0" smtClean="0">
                <a:solidFill>
                  <a:srgbClr val="FFFF00"/>
                </a:solidFill>
                <a:latin typeface="Arial Narrow" pitchFamily="34" charset="0"/>
              </a:rPr>
              <a:t> </a:t>
            </a:r>
            <a:r>
              <a:rPr lang="en-IN" b="1" dirty="0">
                <a:solidFill>
                  <a:srgbClr val="FFFF00"/>
                </a:solidFill>
                <a:latin typeface="Arial Narrow" pitchFamily="34" charset="0"/>
              </a:rPr>
              <a:t>33:31  Then they come to you as a group, sit down right in front of you as if they were my people, hear your words—and then they don't do what you say—because they're seeking only their own desires, they pursue ill-gotten profits, and they keep following their own self-interests. </a:t>
            </a:r>
          </a:p>
          <a:p>
            <a:endParaRPr lang="en-IN" dirty="0"/>
          </a:p>
        </p:txBody>
      </p:sp>
      <p:pic>
        <p:nvPicPr>
          <p:cNvPr id="5122" name="Picture 2" descr="C:\Users\Dell\Desktop\School of Financial Discipline\Pics\prophet-ezekiel-telling-about-his-visions-from-god-hand-colored-woodcut-BBJEHX.jpg"/>
          <p:cNvPicPr>
            <a:picLocks noGrp="1" noChangeAspect="1" noChangeArrowheads="1"/>
          </p:cNvPicPr>
          <p:nvPr>
            <p:ph sz="half" idx="2"/>
          </p:nvPr>
        </p:nvPicPr>
        <p:blipFill>
          <a:blip r:embed="rId2"/>
          <a:srcRect/>
          <a:stretch>
            <a:fillRect/>
          </a:stretch>
        </p:blipFill>
        <p:spPr bwMode="auto">
          <a:xfrm>
            <a:off x="3962400" y="1447800"/>
            <a:ext cx="4419600" cy="3644060"/>
          </a:xfrm>
          <a:prstGeom prst="rect">
            <a:avLst/>
          </a:prstGeom>
          <a:noFill/>
          <a:effectLst>
            <a:softEdge rad="127000"/>
          </a:effectLst>
        </p:spPr>
      </p:pic>
      <p:pic>
        <p:nvPicPr>
          <p:cNvPr id="5123" name="Picture 3" descr="C:\Users\Dell\Desktop\School of Financial Discipline\Pics\images (12).jpg"/>
          <p:cNvPicPr>
            <a:picLocks noChangeAspect="1" noChangeArrowheads="1"/>
          </p:cNvPicPr>
          <p:nvPr/>
        </p:nvPicPr>
        <p:blipFill>
          <a:blip r:embed="rId3"/>
          <a:srcRect/>
          <a:stretch>
            <a:fillRect/>
          </a:stretch>
        </p:blipFill>
        <p:spPr bwMode="auto">
          <a:xfrm>
            <a:off x="6781800" y="4648200"/>
            <a:ext cx="2362200" cy="2428875"/>
          </a:xfrm>
          <a:prstGeom prst="rect">
            <a:avLst/>
          </a:prstGeom>
          <a:noFill/>
          <a:effectLst>
            <a:softEdge rad="63500"/>
          </a:effectLst>
        </p:spPr>
      </p:pic>
    </p:spTree>
    <p:extLst>
      <p:ext uri="{BB962C8B-B14F-4D97-AF65-F5344CB8AC3E}">
        <p14:creationId xmlns:p14="http://schemas.microsoft.com/office/powerpoint/2010/main" xmlns="" val="4000335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sz="3200" b="1" dirty="0" smtClean="0">
                <a:solidFill>
                  <a:schemeClr val="accent6">
                    <a:lumMod val="60000"/>
                    <a:lumOff val="40000"/>
                  </a:schemeClr>
                </a:solidFill>
                <a:latin typeface="Arial Narrow" pitchFamily="34" charset="0"/>
              </a:rPr>
              <a:t>	6. Mic 2:2-4  Complete ruin &amp; Heritage given to others!</a:t>
            </a:r>
            <a:endParaRPr lang="en-IN" sz="3200" b="1" dirty="0">
              <a:solidFill>
                <a:schemeClr val="accent6">
                  <a:lumMod val="60000"/>
                  <a:lumOff val="40000"/>
                </a:schemeClr>
              </a:solidFill>
              <a:latin typeface="Arial Narrow" pitchFamily="34" charset="0"/>
            </a:endParaRPr>
          </a:p>
        </p:txBody>
      </p:sp>
      <p:sp>
        <p:nvSpPr>
          <p:cNvPr id="3" name="Content Placeholder 2"/>
          <p:cNvSpPr>
            <a:spLocks noGrp="1"/>
          </p:cNvSpPr>
          <p:nvPr>
            <p:ph idx="1"/>
          </p:nvPr>
        </p:nvSpPr>
        <p:spPr>
          <a:xfrm>
            <a:off x="381000" y="1219200"/>
            <a:ext cx="8763000" cy="5334000"/>
          </a:xfrm>
        </p:spPr>
        <p:txBody>
          <a:bodyPr>
            <a:normAutofit/>
          </a:bodyPr>
          <a:lstStyle/>
          <a:p>
            <a:r>
              <a:rPr lang="en-IN" b="1" dirty="0">
                <a:solidFill>
                  <a:srgbClr val="FFFF00"/>
                </a:solidFill>
                <a:latin typeface="Arial Narrow" pitchFamily="34" charset="0"/>
              </a:rPr>
              <a:t>Mic 2:2 </a:t>
            </a:r>
            <a:r>
              <a:rPr lang="en-IN" b="1" dirty="0" smtClean="0">
                <a:solidFill>
                  <a:srgbClr val="FFFF00"/>
                </a:solidFill>
                <a:latin typeface="Arial Narrow" pitchFamily="34" charset="0"/>
              </a:rPr>
              <a:t>-4 </a:t>
            </a:r>
            <a:r>
              <a:rPr lang="en-IN" b="1" dirty="0">
                <a:solidFill>
                  <a:srgbClr val="FFFF00"/>
                </a:solidFill>
                <a:latin typeface="Arial Narrow" pitchFamily="34" charset="0"/>
              </a:rPr>
              <a:t>They covet fields and seize them; they covet houses, and grab them, too. They harass the valiant man, along with his household, an individual and his estate." </a:t>
            </a:r>
            <a:r>
              <a:rPr lang="en-IN" b="1" dirty="0" smtClean="0">
                <a:solidFill>
                  <a:srgbClr val="FFFF00"/>
                </a:solidFill>
                <a:latin typeface="Arial Narrow" pitchFamily="34" charset="0"/>
              </a:rPr>
              <a:t> </a:t>
            </a:r>
            <a:r>
              <a:rPr lang="en-IN" b="1" dirty="0">
                <a:solidFill>
                  <a:srgbClr val="FFFF00"/>
                </a:solidFill>
                <a:latin typeface="Arial Narrow" pitchFamily="34" charset="0"/>
              </a:rPr>
              <a:t>  Therefore this is what the LORD says, "I'm crafting evil against this family, from which you can't escape. You won't strut around arrogantly, because the times are evil.   When this happens, someone will compose a proverb about you, lamenting sorrowfully, 'We are completely ruined! He has given my people's heritage to others. How he has removed it from me, dividing up our fields!' </a:t>
            </a:r>
          </a:p>
          <a:p>
            <a:endParaRPr lang="en-IN" dirty="0"/>
          </a:p>
        </p:txBody>
      </p:sp>
    </p:spTree>
    <p:extLst>
      <p:ext uri="{BB962C8B-B14F-4D97-AF65-F5344CB8AC3E}">
        <p14:creationId xmlns:p14="http://schemas.microsoft.com/office/powerpoint/2010/main" xmlns="" val="2956385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pPr algn="ctr"/>
            <a:r>
              <a:rPr lang="en-IN" b="1" dirty="0" smtClean="0">
                <a:solidFill>
                  <a:schemeClr val="accent6">
                    <a:lumMod val="60000"/>
                    <a:lumOff val="40000"/>
                  </a:schemeClr>
                </a:solidFill>
                <a:latin typeface="Arial Narrow" pitchFamily="34" charset="0"/>
              </a:rPr>
              <a:t>7. </a:t>
            </a:r>
            <a:r>
              <a:rPr lang="en-IN" b="1" dirty="0" err="1" smtClean="0">
                <a:solidFill>
                  <a:schemeClr val="accent6">
                    <a:lumMod val="60000"/>
                    <a:lumOff val="40000"/>
                  </a:schemeClr>
                </a:solidFill>
                <a:latin typeface="Arial Narrow" pitchFamily="34" charset="0"/>
              </a:rPr>
              <a:t>Luk</a:t>
            </a:r>
            <a:r>
              <a:rPr lang="en-IN" b="1" dirty="0" smtClean="0">
                <a:solidFill>
                  <a:schemeClr val="accent6">
                    <a:lumMod val="60000"/>
                    <a:lumOff val="40000"/>
                  </a:schemeClr>
                </a:solidFill>
                <a:latin typeface="Arial Narrow" pitchFamily="34" charset="0"/>
              </a:rPr>
              <a:t> 12:15,20 All accumulated wealth goes to  others</a:t>
            </a:r>
            <a:endParaRPr lang="en-IN" b="1" dirty="0">
              <a:solidFill>
                <a:schemeClr val="accent6">
                  <a:lumMod val="60000"/>
                  <a:lumOff val="40000"/>
                </a:schemeClr>
              </a:solidFill>
              <a:latin typeface="Arial Narrow" pitchFamily="34" charset="0"/>
            </a:endParaRPr>
          </a:p>
        </p:txBody>
      </p:sp>
      <p:sp>
        <p:nvSpPr>
          <p:cNvPr id="3" name="Content Placeholder 2"/>
          <p:cNvSpPr>
            <a:spLocks noGrp="1"/>
          </p:cNvSpPr>
          <p:nvPr>
            <p:ph sz="half" idx="1"/>
          </p:nvPr>
        </p:nvSpPr>
        <p:spPr>
          <a:xfrm>
            <a:off x="0" y="1447800"/>
            <a:ext cx="4502944" cy="5257799"/>
          </a:xfrm>
        </p:spPr>
        <p:txBody>
          <a:bodyPr>
            <a:normAutofit lnSpcReduction="10000"/>
          </a:bodyPr>
          <a:lstStyle/>
          <a:p>
            <a:r>
              <a:rPr lang="en-IN" b="1" dirty="0" err="1">
                <a:solidFill>
                  <a:srgbClr val="FFFF00"/>
                </a:solidFill>
                <a:latin typeface="Arial Narrow" pitchFamily="34" charset="0"/>
              </a:rPr>
              <a:t>Luk</a:t>
            </a:r>
            <a:r>
              <a:rPr lang="en-IN" b="1" dirty="0">
                <a:solidFill>
                  <a:srgbClr val="FFFF00"/>
                </a:solidFill>
                <a:latin typeface="Arial Narrow" pitchFamily="34" charset="0"/>
              </a:rPr>
              <a:t> 12:15  Then he told them, "Be careful to guard yourselves against every kind of greed, because a person's life doesn't consist of the amount of possessions he has." </a:t>
            </a:r>
          </a:p>
          <a:p>
            <a:r>
              <a:rPr lang="en-IN" b="1" dirty="0" err="1">
                <a:solidFill>
                  <a:srgbClr val="FFFF00"/>
                </a:solidFill>
                <a:latin typeface="Arial Narrow" pitchFamily="34" charset="0"/>
              </a:rPr>
              <a:t>Luk</a:t>
            </a:r>
            <a:r>
              <a:rPr lang="en-IN" b="1" dirty="0">
                <a:solidFill>
                  <a:srgbClr val="FFFF00"/>
                </a:solidFill>
                <a:latin typeface="Arial Narrow" pitchFamily="34" charset="0"/>
              </a:rPr>
              <a:t> 12:20  But God told him, 'You fool! This very night your life will be demanded back from you. Now who will get the things you've accumulated?' </a:t>
            </a:r>
          </a:p>
          <a:p>
            <a:endParaRPr lang="en-IN" dirty="0"/>
          </a:p>
        </p:txBody>
      </p:sp>
      <p:pic>
        <p:nvPicPr>
          <p:cNvPr id="6146" name="Picture 2" descr="C:\Users\Dell\Desktop\School of Financial Discipline\Pics\download (8).jpg"/>
          <p:cNvPicPr>
            <a:picLocks noGrp="1" noChangeAspect="1" noChangeArrowheads="1"/>
          </p:cNvPicPr>
          <p:nvPr>
            <p:ph sz="half" idx="2"/>
          </p:nvPr>
        </p:nvPicPr>
        <p:blipFill>
          <a:blip r:embed="rId2"/>
          <a:srcRect/>
          <a:stretch>
            <a:fillRect/>
          </a:stretch>
        </p:blipFill>
        <p:spPr bwMode="auto">
          <a:xfrm>
            <a:off x="6019800" y="1143000"/>
            <a:ext cx="2895600" cy="1847850"/>
          </a:xfrm>
          <a:prstGeom prst="rect">
            <a:avLst/>
          </a:prstGeom>
          <a:noFill/>
          <a:effectLst>
            <a:softEdge rad="127000"/>
          </a:effectLst>
        </p:spPr>
      </p:pic>
      <p:pic>
        <p:nvPicPr>
          <p:cNvPr id="6149" name="Picture 5" descr="C:\Users\Dell\Desktop\School of Financial Discipline\Pics\6a00d834890c3553ef01bb07ffa534970d-500wi.png"/>
          <p:cNvPicPr>
            <a:picLocks noChangeAspect="1" noChangeArrowheads="1"/>
          </p:cNvPicPr>
          <p:nvPr/>
        </p:nvPicPr>
        <p:blipFill>
          <a:blip r:embed="rId3"/>
          <a:srcRect/>
          <a:stretch>
            <a:fillRect/>
          </a:stretch>
        </p:blipFill>
        <p:spPr bwMode="auto">
          <a:xfrm>
            <a:off x="4381500" y="3048000"/>
            <a:ext cx="4762500" cy="3571875"/>
          </a:xfrm>
          <a:prstGeom prst="rect">
            <a:avLst/>
          </a:prstGeom>
          <a:noFill/>
          <a:effectLst>
            <a:softEdge rad="127000"/>
          </a:effectLst>
        </p:spPr>
      </p:pic>
    </p:spTree>
    <p:extLst>
      <p:ext uri="{BB962C8B-B14F-4D97-AF65-F5344CB8AC3E}">
        <p14:creationId xmlns:p14="http://schemas.microsoft.com/office/powerpoint/2010/main" xmlns="" val="37810762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10093</TotalTime>
  <Words>368</Words>
  <Application>Microsoft Office PowerPoint</Application>
  <PresentationFormat>On-screen Show (4:3)</PresentationFormat>
  <Paragraphs>95</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Metro</vt:lpstr>
      <vt:lpstr>School of Financial Discipline </vt:lpstr>
      <vt:lpstr>What are the evils that come along with the Love of Money</vt:lpstr>
      <vt:lpstr>1. Is 5:8-9 Houses will become desolate &amp; without occupants</vt:lpstr>
      <vt:lpstr>2. Isa 56:11 – Makes shepherds dumb dogs that cannot bark</vt:lpstr>
      <vt:lpstr>3. Jer 6:13, 8:10 – Make prophet &amp; priest treat the wounds superficially</vt:lpstr>
      <vt:lpstr>4. Jer 22:17-19 cause innocent bloodshed, oppression &amp; extortion</vt:lpstr>
      <vt:lpstr>5. Eze 33:31 Make one follow own self interest &amp; desires disobeying prophecies</vt:lpstr>
      <vt:lpstr> 6. Mic 2:2-4  Complete ruin &amp; Heritage given to others!</vt:lpstr>
      <vt:lpstr>7. Luk 12:15,20 All accumulated wealth goes to  others</vt:lpstr>
      <vt:lpstr>8. Eph 5:3,5 Will lose the Kingdom of the Messaiah &amp; of God. 1Co 6:10 </vt:lpstr>
      <vt:lpstr>9. Col 3:5 – Wrath of God will be upon  </vt:lpstr>
      <vt:lpstr>10. 1 Ti 6:9 Trapped by stupid &amp; harmful desires</vt:lpstr>
      <vt:lpstr>11. 2 Pet 2:3 Exploit others with deceptive words</vt:lpstr>
      <vt:lpstr>12. 2 Pet 2:13-14 Results in other sins like wild parties,..... adultery, seducing unsteady souls etc. </vt:lpstr>
      <vt:lpstr>13. Luk 8:14 Fruit will not mature</vt:lpstr>
      <vt:lpstr>14. Luk 16:14 Ridiculing Jesus (Word) &amp; justifying self in front of people</vt:lpstr>
      <vt:lpstr>15. Luk 21:34-35 The day of the Lord will come like trap </vt:lpstr>
      <vt:lpstr>16. Job 31:24-25,28 sin of  deceiving God, &amp; deserves judgement</vt:lpstr>
      <vt:lpstr>17. Psa 119:36-37 Lead to worthless things</vt:lpstr>
      <vt:lpstr>18. Pro 23:4-5.  Wealth flies to the sky like an eagle</vt:lpstr>
      <vt:lpstr>19. Hab 2:9,10 brings shame &amp; forfeits own life </vt:lpstr>
      <vt:lpstr>20. Mar 7:22-23  Makes a person unclean</vt:lpstr>
      <vt:lpstr>21. 2 Pet 2:3 Immediate destruction  </vt:lpstr>
      <vt:lpstr>22. Heb 13:5 lose God’s protection  </vt:lpstr>
      <vt:lpstr>23. Leads to betraying  own people Jud 16:18</vt:lpstr>
      <vt:lpstr>24. Leads to spreading lies &amp; hiding truth  </vt:lpstr>
      <vt:lpstr>25.Tempted to buy Holy Spirit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His Origin?  Genesis 1:1, Exodus 20:11, Nehemiah 9:6, Colossians 1:16 </dc:title>
  <dc:creator>Dell</dc:creator>
  <cp:lastModifiedBy>om</cp:lastModifiedBy>
  <cp:revision>328</cp:revision>
  <dcterms:created xsi:type="dcterms:W3CDTF">2006-08-16T00:00:00Z</dcterms:created>
  <dcterms:modified xsi:type="dcterms:W3CDTF">2019-05-05T03:31:27Z</dcterms:modified>
</cp:coreProperties>
</file>