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83" r:id="rId28"/>
    <p:sldId id="284" r:id="rId29"/>
    <p:sldId id="286" r:id="rId30"/>
    <p:sldId id="287" r:id="rId31"/>
    <p:sldId id="288"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showGuides="1">
      <p:cViewPr varScale="1">
        <p:scale>
          <a:sx n="112" d="100"/>
          <a:sy n="112" d="100"/>
        </p:scale>
        <p:origin x="616" y="184"/>
      </p:cViewPr>
      <p:guideLst>
        <p:guide orient="horz" pos="3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297611-B7AA-41CA-9C8D-F997185DA701}" type="datetimeFigureOut">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396413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97611-B7AA-41CA-9C8D-F997185DA701}" type="datetimeFigureOut">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97727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97611-B7AA-41CA-9C8D-F997185DA701}" type="datetimeFigureOut">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110767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97611-B7AA-41CA-9C8D-F997185DA701}" type="datetimeFigureOut">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381197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297611-B7AA-41CA-9C8D-F997185DA701}" type="datetimeFigureOut">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21871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297611-B7AA-41CA-9C8D-F997185DA701}" type="datetimeFigureOut">
              <a:rPr lang="en-US" smtClean="0"/>
              <a:t>9/15/19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44595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297611-B7AA-41CA-9C8D-F997185DA701}" type="datetimeFigureOut">
              <a:rPr lang="en-US" smtClean="0"/>
              <a:t>9/15/19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158818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297611-B7AA-41CA-9C8D-F997185DA701}" type="datetimeFigureOut">
              <a:rPr lang="en-US" smtClean="0"/>
              <a:t>9/15/19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162142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97611-B7AA-41CA-9C8D-F997185DA701}" type="datetimeFigureOut">
              <a:rPr lang="en-US" smtClean="0"/>
              <a:t>9/15/19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294294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297611-B7AA-41CA-9C8D-F997185DA701}" type="datetimeFigureOut">
              <a:rPr lang="en-US" smtClean="0"/>
              <a:t>9/15/19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202640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297611-B7AA-41CA-9C8D-F997185DA701}" type="datetimeFigureOut">
              <a:rPr lang="en-US" smtClean="0"/>
              <a:t>9/15/19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1FF9C-FD08-4B11-B43A-65073D9515E4}" type="slidenum">
              <a:rPr lang="en-US" smtClean="0"/>
              <a:t>‹#›</a:t>
            </a:fld>
            <a:endParaRPr lang="en-US"/>
          </a:p>
        </p:txBody>
      </p:sp>
    </p:spTree>
    <p:extLst>
      <p:ext uri="{BB962C8B-B14F-4D97-AF65-F5344CB8AC3E}">
        <p14:creationId xmlns:p14="http://schemas.microsoft.com/office/powerpoint/2010/main" val="208876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97611-B7AA-41CA-9C8D-F997185DA701}" type="datetimeFigureOut">
              <a:rPr lang="en-US" smtClean="0"/>
              <a:t>9/15/19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1FF9C-FD08-4B11-B43A-65073D9515E4}" type="slidenum">
              <a:rPr lang="en-US" smtClean="0"/>
              <a:t>‹#›</a:t>
            </a:fld>
            <a:endParaRPr lang="en-US"/>
          </a:p>
        </p:txBody>
      </p:sp>
    </p:spTree>
    <p:extLst>
      <p:ext uri="{BB962C8B-B14F-4D97-AF65-F5344CB8AC3E}">
        <p14:creationId xmlns:p14="http://schemas.microsoft.com/office/powerpoint/2010/main" val="427046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2080" y="1122363"/>
            <a:ext cx="6001710" cy="2387600"/>
          </a:xfrm>
        </p:spPr>
        <p:txBody>
          <a:bodyPr vert="horz" lIns="91440" tIns="45720" rIns="91440" bIns="45720" rtlCol="0" anchor="ctr">
            <a:normAutofit/>
          </a:bodyPr>
          <a:lstStyle/>
          <a:p>
            <a:pPr algn="l"/>
            <a:r>
              <a:rPr lang="en-US" sz="4000" b="1" dirty="0">
                <a:latin typeface="Rockwell Extra Bold" panose="02060903040505020403" pitchFamily="18" charset="0"/>
              </a:rPr>
              <a:t>No servant can serve two masters</a:t>
            </a:r>
          </a:p>
        </p:txBody>
      </p:sp>
      <p:sp>
        <p:nvSpPr>
          <p:cNvPr id="3" name="Subtitle 2"/>
          <p:cNvSpPr>
            <a:spLocks noGrp="1"/>
          </p:cNvSpPr>
          <p:nvPr>
            <p:ph type="subTitle" idx="1"/>
          </p:nvPr>
        </p:nvSpPr>
        <p:spPr>
          <a:xfrm>
            <a:off x="552080" y="3602038"/>
            <a:ext cx="6001710" cy="1655762"/>
          </a:xfrm>
        </p:spPr>
        <p:txBody>
          <a:bodyPr vert="horz" lIns="91440" tIns="45720" rIns="91440" bIns="45720" rtlCol="0" anchor="ctr">
            <a:normAutofit/>
          </a:bodyPr>
          <a:lstStyle/>
          <a:p>
            <a:pPr algn="l">
              <a:spcBef>
                <a:spcPct val="0"/>
              </a:spcBef>
            </a:pPr>
            <a:r>
              <a:rPr lang="en-US" b="1" dirty="0">
                <a:latin typeface="Rockwell Extra Bold" panose="02060903040505020403" pitchFamily="18" charset="0"/>
                <a:ea typeface="+mj-ea"/>
                <a:cs typeface="+mj-cs"/>
              </a:rPr>
              <a:t>School of Financial Discipline</a:t>
            </a:r>
          </a:p>
        </p:txBody>
      </p:sp>
      <p:pic>
        <p:nvPicPr>
          <p:cNvPr id="4" name="Picture 3"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6591743" y="37516"/>
            <a:ext cx="5600257" cy="6782967"/>
          </a:xfrm>
          <a:prstGeom prst="rect">
            <a:avLst/>
          </a:prstGeom>
          <a:noFill/>
          <a:ln>
            <a:noFill/>
          </a:ln>
        </p:spPr>
      </p:pic>
    </p:spTree>
    <p:extLst>
      <p:ext uri="{BB962C8B-B14F-4D97-AF65-F5344CB8AC3E}">
        <p14:creationId xmlns:p14="http://schemas.microsoft.com/office/powerpoint/2010/main" val="414873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The Lord Jesus is our Provider</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0" indent="0"/>
            <a:r>
              <a:rPr lang="en-US" sz="2800" dirty="0">
                <a:latin typeface="Arial Rounded MT Bold" panose="020F0704030504030204" pitchFamily="34" charset="0"/>
              </a:rPr>
              <a:t>Proverbs 10:22</a:t>
            </a:r>
          </a:p>
          <a:p>
            <a:pPr marL="457200" indent="-457200">
              <a:buFont typeface="Arial" panose="020B0604020202020204" pitchFamily="34" charset="0"/>
              <a:buChar char="•"/>
            </a:pPr>
            <a:r>
              <a:rPr lang="en-US" sz="2800" dirty="0">
                <a:latin typeface="Arial Rounded MT Bold" panose="020F0704030504030204" pitchFamily="34" charset="0"/>
              </a:rPr>
              <a:t>22 The blessing of the LORD makes one rich, And He adds no sorrow with it.</a:t>
            </a:r>
          </a:p>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7" name="Rectangle 6"/>
          <p:cNvSpPr/>
          <p:nvPr/>
        </p:nvSpPr>
        <p:spPr>
          <a:xfrm>
            <a:off x="-8142" y="2828835"/>
            <a:ext cx="6913767" cy="120032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Genesis 24:35</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35 The LORD has blessed my master greatly, and he has become great; and He has given him flocks and herds, silver and gold, male and female servants, and camels and donkeys.</a:t>
            </a:r>
          </a:p>
        </p:txBody>
      </p:sp>
      <p:sp>
        <p:nvSpPr>
          <p:cNvPr id="8" name="Rectangle 7"/>
          <p:cNvSpPr/>
          <p:nvPr/>
        </p:nvSpPr>
        <p:spPr>
          <a:xfrm>
            <a:off x="7214950" y="2797879"/>
            <a:ext cx="4547095" cy="1496337"/>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eaLnBrk="0" fontAlgn="base" hangingPunct="0">
              <a:spcBef>
                <a:spcPct val="20000"/>
              </a:spcBef>
              <a:spcAft>
                <a:spcPct val="0"/>
              </a:spcAft>
            </a:pPr>
            <a:r>
              <a:rPr lang="en-US" sz="2800" dirty="0">
                <a:solidFill>
                  <a:schemeClr val="bg1"/>
                </a:solidFill>
                <a:latin typeface="Arial Rounded MT Bold" panose="020F0704030504030204" pitchFamily="34" charset="0"/>
              </a:rPr>
              <a:t>The Lord Blessed Abraham greatly and made him very rich</a:t>
            </a:r>
          </a:p>
        </p:txBody>
      </p:sp>
      <p:sp>
        <p:nvSpPr>
          <p:cNvPr id="10" name="Rectangle 9"/>
          <p:cNvSpPr/>
          <p:nvPr/>
        </p:nvSpPr>
        <p:spPr>
          <a:xfrm>
            <a:off x="5180792" y="4335745"/>
            <a:ext cx="6384749" cy="218701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Genesis 26:12-14 </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12 Then Isaac sowed in that land, and reaped in the same year a hundredfold; and the LORD blessed him. </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13 The man began to prosper, and continued prospering until he became very prosperous; </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14 for he had possessions of flocks and possessions of herds and a great number of servants. So the Philistines envied him.</a:t>
            </a:r>
          </a:p>
        </p:txBody>
      </p:sp>
      <p:sp>
        <p:nvSpPr>
          <p:cNvPr id="12" name="Rectangle 11"/>
          <p:cNvSpPr/>
          <p:nvPr/>
        </p:nvSpPr>
        <p:spPr>
          <a:xfrm>
            <a:off x="274231" y="4294216"/>
            <a:ext cx="4826833" cy="2272619"/>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eaLnBrk="0" fontAlgn="base" hangingPunct="0">
              <a:spcBef>
                <a:spcPct val="20000"/>
              </a:spcBef>
              <a:spcAft>
                <a:spcPct val="0"/>
              </a:spcAft>
            </a:pPr>
            <a:r>
              <a:rPr lang="en-US" sz="2800" dirty="0">
                <a:solidFill>
                  <a:schemeClr val="bg1"/>
                </a:solidFill>
                <a:latin typeface="Arial Rounded MT Bold" panose="020F0704030504030204" pitchFamily="34" charset="0"/>
              </a:rPr>
              <a:t>The Lord Blessed Isaac also immensely in the midst of a famine to the extent that Philistines envied Isaac’s prosperity</a:t>
            </a:r>
          </a:p>
        </p:txBody>
      </p:sp>
    </p:spTree>
    <p:extLst>
      <p:ext uri="{BB962C8B-B14F-4D97-AF65-F5344CB8AC3E}">
        <p14:creationId xmlns:p14="http://schemas.microsoft.com/office/powerpoint/2010/main" val="408514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God gives the right wealth</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The Lord provides in abundance to the people who do His Will</a:t>
            </a:r>
          </a:p>
        </p:txBody>
      </p:sp>
      <p:sp>
        <p:nvSpPr>
          <p:cNvPr id="9" name="Rectangle 8"/>
          <p:cNvSpPr/>
          <p:nvPr/>
        </p:nvSpPr>
        <p:spPr>
          <a:xfrm>
            <a:off x="721" y="3085336"/>
            <a:ext cx="12190825" cy="344402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Proverbs 13:22</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22 A good man leaves an inheritance to his children’s children, But the wealth of the sinner is stored up for the righteous.</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Proverbs 15:6</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6 In the house of the righteous there is much treasure, But in the revenue of the wicked is trouble.</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Proverbs 19:14</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14 Houses and riches are an inheritance from fathers, But a prudent wife is from the LORD.</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Proverbs 19:17</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17 He who has pity on the poor lends to the LORD, And He will pay back what he has given.</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Proverbs 22:4</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4 By humility and the fear of the LORD, Are riches and honor and life.</a:t>
            </a:r>
          </a:p>
        </p:txBody>
      </p:sp>
    </p:spTree>
    <p:extLst>
      <p:ext uri="{BB962C8B-B14F-4D97-AF65-F5344CB8AC3E}">
        <p14:creationId xmlns:p14="http://schemas.microsoft.com/office/powerpoint/2010/main" val="3243184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God tells us to depend on Him</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The true riches is which the Lord provides</a:t>
            </a:r>
          </a:p>
        </p:txBody>
      </p:sp>
      <p:sp>
        <p:nvSpPr>
          <p:cNvPr id="9" name="Rectangle 8"/>
          <p:cNvSpPr/>
          <p:nvPr/>
        </p:nvSpPr>
        <p:spPr>
          <a:xfrm>
            <a:off x="721" y="2783795"/>
            <a:ext cx="6095279" cy="1643527"/>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en-US" sz="1400" b="1" dirty="0">
                <a:effectLst>
                  <a:outerShdw blurRad="38100" dist="38100" dir="2700000" algn="tl">
                    <a:srgbClr val="C0C0C0"/>
                  </a:outerShdw>
                </a:effectLst>
                <a:latin typeface="Copperplate Gothic Bold" panose="020E0705020206020404" pitchFamily="34" charset="0"/>
              </a:rPr>
              <a:t>Proverbs 23:4</a:t>
            </a:r>
          </a:p>
          <a:p>
            <a:pPr marL="285750" indent="-285750" fontAlgn="base">
              <a:lnSpc>
                <a:spcPct val="90000"/>
              </a:lnSpc>
              <a:spcBef>
                <a:spcPct val="0"/>
              </a:spcBef>
              <a:spcAft>
                <a:spcPct val="0"/>
              </a:spcAft>
              <a:buFont typeface="Arial" panose="020B0604020202020204" pitchFamily="34" charset="0"/>
              <a:buChar char="•"/>
            </a:pPr>
            <a:r>
              <a:rPr lang="en-US" sz="1400" dirty="0">
                <a:effectLst>
                  <a:outerShdw blurRad="38100" dist="38100" dir="2700000" algn="tl">
                    <a:srgbClr val="C0C0C0"/>
                  </a:outerShdw>
                </a:effectLst>
                <a:latin typeface="Copperplate Gothic Bold" panose="020E0705020206020404" pitchFamily="34" charset="0"/>
              </a:rPr>
              <a:t>4 Do not overwork to be rich; Because of your own understanding, cease!</a:t>
            </a:r>
          </a:p>
          <a:p>
            <a:pPr marL="285750" indent="-285750" fontAlgn="base">
              <a:lnSpc>
                <a:spcPct val="90000"/>
              </a:lnSpc>
              <a:spcBef>
                <a:spcPct val="0"/>
              </a:spcBef>
              <a:spcAft>
                <a:spcPct val="0"/>
              </a:spcAft>
              <a:buFont typeface="Arial" panose="020B0604020202020204" pitchFamily="34" charset="0"/>
              <a:buChar char="•"/>
            </a:pPr>
            <a:endParaRPr lang="en-US" sz="14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en-US" sz="1400" b="1" dirty="0">
                <a:effectLst>
                  <a:outerShdw blurRad="38100" dist="38100" dir="2700000" algn="tl">
                    <a:srgbClr val="C0C0C0"/>
                  </a:outerShdw>
                </a:effectLst>
                <a:latin typeface="Copperplate Gothic Bold" panose="020E0705020206020404" pitchFamily="34" charset="0"/>
              </a:rPr>
              <a:t>Ecclesiastes 5:19</a:t>
            </a:r>
          </a:p>
          <a:p>
            <a:pPr marL="285750" indent="-285750" fontAlgn="base">
              <a:lnSpc>
                <a:spcPct val="90000"/>
              </a:lnSpc>
              <a:spcBef>
                <a:spcPct val="0"/>
              </a:spcBef>
              <a:spcAft>
                <a:spcPct val="0"/>
              </a:spcAft>
              <a:buFont typeface="Arial" panose="020B0604020202020204" pitchFamily="34" charset="0"/>
              <a:buChar char="•"/>
            </a:pPr>
            <a:r>
              <a:rPr lang="en-US" sz="1400" dirty="0">
                <a:effectLst>
                  <a:outerShdw blurRad="38100" dist="38100" dir="2700000" algn="tl">
                    <a:srgbClr val="C0C0C0"/>
                  </a:outerShdw>
                </a:effectLst>
                <a:latin typeface="Copperplate Gothic Bold" panose="020E0705020206020404" pitchFamily="34" charset="0"/>
              </a:rPr>
              <a:t>19 As for every man to whom God has given riches and wealth, and given him power to eat of it, to receive his heritage and rejoice in his labor—this is the gift of God.</a:t>
            </a:r>
          </a:p>
        </p:txBody>
      </p:sp>
      <p:sp>
        <p:nvSpPr>
          <p:cNvPr id="6" name="Rectangle 5"/>
          <p:cNvSpPr/>
          <p:nvPr/>
        </p:nvSpPr>
        <p:spPr>
          <a:xfrm>
            <a:off x="6131721" y="2994683"/>
            <a:ext cx="5955171" cy="341632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Isaiah 61:8</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8 “For I, the LORD, love justice;</a:t>
            </a:r>
          </a:p>
          <a:p>
            <a:pPr lvl="1" fontAlgn="base">
              <a:lnSpc>
                <a:spcPct val="90000"/>
              </a:lnSpc>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I hate robbery for burnt offering;</a:t>
            </a:r>
          </a:p>
          <a:p>
            <a:pPr lvl="1" fontAlgn="base">
              <a:lnSpc>
                <a:spcPct val="90000"/>
              </a:lnSpc>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I will direct their work in truth,</a:t>
            </a:r>
          </a:p>
          <a:p>
            <a:pPr lvl="1" fontAlgn="base">
              <a:lnSpc>
                <a:spcPct val="90000"/>
              </a:lnSpc>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And will make with them an everlasting covenant.</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Isaiah 65:13</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13 Therefore thus says the Lord GOD:</a:t>
            </a:r>
          </a:p>
          <a:p>
            <a:pPr lvl="1" fontAlgn="base">
              <a:lnSpc>
                <a:spcPct val="90000"/>
              </a:lnSpc>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“Behold, My servants shall eat,</a:t>
            </a:r>
          </a:p>
          <a:p>
            <a:pPr lvl="1" fontAlgn="base">
              <a:lnSpc>
                <a:spcPct val="90000"/>
              </a:lnSpc>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But you shall be hungry;</a:t>
            </a:r>
          </a:p>
          <a:p>
            <a:pPr lvl="1" fontAlgn="base">
              <a:lnSpc>
                <a:spcPct val="90000"/>
              </a:lnSpc>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Behold, My servants shall drink,</a:t>
            </a:r>
          </a:p>
          <a:p>
            <a:pPr lvl="1" fontAlgn="base">
              <a:lnSpc>
                <a:spcPct val="90000"/>
              </a:lnSpc>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But you shall be thirsty;</a:t>
            </a:r>
          </a:p>
          <a:p>
            <a:pPr lvl="1" fontAlgn="base">
              <a:lnSpc>
                <a:spcPct val="90000"/>
              </a:lnSpc>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Behold, My servants shall rejoice,</a:t>
            </a:r>
          </a:p>
          <a:p>
            <a:pPr lvl="1" fontAlgn="base">
              <a:lnSpc>
                <a:spcPct val="90000"/>
              </a:lnSpc>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But you shall be ashamed;</a:t>
            </a:r>
          </a:p>
        </p:txBody>
      </p:sp>
    </p:spTree>
    <p:extLst>
      <p:ext uri="{BB962C8B-B14F-4D97-AF65-F5344CB8AC3E}">
        <p14:creationId xmlns:p14="http://schemas.microsoft.com/office/powerpoint/2010/main" val="3631975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Wealth by Mammon is not blessed</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The riches which are made not by the Lord’s blessing perishes.</a:t>
            </a:r>
          </a:p>
        </p:txBody>
      </p:sp>
      <p:sp>
        <p:nvSpPr>
          <p:cNvPr id="9" name="Rectangle 8"/>
          <p:cNvSpPr/>
          <p:nvPr/>
        </p:nvSpPr>
        <p:spPr>
          <a:xfrm>
            <a:off x="166330" y="2743445"/>
            <a:ext cx="5955171" cy="4005904"/>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Proverbs 28:8</a:t>
            </a:r>
          </a:p>
          <a:p>
            <a:pPr fontAlgn="base">
              <a:lnSpc>
                <a:spcPct val="90000"/>
              </a:lnSpc>
              <a:spcBef>
                <a:spcPct val="0"/>
              </a:spcBef>
              <a:spcAft>
                <a:spcPct val="0"/>
              </a:spcAft>
              <a:buFont typeface="Arial" panose="020B0604020202020204" pitchFamily="34" charset="0"/>
              <a:buNone/>
            </a:pPr>
            <a:r>
              <a:rPr lang="en-US" sz="1600" dirty="0">
                <a:effectLst>
                  <a:outerShdw blurRad="38100" dist="38100" dir="2700000" algn="tl">
                    <a:srgbClr val="C0C0C0"/>
                  </a:outerShdw>
                </a:effectLst>
                <a:latin typeface="Copperplate Gothic Bold" panose="020E0705020206020404" pitchFamily="34" charset="0"/>
              </a:rPr>
              <a:t>8 One who increases his possessions by usury and extortion,</a:t>
            </a:r>
          </a:p>
          <a:p>
            <a:pPr fontAlgn="base">
              <a:lnSpc>
                <a:spcPct val="90000"/>
              </a:lnSpc>
              <a:spcBef>
                <a:spcPct val="0"/>
              </a:spcBef>
              <a:spcAft>
                <a:spcPct val="0"/>
              </a:spcAft>
              <a:buFont typeface="Arial" panose="020B0604020202020204" pitchFamily="34" charset="0"/>
              <a:buNone/>
            </a:pPr>
            <a:r>
              <a:rPr lang="en-US" sz="1600" dirty="0">
                <a:effectLst>
                  <a:outerShdw blurRad="38100" dist="38100" dir="2700000" algn="tl">
                    <a:srgbClr val="C0C0C0"/>
                  </a:outerShdw>
                </a:effectLst>
                <a:latin typeface="Copperplate Gothic Bold" panose="020E0705020206020404" pitchFamily="34" charset="0"/>
              </a:rPr>
              <a:t>Gathers it for him who will pity the poor.</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Ecclesiastes 5:10</a:t>
            </a:r>
          </a:p>
          <a:p>
            <a:pPr fontAlgn="base">
              <a:lnSpc>
                <a:spcPct val="90000"/>
              </a:lnSpc>
              <a:spcBef>
                <a:spcPct val="0"/>
              </a:spcBef>
              <a:spcAft>
                <a:spcPct val="0"/>
              </a:spcAft>
              <a:buFont typeface="Arial" panose="020B0604020202020204" pitchFamily="34" charset="0"/>
              <a:buNone/>
            </a:pPr>
            <a:r>
              <a:rPr lang="en-US" sz="1600" dirty="0">
                <a:effectLst>
                  <a:outerShdw blurRad="38100" dist="38100" dir="2700000" algn="tl">
                    <a:srgbClr val="C0C0C0"/>
                  </a:outerShdw>
                </a:effectLst>
                <a:latin typeface="Copperplate Gothic Bold" panose="020E0705020206020404" pitchFamily="34" charset="0"/>
              </a:rPr>
              <a:t>10 He who loves silver will not be satisfied with silver;</a:t>
            </a:r>
          </a:p>
          <a:p>
            <a:pPr fontAlgn="base">
              <a:lnSpc>
                <a:spcPct val="90000"/>
              </a:lnSpc>
              <a:spcBef>
                <a:spcPct val="0"/>
              </a:spcBef>
              <a:spcAft>
                <a:spcPct val="0"/>
              </a:spcAft>
              <a:buFont typeface="Arial" panose="020B0604020202020204" pitchFamily="34" charset="0"/>
              <a:buNone/>
            </a:pPr>
            <a:r>
              <a:rPr lang="en-US" sz="1600" dirty="0">
                <a:effectLst>
                  <a:outerShdw blurRad="38100" dist="38100" dir="2700000" algn="tl">
                    <a:srgbClr val="C0C0C0"/>
                  </a:outerShdw>
                </a:effectLst>
                <a:latin typeface="Copperplate Gothic Bold" panose="020E0705020206020404" pitchFamily="34" charset="0"/>
              </a:rPr>
              <a:t>Nor he who loves abundance, with increase.</a:t>
            </a:r>
          </a:p>
          <a:p>
            <a:pPr fontAlgn="base">
              <a:lnSpc>
                <a:spcPct val="90000"/>
              </a:lnSpc>
              <a:spcBef>
                <a:spcPct val="0"/>
              </a:spcBef>
              <a:spcAft>
                <a:spcPct val="0"/>
              </a:spcAft>
              <a:buFont typeface="Arial" panose="020B0604020202020204" pitchFamily="34" charset="0"/>
              <a:buNone/>
            </a:pPr>
            <a:r>
              <a:rPr lang="en-US" sz="1600" dirty="0">
                <a:effectLst>
                  <a:outerShdw blurRad="38100" dist="38100" dir="2700000" algn="tl">
                    <a:srgbClr val="C0C0C0"/>
                  </a:outerShdw>
                </a:effectLst>
                <a:latin typeface="Copperplate Gothic Bold" panose="020E0705020206020404" pitchFamily="34" charset="0"/>
              </a:rPr>
              <a:t>This also is vanity.</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Jeremiah 17:11</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11 “As a partridge that broods but does not hatch,</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So is he who gets riches, but not by right;</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It will leave him in the midst of his days,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at his end he will be a fool.”</a:t>
            </a:r>
          </a:p>
        </p:txBody>
      </p:sp>
    </p:spTree>
    <p:extLst>
      <p:ext uri="{BB962C8B-B14F-4D97-AF65-F5344CB8AC3E}">
        <p14:creationId xmlns:p14="http://schemas.microsoft.com/office/powerpoint/2010/main" val="398330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Who is wise and Who is a fool?</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The Lords says that the person who trusts in his wealth is a FOOL</a:t>
            </a:r>
          </a:p>
          <a:p>
            <a:pPr marL="457200" indent="-457200">
              <a:buFont typeface="Arial" panose="020B0604020202020204" pitchFamily="34" charset="0"/>
              <a:buChar char="•"/>
            </a:pPr>
            <a:r>
              <a:rPr lang="en-US" sz="2800" dirty="0">
                <a:latin typeface="Arial Rounded MT Bold" panose="020F0704030504030204" pitchFamily="34" charset="0"/>
              </a:rPr>
              <a:t>That is equivalent to acting as God - SIN</a:t>
            </a:r>
          </a:p>
        </p:txBody>
      </p:sp>
      <p:sp>
        <p:nvSpPr>
          <p:cNvPr id="9" name="Rectangle 8"/>
          <p:cNvSpPr/>
          <p:nvPr/>
        </p:nvSpPr>
        <p:spPr>
          <a:xfrm>
            <a:off x="41095" y="2746003"/>
            <a:ext cx="7790606" cy="408786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Luke 12:15-21</a:t>
            </a:r>
          </a:p>
          <a:p>
            <a:pPr marL="285750" indent="-285750" fontAlgn="base">
              <a:lnSpc>
                <a:spcPct val="90000"/>
              </a:lnSpc>
              <a:spcBef>
                <a:spcPct val="0"/>
              </a:spcBef>
              <a:spcAft>
                <a:spcPct val="0"/>
              </a:spcAft>
              <a:buFont typeface="Arial" panose="020B0604020202020204" pitchFamily="34" charset="0"/>
              <a:buChar char="•"/>
            </a:pPr>
            <a:endParaRPr lang="en-US" sz="1600"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15 And He said to them, “Take heed and beware of covetousness, for one’s life does not consist in the abundance of the things he possesses.”</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16 Then He spoke a parable to them, saying: “The ground of a certain rich man yielded plentifully.</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17 And he thought within himself, saying, ‘What shall I do, since I have no room to store my crops?’ </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18 So he said, ‘I will do this: I will pull down my barns and build greater, and there I will store all my crops and my goods.</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19 And I will say to my soul, “Soul, you have many goods laid up for many years; take your ease; eat, drink, and be merry.” ’ </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20 But God said to him, ‘Fool! This night your soul will be required of you; then whose will those things be which you have provided?’</a:t>
            </a:r>
          </a:p>
          <a:p>
            <a:pPr marL="285750" indent="-285750" fontAlgn="base">
              <a:lnSpc>
                <a:spcPct val="90000"/>
              </a:lnSpc>
              <a:spcBef>
                <a:spcPct val="0"/>
              </a:spcBef>
              <a:spcAft>
                <a:spcPct val="0"/>
              </a:spcAft>
              <a:buFont typeface="Arial" panose="020B0604020202020204" pitchFamily="34" charset="0"/>
              <a:buChar char="•"/>
            </a:pPr>
            <a:r>
              <a:rPr lang="en-US" sz="1600" dirty="0">
                <a:effectLst>
                  <a:outerShdw blurRad="38100" dist="38100" dir="2700000" algn="tl">
                    <a:srgbClr val="C0C0C0"/>
                  </a:outerShdw>
                </a:effectLst>
                <a:latin typeface="Copperplate Gothic Bold" panose="020E0705020206020404" pitchFamily="34" charset="0"/>
              </a:rPr>
              <a:t>21 “So is he who lays up treasure for himself, and is not rich toward God.”</a:t>
            </a:r>
          </a:p>
        </p:txBody>
      </p:sp>
    </p:spTree>
    <p:extLst>
      <p:ext uri="{BB962C8B-B14F-4D97-AF65-F5344CB8AC3E}">
        <p14:creationId xmlns:p14="http://schemas.microsoft.com/office/powerpoint/2010/main" val="422927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9" name="Rectangle 8"/>
          <p:cNvSpPr/>
          <p:nvPr/>
        </p:nvSpPr>
        <p:spPr>
          <a:xfrm>
            <a:off x="721" y="2761966"/>
            <a:ext cx="12190825" cy="363791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Luke 16:9-13</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en-US" sz="1600" b="1" dirty="0">
                <a:effectLst>
                  <a:outerShdw blurRad="38100" dist="38100" dir="2700000" algn="tl">
                    <a:srgbClr val="C0C0C0"/>
                  </a:outerShdw>
                </a:effectLst>
                <a:latin typeface="Copperplate Gothic Bold" panose="020E0705020206020404" pitchFamily="34" charset="0"/>
              </a:rPr>
              <a:t>9 “And I say to you, make friends for yourselves by unrighteous mammon, that when you fail, they may receive you into an everlasting home. </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en-US" sz="1600" b="1" dirty="0">
                <a:effectLst>
                  <a:outerShdw blurRad="38100" dist="38100" dir="2700000" algn="tl">
                    <a:srgbClr val="C0C0C0"/>
                  </a:outerShdw>
                </a:effectLst>
                <a:latin typeface="Copperplate Gothic Bold" panose="020E0705020206020404" pitchFamily="34" charset="0"/>
              </a:rPr>
              <a:t>10 He who is faithful in what is least is faithful also in much; and he who is unjust in what is least is unjust also in much.</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en-US" sz="1600" b="1" dirty="0">
                <a:effectLst>
                  <a:outerShdw blurRad="38100" dist="38100" dir="2700000" algn="tl">
                    <a:srgbClr val="C0C0C0"/>
                  </a:outerShdw>
                </a:effectLst>
                <a:latin typeface="Copperplate Gothic Bold" panose="020E0705020206020404" pitchFamily="34" charset="0"/>
              </a:rPr>
              <a:t>11 Therefore if you have not been faithful in the unrighteous mammon, who will commit to your trust the true riches?</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en-US" sz="1600" b="1" dirty="0">
                <a:effectLst>
                  <a:outerShdw blurRad="38100" dist="38100" dir="2700000" algn="tl">
                    <a:srgbClr val="C0C0C0"/>
                  </a:outerShdw>
                </a:effectLst>
                <a:latin typeface="Copperplate Gothic Bold" panose="020E0705020206020404" pitchFamily="34" charset="0"/>
              </a:rPr>
              <a:t>12 And if you have not been faithful in what is another man’s, who will give you what is </a:t>
            </a:r>
            <a:r>
              <a:rPr lang="en-US" sz="1600" b="1" dirty="0" err="1">
                <a:effectLst>
                  <a:outerShdw blurRad="38100" dist="38100" dir="2700000" algn="tl">
                    <a:srgbClr val="C0C0C0"/>
                  </a:outerShdw>
                </a:effectLst>
                <a:latin typeface="Copperplate Gothic Bold" panose="020E0705020206020404" pitchFamily="34" charset="0"/>
              </a:rPr>
              <a:t>yourown</a:t>
            </a:r>
            <a:r>
              <a:rPr lang="en-US" sz="1600" b="1" dirty="0">
                <a:effectLst>
                  <a:outerShdw blurRad="38100" dist="38100" dir="2700000" algn="tl">
                    <a:srgbClr val="C0C0C0"/>
                  </a:outerShdw>
                </a:effectLst>
                <a:latin typeface="Copperplate Gothic Bold" panose="020E0705020206020404" pitchFamily="34" charset="0"/>
              </a:rPr>
              <a:t>?</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en-US" sz="1600" b="1" dirty="0">
                <a:effectLst>
                  <a:outerShdw blurRad="38100" dist="38100" dir="2700000" algn="tl">
                    <a:srgbClr val="C0C0C0"/>
                  </a:outerShdw>
                </a:effectLst>
                <a:latin typeface="Copperplate Gothic Bold" panose="020E0705020206020404" pitchFamily="34" charset="0"/>
              </a:rPr>
              <a:t>13 “No servant can serve two masters; for either he will hate the one and love the other, or else he will be loyal to the one and despise the other. You cannot serve God and mammon.”</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254908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9" name="Rectangle 8"/>
          <p:cNvSpPr/>
          <p:nvPr/>
        </p:nvSpPr>
        <p:spPr>
          <a:xfrm>
            <a:off x="721" y="2779913"/>
            <a:ext cx="12190825" cy="20867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en-US" sz="1600" b="1" dirty="0">
                <a:effectLst>
                  <a:outerShdw blurRad="38100" dist="38100" dir="2700000" algn="tl">
                    <a:srgbClr val="C0C0C0"/>
                  </a:outerShdw>
                </a:effectLst>
                <a:latin typeface="Copperplate Gothic Bold" panose="020E0705020206020404" pitchFamily="34" charset="0"/>
              </a:rPr>
              <a:t>Luke 14:12-14</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en-US" sz="1600" b="1" dirty="0">
                <a:effectLst>
                  <a:outerShdw blurRad="38100" dist="38100" dir="2700000" algn="tl">
                    <a:srgbClr val="C0C0C0"/>
                  </a:outerShdw>
                </a:effectLst>
                <a:latin typeface="Copperplate Gothic Bold" panose="020E0705020206020404" pitchFamily="34" charset="0"/>
              </a:rPr>
              <a:t>12 Then He also said to him who invited Him, “When you give a dinner or a supper, do not ask your friends, your brothers, your relatives, nor rich neighbors, lest they also invite you back, and you be repaid. </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en-US" sz="1600" b="1" dirty="0">
                <a:effectLst>
                  <a:outerShdw blurRad="38100" dist="38100" dir="2700000" algn="tl">
                    <a:srgbClr val="C0C0C0"/>
                  </a:outerShdw>
                </a:effectLst>
                <a:latin typeface="Copperplate Gothic Bold" panose="020E0705020206020404" pitchFamily="34" charset="0"/>
              </a:rPr>
              <a:t>13 But when you give a feast, invite the poor, the [a]maimed, the lame, the blind. 14 And you will be blessed, because they cannot repay you; for you shall be repaid at the resurrection of the just.”</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256782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9" name="Rectangle 8"/>
          <p:cNvSpPr/>
          <p:nvPr/>
        </p:nvSpPr>
        <p:spPr>
          <a:xfrm>
            <a:off x="721" y="2763426"/>
            <a:ext cx="12190825" cy="29731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Luke 19:11-17</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Parable of the Minas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11 Now as they heard these things, He spoke another parable, because He was near Jerusalem and because they thought the kingdom of God would appear immediately. 12 Therefore He said: “A certain nobleman went into a far country to receive for himself a kingdom and to return. 13 So he called ten of his servants, delivered to them ten [a]minas, and said to them, ‘Do business till I come.’ 14 But his citizens hated him, and sent a delegation after him, saying, ‘We will not have this man to reign over us.’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15 “And so it was that when he returned, having received the kingdom, he then commanded these servants, to whom he had given the money, to be called to him, that he might know how much every man had gained by trading. 16 Then came the first, saying, ‘Master, your mina has earned ten minas.’ 17 And he said to him, ‘Well done, good servant; because you were faithful in a very little, have authority over ten cities.’</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3495725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9" name="Rectangle 8"/>
          <p:cNvSpPr/>
          <p:nvPr/>
        </p:nvSpPr>
        <p:spPr>
          <a:xfrm>
            <a:off x="721" y="2733951"/>
            <a:ext cx="12190825" cy="1865126"/>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Luke 3:11</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11 He answered and said to them, “He who has two tunics, let him give to him who has none; and he who has food, let him do likewise.”</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Luke 3:14</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14 Likewise the soldiers asked him, saying, “And what shall we do?”</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So he said to them, “Do not [a]intimidate anyone or accuse falsely, and be content with your wages.”</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2880128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9" name="Rectangle 8"/>
          <p:cNvSpPr/>
          <p:nvPr/>
        </p:nvSpPr>
        <p:spPr>
          <a:xfrm>
            <a:off x="721" y="2742131"/>
            <a:ext cx="12190825" cy="341632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Exodus 22:1-4</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Responsibility for Property</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22 “If a man steals an ox or a sheep, and slaughters it or sells it, he shall restore five oxen for an ox and four sheep for a sheep. 2 If the thief is found breaking in, and he is struck so that he dies, there shall be no guilt for his bloodshed. 3 If the sun has risen on him, there shall be guilt for his bloodshed. He should make full restitution; if he has nothing, then he shall be sold[a] for his theft. 4 If the theft is certainly found alive in his hand, whether it is an ox or donkey or sheep, he shall restore double.</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Leviticus 19:11</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11 ‘You shall not steal, nor deal falsely, nor lie to one another.</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Leviticus 19:13</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13 ‘You shall not cheat your neighbor, nor rob him. The wages of him who is hired shall not remain with you all night until morning.</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261839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40431"/>
            <a:ext cx="12208285" cy="744323"/>
          </a:xfrm>
        </p:spPr>
        <p:txBody>
          <a:bodyPr/>
          <a:lstStyle/>
          <a:p>
            <a:r>
              <a:rPr lang="en-US" b="1" dirty="0">
                <a:latin typeface="Rockwell Extra Bold" panose="02060903040505020403" pitchFamily="18" charset="0"/>
              </a:rPr>
              <a:t>The Faith of Moses</a:t>
            </a:r>
          </a:p>
        </p:txBody>
      </p:sp>
      <p:sp>
        <p:nvSpPr>
          <p:cNvPr id="3" name="Content Placeholder 2"/>
          <p:cNvSpPr>
            <a:spLocks noGrp="1"/>
          </p:cNvSpPr>
          <p:nvPr>
            <p:ph idx="1"/>
          </p:nvPr>
        </p:nvSpPr>
        <p:spPr>
          <a:xfrm>
            <a:off x="423110" y="4025940"/>
            <a:ext cx="5656996" cy="2751522"/>
          </a:xfr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None/>
            </a:pPr>
            <a:r>
              <a:rPr lang="en-US" sz="1600" b="1" dirty="0">
                <a:effectLst>
                  <a:outerShdw blurRad="38100" dist="38100" dir="2700000" algn="tl">
                    <a:srgbClr val="C0C0C0"/>
                  </a:outerShdw>
                </a:effectLst>
                <a:latin typeface="Copperplate Gothic Bold" panose="020E0705020206020404" pitchFamily="34" charset="0"/>
              </a:rPr>
              <a:t>Hebrews 11:24-26</a:t>
            </a: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24 By faith Moses, when he became of age, refused to be called the son of Pharaoh’s daughter, </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25 choosing rather to suffer affliction with the people of God than to enjoy the passing pleasures of sin,</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26 esteeming the reproach of Christ greater riches than the treasures in Egypt; for he looked to the reward.</a:t>
            </a:r>
          </a:p>
        </p:txBody>
      </p:sp>
      <p:pic>
        <p:nvPicPr>
          <p:cNvPr id="4" name="Picture 3"/>
          <p:cNvPicPr>
            <a:picLocks noChangeAspect="1"/>
          </p:cNvPicPr>
          <p:nvPr/>
        </p:nvPicPr>
        <p:blipFill>
          <a:blip r:embed="rId2"/>
          <a:stretch>
            <a:fillRect/>
          </a:stretch>
        </p:blipFill>
        <p:spPr>
          <a:xfrm>
            <a:off x="6097869" y="1174793"/>
            <a:ext cx="6105892" cy="4921579"/>
          </a:xfrm>
          <a:prstGeom prst="rect">
            <a:avLst/>
          </a:prstGeom>
        </p:spPr>
      </p:pic>
      <p:sp>
        <p:nvSpPr>
          <p:cNvPr id="5" name="Content Placeholder 2"/>
          <p:cNvSpPr txBox="1">
            <a:spLocks/>
          </p:cNvSpPr>
          <p:nvPr/>
        </p:nvSpPr>
        <p:spPr>
          <a:xfrm>
            <a:off x="0" y="1082623"/>
            <a:ext cx="6096000" cy="2867764"/>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Moses was the next Pharaoh in the making</a:t>
            </a:r>
          </a:p>
          <a:p>
            <a:pPr marL="457200" indent="-457200">
              <a:buFont typeface="Arial" panose="020B0604020202020204" pitchFamily="34" charset="0"/>
              <a:buChar char="•"/>
            </a:pPr>
            <a:r>
              <a:rPr lang="en-US" sz="2800" dirty="0">
                <a:latin typeface="Arial Rounded MT Bold" panose="020F0704030504030204" pitchFamily="34" charset="0"/>
              </a:rPr>
              <a:t>Moses decided to serve the Lord and looked forward to the reward in heaven vs the power and glory and riches of Egypt.</a:t>
            </a:r>
          </a:p>
        </p:txBody>
      </p:sp>
    </p:spTree>
    <p:extLst>
      <p:ext uri="{BB962C8B-B14F-4D97-AF65-F5344CB8AC3E}">
        <p14:creationId xmlns:p14="http://schemas.microsoft.com/office/powerpoint/2010/main" val="127472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9" name="Rectangle 8"/>
          <p:cNvSpPr/>
          <p:nvPr/>
        </p:nvSpPr>
        <p:spPr>
          <a:xfrm>
            <a:off x="721" y="2852930"/>
            <a:ext cx="12190825" cy="3194721"/>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 Corinthians 16:1-3</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Collection for the Saints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16 Now concerning the collection for the saints, as I have given orders to the churches of Galatia, so you must do also: 2 On the first day of the week let each one of you lay something aside, storing up as he may prosper, that there be no collections when I come. 3 And when I come, whomever you approve by your letters I will send to bear your gift to Jerusalem.</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 Timothy 6:6-10</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6 Now godliness with contentment is great gain. 7 For we brought nothing into this world, [a]and it is certain we can carry nothing out. 8 And having food and clothing, with these we shall be content. 9 But those who desire to be rich fall into temptation and a snare, and into many foolish and harmful lusts which drown men in destruction and perdition. 10 For the love of money is a root of all kinds of evil, for which some have strayed from the faith in their greediness, and pierced themselves through with many sorrows.</a:t>
            </a:r>
          </a:p>
        </p:txBody>
      </p:sp>
    </p:spTree>
    <p:extLst>
      <p:ext uri="{BB962C8B-B14F-4D97-AF65-F5344CB8AC3E}">
        <p14:creationId xmlns:p14="http://schemas.microsoft.com/office/powerpoint/2010/main" val="3429243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9" name="Rectangle 8"/>
          <p:cNvSpPr/>
          <p:nvPr/>
        </p:nvSpPr>
        <p:spPr>
          <a:xfrm>
            <a:off x="721" y="2772675"/>
            <a:ext cx="12190825" cy="1421928"/>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 Timothy 6:17-18</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Instructions to the Rich</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17 Command those who are rich in this present age not to be haughty, nor to trust in uncertain riches but in the living God, who gives us richly all things to enjoy. 18 Let them do good, that they be rich in good works, ready to give, willing to share,</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210419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9" name="Rectangle 8"/>
          <p:cNvSpPr/>
          <p:nvPr/>
        </p:nvSpPr>
        <p:spPr>
          <a:xfrm>
            <a:off x="9318" y="2822935"/>
            <a:ext cx="12190825" cy="363791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What does the Bible say?</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Luke 16:13 “No servant can serve two masters: for either he will hate the one, and love the other; or else he will hold to one, and despise the other. You cannot serve God and mammon.”</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Most of this verse is pretty straight forward and easy to understand. But what about the last part… you cannot serve God and mammon.</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What is the mammon thing? Many translations will end this verse “you cannot serve both God and money” but that falls short of the real meaning. Mammon is much more than money.</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Mammon is defined as materialism, and worldly gain. It is material wealth regarded as having an evil influence. More importantly it is personified as a false god in the New Testament.</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So to rephrase the verse, it could say “you cannot serve both God and the false god of money, materialism and worldly gain.”</a:t>
            </a:r>
          </a:p>
        </p:txBody>
      </p:sp>
    </p:spTree>
    <p:extLst>
      <p:ext uri="{BB962C8B-B14F-4D97-AF65-F5344CB8AC3E}">
        <p14:creationId xmlns:p14="http://schemas.microsoft.com/office/powerpoint/2010/main" val="4281592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9" name="Rectangle 8"/>
          <p:cNvSpPr/>
          <p:nvPr/>
        </p:nvSpPr>
        <p:spPr>
          <a:xfrm>
            <a:off x="721" y="1242252"/>
            <a:ext cx="12190825" cy="5632311"/>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How do we know if we are serving this false god?</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In the excellent book Wealth, Riches &amp; Money the author says there are 10 symptoms of mammon’s influence in our lives. See if any of this ring true in your life:</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	Worry and anxiety over money</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b)	Money mismanagement</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c)	Consistent Financial Lack “I don’t ever have enough”</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d)	I can’t afford it mentality</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e)	Impulse buying</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f)	Stinginess – which is often exemplified by lack of tithing</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g)	Greed. An inordinate desire to acquire or possess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h)	Discontentment</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i)	Bondage to debt</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j)	Exaggerated emphasis on money – including an overestimate of it’s true power… or overstating the benefits of having it.</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Most of us would have succumbed to at least one of these ten at some stage in our lives. The question is… how much do we succumb to these on a regular basis.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Are we serving God or mammon? I think if we’re honest, often we are serving mammon</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In the book, the author calls the shopping malls “the house of mammon”. Do you find yourself going to the shopping </a:t>
            </a:r>
            <a:r>
              <a:rPr lang="en-US" sz="1600" b="1" dirty="0" err="1">
                <a:effectLst>
                  <a:outerShdw blurRad="38100" dist="38100" dir="2700000" algn="tl">
                    <a:srgbClr val="C0C0C0"/>
                  </a:outerShdw>
                </a:effectLst>
                <a:latin typeface="Copperplate Gothic Bold" panose="020E0705020206020404" pitchFamily="34" charset="0"/>
              </a:rPr>
              <a:t>centre</a:t>
            </a:r>
            <a:r>
              <a:rPr lang="en-US" sz="1600" b="1" dirty="0">
                <a:effectLst>
                  <a:outerShdw blurRad="38100" dist="38100" dir="2700000" algn="tl">
                    <a:srgbClr val="C0C0C0"/>
                  </a:outerShdw>
                </a:effectLst>
                <a:latin typeface="Copperplate Gothic Bold" panose="020E0705020206020404" pitchFamily="34" charset="0"/>
              </a:rPr>
              <a:t> just to hang out or to get some “retail therapy?” - maybe you need to reconsider this habit. If the shopping </a:t>
            </a:r>
            <a:r>
              <a:rPr lang="en-US" sz="1600" b="1" dirty="0" err="1">
                <a:effectLst>
                  <a:outerShdw blurRad="38100" dist="38100" dir="2700000" algn="tl">
                    <a:srgbClr val="C0C0C0"/>
                  </a:outerShdw>
                </a:effectLst>
                <a:latin typeface="Copperplate Gothic Bold" panose="020E0705020206020404" pitchFamily="34" charset="0"/>
              </a:rPr>
              <a:t>centre</a:t>
            </a:r>
            <a:r>
              <a:rPr lang="en-US" sz="1600" b="1" dirty="0">
                <a:effectLst>
                  <a:outerShdw blurRad="38100" dist="38100" dir="2700000" algn="tl">
                    <a:srgbClr val="C0C0C0"/>
                  </a:outerShdw>
                </a:effectLst>
                <a:latin typeface="Copperplate Gothic Bold" panose="020E0705020206020404" pitchFamily="34" charset="0"/>
              </a:rPr>
              <a:t> is the “house of mammon” in your life then staying away from the temptations as much as you can might be your best action.</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If you have found that in your life you have been serving mammon rather than God, then I suggest that you repent, seek forgiveness and put God back into the right place in your life.</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395862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9" name="Rectangle 8"/>
          <p:cNvSpPr/>
          <p:nvPr/>
        </p:nvSpPr>
        <p:spPr>
          <a:xfrm>
            <a:off x="9318" y="2789571"/>
            <a:ext cx="12190825" cy="29731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Romans 13:1-7</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Submit to Government</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13 Let every soul be subject to the governing authorities. For there is no authority except from God, and the authorities that exist are appointed by God. 2 Therefore whoever resists the authority resists the ordinance of God, and those who resist will [a]bring judgment on themselves. 3 For rulers are not a terror to good works, but to evil. Do you want to be unafraid of the authority? Do what is good, and you will have praise from the same. 4 For he is God’s minister to you for good. But if you do evil, be afraid; for he does not bear the sword in vain; for he is God’s minister, an avenger to execute wrath on him who practices evil. 5 Therefore you must be subject, not only because of wrath but also for conscience’ sake. 6 For because of this you also pay taxes, for they are God’s ministers attending continually to this very thing. 7 Render therefore to all their due: taxes to whom taxes are due, customs to whom customs, fear to whom fear, honor to whom honor.</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2088319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4" name="Rectangle 3"/>
          <p:cNvSpPr/>
          <p:nvPr/>
        </p:nvSpPr>
        <p:spPr>
          <a:xfrm>
            <a:off x="9318" y="-17486748"/>
            <a:ext cx="12190825" cy="43525761"/>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Mark 12:17</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17 And Jesus answered and said to them, [a]“Render to Caesar the things that are Caesar’s, and to God the things that are God’s.”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they marveled at Him.</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This chapter is based on Luke 16:1-9</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Christ's coming was at a time of intense worldliness. Men were subordinating the eternal to the temporal, the claims of the future to the affairs of the present. They were mistaking phantoms for realities, and realities for phantoms. They did not by faith behold the unseen world. Satan presented before them the things of this life as all-attractive and all-absorbing, and they gave heed to his temptations.</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Christ came to change this order of things. He sought to break the spell by which men were infatuated and ensnared. In His teaching He sought to adjust the claims of heaven and earth, to turn men's thoughts from the present to the future. From their pursuit of the things of time, He called them to make provision for eternity.</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"There was a certain rich man," He said, "which had a steward; and the same was accused unto him that he had wasted his goods." The rich man had left all his possessions in the hands of this servant; but the servant was unfaithful, and the master was convinced that he was being (p.367) systematically robbed. He determined to retain him no longer in his service, and he called for an investigation of his accounts. "How is it," he said, "that I hear this of thee? Give an account of thy stewardship; for thou </a:t>
            </a:r>
            <a:r>
              <a:rPr lang="en-US" sz="1600" b="1" dirty="0" err="1">
                <a:effectLst>
                  <a:outerShdw blurRad="38100" dist="38100" dir="2700000" algn="tl">
                    <a:srgbClr val="C0C0C0"/>
                  </a:outerShdw>
                </a:effectLst>
                <a:latin typeface="Copperplate Gothic Bold" panose="020E0705020206020404" pitchFamily="34" charset="0"/>
              </a:rPr>
              <a:t>mayest</a:t>
            </a:r>
            <a:r>
              <a:rPr lang="en-US" sz="1600" b="1" dirty="0">
                <a:effectLst>
                  <a:outerShdw blurRad="38100" dist="38100" dir="2700000" algn="tl">
                    <a:srgbClr val="C0C0C0"/>
                  </a:outerShdw>
                </a:effectLst>
                <a:latin typeface="Copperplate Gothic Bold" panose="020E0705020206020404" pitchFamily="34" charset="0"/>
              </a:rPr>
              <a:t> be no longer steward."</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With the prospect of discharge before him, the steward saw three paths open to his choice. He must labor, beg, or starve. And he said within himself, "What shall I do? for my lord taketh away from me the stewardship: I cannot dig; to beg I am ashamed. I am resolved what to do, that, when I am put out of the stewardship, they may receive me into their houses. So he called every one of his lord's debtors unto him, and said unto the first, How much </a:t>
            </a:r>
            <a:r>
              <a:rPr lang="en-US" sz="1600" b="1" dirty="0" err="1">
                <a:effectLst>
                  <a:outerShdw blurRad="38100" dist="38100" dir="2700000" algn="tl">
                    <a:srgbClr val="C0C0C0"/>
                  </a:outerShdw>
                </a:effectLst>
                <a:latin typeface="Copperplate Gothic Bold" panose="020E0705020206020404" pitchFamily="34" charset="0"/>
              </a:rPr>
              <a:t>owest</a:t>
            </a:r>
            <a:r>
              <a:rPr lang="en-US" sz="1600" b="1" dirty="0">
                <a:effectLst>
                  <a:outerShdw blurRad="38100" dist="38100" dir="2700000" algn="tl">
                    <a:srgbClr val="C0C0C0"/>
                  </a:outerShdw>
                </a:effectLst>
                <a:latin typeface="Copperplate Gothic Bold" panose="020E0705020206020404" pitchFamily="34" charset="0"/>
              </a:rPr>
              <a:t> thou unto my lord? And he said, An hundred measures of oil. And he said unto him, Take thy bill, and sit down quickly, and write fifty. Then said he to another, And how much </a:t>
            </a:r>
            <a:r>
              <a:rPr lang="en-US" sz="1600" b="1" dirty="0" err="1">
                <a:effectLst>
                  <a:outerShdw blurRad="38100" dist="38100" dir="2700000" algn="tl">
                    <a:srgbClr val="C0C0C0"/>
                  </a:outerShdw>
                </a:effectLst>
                <a:latin typeface="Copperplate Gothic Bold" panose="020E0705020206020404" pitchFamily="34" charset="0"/>
              </a:rPr>
              <a:t>owest</a:t>
            </a:r>
            <a:r>
              <a:rPr lang="en-US" sz="1600" b="1" dirty="0">
                <a:effectLst>
                  <a:outerShdw blurRad="38100" dist="38100" dir="2700000" algn="tl">
                    <a:srgbClr val="C0C0C0"/>
                  </a:outerShdw>
                </a:effectLst>
                <a:latin typeface="Copperplate Gothic Bold" panose="020E0705020206020404" pitchFamily="34" charset="0"/>
              </a:rPr>
              <a:t> thou? And he said, An hundred measures of wheat. And he said unto him, Take thy bill, and write fourscore".</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This unfaithful servant made others sharers with him in his dishonesty. He defrauded his master to advantage them, and by accepting this advantage they placed themselves under obligation to receive him as a friend into their homes.</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the lord commended the unjust steward, because he had done wisely." The worldly man praised the sharpness of the man who had defrauded him. But the rich man's commendation was not the commendation of God.</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Christ did not commend the unjust steward, but He made use of a well-known occurrence to illustrate the lesson He desired to teach. "Make to yourselves friends by means of the mammon of unrighteousness," He said, "that when it shall fail, they may receive you into the eternal tabernacles." (p.368)</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a:t>
            </a:r>
            <a:r>
              <a:rPr lang="en-US" sz="1600" b="1" dirty="0" err="1">
                <a:effectLst>
                  <a:outerShdw blurRad="38100" dist="38100" dir="2700000" algn="tl">
                    <a:srgbClr val="C0C0C0"/>
                  </a:outerShdw>
                </a:effectLst>
                <a:latin typeface="Copperplate Gothic Bold" panose="020E0705020206020404" pitchFamily="34" charset="0"/>
              </a:rPr>
              <a:t>Saviour</a:t>
            </a:r>
            <a:r>
              <a:rPr lang="en-US" sz="1600" b="1" dirty="0">
                <a:effectLst>
                  <a:outerShdw blurRad="38100" dist="38100" dir="2700000" algn="tl">
                    <a:srgbClr val="C0C0C0"/>
                  </a:outerShdw>
                </a:effectLst>
                <a:latin typeface="Copperplate Gothic Bold" panose="020E0705020206020404" pitchFamily="34" charset="0"/>
              </a:rPr>
              <a:t> had been censured by the Pharisees for mingling with publicans and sinners. But His interest in them was not lessened, nor did His efforts for them cease. He saw that their employment brought them into temptation. They were surrounded by enticements to evil. The first wrong step was easy, and the descent was rapid to greater dishonesty and increased crimes. Christ was seeking by every means to win them to higher aims and nobler principles. This purpose He had in mind in the story of the unfaithful steward. There had been among the publicans just such a case as that represented in the parable, and in Christ's description they recognized their own practices. Their attention was arrested, and from the picture of their own dishonest practices many of them learned a lesson of spiritual truth.</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parable was, however, spoken directly to the disciples. To them first the leaven of truth was imparted, and through them it was to reach others. Much of Christ's teaching the disciples did not at first understand, and often His lessons seemed to be almost forgotten. But under the influence of the Holy Spirit these truths were afterward (p.369) revived with distinctness, and through the disciples they were brought vividly before the new converts who were added to the church.</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the </a:t>
            </a:r>
            <a:r>
              <a:rPr lang="en-US" sz="1600" b="1" dirty="0" err="1">
                <a:effectLst>
                  <a:outerShdw blurRad="38100" dist="38100" dir="2700000" algn="tl">
                    <a:srgbClr val="C0C0C0"/>
                  </a:outerShdw>
                </a:effectLst>
                <a:latin typeface="Copperplate Gothic Bold" panose="020E0705020206020404" pitchFamily="34" charset="0"/>
              </a:rPr>
              <a:t>Saviour</a:t>
            </a:r>
            <a:r>
              <a:rPr lang="en-US" sz="1600" b="1" dirty="0">
                <a:effectLst>
                  <a:outerShdw blurRad="38100" dist="38100" dir="2700000" algn="tl">
                    <a:srgbClr val="C0C0C0"/>
                  </a:outerShdw>
                </a:effectLst>
                <a:latin typeface="Copperplate Gothic Bold" panose="020E0705020206020404" pitchFamily="34" charset="0"/>
              </a:rPr>
              <a:t> was speaking also to the Pharisees. He did not relinquish the hope that they would perceive the force of His words. Many had been deeply convicted, and as they should hear the truth under the dictation of the Holy Spirit, not a few would become believers in Christ.</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Pharisees had tried to bring Christ into disrepute by accusing Him of mingling with publicans and sinners. Now He turns the rebuke on these accusers. The scene known to have taken place among the publicans He holds up before the Pharisees both as representing their course of action and as showing the only way in which they can redeem their errors.</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To the unfaithful steward his lord's goods had been entrusted for benevolent purposes; but he had used them for himself. So with Israel. God had chosen the seed of Abraham. With a high arm He had delivered them from bondage in Egypt. He had made them the depositaries of sacred truth for the blessing of the world. He had entrusted to them the living oracles that they might communicate the light to others. But His stewards had used these gifts to enrich and exalt themselves.</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Pharisees, filled with self-importance and self-righteousness, were misapplying the goods lent them by God to use for His glory.</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servant in the parable had made no provision for the future. The goods entrusted to him for the benefit of others he had used for himself; but he had thought only of the present. When the stewardship should be taken from him, he would have nothing to call his own. But his master's goods were still in his hands, and he determined (p.370) to use them so as to secure himself against future want. To accomplish this he must work on a new plan. Instead of gathering for himself, he must impart to others. Thus he might secure friends, who, when he should be cast out, would receive him. So with the Pharisees. The stewardship was soon to be taken from them, and they were called upon to provide for the future. Only by seeking the good of others could they benefit themselves. Only by imparting God's gifts in the present life could they provide for eternity.</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After relating the parable, Christ said, "The children of this world are in their generation wiser than the children of light." That is, worldly-wise men display more wisdom and earnestness in serving themselves than do the professed children of God in their service to Him. So it was in Christ's day. So it is now. Look at the life of many who claim to be Christians. The Lord has endowed them with capabilities, and power, and influence; He has entrusted them with money, that they may be co-workers with Him in the great redemption. All His gifts are to be used in blessing humanity, in relieving the suffering and the needy. We are to feed the hungry, to clothe the naked, to care for the widow and the fatherless, to minister to the distressed and downtrodden. God never meant that the widespread misery in the world should exist. He never meant that one man should have an abundance of the luxuries of life, while the children of others should cry for bread. The means over and above the actual necessities of life are entrusted to man to do good, to bless humanity. The Lord says, "Sell that ye have, and give alms." Luke 12:33. Be "ready to distribute, willing to communicate." 1 Timothy 6:18. "When thou </a:t>
            </a:r>
            <a:r>
              <a:rPr lang="en-US" sz="1600" b="1" dirty="0" err="1">
                <a:effectLst>
                  <a:outerShdw blurRad="38100" dist="38100" dir="2700000" algn="tl">
                    <a:srgbClr val="C0C0C0"/>
                  </a:outerShdw>
                </a:effectLst>
                <a:latin typeface="Copperplate Gothic Bold" panose="020E0705020206020404" pitchFamily="34" charset="0"/>
              </a:rPr>
              <a:t>makest</a:t>
            </a:r>
            <a:r>
              <a:rPr lang="en-US" sz="1600" b="1" dirty="0">
                <a:effectLst>
                  <a:outerShdw blurRad="38100" dist="38100" dir="2700000" algn="tl">
                    <a:srgbClr val="C0C0C0"/>
                  </a:outerShdw>
                </a:effectLst>
                <a:latin typeface="Copperplate Gothic Bold" panose="020E0705020206020404" pitchFamily="34" charset="0"/>
              </a:rPr>
              <a:t> a feast, call the poor, the maimed, the lame, the blind." Luke 14:13. "Loose the bands of wickedness," "undo the heavy burdens," "let the oppressed go free," (p.371) "break every yoke." "Deal thy bread to the hungry," "bring the poor that are cast out to thy house." "When thou </a:t>
            </a:r>
            <a:r>
              <a:rPr lang="en-US" sz="1600" b="1" dirty="0" err="1">
                <a:effectLst>
                  <a:outerShdw blurRad="38100" dist="38100" dir="2700000" algn="tl">
                    <a:srgbClr val="C0C0C0"/>
                  </a:outerShdw>
                </a:effectLst>
                <a:latin typeface="Copperplate Gothic Bold" panose="020E0705020206020404" pitchFamily="34" charset="0"/>
              </a:rPr>
              <a:t>seest</a:t>
            </a:r>
            <a:r>
              <a:rPr lang="en-US" sz="1600" b="1" dirty="0">
                <a:effectLst>
                  <a:outerShdw blurRad="38100" dist="38100" dir="2700000" algn="tl">
                    <a:srgbClr val="C0C0C0"/>
                  </a:outerShdw>
                </a:effectLst>
                <a:latin typeface="Copperplate Gothic Bold" panose="020E0705020206020404" pitchFamily="34" charset="0"/>
              </a:rPr>
              <a:t> the naked,...cover him." "Satisfy the afflicted soul." Isaiah 58:6, 7, 10. "Go ye into all the world, and preach the gospel to every creature." Mark 16:15. These are the Lord's commands. Are the great body of professed Christians doing this work?</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Alas, how many are appropriating to themselves the gifts of God! How many are adding house to house and land to land. How many are spending their money for pleasure, for the gratification of appetite, for extravagant houses, furniture, and dress. Their fellow beings are left to misery and crime, to disease and death. Multitudes are perishing without one pitying look, one word or deed of sympathy.</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Men are guilty of robbery toward God. Their selfish use of means robs the Lord of the glory that should be reflected back to Him in the relief of suffering humanity and the salvation of souls. They are embezzling His (p.372) entrusted goods. The Lord declares, "I will come near to you to judgment; and I will be a swift witness against...those that oppress the hireling in his wages, the widow, and the fatherless, and that turn aside the stranger from his right." "Will a man rob God? Yet ye have robbed Me. But ye say, Wherein have we robbed Thee? In tithes and offerings. Ye are cursed with a curse; for ye have robbed Me, even this whole nation." Malachi 3:5, 8, 9. "Go to now, ye rich men,...your riches are corrupted, and your garments are </a:t>
            </a:r>
            <a:r>
              <a:rPr lang="en-US" sz="1600" b="1" dirty="0" err="1">
                <a:effectLst>
                  <a:outerShdw blurRad="38100" dist="38100" dir="2700000" algn="tl">
                    <a:srgbClr val="C0C0C0"/>
                  </a:outerShdw>
                </a:effectLst>
                <a:latin typeface="Copperplate Gothic Bold" panose="020E0705020206020404" pitchFamily="34" charset="0"/>
              </a:rPr>
              <a:t>motheaten</a:t>
            </a:r>
            <a:r>
              <a:rPr lang="en-US" sz="1600" b="1" dirty="0">
                <a:effectLst>
                  <a:outerShdw blurRad="38100" dist="38100" dir="2700000" algn="tl">
                    <a:srgbClr val="C0C0C0"/>
                  </a:outerShdw>
                </a:effectLst>
                <a:latin typeface="Copperplate Gothic Bold" panose="020E0705020206020404" pitchFamily="34" charset="0"/>
              </a:rPr>
              <a:t>. Your gold and silver is cankered, and the rust of them shall be a witness against you....Ye have heaped treasure together for the last days." "Ye have lived in pleasure on the earth, and been wanton." "Behold, the hire of the laborers who have reaped down your fields, which is of you kept back by fraud, </a:t>
            </a:r>
            <a:r>
              <a:rPr lang="en-US" sz="1600" b="1" dirty="0" err="1">
                <a:effectLst>
                  <a:outerShdw blurRad="38100" dist="38100" dir="2700000" algn="tl">
                    <a:srgbClr val="C0C0C0"/>
                  </a:outerShdw>
                </a:effectLst>
                <a:latin typeface="Copperplate Gothic Bold" panose="020E0705020206020404" pitchFamily="34" charset="0"/>
              </a:rPr>
              <a:t>crieth</a:t>
            </a:r>
            <a:r>
              <a:rPr lang="en-US" sz="1600" b="1" dirty="0">
                <a:effectLst>
                  <a:outerShdw blurRad="38100" dist="38100" dir="2700000" algn="tl">
                    <a:srgbClr val="C0C0C0"/>
                  </a:outerShdw>
                </a:effectLst>
                <a:latin typeface="Copperplate Gothic Bold" panose="020E0705020206020404" pitchFamily="34" charset="0"/>
              </a:rPr>
              <a:t>: and the cries of them which have reaped are entered into the ears of the Lord of </a:t>
            </a:r>
            <a:r>
              <a:rPr lang="en-US" sz="1600" b="1" dirty="0" err="1">
                <a:effectLst>
                  <a:outerShdw blurRad="38100" dist="38100" dir="2700000" algn="tl">
                    <a:srgbClr val="C0C0C0"/>
                  </a:outerShdw>
                </a:effectLst>
                <a:latin typeface="Copperplate Gothic Bold" panose="020E0705020206020404" pitchFamily="34" charset="0"/>
              </a:rPr>
              <a:t>sabaoth</a:t>
            </a:r>
            <a:r>
              <a:rPr lang="en-US" sz="1600" b="1" dirty="0">
                <a:effectLst>
                  <a:outerShdw blurRad="38100" dist="38100" dir="2700000" algn="tl">
                    <a:srgbClr val="C0C0C0"/>
                  </a:outerShdw>
                </a:effectLst>
                <a:latin typeface="Copperplate Gothic Bold" panose="020E0705020206020404" pitchFamily="34" charset="0"/>
              </a:rPr>
              <a:t>." James 5:1-3, 5, 4.</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Everyone will be required to render up his entrusted gifts. In the day of final judgment men's hoarded wealth will be worthless to them. They have nothing they can call their own.</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Those who spend their lives in laying up worldly treasure show less wisdom, less thought and care for their eternal well-being, than did the unjust steward for his earthly support. Less wise than the children of this world in their generation are these professed children of the light. These are they of whom the prophet declared, in his vision of the great judgment day, "A man shall cast the idols of his silver, and the idols of his gold [margin]; which they made each one for himself to worship, to the moles and to the bats; to go into the clefts of the rocks, and into the tops of the ragged rocks, for fear of the Lord, and for the glory of His majesty, when He </a:t>
            </a:r>
            <a:r>
              <a:rPr lang="en-US" sz="1600" b="1" dirty="0" err="1">
                <a:effectLst>
                  <a:outerShdw blurRad="38100" dist="38100" dir="2700000" algn="tl">
                    <a:srgbClr val="C0C0C0"/>
                  </a:outerShdw>
                </a:effectLst>
                <a:latin typeface="Copperplate Gothic Bold" panose="020E0705020206020404" pitchFamily="34" charset="0"/>
              </a:rPr>
              <a:t>ariseth</a:t>
            </a:r>
            <a:r>
              <a:rPr lang="en-US" sz="1600" b="1" dirty="0">
                <a:effectLst>
                  <a:outerShdw blurRad="38100" dist="38100" dir="2700000" algn="tl">
                    <a:srgbClr val="C0C0C0"/>
                  </a:outerShdw>
                </a:effectLst>
                <a:latin typeface="Copperplate Gothic Bold" panose="020E0705020206020404" pitchFamily="34" charset="0"/>
              </a:rPr>
              <a:t> to shake terribly the earth." Isaiah 2:20, 21. (p.373)</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"Make to yourselves friends by means of the mammon of unrighteousness," Christ says, "that when it shall fail, they may receive you into the eternal tabernacles." R.V. God and Christ and angels are all ministering to the afflicted, the suffering, and the sinful. Give yourself to God for this work, use His gifts for this purpose, and you enter into partnership with heavenly beings. Your heart will throb in sympathy with theirs. You will be assimilated to them in character. To you these dwellers in the eternal tabernacles will not be strangers. When earthly things shall have passed away, the watchers at heaven's gates will bid you welcome.</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the means used to bless others will bring returns. Riches rightly employed will accomplish great good. Souls will be won to Christ. He who follows Christ's plan of life will see in the courts of God those for whom he has labored and sacrificed on earth. Gratefully will the ransomed ones remember those who have been instrumental in their salvation. Precious will heaven be to those who have been faithful in the work of saving souls.</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lesson of this parable is for all. Everyone will be held responsible for the grace given him through Christ. Life is too solemn to be absorbed in temporal or earthly matters. The Lord desires that we shall communicate to others that which the eternal and unseen communicates to us.</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Every year millions upon millions of human souls are passing into eternity unwarned and unsaved. From hour to hour in our varied life opportunities to reach and save souls are opened to us. These opportunities are continually coming and going. God desires us to make the most of them. Days, weeks, and months are passing; we have one day, one week, one month less in which to do our work. A few more years at the longest, and the voice which we (p.374) cannot refuse to answer will be heard saying, "Give an account of thy stewardship."</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Christ calls upon every one to consider. Make an honest reckoning. Put into one scale Jesus, which means eternal treasure, life, truth, heaven, and the joy of Christ in souls redeemed; put into the other every attraction the world can offer. Into one scale put the loss of your own soul, and the souls of those whom you might have been instrumental in saving; into the other, for yourself and for them, a life that measures with the life of God. Weigh for time and for eternity. While you are thus engaged, Christ speaks: "What shall it profit a man, if he shall gain the whole world, and lose his own soul?" Mark 8:36.</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God desires us to choose the heavenly in place of the earthly. He opens before us the possibilities of a heavenly investment. He would give encouragement to our loftiest aims, security to our choicest treasure. He declares, "I will make a man more precious than fine gold; even a man than the golden wedge of Ophir." Isaiah 13:12. When the riches that moth devours and rust corrupts shall be swept away, Christ's followers can rejoice in their heavenly treasure, the riches that are imperishable.</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Better than all the friendship of the world is the friendship of Christ's redeemed. Better than a title to the noblest palace on earth is a title to the mansions our Lord has gone to prepare. And better than all the words of earthly praise will be the </a:t>
            </a:r>
            <a:r>
              <a:rPr lang="en-US" sz="1600" b="1" dirty="0" err="1">
                <a:effectLst>
                  <a:outerShdw blurRad="38100" dist="38100" dir="2700000" algn="tl">
                    <a:srgbClr val="C0C0C0"/>
                  </a:outerShdw>
                </a:effectLst>
                <a:latin typeface="Copperplate Gothic Bold" panose="020E0705020206020404" pitchFamily="34" charset="0"/>
              </a:rPr>
              <a:t>Saviour's</a:t>
            </a:r>
            <a:r>
              <a:rPr lang="en-US" sz="1600" b="1" dirty="0">
                <a:effectLst>
                  <a:outerShdw blurRad="38100" dist="38100" dir="2700000" algn="tl">
                    <a:srgbClr val="C0C0C0"/>
                  </a:outerShdw>
                </a:effectLst>
                <a:latin typeface="Copperplate Gothic Bold" panose="020E0705020206020404" pitchFamily="34" charset="0"/>
              </a:rPr>
              <a:t> words to His faithful servants, "Come, ye blessed of My Father, inherit the kingdom prepared for you from the foundation of the world." Matthew 25:34.</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To those who have squandered His goods, Christ still gives opportunity to secure lasting riches. He says, "Give, and it shall be given unto you." "Provide yourselves bags which wax not old, a treasure in the heavens that </a:t>
            </a:r>
            <a:r>
              <a:rPr lang="en-US" sz="1600" b="1" dirty="0" err="1">
                <a:effectLst>
                  <a:outerShdw blurRad="38100" dist="38100" dir="2700000" algn="tl">
                    <a:srgbClr val="C0C0C0"/>
                  </a:outerShdw>
                </a:effectLst>
                <a:latin typeface="Copperplate Gothic Bold" panose="020E0705020206020404" pitchFamily="34" charset="0"/>
              </a:rPr>
              <a:t>faileth</a:t>
            </a:r>
            <a:r>
              <a:rPr lang="en-US" sz="1600" b="1" dirty="0">
                <a:effectLst>
                  <a:outerShdw blurRad="38100" dist="38100" dir="2700000" algn="tl">
                    <a:srgbClr val="C0C0C0"/>
                  </a:outerShdw>
                </a:effectLst>
                <a:latin typeface="Copperplate Gothic Bold" panose="020E0705020206020404" pitchFamily="34" charset="0"/>
              </a:rPr>
              <a:t> (p.375) not, where no thief </a:t>
            </a:r>
            <a:r>
              <a:rPr lang="en-US" sz="1600" b="1" dirty="0" err="1">
                <a:effectLst>
                  <a:outerShdw blurRad="38100" dist="38100" dir="2700000" algn="tl">
                    <a:srgbClr val="C0C0C0"/>
                  </a:outerShdw>
                </a:effectLst>
                <a:latin typeface="Copperplate Gothic Bold" panose="020E0705020206020404" pitchFamily="34" charset="0"/>
              </a:rPr>
              <a:t>approacheth</a:t>
            </a:r>
            <a:r>
              <a:rPr lang="en-US" sz="1600" b="1" dirty="0">
                <a:effectLst>
                  <a:outerShdw blurRad="38100" dist="38100" dir="2700000" algn="tl">
                    <a:srgbClr val="C0C0C0"/>
                  </a:outerShdw>
                </a:effectLst>
                <a:latin typeface="Copperplate Gothic Bold" panose="020E0705020206020404" pitchFamily="34" charset="0"/>
              </a:rPr>
              <a:t>, neither moth </a:t>
            </a:r>
            <a:r>
              <a:rPr lang="en-US" sz="1600" b="1" dirty="0" err="1">
                <a:effectLst>
                  <a:outerShdw blurRad="38100" dist="38100" dir="2700000" algn="tl">
                    <a:srgbClr val="C0C0C0"/>
                  </a:outerShdw>
                </a:effectLst>
                <a:latin typeface="Copperplate Gothic Bold" panose="020E0705020206020404" pitchFamily="34" charset="0"/>
              </a:rPr>
              <a:t>corrupteth</a:t>
            </a:r>
            <a:r>
              <a:rPr lang="en-US" sz="1600" b="1" dirty="0">
                <a:effectLst>
                  <a:outerShdw blurRad="38100" dist="38100" dir="2700000" algn="tl">
                    <a:srgbClr val="C0C0C0"/>
                  </a:outerShdw>
                </a:effectLst>
                <a:latin typeface="Copperplate Gothic Bold" panose="020E0705020206020404" pitchFamily="34" charset="0"/>
              </a:rPr>
              <a:t>." Luke 6:38; 12:33. "Charge them that are rich in this world,...that they do good, that they be rich in good works, ready to distribute, willing to communicate; laying up in store for themselves a good foundation against the time to come, that they may lay hold on eternal life." 1 Timothy 6:17-19.</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Then let your property go beforehand to heaven. Lay up your treasures beside the throne of God. Make sure your title to the unsearchable riches of Christ. "Make to yourselves friends by means of the mammon of unrighteousness, that when it shall fail, they may receive you into the eternal tabernacles." R.V.</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148980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6" name="Rectangle 5"/>
          <p:cNvSpPr/>
          <p:nvPr/>
        </p:nvSpPr>
        <p:spPr>
          <a:xfrm>
            <a:off x="9318" y="2755678"/>
            <a:ext cx="12190825" cy="3859518"/>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Proverbs 3:13-16</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13 Happy is the man who finds wisdom,</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the man who gains understanding;</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14 For her proceeds are better than the profits of silver,</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her gain than fine gold.</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15 She is more precious than rubies,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all the things you may desire cannot compare with her.</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16 Length of days is in her right hand,</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In her left hand riches and honor.</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Proverbs 3:27</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27 Do not withhold good from [a]those to whom it is due,</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When it is in the power of your hand to do so.</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Colossians 3:5</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5 Therefore put to death your members which are on the earth: fornication, uncleanness, passion, evil desire, and covetousness, which is idolatry.</a:t>
            </a:r>
          </a:p>
        </p:txBody>
      </p:sp>
    </p:spTree>
    <p:extLst>
      <p:ext uri="{BB962C8B-B14F-4D97-AF65-F5344CB8AC3E}">
        <p14:creationId xmlns:p14="http://schemas.microsoft.com/office/powerpoint/2010/main" val="360720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6" name="Rectangle 5"/>
          <p:cNvSpPr/>
          <p:nvPr/>
        </p:nvSpPr>
        <p:spPr>
          <a:xfrm>
            <a:off x="9318" y="2755678"/>
            <a:ext cx="12190825" cy="3859518"/>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Exodus 20:1-6</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Ten Commandments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20 And God spoke all these words, saying:</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 “I am the LORD your God, who brought you out of the land of Egypt, out of the house of [a]bondage.</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3 “You shall have no other gods before Me.</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4 “You shall not make for yourself a carved image—any likeness of anything that is in heaven above, or that is in the earth beneath, or that is in the water under the earth; 5 you shall not bow down to them nor [b]serve them. For I, the LORD your God, am a jealous God, visiting[c] the iniquity of the fathers upon the children to the third and fourth generations of those who hate Me, 6 but showing mercy to thousands, to those who love Me and keep My commandments.</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Proverbs 11:28-29</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28 He who trusts in his riches will fall,</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But the righteous will flourish like foliage.</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29 He who troubles his own house will inherit the wind,</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the fool will be servant to the wise of heart.</a:t>
            </a:r>
          </a:p>
        </p:txBody>
      </p:sp>
    </p:spTree>
    <p:extLst>
      <p:ext uri="{BB962C8B-B14F-4D97-AF65-F5344CB8AC3E}">
        <p14:creationId xmlns:p14="http://schemas.microsoft.com/office/powerpoint/2010/main" val="3699062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6" name="Rectangle 5"/>
          <p:cNvSpPr/>
          <p:nvPr/>
        </p:nvSpPr>
        <p:spPr>
          <a:xfrm>
            <a:off x="9318" y="3088076"/>
            <a:ext cx="12190825" cy="3194721"/>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Luke 19:1-10</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Jesus Comes to Zacchaeus’ House</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19 Then Jesus entered and passed through Jericho. 2 Now behold, there was a man named Zacchaeus who was a chief tax collector, and he was rich. 3 And he sought to see who Jesus was, but could not because of the crowd, for he was of short stature. 4 So he ran ahead and climbed up into a sycamore tree to see Him, for He was going to pass that way. 5 And when Jesus came to the place, He looked up [a]and saw him, and said to him, “Zacchaeus, [b]make haste and come down, for today I must stay at your house.” 6 So he [c]made haste and came down, and received Him joyfully. 7 But when they saw it, they all [d]complained, saying, “He has gone to be a guest with a man who is a sinner.”</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8 Then Zacchaeus stood and said to the Lord, “Look, Lord, I give half of my goods to the poor; and if I have taken anything from anyone by false accusation, I restore fourfold.”</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9 And Jesus said to him, “Today salvation has come to this house, because he also is a son of Abraham; 10 for the Son of Man has come to seek and to save that which was lost.”</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1910600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6" name="Rectangle 5"/>
          <p:cNvSpPr/>
          <p:nvPr/>
        </p:nvSpPr>
        <p:spPr>
          <a:xfrm>
            <a:off x="9318" y="2807536"/>
            <a:ext cx="12190825" cy="1421928"/>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James 1:9-11</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Perspective of Rich and Poor</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9 Let the lowly brother glory in his exaltation, 10 but the rich in his humiliation, because as a flower of the field he will pass away. 11 For no sooner has the sun risen with a burning heat than it withers the grass; its flower falls, and its beautiful appearance perishes. So the rich man also will fade away in his pursuits.</a:t>
            </a:r>
          </a:p>
        </p:txBody>
      </p:sp>
    </p:spTree>
    <p:extLst>
      <p:ext uri="{BB962C8B-B14F-4D97-AF65-F5344CB8AC3E}">
        <p14:creationId xmlns:p14="http://schemas.microsoft.com/office/powerpoint/2010/main" val="137261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40431"/>
            <a:ext cx="12208285" cy="744323"/>
          </a:xfrm>
        </p:spPr>
        <p:txBody>
          <a:bodyPr/>
          <a:lstStyle/>
          <a:p>
            <a:r>
              <a:rPr lang="en-US" b="1" dirty="0">
                <a:latin typeface="Rockwell Extra Bold" panose="02060903040505020403" pitchFamily="18" charset="0"/>
              </a:rPr>
              <a:t>Is Riches Wrong</a:t>
            </a:r>
          </a:p>
        </p:txBody>
      </p:sp>
      <p:sp>
        <p:nvSpPr>
          <p:cNvPr id="3" name="Content Placeholder 2"/>
          <p:cNvSpPr>
            <a:spLocks noGrp="1"/>
          </p:cNvSpPr>
          <p:nvPr>
            <p:ph idx="1"/>
          </p:nvPr>
        </p:nvSpPr>
        <p:spPr>
          <a:xfrm>
            <a:off x="393965" y="3610339"/>
            <a:ext cx="5600986" cy="2973122"/>
          </a:xfr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None/>
            </a:pPr>
            <a:r>
              <a:rPr lang="en-US" sz="1600" b="1" dirty="0">
                <a:effectLst>
                  <a:outerShdw blurRad="38100" dist="38100" dir="2700000" algn="tl">
                    <a:srgbClr val="C0C0C0"/>
                  </a:outerShdw>
                </a:effectLst>
                <a:latin typeface="Copperplate Gothic Bold" panose="020E0705020206020404" pitchFamily="34" charset="0"/>
              </a:rPr>
              <a:t>Revelation 5:11-12</a:t>
            </a: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Worthy Is the Lamb</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11 Then I looked, and I heard the voice of many angels around the throne, the living creatures, and the elders; and the number of them was ten thousand times ten thousand, and thousands of thousands, </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12 saying with a loud voice: “Worthy is the Lamb who was slain To receive power and riches and wisdom, And strength and honor and glory and blessing!”</a:t>
            </a:r>
          </a:p>
        </p:txBody>
      </p:sp>
      <p:sp>
        <p:nvSpPr>
          <p:cNvPr id="5" name="Content Placeholder 2"/>
          <p:cNvSpPr txBox="1">
            <a:spLocks/>
          </p:cNvSpPr>
          <p:nvPr/>
        </p:nvSpPr>
        <p:spPr>
          <a:xfrm>
            <a:off x="0" y="957581"/>
            <a:ext cx="6096000" cy="2470148"/>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The Bible says that Jesus is worthy to receive the power and riches and wisdom,</a:t>
            </a:r>
          </a:p>
          <a:p>
            <a:pPr marL="457200" indent="-457200">
              <a:buFont typeface="Arial" panose="020B0604020202020204" pitchFamily="34" charset="0"/>
              <a:buChar char="•"/>
            </a:pPr>
            <a:r>
              <a:rPr lang="en-US" sz="2800" dirty="0">
                <a:latin typeface="Arial Rounded MT Bold" panose="020F0704030504030204" pitchFamily="34" charset="0"/>
              </a:rPr>
              <a:t>And strength and honor and glory and blessing!”</a:t>
            </a:r>
          </a:p>
          <a:p>
            <a:pPr marL="457200" indent="-457200">
              <a:buFont typeface="Arial" panose="020B0604020202020204" pitchFamily="34" charset="0"/>
              <a:buChar char="•"/>
            </a:pPr>
            <a:endParaRPr lang="en-US" sz="2800" dirty="0">
              <a:latin typeface="Arial Rounded MT Bold" panose="020F0704030504030204" pitchFamily="34" charset="0"/>
            </a:endParaRPr>
          </a:p>
        </p:txBody>
      </p:sp>
      <p:pic>
        <p:nvPicPr>
          <p:cNvPr id="6" name="Picture 5" descr="Image result for christ reigns"/>
          <p:cNvPicPr/>
          <p:nvPr/>
        </p:nvPicPr>
        <p:blipFill>
          <a:blip r:embed="rId2">
            <a:extLst>
              <a:ext uri="{28A0092B-C50C-407E-A947-70E740481C1C}">
                <a14:useLocalDpi xmlns:a14="http://schemas.microsoft.com/office/drawing/2010/main" val="0"/>
              </a:ext>
            </a:extLst>
          </a:blip>
          <a:srcRect/>
          <a:stretch>
            <a:fillRect/>
          </a:stretch>
        </p:blipFill>
        <p:spPr bwMode="auto">
          <a:xfrm>
            <a:off x="6136777" y="1627123"/>
            <a:ext cx="5747746" cy="4270503"/>
          </a:xfrm>
          <a:prstGeom prst="rect">
            <a:avLst/>
          </a:prstGeom>
          <a:noFill/>
          <a:ln>
            <a:noFill/>
          </a:ln>
        </p:spPr>
      </p:pic>
    </p:spTree>
    <p:extLst>
      <p:ext uri="{BB962C8B-B14F-4D97-AF65-F5344CB8AC3E}">
        <p14:creationId xmlns:p14="http://schemas.microsoft.com/office/powerpoint/2010/main" val="3775673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6" name="Rectangle 5"/>
          <p:cNvSpPr/>
          <p:nvPr/>
        </p:nvSpPr>
        <p:spPr>
          <a:xfrm>
            <a:off x="9318" y="2744571"/>
            <a:ext cx="12190825" cy="363791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 Samuel 24:18-24</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The Altar on the Threshing Floor</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18 And Gad came that day to David and said to him, “Go up, erect an altar to the LORD on the threshing floor of </a:t>
            </a:r>
            <a:r>
              <a:rPr lang="en-US" sz="1600" b="1" dirty="0" err="1">
                <a:effectLst>
                  <a:outerShdw blurRad="38100" dist="38100" dir="2700000" algn="tl">
                    <a:srgbClr val="C0C0C0"/>
                  </a:outerShdw>
                </a:effectLst>
                <a:latin typeface="Copperplate Gothic Bold" panose="020E0705020206020404" pitchFamily="34" charset="0"/>
              </a:rPr>
              <a:t>Araunah</a:t>
            </a:r>
            <a:r>
              <a:rPr lang="en-US" sz="1600" b="1" dirty="0">
                <a:effectLst>
                  <a:outerShdw blurRad="38100" dist="38100" dir="2700000" algn="tl">
                    <a:srgbClr val="C0C0C0"/>
                  </a:outerShdw>
                </a:effectLst>
                <a:latin typeface="Copperplate Gothic Bold" panose="020E0705020206020404" pitchFamily="34" charset="0"/>
              </a:rPr>
              <a:t> the </a:t>
            </a:r>
            <a:r>
              <a:rPr lang="en-US" sz="1600" b="1" dirty="0" err="1">
                <a:effectLst>
                  <a:outerShdw blurRad="38100" dist="38100" dir="2700000" algn="tl">
                    <a:srgbClr val="C0C0C0"/>
                  </a:outerShdw>
                </a:effectLst>
                <a:latin typeface="Copperplate Gothic Bold" panose="020E0705020206020404" pitchFamily="34" charset="0"/>
              </a:rPr>
              <a:t>Jebusite</a:t>
            </a:r>
            <a:r>
              <a:rPr lang="en-US" sz="1600" b="1" dirty="0">
                <a:effectLst>
                  <a:outerShdw blurRad="38100" dist="38100" dir="2700000" algn="tl">
                    <a:srgbClr val="C0C0C0"/>
                  </a:outerShdw>
                </a:effectLst>
                <a:latin typeface="Copperplate Gothic Bold" panose="020E0705020206020404" pitchFamily="34" charset="0"/>
              </a:rPr>
              <a:t>.” 19 So David, according to the word of Gad, went up as the LORD commanded. 20 Now </a:t>
            </a:r>
            <a:r>
              <a:rPr lang="en-US" sz="1600" b="1" dirty="0" err="1">
                <a:effectLst>
                  <a:outerShdw blurRad="38100" dist="38100" dir="2700000" algn="tl">
                    <a:srgbClr val="C0C0C0"/>
                  </a:outerShdw>
                </a:effectLst>
                <a:latin typeface="Copperplate Gothic Bold" panose="020E0705020206020404" pitchFamily="34" charset="0"/>
              </a:rPr>
              <a:t>Araunah</a:t>
            </a:r>
            <a:r>
              <a:rPr lang="en-US" sz="1600" b="1" dirty="0">
                <a:effectLst>
                  <a:outerShdw blurRad="38100" dist="38100" dir="2700000" algn="tl">
                    <a:srgbClr val="C0C0C0"/>
                  </a:outerShdw>
                </a:effectLst>
                <a:latin typeface="Copperplate Gothic Bold" panose="020E0705020206020404" pitchFamily="34" charset="0"/>
              </a:rPr>
              <a:t> looked, and saw the king and his servants coming toward him. So </a:t>
            </a:r>
            <a:r>
              <a:rPr lang="en-US" sz="1600" b="1" dirty="0" err="1">
                <a:effectLst>
                  <a:outerShdw blurRad="38100" dist="38100" dir="2700000" algn="tl">
                    <a:srgbClr val="C0C0C0"/>
                  </a:outerShdw>
                </a:effectLst>
                <a:latin typeface="Copperplate Gothic Bold" panose="020E0705020206020404" pitchFamily="34" charset="0"/>
              </a:rPr>
              <a:t>Araunah</a:t>
            </a:r>
            <a:r>
              <a:rPr lang="en-US" sz="1600" b="1" dirty="0">
                <a:effectLst>
                  <a:outerShdw blurRad="38100" dist="38100" dir="2700000" algn="tl">
                    <a:srgbClr val="C0C0C0"/>
                  </a:outerShdw>
                </a:effectLst>
                <a:latin typeface="Copperplate Gothic Bold" panose="020E0705020206020404" pitchFamily="34" charset="0"/>
              </a:rPr>
              <a:t> went out and bowed before the king with his face to the ground.</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21 Then </a:t>
            </a:r>
            <a:r>
              <a:rPr lang="en-US" sz="1600" b="1" dirty="0" err="1">
                <a:effectLst>
                  <a:outerShdw blurRad="38100" dist="38100" dir="2700000" algn="tl">
                    <a:srgbClr val="C0C0C0"/>
                  </a:outerShdw>
                </a:effectLst>
                <a:latin typeface="Copperplate Gothic Bold" panose="020E0705020206020404" pitchFamily="34" charset="0"/>
              </a:rPr>
              <a:t>Araunah</a:t>
            </a:r>
            <a:r>
              <a:rPr lang="en-US" sz="1600" b="1" dirty="0">
                <a:effectLst>
                  <a:outerShdw blurRad="38100" dist="38100" dir="2700000" algn="tl">
                    <a:srgbClr val="C0C0C0"/>
                  </a:outerShdw>
                </a:effectLst>
                <a:latin typeface="Copperplate Gothic Bold" panose="020E0705020206020404" pitchFamily="34" charset="0"/>
              </a:rPr>
              <a:t> said, “Why has my lord the king come to his servant?”</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David said, “To buy the threshing floor from you, to build an altar to the LORD, that the plague may be withdrawn from the people.”</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22 Now </a:t>
            </a:r>
            <a:r>
              <a:rPr lang="en-US" sz="1600" b="1" dirty="0" err="1">
                <a:effectLst>
                  <a:outerShdw blurRad="38100" dist="38100" dir="2700000" algn="tl">
                    <a:srgbClr val="C0C0C0"/>
                  </a:outerShdw>
                </a:effectLst>
                <a:latin typeface="Copperplate Gothic Bold" panose="020E0705020206020404" pitchFamily="34" charset="0"/>
              </a:rPr>
              <a:t>Araunah</a:t>
            </a:r>
            <a:r>
              <a:rPr lang="en-US" sz="1600" b="1" dirty="0">
                <a:effectLst>
                  <a:outerShdw blurRad="38100" dist="38100" dir="2700000" algn="tl">
                    <a:srgbClr val="C0C0C0"/>
                  </a:outerShdw>
                </a:effectLst>
                <a:latin typeface="Copperplate Gothic Bold" panose="020E0705020206020404" pitchFamily="34" charset="0"/>
              </a:rPr>
              <a:t> said to David, “Let my lord the king take and offer up whatever seems good to him. Look, here are oxen for burnt sacrifice, and threshing implements and the yokes of the oxen for wood. 23 All these, O king, </a:t>
            </a:r>
            <a:r>
              <a:rPr lang="en-US" sz="1600" b="1" dirty="0" err="1">
                <a:effectLst>
                  <a:outerShdw blurRad="38100" dist="38100" dir="2700000" algn="tl">
                    <a:srgbClr val="C0C0C0"/>
                  </a:outerShdw>
                </a:effectLst>
                <a:latin typeface="Copperplate Gothic Bold" panose="020E0705020206020404" pitchFamily="34" charset="0"/>
              </a:rPr>
              <a:t>Araunah</a:t>
            </a:r>
            <a:r>
              <a:rPr lang="en-US" sz="1600" b="1" dirty="0">
                <a:effectLst>
                  <a:outerShdw blurRad="38100" dist="38100" dir="2700000" algn="tl">
                    <a:srgbClr val="C0C0C0"/>
                  </a:outerShdw>
                </a:effectLst>
                <a:latin typeface="Copperplate Gothic Bold" panose="020E0705020206020404" pitchFamily="34" charset="0"/>
              </a:rPr>
              <a:t> has given to the king.”</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a:t>
            </a:r>
            <a:r>
              <a:rPr lang="en-US" sz="1600" b="1" dirty="0" err="1">
                <a:effectLst>
                  <a:outerShdw blurRad="38100" dist="38100" dir="2700000" algn="tl">
                    <a:srgbClr val="C0C0C0"/>
                  </a:outerShdw>
                </a:effectLst>
                <a:latin typeface="Copperplate Gothic Bold" panose="020E0705020206020404" pitchFamily="34" charset="0"/>
              </a:rPr>
              <a:t>Araunah</a:t>
            </a:r>
            <a:r>
              <a:rPr lang="en-US" sz="1600" b="1" dirty="0">
                <a:effectLst>
                  <a:outerShdw blurRad="38100" dist="38100" dir="2700000" algn="tl">
                    <a:srgbClr val="C0C0C0"/>
                  </a:outerShdw>
                </a:effectLst>
                <a:latin typeface="Copperplate Gothic Bold" panose="020E0705020206020404" pitchFamily="34" charset="0"/>
              </a:rPr>
              <a:t> said to the king, “May the LORD your God accept you.”</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24 Then the king said to </a:t>
            </a:r>
            <a:r>
              <a:rPr lang="en-US" sz="1600" b="1" dirty="0" err="1">
                <a:effectLst>
                  <a:outerShdw blurRad="38100" dist="38100" dir="2700000" algn="tl">
                    <a:srgbClr val="C0C0C0"/>
                  </a:outerShdw>
                </a:effectLst>
                <a:latin typeface="Copperplate Gothic Bold" panose="020E0705020206020404" pitchFamily="34" charset="0"/>
              </a:rPr>
              <a:t>Araunah</a:t>
            </a:r>
            <a:r>
              <a:rPr lang="en-US" sz="1600" b="1" dirty="0">
                <a:effectLst>
                  <a:outerShdw blurRad="38100" dist="38100" dir="2700000" algn="tl">
                    <a:srgbClr val="C0C0C0"/>
                  </a:outerShdw>
                </a:effectLst>
                <a:latin typeface="Copperplate Gothic Bold" panose="020E0705020206020404" pitchFamily="34" charset="0"/>
              </a:rPr>
              <a:t>, “No, but I will surely buy it from you for a price; nor will I offer burnt offerings to the LORD my God with that which costs me nothing.” So David bought the threshing floor and the oxen for fifty shekels of silver.</a:t>
            </a:r>
          </a:p>
        </p:txBody>
      </p:sp>
    </p:spTree>
    <p:extLst>
      <p:ext uri="{BB962C8B-B14F-4D97-AF65-F5344CB8AC3E}">
        <p14:creationId xmlns:p14="http://schemas.microsoft.com/office/powerpoint/2010/main" val="3462909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6" name="Rectangle 5"/>
          <p:cNvSpPr/>
          <p:nvPr/>
        </p:nvSpPr>
        <p:spPr>
          <a:xfrm>
            <a:off x="18027" y="2612459"/>
            <a:ext cx="12190825" cy="4302716"/>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Exodus 22:29</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“You shall not delay to offer the first of your ripe produce and your juices. The firstborn of your sons you shall give to Me.</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Exodus 23:16</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the Feast of Harvest, the first fruits of your labors which you have sown in the field; and the Feast of Ingathering at the end of the year, when you have gathered in the fruit of your labors from the field.</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Psalm 37:25-26</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25 I have been young, and now am old;</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Yet I have not seen the righteous forsaken,</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Nor his descendants begging bread.</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26 He is [a]ever merciful, and lends;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his descendants are blessed.</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Proverbs 22:16</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16 He who oppresses the poor to increase his riches,</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he who gives to the rich, will surely come to poverty.</a:t>
            </a:r>
          </a:p>
        </p:txBody>
      </p:sp>
    </p:spTree>
    <p:extLst>
      <p:ext uri="{BB962C8B-B14F-4D97-AF65-F5344CB8AC3E}">
        <p14:creationId xmlns:p14="http://schemas.microsoft.com/office/powerpoint/2010/main" val="1761499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ABC</a:t>
            </a: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endParaRPr lang="en-US" sz="2800" dirty="0">
              <a:latin typeface="Arial Rounded MT Bold" panose="020F0704030504030204" pitchFamily="34" charset="0"/>
            </a:endParaRPr>
          </a:p>
        </p:txBody>
      </p:sp>
      <p:sp>
        <p:nvSpPr>
          <p:cNvPr id="6" name="Rectangle 5"/>
          <p:cNvSpPr/>
          <p:nvPr/>
        </p:nvSpPr>
        <p:spPr>
          <a:xfrm>
            <a:off x="9318" y="2732500"/>
            <a:ext cx="12190825" cy="252992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 Kings 19:19-21</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Elisha Follows Elijah</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19 So he departed from there, and found Elisha the son of </a:t>
            </a:r>
            <a:r>
              <a:rPr lang="en-US" sz="1600" b="1" dirty="0" err="1">
                <a:effectLst>
                  <a:outerShdw blurRad="38100" dist="38100" dir="2700000" algn="tl">
                    <a:srgbClr val="C0C0C0"/>
                  </a:outerShdw>
                </a:effectLst>
                <a:latin typeface="Copperplate Gothic Bold" panose="020E0705020206020404" pitchFamily="34" charset="0"/>
              </a:rPr>
              <a:t>Shaphat</a:t>
            </a:r>
            <a:r>
              <a:rPr lang="en-US" sz="1600" b="1" dirty="0">
                <a:effectLst>
                  <a:outerShdw blurRad="38100" dist="38100" dir="2700000" algn="tl">
                    <a:srgbClr val="C0C0C0"/>
                  </a:outerShdw>
                </a:effectLst>
                <a:latin typeface="Copperplate Gothic Bold" panose="020E0705020206020404" pitchFamily="34" charset="0"/>
              </a:rPr>
              <a:t>, who </a:t>
            </a:r>
            <a:r>
              <a:rPr lang="en-US" sz="1600" b="1" dirty="0" err="1">
                <a:effectLst>
                  <a:outerShdw blurRad="38100" dist="38100" dir="2700000" algn="tl">
                    <a:srgbClr val="C0C0C0"/>
                  </a:outerShdw>
                </a:effectLst>
                <a:latin typeface="Copperplate Gothic Bold" panose="020E0705020206020404" pitchFamily="34" charset="0"/>
              </a:rPr>
              <a:t>wasplowing</a:t>
            </a:r>
            <a:r>
              <a:rPr lang="en-US" sz="1600" b="1" dirty="0">
                <a:effectLst>
                  <a:outerShdw blurRad="38100" dist="38100" dir="2700000" algn="tl">
                    <a:srgbClr val="C0C0C0"/>
                  </a:outerShdw>
                </a:effectLst>
                <a:latin typeface="Copperplate Gothic Bold" panose="020E0705020206020404" pitchFamily="34" charset="0"/>
              </a:rPr>
              <a:t> with twelve yoke of oxen before him, and he was with the twelfth. Then Elijah passed by him and threw his mantle on him. 20 And he left the oxen and ran after Elijah, and said, “Please let me kiss my father and my mother, and then I will follow you.”</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And he said to him, “Go back again, for what have I done to you?”</a:t>
            </a: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21 So Elisha turned back from him, and took a yoke of oxen and slaughtered them and boiled their flesh, using the oxen’s equipment, and gave it to the people, and they ate. Then he arose and followed Elijah, and became his servant.</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p:txBody>
      </p:sp>
    </p:spTree>
    <p:extLst>
      <p:ext uri="{BB962C8B-B14F-4D97-AF65-F5344CB8AC3E}">
        <p14:creationId xmlns:p14="http://schemas.microsoft.com/office/powerpoint/2010/main" val="294839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40431"/>
            <a:ext cx="12208285" cy="744323"/>
          </a:xfrm>
        </p:spPr>
        <p:txBody>
          <a:bodyPr/>
          <a:lstStyle/>
          <a:p>
            <a:r>
              <a:rPr lang="en-US" b="1" dirty="0">
                <a:latin typeface="Rockwell Extra Bold" panose="02060903040505020403" pitchFamily="18" charset="0"/>
              </a:rPr>
              <a:t>To whom does all the riches belong</a:t>
            </a:r>
          </a:p>
        </p:txBody>
      </p:sp>
      <p:sp>
        <p:nvSpPr>
          <p:cNvPr id="3" name="Content Placeholder 2"/>
          <p:cNvSpPr>
            <a:spLocks noGrp="1"/>
          </p:cNvSpPr>
          <p:nvPr>
            <p:ph idx="1"/>
          </p:nvPr>
        </p:nvSpPr>
        <p:spPr>
          <a:xfrm>
            <a:off x="366250" y="2538493"/>
            <a:ext cx="5713566" cy="3859518"/>
          </a:xfr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None/>
            </a:pPr>
            <a:r>
              <a:rPr lang="en-US" sz="1600" b="1" dirty="0">
                <a:effectLst>
                  <a:outerShdw blurRad="38100" dist="38100" dir="2700000" algn="tl">
                    <a:srgbClr val="C0C0C0"/>
                  </a:outerShdw>
                </a:effectLst>
                <a:latin typeface="Copperplate Gothic Bold" panose="020E0705020206020404" pitchFamily="34" charset="0"/>
              </a:rPr>
              <a:t>Haggai 2:6-9 </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6 “For thus says the Lord of hosts: ‘Once more (it is a little while) I will shake heaven and earth, the sea and dry land; </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7 and I will shake all nations, and they shall come to the Desire of All Nations, and I will fill this temple with glory,’ says the Lord of hosts.</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8 ‘The silver is Mine, and the gold is Mine,’ says the Lord of hosts. 9 ‘The glory of this latter temple shall be greater than the former,’ says the Lord of hosts. ‘And in this place I will give peace,’ says the Lord of hosts.”</a:t>
            </a:r>
          </a:p>
        </p:txBody>
      </p:sp>
      <p:sp>
        <p:nvSpPr>
          <p:cNvPr id="5" name="Content Placeholder 2"/>
          <p:cNvSpPr txBox="1">
            <a:spLocks/>
          </p:cNvSpPr>
          <p:nvPr/>
        </p:nvSpPr>
        <p:spPr>
          <a:xfrm>
            <a:off x="0" y="1138556"/>
            <a:ext cx="6096000" cy="1261744"/>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The Lord says that the all the riches belong to him</a:t>
            </a:r>
          </a:p>
        </p:txBody>
      </p:sp>
      <p:pic>
        <p:nvPicPr>
          <p:cNvPr id="4" name="Picture 3"/>
          <p:cNvPicPr>
            <a:picLocks noChangeAspect="1"/>
          </p:cNvPicPr>
          <p:nvPr/>
        </p:nvPicPr>
        <p:blipFill rotWithShape="1">
          <a:blip r:embed="rId2"/>
          <a:srcRect r="13735"/>
          <a:stretch/>
        </p:blipFill>
        <p:spPr>
          <a:xfrm>
            <a:off x="6123412" y="1172060"/>
            <a:ext cx="6049538" cy="3694729"/>
          </a:xfrm>
          <a:prstGeom prst="rect">
            <a:avLst/>
          </a:prstGeom>
        </p:spPr>
      </p:pic>
      <p:sp>
        <p:nvSpPr>
          <p:cNvPr id="8" name="Content Placeholder 2"/>
          <p:cNvSpPr txBox="1">
            <a:spLocks/>
          </p:cNvSpPr>
          <p:nvPr/>
        </p:nvSpPr>
        <p:spPr>
          <a:xfrm>
            <a:off x="6126178" y="4896035"/>
            <a:ext cx="6035644" cy="1393752"/>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In the Earlier days Silver and Gold used to be the currency or Money</a:t>
            </a:r>
          </a:p>
        </p:txBody>
      </p:sp>
    </p:spTree>
    <p:extLst>
      <p:ext uri="{BB962C8B-B14F-4D97-AF65-F5344CB8AC3E}">
        <p14:creationId xmlns:p14="http://schemas.microsoft.com/office/powerpoint/2010/main" val="33378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fontScale="90000"/>
          </a:bodyPr>
          <a:lstStyle/>
          <a:p>
            <a:r>
              <a:rPr lang="en-US" b="1" dirty="0">
                <a:latin typeface="Rockwell Extra Bold" panose="02060903040505020403" pitchFamily="18" charset="0"/>
              </a:rPr>
              <a:t>Are the treasures limited to what we see on Earth</a:t>
            </a:r>
          </a:p>
        </p:txBody>
      </p:sp>
      <p:sp>
        <p:nvSpPr>
          <p:cNvPr id="3" name="Content Placeholder 2"/>
          <p:cNvSpPr>
            <a:spLocks noGrp="1"/>
          </p:cNvSpPr>
          <p:nvPr>
            <p:ph idx="1"/>
          </p:nvPr>
        </p:nvSpPr>
        <p:spPr>
          <a:xfrm>
            <a:off x="356725" y="2988693"/>
            <a:ext cx="5713566" cy="3416320"/>
          </a:xfr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None/>
            </a:pPr>
            <a:r>
              <a:rPr lang="en-US" sz="1600" b="1" dirty="0">
                <a:effectLst>
                  <a:outerShdw blurRad="38100" dist="38100" dir="2700000" algn="tl">
                    <a:srgbClr val="C0C0C0"/>
                  </a:outerShdw>
                </a:effectLst>
                <a:latin typeface="Copperplate Gothic Bold" panose="020E0705020206020404" pitchFamily="34" charset="0"/>
              </a:rPr>
              <a:t>Matthew 6:19-21</a:t>
            </a:r>
          </a:p>
          <a:p>
            <a:pPr marL="0" indent="0" fontAlgn="base">
              <a:spcBef>
                <a:spcPct val="0"/>
              </a:spcBef>
              <a:spcAft>
                <a:spcPct val="0"/>
              </a:spcAft>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Lay Up Treasures in Heaven</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19 “Do not lay up for yourselves treasures on earth, where moth and rust destroy and where thieves break in and steal; </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20 but lay up for yourselves treasures in heaven, where neither moth nor rust destroys and where thieves do not break in and steal. </a:t>
            </a:r>
          </a:p>
          <a:p>
            <a:pPr fontAlgn="base">
              <a:spcBef>
                <a:spcPct val="0"/>
              </a:spcBef>
              <a:spcAft>
                <a:spcPct val="0"/>
              </a:spcAft>
            </a:pPr>
            <a:endParaRPr lang="en-US" sz="1600"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en-US" sz="1600" dirty="0">
                <a:effectLst>
                  <a:outerShdw blurRad="38100" dist="38100" dir="2700000" algn="tl">
                    <a:srgbClr val="C0C0C0"/>
                  </a:outerShdw>
                </a:effectLst>
                <a:latin typeface="Copperplate Gothic Bold" panose="020E0705020206020404" pitchFamily="34" charset="0"/>
              </a:rPr>
              <a:t>21 For where your treasure is, there your heart will be also.</a:t>
            </a:r>
          </a:p>
        </p:txBody>
      </p:sp>
      <p:sp>
        <p:nvSpPr>
          <p:cNvPr id="5" name="Content Placeholder 2"/>
          <p:cNvSpPr txBox="1">
            <a:spLocks/>
          </p:cNvSpPr>
          <p:nvPr/>
        </p:nvSpPr>
        <p:spPr>
          <a:xfrm>
            <a:off x="0" y="1179879"/>
            <a:ext cx="6096000" cy="1464848"/>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The Lord asks us to strive for the eternal wealth than wealth that will perish</a:t>
            </a:r>
          </a:p>
        </p:txBody>
      </p:sp>
    </p:spTree>
    <p:extLst>
      <p:ext uri="{BB962C8B-B14F-4D97-AF65-F5344CB8AC3E}">
        <p14:creationId xmlns:p14="http://schemas.microsoft.com/office/powerpoint/2010/main" val="278889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Why does Jesus say this:</a:t>
            </a:r>
          </a:p>
        </p:txBody>
      </p:sp>
      <p:sp>
        <p:nvSpPr>
          <p:cNvPr id="3" name="Content Placeholder 2"/>
          <p:cNvSpPr>
            <a:spLocks noGrp="1"/>
          </p:cNvSpPr>
          <p:nvPr>
            <p:ph idx="1"/>
          </p:nvPr>
        </p:nvSpPr>
        <p:spPr>
          <a:xfrm>
            <a:off x="193962" y="2887990"/>
            <a:ext cx="5886693" cy="1865126"/>
          </a:xfr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None/>
            </a:pPr>
            <a:r>
              <a:rPr lang="en-US" sz="1600" b="1" dirty="0">
                <a:effectLst>
                  <a:outerShdw blurRad="38100" dist="38100" dir="2700000" algn="tl">
                    <a:srgbClr val="C0C0C0"/>
                  </a:outerShdw>
                </a:effectLst>
                <a:latin typeface="Copperplate Gothic Bold" panose="020E0705020206020404" pitchFamily="34" charset="0"/>
              </a:rPr>
              <a:t>Matthew 6:24</a:t>
            </a:r>
          </a:p>
          <a:p>
            <a:pPr marL="0" indent="0" fontAlgn="base">
              <a:spcBef>
                <a:spcPct val="0"/>
              </a:spcBef>
              <a:spcAft>
                <a:spcPct val="0"/>
              </a:spcAft>
              <a:buNone/>
            </a:pPr>
            <a:endParaRPr lang="en-US" sz="1600" b="1" dirty="0">
              <a:effectLst>
                <a:outerShdw blurRad="38100" dist="38100" dir="2700000" algn="tl">
                  <a:srgbClr val="C0C0C0"/>
                </a:outerShdw>
              </a:effectLst>
              <a:latin typeface="Copperplate Gothic Bold" panose="020E0705020206020404" pitchFamily="34" charset="0"/>
            </a:endParaRPr>
          </a:p>
          <a:p>
            <a:pPr marL="0" indent="0" fontAlgn="base">
              <a:spcBef>
                <a:spcPct val="0"/>
              </a:spcBef>
              <a:spcAft>
                <a:spcPct val="0"/>
              </a:spcAft>
              <a:buNone/>
            </a:pPr>
            <a:r>
              <a:rPr lang="en-US" sz="1600" dirty="0">
                <a:effectLst>
                  <a:outerShdw blurRad="38100" dist="38100" dir="2700000" algn="tl">
                    <a:srgbClr val="C0C0C0"/>
                  </a:outerShdw>
                </a:effectLst>
                <a:latin typeface="Copperplate Gothic Bold" panose="020E0705020206020404" pitchFamily="34" charset="0"/>
              </a:rPr>
              <a:t>You Cannot Serve God and Riches</a:t>
            </a:r>
          </a:p>
          <a:p>
            <a:pPr marL="0" indent="0" fontAlgn="base">
              <a:spcBef>
                <a:spcPct val="0"/>
              </a:spcBef>
              <a:spcAft>
                <a:spcPct val="0"/>
              </a:spcAft>
              <a:buNone/>
            </a:pPr>
            <a:endParaRPr lang="en-US" sz="1600" dirty="0">
              <a:effectLst>
                <a:outerShdw blurRad="38100" dist="38100" dir="2700000" algn="tl">
                  <a:srgbClr val="C0C0C0"/>
                </a:outerShdw>
              </a:effectLst>
              <a:latin typeface="Copperplate Gothic Bold" panose="020E0705020206020404" pitchFamily="34" charset="0"/>
            </a:endParaRPr>
          </a:p>
          <a:p>
            <a:pPr marL="0" indent="0" fontAlgn="base">
              <a:spcBef>
                <a:spcPct val="0"/>
              </a:spcBef>
              <a:spcAft>
                <a:spcPct val="0"/>
              </a:spcAft>
              <a:buNone/>
            </a:pPr>
            <a:r>
              <a:rPr lang="en-US" sz="1600" dirty="0">
                <a:effectLst>
                  <a:outerShdw blurRad="38100" dist="38100" dir="2700000" algn="tl">
                    <a:srgbClr val="C0C0C0"/>
                  </a:outerShdw>
                </a:effectLst>
                <a:latin typeface="Copperplate Gothic Bold" panose="020E0705020206020404" pitchFamily="34" charset="0"/>
              </a:rPr>
              <a:t>24 “No one can serve two masters; for either he will hate the one and love the other, or else he will be loyal to the one and despise the other. You cannot serve God and mammon.</a:t>
            </a:r>
          </a:p>
        </p:txBody>
      </p:sp>
      <p:sp>
        <p:nvSpPr>
          <p:cNvPr id="5" name="Content Placeholder 2"/>
          <p:cNvSpPr txBox="1">
            <a:spLocks/>
          </p:cNvSpPr>
          <p:nvPr/>
        </p:nvSpPr>
        <p:spPr>
          <a:xfrm>
            <a:off x="0" y="1179879"/>
            <a:ext cx="6096000" cy="1464848"/>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Jesus Says that One can not serve 2 masters</a:t>
            </a:r>
          </a:p>
        </p:txBody>
      </p:sp>
      <p:pic>
        <p:nvPicPr>
          <p:cNvPr id="6" name="Picture 5" descr="Image result for No one can serve two masters"/>
          <p:cNvPicPr/>
          <p:nvPr/>
        </p:nvPicPr>
        <p:blipFill>
          <a:blip r:embed="rId2">
            <a:extLst>
              <a:ext uri="{28A0092B-C50C-407E-A947-70E740481C1C}">
                <a14:useLocalDpi xmlns:a14="http://schemas.microsoft.com/office/drawing/2010/main" val="0"/>
              </a:ext>
            </a:extLst>
          </a:blip>
          <a:srcRect/>
          <a:stretch>
            <a:fillRect/>
          </a:stretch>
        </p:blipFill>
        <p:spPr bwMode="auto">
          <a:xfrm>
            <a:off x="6098058" y="1167158"/>
            <a:ext cx="6072834" cy="4166842"/>
          </a:xfrm>
          <a:prstGeom prst="rect">
            <a:avLst/>
          </a:prstGeom>
          <a:noFill/>
          <a:ln>
            <a:noFill/>
          </a:ln>
        </p:spPr>
      </p:pic>
      <p:sp>
        <p:nvSpPr>
          <p:cNvPr id="7" name="Content Placeholder 2"/>
          <p:cNvSpPr txBox="1">
            <a:spLocks/>
          </p:cNvSpPr>
          <p:nvPr/>
        </p:nvSpPr>
        <p:spPr>
          <a:xfrm>
            <a:off x="295800" y="5508913"/>
            <a:ext cx="10483617" cy="75713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ct val="0"/>
              </a:spcBef>
              <a:spcAft>
                <a:spcPct val="0"/>
              </a:spcAft>
              <a:buNone/>
            </a:pPr>
            <a:r>
              <a:rPr lang="en-US" sz="1600" b="1" dirty="0">
                <a:effectLst>
                  <a:outerShdw blurRad="38100" dist="38100" dir="2700000" algn="tl">
                    <a:srgbClr val="C0C0C0"/>
                  </a:outerShdw>
                </a:effectLst>
                <a:latin typeface="Copperplate Gothic Bold" panose="020E0705020206020404" pitchFamily="34" charset="0"/>
              </a:rPr>
              <a:t>Luke 16:13</a:t>
            </a:r>
          </a:p>
          <a:p>
            <a:pPr marL="0" indent="0" fontAlgn="base">
              <a:spcBef>
                <a:spcPct val="0"/>
              </a:spcBef>
              <a:spcAft>
                <a:spcPct val="0"/>
              </a:spcAft>
              <a:buNone/>
            </a:pPr>
            <a:r>
              <a:rPr lang="en-US" sz="1600" dirty="0">
                <a:effectLst>
                  <a:outerShdw blurRad="38100" dist="38100" dir="2700000" algn="tl">
                    <a:srgbClr val="C0C0C0"/>
                  </a:outerShdw>
                </a:effectLst>
                <a:latin typeface="Copperplate Gothic Bold" panose="020E0705020206020404" pitchFamily="34" charset="0"/>
              </a:rPr>
              <a:t>“No servant can serve two masters: for either he will hate the one, and love the other; or else he will hold to one, and despise the other. You cannot serve God and mammon.” ...</a:t>
            </a:r>
          </a:p>
        </p:txBody>
      </p:sp>
    </p:spTree>
    <p:extLst>
      <p:ext uri="{BB962C8B-B14F-4D97-AF65-F5344CB8AC3E}">
        <p14:creationId xmlns:p14="http://schemas.microsoft.com/office/powerpoint/2010/main" val="407355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What is Mammon: Is it Money</a:t>
            </a:r>
          </a:p>
        </p:txBody>
      </p:sp>
      <p:sp>
        <p:nvSpPr>
          <p:cNvPr id="5" name="Content Placeholder 2"/>
          <p:cNvSpPr txBox="1">
            <a:spLocks/>
          </p:cNvSpPr>
          <p:nvPr/>
        </p:nvSpPr>
        <p:spPr>
          <a:xfrm>
            <a:off x="0" y="1184203"/>
            <a:ext cx="7048500" cy="3151651"/>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Mammon in the New Testament of the Bible is commonly thought to mean money, material wealth, or any entity that promises wealth, and is associated with the greedy pursuit of gain. </a:t>
            </a:r>
          </a:p>
        </p:txBody>
      </p:sp>
      <p:sp>
        <p:nvSpPr>
          <p:cNvPr id="7" name="Rectangle 6"/>
          <p:cNvSpPr/>
          <p:nvPr/>
        </p:nvSpPr>
        <p:spPr>
          <a:xfrm>
            <a:off x="4808" y="4426032"/>
            <a:ext cx="7048500" cy="2267017"/>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marL="457200" indent="-457200" eaLnBrk="0" fontAlgn="base" hangingPunct="0">
              <a:spcBef>
                <a:spcPct val="20000"/>
              </a:spcBef>
              <a:spcAft>
                <a:spcPct val="0"/>
              </a:spcAft>
              <a:buFont typeface="Arial" panose="020B0604020202020204" pitchFamily="34" charset="0"/>
              <a:buChar char="•"/>
            </a:pPr>
            <a:r>
              <a:rPr lang="en-US" sz="2800" dirty="0">
                <a:solidFill>
                  <a:schemeClr val="bg1"/>
                </a:solidFill>
                <a:latin typeface="Arial Rounded MT Bold" panose="020F0704030504030204" pitchFamily="34" charset="0"/>
              </a:rPr>
              <a:t>Mammon is not money, </a:t>
            </a:r>
            <a:r>
              <a:rPr lang="en-US" sz="2800" dirty="0" err="1">
                <a:solidFill>
                  <a:schemeClr val="bg1"/>
                </a:solidFill>
                <a:latin typeface="Arial Rounded MT Bold" panose="020F0704030504030204" pitchFamily="34" charset="0"/>
              </a:rPr>
              <a:t>butmuch</a:t>
            </a:r>
            <a:r>
              <a:rPr lang="en-US" sz="2800" dirty="0">
                <a:solidFill>
                  <a:schemeClr val="bg1"/>
                </a:solidFill>
                <a:latin typeface="Arial Rounded MT Bold" panose="020F0704030504030204" pitchFamily="34" charset="0"/>
              </a:rPr>
              <a:t> more than money.</a:t>
            </a:r>
          </a:p>
          <a:p>
            <a:pPr marL="457200" indent="-457200" eaLnBrk="0" fontAlgn="base" hangingPunct="0">
              <a:spcBef>
                <a:spcPct val="20000"/>
              </a:spcBef>
              <a:spcAft>
                <a:spcPct val="0"/>
              </a:spcAft>
              <a:buFont typeface="Arial" panose="020B0604020202020204" pitchFamily="34" charset="0"/>
              <a:buChar char="•"/>
            </a:pPr>
            <a:r>
              <a:rPr lang="en-US" sz="2800" dirty="0">
                <a:solidFill>
                  <a:schemeClr val="bg1"/>
                </a:solidFill>
                <a:latin typeface="Arial Rounded MT Bold" panose="020F0704030504030204" pitchFamily="34" charset="0"/>
              </a:rPr>
              <a:t>Mammon is defined as materialism, and worldly gain.</a:t>
            </a:r>
          </a:p>
        </p:txBody>
      </p:sp>
      <p:sp>
        <p:nvSpPr>
          <p:cNvPr id="10" name="Rectangle 9"/>
          <p:cNvSpPr/>
          <p:nvPr/>
        </p:nvSpPr>
        <p:spPr>
          <a:xfrm>
            <a:off x="7826222" y="5469767"/>
            <a:ext cx="3111807" cy="370272"/>
          </a:xfrm>
          <a:prstGeom prst="rect">
            <a:avLst/>
          </a:prstGeom>
        </p:spPr>
        <p:txBody>
          <a:bodyPr>
            <a:spAutoFit/>
          </a:bodyPr>
          <a:lstStyle/>
          <a:p>
            <a:r>
              <a:rPr lang="en-US" sz="1600" dirty="0">
                <a:effectLst>
                  <a:outerShdw blurRad="38100" dist="38100" dir="2700000" algn="tl">
                    <a:srgbClr val="C0C0C0"/>
                  </a:outerShdw>
                </a:effectLst>
                <a:latin typeface="Copperplate Gothic Bold" panose="020E0705020206020404" pitchFamily="34" charset="0"/>
              </a:rPr>
              <a:t>The Shackles of Mammon</a:t>
            </a:r>
          </a:p>
        </p:txBody>
      </p:sp>
      <p:pic>
        <p:nvPicPr>
          <p:cNvPr id="3" name="Picture 2"/>
          <p:cNvPicPr>
            <a:picLocks noChangeAspect="1"/>
          </p:cNvPicPr>
          <p:nvPr/>
        </p:nvPicPr>
        <p:blipFill>
          <a:blip r:embed="rId3"/>
          <a:stretch>
            <a:fillRect/>
          </a:stretch>
        </p:blipFill>
        <p:spPr>
          <a:xfrm>
            <a:off x="7240312" y="1315762"/>
            <a:ext cx="4226477" cy="4226477"/>
          </a:xfrm>
          <a:prstGeom prst="rect">
            <a:avLst/>
          </a:prstGeom>
        </p:spPr>
      </p:pic>
    </p:spTree>
    <p:extLst>
      <p:ext uri="{BB962C8B-B14F-4D97-AF65-F5344CB8AC3E}">
        <p14:creationId xmlns:p14="http://schemas.microsoft.com/office/powerpoint/2010/main" val="68721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What is Mammon: It’s a Demon</a:t>
            </a:r>
          </a:p>
        </p:txBody>
      </p:sp>
      <p:sp>
        <p:nvSpPr>
          <p:cNvPr id="5" name="Content Placeholder 2"/>
          <p:cNvSpPr txBox="1">
            <a:spLocks/>
          </p:cNvSpPr>
          <p:nvPr/>
        </p:nvSpPr>
        <p:spPr>
          <a:xfrm>
            <a:off x="0" y="1184204"/>
            <a:ext cx="9002010" cy="1873322"/>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In the 4th century Cyprian and Jerome relate mammon to greed and greed as an evil master that enslaves, and John Chrysostom even personifies mammon as greed</a:t>
            </a:r>
          </a:p>
        </p:txBody>
      </p:sp>
      <p:sp>
        <p:nvSpPr>
          <p:cNvPr id="7" name="Rectangle 6"/>
          <p:cNvSpPr/>
          <p:nvPr/>
        </p:nvSpPr>
        <p:spPr>
          <a:xfrm>
            <a:off x="14189" y="3123242"/>
            <a:ext cx="9002011" cy="3691497"/>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marL="457200" indent="-457200" eaLnBrk="0" fontAlgn="base" hangingPunct="0">
              <a:spcBef>
                <a:spcPct val="20000"/>
              </a:spcBef>
              <a:spcAft>
                <a:spcPct val="0"/>
              </a:spcAft>
              <a:buFont typeface="Arial" panose="020B0604020202020204" pitchFamily="34" charset="0"/>
              <a:buChar char="•"/>
            </a:pPr>
            <a:r>
              <a:rPr lang="en-US" sz="2800" dirty="0">
                <a:solidFill>
                  <a:schemeClr val="bg1"/>
                </a:solidFill>
                <a:latin typeface="Arial Rounded MT Bold" panose="020F0704030504030204" pitchFamily="34" charset="0"/>
              </a:rPr>
              <a:t>During the Middle Ages, Mammon was commonly personified as the demon of wealth and greed.</a:t>
            </a:r>
          </a:p>
          <a:p>
            <a:pPr marL="457200" indent="-457200" eaLnBrk="0" fontAlgn="base" hangingPunct="0">
              <a:spcBef>
                <a:spcPct val="20000"/>
              </a:spcBef>
              <a:spcAft>
                <a:spcPct val="0"/>
              </a:spcAft>
              <a:buFont typeface="Arial" panose="020B0604020202020204" pitchFamily="34" charset="0"/>
              <a:buChar char="•"/>
            </a:pPr>
            <a:r>
              <a:rPr lang="en-US" sz="2800" dirty="0">
                <a:solidFill>
                  <a:schemeClr val="bg1"/>
                </a:solidFill>
                <a:latin typeface="Arial Rounded MT Bold" panose="020F0704030504030204" pitchFamily="34" charset="0"/>
              </a:rPr>
              <a:t>"Riches are called by the name of a devil, namely Mammon, for Mammon is the name of a devil, by which name riches are called according to the Syrian tongue.“</a:t>
            </a:r>
          </a:p>
          <a:p>
            <a:pPr marL="457200" indent="-457200" eaLnBrk="0" fontAlgn="base" hangingPunct="0">
              <a:spcBef>
                <a:spcPct val="20000"/>
              </a:spcBef>
              <a:spcAft>
                <a:spcPct val="0"/>
              </a:spcAft>
              <a:buFont typeface="Arial" panose="020B0604020202020204" pitchFamily="34" charset="0"/>
              <a:buChar char="•"/>
            </a:pPr>
            <a:r>
              <a:rPr lang="en-US" sz="2800" dirty="0">
                <a:solidFill>
                  <a:schemeClr val="bg1"/>
                </a:solidFill>
                <a:latin typeface="Arial Rounded MT Bold" panose="020F0704030504030204" pitchFamily="34" charset="0"/>
              </a:rPr>
              <a:t>Mammon is the name of a demon</a:t>
            </a:r>
          </a:p>
        </p:txBody>
      </p:sp>
      <p:pic>
        <p:nvPicPr>
          <p:cNvPr id="8" name="Picture 7" descr="https://upload.wikimedia.org/wikipedia/commons/thumb/b/bc/The_worship_of_Mammon.jpg/250px-The_worship_of_Mammon.jpg"/>
          <p:cNvPicPr/>
          <p:nvPr/>
        </p:nvPicPr>
        <p:blipFill>
          <a:blip r:embed="rId3">
            <a:extLst>
              <a:ext uri="{28A0092B-C50C-407E-A947-70E740481C1C}">
                <a14:useLocalDpi xmlns:a14="http://schemas.microsoft.com/office/drawing/2010/main" val="0"/>
              </a:ext>
            </a:extLst>
          </a:blip>
          <a:srcRect/>
          <a:stretch>
            <a:fillRect/>
          </a:stretch>
        </p:blipFill>
        <p:spPr bwMode="auto">
          <a:xfrm>
            <a:off x="9002010" y="1199587"/>
            <a:ext cx="3084330" cy="4268327"/>
          </a:xfrm>
          <a:prstGeom prst="rect">
            <a:avLst/>
          </a:prstGeom>
          <a:noFill/>
          <a:ln>
            <a:noFill/>
          </a:ln>
        </p:spPr>
      </p:pic>
      <p:sp>
        <p:nvSpPr>
          <p:cNvPr id="10" name="Rectangle 9"/>
          <p:cNvSpPr/>
          <p:nvPr/>
        </p:nvSpPr>
        <p:spPr>
          <a:xfrm>
            <a:off x="9045422" y="5485626"/>
            <a:ext cx="3111807" cy="830997"/>
          </a:xfrm>
          <a:prstGeom prst="rect">
            <a:avLst/>
          </a:prstGeom>
        </p:spPr>
        <p:txBody>
          <a:bodyPr>
            <a:spAutoFit/>
          </a:bodyPr>
          <a:lstStyle/>
          <a:p>
            <a:r>
              <a:rPr lang="en-US" sz="1600" dirty="0">
                <a:effectLst>
                  <a:outerShdw blurRad="38100" dist="38100" dir="2700000" algn="tl">
                    <a:srgbClr val="C0C0C0"/>
                  </a:outerShdw>
                </a:effectLst>
                <a:latin typeface="Copperplate Gothic Bold" panose="020E0705020206020404" pitchFamily="34" charset="0"/>
              </a:rPr>
              <a:t>1909 painting The Worship of Mammon by Evelyn De Morgan.</a:t>
            </a:r>
          </a:p>
        </p:txBody>
      </p:sp>
    </p:spTree>
    <p:extLst>
      <p:ext uri="{BB962C8B-B14F-4D97-AF65-F5344CB8AC3E}">
        <p14:creationId xmlns:p14="http://schemas.microsoft.com/office/powerpoint/2010/main" val="398456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b="1" dirty="0">
                <a:latin typeface="Rockwell Extra Bold" panose="02060903040505020403" pitchFamily="18" charset="0"/>
              </a:rPr>
              <a:t>Mammon is an ungodly Spirit</a:t>
            </a:r>
          </a:p>
        </p:txBody>
      </p:sp>
      <p:sp>
        <p:nvSpPr>
          <p:cNvPr id="5" name="Content Placeholder 2"/>
          <p:cNvSpPr txBox="1">
            <a:spLocks/>
          </p:cNvSpPr>
          <p:nvPr/>
        </p:nvSpPr>
        <p:spPr>
          <a:xfrm>
            <a:off x="-1" y="1184203"/>
            <a:ext cx="9216187" cy="190189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a:latin typeface="Arial Rounded MT Bold" panose="020F0704030504030204" pitchFamily="34" charset="0"/>
              </a:rPr>
              <a:t>Mammon is the spirit that enslaves you to work towards the riches of this world growing in you greed, ungodly love for money, selfishness, wickedness, covetousness etc……</a:t>
            </a:r>
          </a:p>
        </p:txBody>
      </p:sp>
      <p:sp>
        <p:nvSpPr>
          <p:cNvPr id="7" name="Rectangle 6"/>
          <p:cNvSpPr/>
          <p:nvPr/>
        </p:nvSpPr>
        <p:spPr>
          <a:xfrm>
            <a:off x="39703" y="3275596"/>
            <a:ext cx="9124938" cy="3417453"/>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marL="457200" indent="-457200" eaLnBrk="0" fontAlgn="base" hangingPunct="0">
              <a:spcBef>
                <a:spcPct val="20000"/>
              </a:spcBef>
              <a:spcAft>
                <a:spcPct val="0"/>
              </a:spcAft>
              <a:buFont typeface="Arial" panose="020B0604020202020204" pitchFamily="34" charset="0"/>
              <a:buChar char="•"/>
            </a:pPr>
            <a:r>
              <a:rPr lang="en-US" sz="2800" dirty="0">
                <a:solidFill>
                  <a:schemeClr val="bg1"/>
                </a:solidFill>
                <a:latin typeface="Arial Rounded MT Bold" panose="020F0704030504030204" pitchFamily="34" charset="0"/>
              </a:rPr>
              <a:t>Mammon was a </a:t>
            </a:r>
            <a:r>
              <a:rPr lang="en-US" sz="2800" dirty="0" err="1">
                <a:solidFill>
                  <a:schemeClr val="bg1"/>
                </a:solidFill>
                <a:latin typeface="Arial Rounded MT Bold" panose="020F0704030504030204" pitchFamily="34" charset="0"/>
              </a:rPr>
              <a:t>Syriac</a:t>
            </a:r>
            <a:r>
              <a:rPr lang="en-US" sz="2800" dirty="0">
                <a:solidFill>
                  <a:schemeClr val="bg1"/>
                </a:solidFill>
                <a:latin typeface="Arial Rounded MT Bold" panose="020F0704030504030204" pitchFamily="34" charset="0"/>
              </a:rPr>
              <a:t> word for an idol worshipped as the god of riches, similar to Plutus among the Greeks</a:t>
            </a:r>
          </a:p>
          <a:p>
            <a:pPr marL="457200" indent="-457200" eaLnBrk="0" fontAlgn="base" hangingPunct="0">
              <a:spcBef>
                <a:spcPct val="20000"/>
              </a:spcBef>
              <a:spcAft>
                <a:spcPct val="0"/>
              </a:spcAft>
              <a:buFont typeface="Arial" panose="020B0604020202020204" pitchFamily="34" charset="0"/>
              <a:buChar char="•"/>
            </a:pPr>
            <a:r>
              <a:rPr lang="en-US" sz="2800" dirty="0">
                <a:solidFill>
                  <a:schemeClr val="bg1"/>
                </a:solidFill>
                <a:latin typeface="Arial Rounded MT Bold" panose="020F0704030504030204" pitchFamily="34" charset="0"/>
              </a:rPr>
              <a:t>God of covetousness</a:t>
            </a:r>
          </a:p>
          <a:p>
            <a:pPr marL="457200" indent="-457200" eaLnBrk="0" fontAlgn="base" hangingPunct="0">
              <a:spcBef>
                <a:spcPct val="20000"/>
              </a:spcBef>
              <a:spcAft>
                <a:spcPct val="0"/>
              </a:spcAft>
              <a:buFont typeface="Arial" panose="020B0604020202020204" pitchFamily="34" charset="0"/>
              <a:buChar char="•"/>
            </a:pPr>
            <a:r>
              <a:rPr lang="en-US" sz="2800" dirty="0">
                <a:solidFill>
                  <a:schemeClr val="bg1"/>
                </a:solidFill>
                <a:latin typeface="Arial Rounded MT Bold" panose="020F0704030504030204" pitchFamily="34" charset="0"/>
              </a:rPr>
              <a:t>A fallen angel who values earthly treasure over all other things</a:t>
            </a:r>
          </a:p>
          <a:p>
            <a:pPr marL="457200" indent="-457200" eaLnBrk="0" fontAlgn="base" hangingPunct="0">
              <a:spcBef>
                <a:spcPct val="20000"/>
              </a:spcBef>
              <a:spcAft>
                <a:spcPct val="0"/>
              </a:spcAft>
              <a:buFont typeface="Arial" panose="020B0604020202020204" pitchFamily="34" charset="0"/>
              <a:buChar char="•"/>
            </a:pPr>
            <a:r>
              <a:rPr lang="en-US" sz="2800" dirty="0">
                <a:solidFill>
                  <a:schemeClr val="bg1"/>
                </a:solidFill>
                <a:latin typeface="Arial Rounded MT Bold" panose="020F0704030504030204" pitchFamily="34" charset="0"/>
              </a:rPr>
              <a:t>Hell's ambassador</a:t>
            </a:r>
          </a:p>
        </p:txBody>
      </p:sp>
      <p:pic>
        <p:nvPicPr>
          <p:cNvPr id="9" name="Picture 8" descr="https://upload.wikimedia.org/wikipedia/commons/thumb/0/0f/Ill_dict_infernal_p0455_mammon.jpg/220px-Ill_dict_infernal_p0455_mammon.jpg"/>
          <p:cNvPicPr/>
          <p:nvPr/>
        </p:nvPicPr>
        <p:blipFill>
          <a:blip r:embed="rId3">
            <a:extLst>
              <a:ext uri="{28A0092B-C50C-407E-A947-70E740481C1C}">
                <a14:useLocalDpi xmlns:a14="http://schemas.microsoft.com/office/drawing/2010/main" val="0"/>
              </a:ext>
            </a:extLst>
          </a:blip>
          <a:srcRect/>
          <a:stretch>
            <a:fillRect/>
          </a:stretch>
        </p:blipFill>
        <p:spPr bwMode="auto">
          <a:xfrm>
            <a:off x="9227842" y="1189202"/>
            <a:ext cx="2880314" cy="4289096"/>
          </a:xfrm>
          <a:prstGeom prst="rect">
            <a:avLst/>
          </a:prstGeom>
          <a:noFill/>
          <a:ln>
            <a:noFill/>
          </a:ln>
        </p:spPr>
      </p:pic>
      <p:sp>
        <p:nvSpPr>
          <p:cNvPr id="11" name="Rectangle 10"/>
          <p:cNvSpPr/>
          <p:nvPr/>
        </p:nvSpPr>
        <p:spPr>
          <a:xfrm>
            <a:off x="9216187" y="5476101"/>
            <a:ext cx="2960777" cy="830997"/>
          </a:xfrm>
          <a:prstGeom prst="rect">
            <a:avLst/>
          </a:prstGeom>
        </p:spPr>
        <p:txBody>
          <a:bodyPr>
            <a:spAutoFit/>
          </a:bodyPr>
          <a:lstStyle/>
          <a:p>
            <a:r>
              <a:rPr lang="en-US" sz="1600" dirty="0">
                <a:effectLst>
                  <a:outerShdw blurRad="38100" dist="38100" dir="2700000" algn="tl">
                    <a:srgbClr val="C0C0C0"/>
                  </a:outerShdw>
                </a:effectLst>
                <a:latin typeface="Copperplate Gothic Bold" panose="020E0705020206020404" pitchFamily="34" charset="0"/>
              </a:rPr>
              <a:t>Mammon from Collin de </a:t>
            </a:r>
            <a:r>
              <a:rPr lang="en-US" sz="1600" dirty="0" err="1">
                <a:effectLst>
                  <a:outerShdw blurRad="38100" dist="38100" dir="2700000" algn="tl">
                    <a:srgbClr val="C0C0C0"/>
                  </a:outerShdw>
                </a:effectLst>
                <a:latin typeface="Copperplate Gothic Bold" panose="020E0705020206020404" pitchFamily="34" charset="0"/>
              </a:rPr>
              <a:t>Plancy's</a:t>
            </a:r>
            <a:r>
              <a:rPr lang="en-US" sz="1600" dirty="0">
                <a:effectLst>
                  <a:outerShdw blurRad="38100" dist="38100" dir="2700000" algn="tl">
                    <a:srgbClr val="C0C0C0"/>
                  </a:outerShdw>
                </a:effectLst>
                <a:latin typeface="Copperplate Gothic Bold" panose="020E0705020206020404" pitchFamily="34" charset="0"/>
              </a:rPr>
              <a:t> </a:t>
            </a:r>
            <a:r>
              <a:rPr lang="en-US" sz="1600" dirty="0" err="1">
                <a:effectLst>
                  <a:outerShdw blurRad="38100" dist="38100" dir="2700000" algn="tl">
                    <a:srgbClr val="C0C0C0"/>
                  </a:outerShdw>
                </a:effectLst>
                <a:latin typeface="Copperplate Gothic Bold" panose="020E0705020206020404" pitchFamily="34" charset="0"/>
              </a:rPr>
              <a:t>Dictionnaire</a:t>
            </a:r>
            <a:r>
              <a:rPr lang="en-US" sz="1600" dirty="0">
                <a:effectLst>
                  <a:outerShdw blurRad="38100" dist="38100" dir="2700000" algn="tl">
                    <a:srgbClr val="C0C0C0"/>
                  </a:outerShdw>
                </a:effectLst>
                <a:latin typeface="Copperplate Gothic Bold" panose="020E0705020206020404" pitchFamily="34" charset="0"/>
              </a:rPr>
              <a:t> Infernal </a:t>
            </a:r>
          </a:p>
        </p:txBody>
      </p:sp>
    </p:spTree>
    <p:extLst>
      <p:ext uri="{BB962C8B-B14F-4D97-AF65-F5344CB8AC3E}">
        <p14:creationId xmlns:p14="http://schemas.microsoft.com/office/powerpoint/2010/main" val="3377939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7437</Words>
  <Application>Microsoft Macintosh PowerPoint</Application>
  <PresentationFormat>Widescreen</PresentationFormat>
  <Paragraphs>364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Rounded MT Bold</vt:lpstr>
      <vt:lpstr>Calibri</vt:lpstr>
      <vt:lpstr>Calibri Light</vt:lpstr>
      <vt:lpstr>Copperplate Gothic Bold</vt:lpstr>
      <vt:lpstr>Rockwell Extra Bold</vt:lpstr>
      <vt:lpstr>Office Theme</vt:lpstr>
      <vt:lpstr>No servant can serve two masters</vt:lpstr>
      <vt:lpstr>The Faith of Moses</vt:lpstr>
      <vt:lpstr>Is Riches Wrong</vt:lpstr>
      <vt:lpstr>To whom does all the riches belong</vt:lpstr>
      <vt:lpstr>Are the treasures limited to what we see on Earth</vt:lpstr>
      <vt:lpstr>Why does Jesus say this:</vt:lpstr>
      <vt:lpstr>What is Mammon: Is it Money</vt:lpstr>
      <vt:lpstr>What is Mammon: It’s a Demon</vt:lpstr>
      <vt:lpstr>Mammon is an ungodly Spirit</vt:lpstr>
      <vt:lpstr>The Lord Jesus is our Provider</vt:lpstr>
      <vt:lpstr>God gives the right wealth</vt:lpstr>
      <vt:lpstr>God tells us to depend on Him</vt:lpstr>
      <vt:lpstr>Wealth by Mammon is not blessed</vt:lpstr>
      <vt:lpstr>Who is wise and Who is a fool?</vt:lpstr>
      <vt:lpstr>ABC</vt:lpstr>
      <vt:lpstr>ABC</vt:lpstr>
      <vt:lpstr>ABC</vt:lpstr>
      <vt:lpstr>ABC</vt:lpstr>
      <vt:lpstr>ABC</vt:lpstr>
      <vt:lpstr>ABC</vt:lpstr>
      <vt:lpstr>ABC</vt:lpstr>
      <vt:lpstr>ABC</vt:lpstr>
      <vt:lpstr>ABC</vt:lpstr>
      <vt:lpstr>ABC</vt:lpstr>
      <vt:lpstr>ABC</vt:lpstr>
      <vt:lpstr>ABC</vt:lpstr>
      <vt:lpstr>ABC</vt:lpstr>
      <vt:lpstr>ABC</vt:lpstr>
      <vt:lpstr>ABC</vt:lpstr>
      <vt:lpstr>ABC</vt:lpstr>
      <vt:lpstr>ABC</vt:lpstr>
      <vt:lpstr>ABC</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servant can serve two masters</dc:title>
  <dc:creator>Kurian, Antony Cherian (A.)</dc:creator>
  <cp:lastModifiedBy>keerthana victoria</cp:lastModifiedBy>
  <cp:revision>20</cp:revision>
  <dcterms:created xsi:type="dcterms:W3CDTF">2019-05-03T02:26:31Z</dcterms:created>
  <dcterms:modified xsi:type="dcterms:W3CDTF">2019-09-15T07:44:25Z</dcterms:modified>
</cp:coreProperties>
</file>