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0" r:id="rId2"/>
    <p:sldId id="281" r:id="rId3"/>
    <p:sldId id="256" r:id="rId4"/>
    <p:sldId id="283" r:id="rId5"/>
    <p:sldId id="257" r:id="rId6"/>
    <p:sldId id="284" r:id="rId7"/>
    <p:sldId id="258" r:id="rId8"/>
    <p:sldId id="259" r:id="rId9"/>
    <p:sldId id="285" r:id="rId10"/>
    <p:sldId id="260" r:id="rId11"/>
    <p:sldId id="286" r:id="rId12"/>
    <p:sldId id="263" r:id="rId13"/>
    <p:sldId id="261" r:id="rId14"/>
    <p:sldId id="264" r:id="rId15"/>
    <p:sldId id="269" r:id="rId16"/>
    <p:sldId id="287" r:id="rId17"/>
    <p:sldId id="267" r:id="rId18"/>
    <p:sldId id="265" r:id="rId19"/>
    <p:sldId id="262" r:id="rId20"/>
    <p:sldId id="268" r:id="rId21"/>
    <p:sldId id="271" r:id="rId22"/>
    <p:sldId id="272" r:id="rId23"/>
    <p:sldId id="273" r:id="rId24"/>
    <p:sldId id="270" r:id="rId25"/>
    <p:sldId id="266" r:id="rId26"/>
    <p:sldId id="289" r:id="rId27"/>
    <p:sldId id="274" r:id="rId28"/>
    <p:sldId id="275" r:id="rId29"/>
    <p:sldId id="288" r:id="rId30"/>
    <p:sldId id="277" r:id="rId31"/>
    <p:sldId id="276" r:id="rId32"/>
    <p:sldId id="27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0"/>
  </p:normalViewPr>
  <p:slideViewPr>
    <p:cSldViewPr>
      <p:cViewPr varScale="1">
        <p:scale>
          <a:sx n="105" d="100"/>
          <a:sy n="105" d="100"/>
        </p:scale>
        <p:origin x="184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8FFC1-C5A4-2544-987C-B4E4535B1A0D}" type="datetimeFigureOut">
              <a:rPr lang="en-US" smtClean="0"/>
              <a:t>8/10/19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591BA-A682-BC49-A749-AADD579CD69F}" type="slidenum">
              <a:rPr lang="en-US" smtClean="0"/>
              <a:t>‹#›</a:t>
            </a:fld>
            <a:endParaRPr lang="en-US"/>
          </a:p>
        </p:txBody>
      </p:sp>
    </p:spTree>
    <p:extLst>
      <p:ext uri="{BB962C8B-B14F-4D97-AF65-F5344CB8AC3E}">
        <p14:creationId xmlns:p14="http://schemas.microsoft.com/office/powerpoint/2010/main" val="131589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E591BA-A682-BC49-A749-AADD579CD69F}" type="slidenum">
              <a:rPr lang="en-US" smtClean="0"/>
              <a:t>12</a:t>
            </a:fld>
            <a:endParaRPr lang="en-US"/>
          </a:p>
        </p:txBody>
      </p:sp>
    </p:spTree>
    <p:extLst>
      <p:ext uri="{BB962C8B-B14F-4D97-AF65-F5344CB8AC3E}">
        <p14:creationId xmlns:p14="http://schemas.microsoft.com/office/powerpoint/2010/main" val="408967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10/08/19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7133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10/08/19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27168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10/08/19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89967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10/08/19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373250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F88B7-5175-4E19-9257-CCB61C2B9D07}" type="datetimeFigureOut">
              <a:rPr lang="en-IN" smtClean="0"/>
              <a:t>10/08/19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334289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9F88B7-5175-4E19-9257-CCB61C2B9D07}" type="datetimeFigureOut">
              <a:rPr lang="en-IN" smtClean="0"/>
              <a:t>10/08/19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71171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9F88B7-5175-4E19-9257-CCB61C2B9D07}" type="datetimeFigureOut">
              <a:rPr lang="en-IN" smtClean="0"/>
              <a:t>10/08/19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148344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9F88B7-5175-4E19-9257-CCB61C2B9D07}" type="datetimeFigureOut">
              <a:rPr lang="en-IN" smtClean="0"/>
              <a:t>10/08/19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17467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F88B7-5175-4E19-9257-CCB61C2B9D07}" type="datetimeFigureOut">
              <a:rPr lang="en-IN" smtClean="0"/>
              <a:t>10/08/19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59044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F88B7-5175-4E19-9257-CCB61C2B9D07}" type="datetimeFigureOut">
              <a:rPr lang="en-IN" smtClean="0"/>
              <a:t>10/08/19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32874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F88B7-5175-4E19-9257-CCB61C2B9D07}" type="datetimeFigureOut">
              <a:rPr lang="en-IN" smtClean="0"/>
              <a:t>10/08/19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84519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F88B7-5175-4E19-9257-CCB61C2B9D07}" type="datetimeFigureOut">
              <a:rPr lang="en-IN" smtClean="0"/>
              <a:t>10/08/19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2B330-F698-4D7B-872D-FC6B3E5C3E3B}" type="slidenum">
              <a:rPr lang="en-IN" smtClean="0"/>
              <a:t>‹#›</a:t>
            </a:fld>
            <a:endParaRPr lang="en-IN"/>
          </a:p>
        </p:txBody>
      </p:sp>
    </p:spTree>
    <p:extLst>
      <p:ext uri="{BB962C8B-B14F-4D97-AF65-F5344CB8AC3E}">
        <p14:creationId xmlns:p14="http://schemas.microsoft.com/office/powerpoint/2010/main" val="836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en-US" dirty="0">
                <a:solidFill>
                  <a:schemeClr val="tx2">
                    <a:lumMod val="75000"/>
                  </a:schemeClr>
                </a:solidFill>
                <a:latin typeface="Arial Black" pitchFamily="34" charset="0"/>
              </a:rPr>
              <a:t>School of Financial Discipline</a:t>
            </a:r>
            <a:endParaRPr lang="en-IN" dirty="0">
              <a:solidFill>
                <a:schemeClr val="tx2">
                  <a:lumMod val="75000"/>
                </a:schemeClr>
              </a:solidFill>
              <a:latin typeface="Arial Black" pitchFamily="34" charset="0"/>
            </a:endParaRPr>
          </a:p>
        </p:txBody>
      </p:sp>
      <p:sp>
        <p:nvSpPr>
          <p:cNvPr id="3" name="Subtitle 2"/>
          <p:cNvSpPr>
            <a:spLocks noGrp="1"/>
          </p:cNvSpPr>
          <p:nvPr>
            <p:ph type="subTitle" idx="1"/>
          </p:nvPr>
        </p:nvSpPr>
        <p:spPr>
          <a:noFill/>
          <a:ln>
            <a:noFill/>
          </a:ln>
        </p:spPr>
        <p:style>
          <a:lnRef idx="0">
            <a:scrgbClr r="0" g="0" b="0"/>
          </a:lnRef>
          <a:fillRef idx="0">
            <a:scrgbClr r="0" g="0" b="0"/>
          </a:fillRef>
          <a:effectRef idx="0">
            <a:scrgbClr r="0" g="0" b="0"/>
          </a:effectRef>
          <a:fontRef idx="minor">
            <a:schemeClr val="dk1"/>
          </a:fontRef>
        </p:style>
        <p:txBody>
          <a:bodyPr>
            <a:normAutofit fontScale="92500" lnSpcReduction="10000"/>
          </a:bodyPr>
          <a:lstStyle/>
          <a:p>
            <a:r>
              <a:rPr lang="en-IN" baseline="30000" dirty="0"/>
              <a:t>5</a:t>
            </a:r>
            <a:r>
              <a:rPr lang="en-IN" dirty="0"/>
              <a:t>You must have accurate and honest weights and measures, so that you may live long in the land the LORD your God is giving you.- Deuteronomy 25: 15</a:t>
            </a:r>
            <a:endParaRPr lang="en-IN" dirty="0">
              <a:solidFill>
                <a:srgbClr val="FF0000"/>
              </a:solidFill>
            </a:endParaRPr>
          </a:p>
        </p:txBody>
      </p:sp>
      <p:pic>
        <p:nvPicPr>
          <p:cNvPr id="1026" name="Picture 2" descr="C:\Users\Dr ac\Desktop\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2" y="270884"/>
            <a:ext cx="1743075" cy="1771650"/>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788903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parable of shrewd manager-Luke 16 :10</a:t>
            </a:r>
            <a:br>
              <a:rPr lang="en-US" dirty="0"/>
            </a:br>
            <a:endParaRPr lang="en-IN" dirty="0"/>
          </a:p>
        </p:txBody>
      </p:sp>
      <p:sp>
        <p:nvSpPr>
          <p:cNvPr id="3" name="Content Placeholder 2"/>
          <p:cNvSpPr>
            <a:spLocks noGrp="1"/>
          </p:cNvSpPr>
          <p:nvPr>
            <p:ph idx="1"/>
          </p:nvPr>
        </p:nvSpPr>
        <p:spPr/>
        <p:txBody>
          <a:bodyPr/>
          <a:lstStyle/>
          <a:p>
            <a:r>
              <a:rPr lang="en-US" dirty="0"/>
              <a:t>1)  Luke 16:1 The manager was accused of wasting his master’s possession</a:t>
            </a:r>
          </a:p>
          <a:p>
            <a:r>
              <a:rPr lang="en-US" dirty="0"/>
              <a:t>2) Luke 16:2  so he was asked to give an account of his management</a:t>
            </a:r>
          </a:p>
          <a:p>
            <a:r>
              <a:rPr lang="en-US" dirty="0"/>
              <a:t>3) Luke 16:5 he called each one of his master’s debtor </a:t>
            </a:r>
          </a:p>
          <a:p>
            <a:r>
              <a:rPr lang="en-US" dirty="0"/>
              <a:t>4) Luke 16:7  1</a:t>
            </a:r>
            <a:r>
              <a:rPr lang="en-US" baseline="30000" dirty="0"/>
              <a:t>st</a:t>
            </a:r>
            <a:r>
              <a:rPr lang="en-US" dirty="0"/>
              <a:t> person gets 50% discount			        2</a:t>
            </a:r>
            <a:r>
              <a:rPr lang="en-US" baseline="30000" dirty="0"/>
              <a:t>nd</a:t>
            </a:r>
            <a:r>
              <a:rPr lang="en-US" dirty="0"/>
              <a:t> person gets 20% discount</a:t>
            </a:r>
          </a:p>
          <a:p>
            <a:endParaRPr lang="en-IN" dirty="0"/>
          </a:p>
        </p:txBody>
      </p:sp>
    </p:spTree>
    <p:extLst>
      <p:ext uri="{BB962C8B-B14F-4D97-AF65-F5344CB8AC3E}">
        <p14:creationId xmlns:p14="http://schemas.microsoft.com/office/powerpoint/2010/main" val="426106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8401-12AB-3D46-9297-1410E2ECEA15}"/>
              </a:ext>
            </a:extLst>
          </p:cNvPr>
          <p:cNvSpPr>
            <a:spLocks noGrp="1"/>
          </p:cNvSpPr>
          <p:nvPr>
            <p:ph type="title"/>
          </p:nvPr>
        </p:nvSpPr>
        <p:spPr>
          <a:xfrm>
            <a:off x="461776" y="188640"/>
            <a:ext cx="8229600" cy="1152128"/>
          </a:xfrm>
        </p:spPr>
        <p:txBody>
          <a:bodyPr>
            <a:noAutofit/>
          </a:bodyPr>
          <a:lstStyle/>
          <a:p>
            <a:br>
              <a:rPr lang="en-US" sz="2800" dirty="0">
                <a:latin typeface="Latha" panose="020B0604020202020204" pitchFamily="34" charset="0"/>
                <a:cs typeface="Latha" panose="020B0604020202020204" pitchFamily="34" charset="0"/>
              </a:rPr>
            </a:br>
            <a:br>
              <a:rPr lang="en-US" sz="2800" dirty="0">
                <a:latin typeface="Latha" panose="020B0604020202020204" pitchFamily="34" charset="0"/>
                <a:cs typeface="Latha" panose="020B0604020202020204" pitchFamily="34" charset="0"/>
              </a:rPr>
            </a:br>
            <a:r>
              <a:rPr lang="en-US" sz="2800" dirty="0" err="1">
                <a:latin typeface="Latha" panose="020B0604020202020204" pitchFamily="34" charset="0"/>
                <a:cs typeface="Latha" panose="020B0604020202020204" pitchFamily="34" charset="0"/>
              </a:rPr>
              <a:t>புத்தியாய்ச்</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செயள்பட்ட</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அநீதியுள்ள</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உக்கிராணக்காரன்</a:t>
            </a:r>
            <a:r>
              <a:rPr lang="en-US" sz="2800" dirty="0">
                <a:latin typeface="Latha" panose="020B0604020202020204" pitchFamily="34" charset="0"/>
                <a:cs typeface="Latha" panose="020B0604020202020204" pitchFamily="34" charset="0"/>
              </a:rPr>
              <a:t>- </a:t>
            </a:r>
            <a:r>
              <a:rPr lang="en-IN" sz="2800" dirty="0" err="1">
                <a:solidFill>
                  <a:srgbClr val="C00000"/>
                </a:solidFill>
                <a:latin typeface="Latha" panose="020B0604020202020204" pitchFamily="34" charset="0"/>
                <a:cs typeface="Latha" panose="020B0604020202020204" pitchFamily="34" charset="0"/>
              </a:rPr>
              <a:t>லூக்கா</a:t>
            </a:r>
            <a:r>
              <a:rPr lang="en-IN" sz="2800" dirty="0">
                <a:solidFill>
                  <a:srgbClr val="C00000"/>
                </a:solidFill>
                <a:latin typeface="Latha" panose="020B0604020202020204" pitchFamily="34" charset="0"/>
                <a:cs typeface="Latha" panose="020B0604020202020204" pitchFamily="34" charset="0"/>
              </a:rPr>
              <a:t> </a:t>
            </a:r>
            <a:r>
              <a:rPr lang="en-IN" sz="2800" dirty="0">
                <a:solidFill>
                  <a:srgbClr val="C00000"/>
                </a:solidFill>
              </a:rPr>
              <a:t>16:</a:t>
            </a:r>
            <a:r>
              <a:rPr lang="ta-IN" sz="2800" dirty="0">
                <a:solidFill>
                  <a:srgbClr val="C00000"/>
                </a:solidFill>
              </a:rPr>
              <a:t>10</a:t>
            </a:r>
            <a:br>
              <a:rPr lang="ta-IN" sz="2800" dirty="0">
                <a:solidFill>
                  <a:srgbClr val="C00000"/>
                </a:solidFill>
              </a:rPr>
            </a:br>
            <a:br>
              <a:rPr lang="ta-IN" sz="2800" dirty="0">
                <a:latin typeface="Latha" panose="020B0604020202020204" pitchFamily="34" charset="0"/>
              </a:rPr>
            </a:br>
            <a:endParaRPr lang="en-US" sz="2800" dirty="0"/>
          </a:p>
        </p:txBody>
      </p:sp>
      <p:sp>
        <p:nvSpPr>
          <p:cNvPr id="3" name="Content Placeholder 2">
            <a:extLst>
              <a:ext uri="{FF2B5EF4-FFF2-40B4-BE49-F238E27FC236}">
                <a16:creationId xmlns:a16="http://schemas.microsoft.com/office/drawing/2014/main" id="{C43DA983-56A0-C04A-809F-27562DDCA84D}"/>
              </a:ext>
            </a:extLst>
          </p:cNvPr>
          <p:cNvSpPr>
            <a:spLocks noGrp="1"/>
          </p:cNvSpPr>
          <p:nvPr>
            <p:ph idx="1"/>
          </p:nvPr>
        </p:nvSpPr>
        <p:spPr/>
        <p:txBody>
          <a:bodyPr>
            <a:normAutofit/>
          </a:bodyPr>
          <a:lstStyle/>
          <a:p>
            <a:r>
              <a:rPr lang="en-US" sz="1800" dirty="0"/>
              <a:t>1)</a:t>
            </a:r>
            <a:r>
              <a:rPr lang="ta-IN" sz="1800" dirty="0"/>
              <a:t> அவன் தன் </a:t>
            </a:r>
            <a:r>
              <a:rPr lang="ta-IN" sz="1800" dirty="0" err="1"/>
              <a:t>எஜமானுடைய</a:t>
            </a:r>
            <a:r>
              <a:rPr lang="ta-IN" sz="1800" dirty="0"/>
              <a:t> </a:t>
            </a:r>
            <a:r>
              <a:rPr lang="ta-IN" sz="1800" dirty="0" err="1"/>
              <a:t>ஆஸ்திகளை</a:t>
            </a:r>
            <a:r>
              <a:rPr lang="ta-IN" sz="1800" dirty="0"/>
              <a:t> </a:t>
            </a:r>
            <a:r>
              <a:rPr lang="ta-IN" sz="1800" dirty="0" err="1"/>
              <a:t>அழித்துப்போடுகிறதாக</a:t>
            </a:r>
            <a:r>
              <a:rPr lang="ta-IN" sz="1800" dirty="0"/>
              <a:t> </a:t>
            </a:r>
            <a:r>
              <a:rPr lang="ta-IN" sz="1800" dirty="0" err="1"/>
              <a:t>எஜமானுக்கு</a:t>
            </a:r>
            <a:r>
              <a:rPr lang="ta-IN" sz="1800" dirty="0"/>
              <a:t> அறிவிக்கப்பட்டது-</a:t>
            </a:r>
            <a:r>
              <a:rPr lang="ta-IN" sz="1800" dirty="0">
                <a:solidFill>
                  <a:srgbClr val="C00000"/>
                </a:solidFill>
                <a:latin typeface="Latha" panose="020B0604020202020204" pitchFamily="34" charset="0"/>
                <a:cs typeface="Latha" panose="020B0604020202020204" pitchFamily="34" charset="0"/>
              </a:rPr>
              <a:t>  </a:t>
            </a:r>
            <a:r>
              <a:rPr lang="en-IN" sz="1600" dirty="0" err="1">
                <a:solidFill>
                  <a:srgbClr val="C00000"/>
                </a:solidFill>
                <a:latin typeface="Latha" panose="020B0604020202020204" pitchFamily="34" charset="0"/>
                <a:cs typeface="Latha" panose="020B0604020202020204" pitchFamily="34" charset="0"/>
              </a:rPr>
              <a:t>லூக்கா</a:t>
            </a:r>
            <a:r>
              <a:rPr lang="en-IN" sz="1600" dirty="0">
                <a:solidFill>
                  <a:srgbClr val="C00000"/>
                </a:solidFill>
                <a:latin typeface="Latha" panose="020B0604020202020204" pitchFamily="34" charset="0"/>
                <a:cs typeface="Latha" panose="020B0604020202020204" pitchFamily="34" charset="0"/>
              </a:rPr>
              <a:t> 16-1</a:t>
            </a:r>
            <a:endParaRPr lang="ta-IN" sz="1600" dirty="0">
              <a:solidFill>
                <a:srgbClr val="C00000"/>
              </a:solidFill>
              <a:latin typeface="Latha" panose="020B0604020202020204" pitchFamily="34" charset="0"/>
              <a:cs typeface="Latha" panose="020B0604020202020204" pitchFamily="34" charset="0"/>
            </a:endParaRPr>
          </a:p>
          <a:p>
            <a:r>
              <a:rPr lang="en-IN" sz="1600" dirty="0">
                <a:latin typeface="Latha" panose="020B0604020202020204" pitchFamily="34" charset="0"/>
                <a:cs typeface="Latha" panose="020B0604020202020204" pitchFamily="34" charset="0"/>
              </a:rPr>
              <a:t>2) </a:t>
            </a:r>
            <a:r>
              <a:rPr lang="ta-IN" sz="1800" dirty="0"/>
              <a:t>உன் </a:t>
            </a:r>
            <a:r>
              <a:rPr lang="ta-IN" sz="1800" dirty="0" err="1"/>
              <a:t>உக்கிராணக்</a:t>
            </a:r>
            <a:r>
              <a:rPr lang="ta-IN" sz="1800" dirty="0"/>
              <a:t> </a:t>
            </a:r>
            <a:r>
              <a:rPr lang="ta-IN" sz="1800" dirty="0" err="1"/>
              <a:t>கணக்கை</a:t>
            </a:r>
            <a:r>
              <a:rPr lang="ta-IN" sz="1800" dirty="0"/>
              <a:t> </a:t>
            </a:r>
            <a:r>
              <a:rPr lang="ta-IN" sz="1800" dirty="0" err="1"/>
              <a:t>யொப்புவி</a:t>
            </a:r>
            <a:r>
              <a:rPr lang="ta-IN" sz="1800" dirty="0"/>
              <a:t> -</a:t>
            </a:r>
            <a:r>
              <a:rPr lang="en-IN" dirty="0">
                <a:solidFill>
                  <a:srgbClr val="C00000"/>
                </a:solidFill>
                <a:latin typeface="Latha" panose="020B0604020202020204" pitchFamily="34" charset="0"/>
                <a:cs typeface="Latha" panose="020B0604020202020204" pitchFamily="34" charset="0"/>
              </a:rPr>
              <a:t> </a:t>
            </a:r>
            <a:r>
              <a:rPr lang="en-IN" sz="1400" dirty="0" err="1">
                <a:solidFill>
                  <a:srgbClr val="C00000"/>
                </a:solidFill>
                <a:latin typeface="Latha" panose="020B0604020202020204" pitchFamily="34" charset="0"/>
                <a:cs typeface="Latha" panose="020B0604020202020204" pitchFamily="34" charset="0"/>
              </a:rPr>
              <a:t>லூக்கா</a:t>
            </a:r>
            <a:r>
              <a:rPr lang="en-IN" sz="1400" dirty="0">
                <a:solidFill>
                  <a:srgbClr val="C00000"/>
                </a:solidFill>
                <a:latin typeface="Latha" panose="020B0604020202020204" pitchFamily="34" charset="0"/>
                <a:cs typeface="Latha" panose="020B0604020202020204" pitchFamily="34" charset="0"/>
              </a:rPr>
              <a:t> 16-2</a:t>
            </a:r>
            <a:endParaRPr lang="ta-IN" sz="1400" dirty="0">
              <a:solidFill>
                <a:srgbClr val="C00000"/>
              </a:solidFill>
              <a:latin typeface="Latha" panose="020B0604020202020204" pitchFamily="34" charset="0"/>
              <a:cs typeface="Latha" panose="020B0604020202020204" pitchFamily="34" charset="0"/>
            </a:endParaRPr>
          </a:p>
          <a:p>
            <a:r>
              <a:rPr lang="en-IN" sz="1400" dirty="0">
                <a:latin typeface="Latha" panose="020B0604020202020204" pitchFamily="34" charset="0"/>
                <a:cs typeface="Latha" panose="020B0604020202020204" pitchFamily="34" charset="0"/>
              </a:rPr>
              <a:t>3) </a:t>
            </a:r>
            <a:r>
              <a:rPr lang="ta-IN" sz="1800" dirty="0"/>
              <a:t>தன் </a:t>
            </a:r>
            <a:r>
              <a:rPr lang="ta-IN" sz="1800" dirty="0" err="1"/>
              <a:t>எஜமானிடத்தில்</a:t>
            </a:r>
            <a:r>
              <a:rPr lang="ta-IN" sz="1800" dirty="0"/>
              <a:t> </a:t>
            </a:r>
            <a:r>
              <a:rPr lang="ta-IN" sz="1800" dirty="0" err="1"/>
              <a:t>கடன்பட்டவர்களை</a:t>
            </a:r>
            <a:r>
              <a:rPr lang="ta-IN" sz="1800" dirty="0"/>
              <a:t> </a:t>
            </a:r>
            <a:r>
              <a:rPr lang="ta-IN" sz="1800" dirty="0" err="1"/>
              <a:t>ஒவ்வொருவனாக</a:t>
            </a:r>
            <a:r>
              <a:rPr lang="ta-IN" sz="1800" dirty="0"/>
              <a:t> வரவழைத்து –</a:t>
            </a:r>
            <a:r>
              <a:rPr lang="ta-IN" sz="1800" dirty="0" err="1"/>
              <a:t>லூக்கா</a:t>
            </a:r>
            <a:r>
              <a:rPr lang="ta-IN" sz="1800" dirty="0"/>
              <a:t> 16-5</a:t>
            </a:r>
          </a:p>
          <a:p>
            <a:r>
              <a:rPr lang="ta-IN" sz="1800" dirty="0"/>
              <a:t>4) </a:t>
            </a:r>
            <a:r>
              <a:rPr lang="ta-IN" sz="1800" dirty="0" err="1"/>
              <a:t>லூக்கா</a:t>
            </a:r>
            <a:r>
              <a:rPr lang="ta-IN" sz="1800" dirty="0"/>
              <a:t> 16-7  1) </a:t>
            </a:r>
          </a:p>
          <a:p>
            <a:endParaRPr lang="ta-IN" sz="1800" dirty="0"/>
          </a:p>
          <a:p>
            <a:endParaRPr lang="ta-IN" dirty="0"/>
          </a:p>
          <a:p>
            <a:pPr marL="0" indent="0">
              <a:buNone/>
            </a:pPr>
            <a:br>
              <a:rPr lang="ta-IN" dirty="0"/>
            </a:br>
            <a:endParaRPr lang="ta-IN" dirty="0"/>
          </a:p>
          <a:p>
            <a:endParaRPr lang="en-US" dirty="0"/>
          </a:p>
        </p:txBody>
      </p:sp>
    </p:spTree>
    <p:extLst>
      <p:ext uri="{BB962C8B-B14F-4D97-AF65-F5344CB8AC3E}">
        <p14:creationId xmlns:p14="http://schemas.microsoft.com/office/powerpoint/2010/main" val="362142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DEBTOR,CREDITOR</a:t>
            </a:r>
            <a:endParaRPr lang="en-IN" dirty="0"/>
          </a:p>
        </p:txBody>
      </p:sp>
      <p:sp>
        <p:nvSpPr>
          <p:cNvPr id="3" name="Content Placeholder 2"/>
          <p:cNvSpPr>
            <a:spLocks noGrp="1"/>
          </p:cNvSpPr>
          <p:nvPr>
            <p:ph idx="1"/>
          </p:nvPr>
        </p:nvSpPr>
        <p:spPr/>
        <p:txBody>
          <a:bodyPr/>
          <a:lstStyle/>
          <a:p>
            <a:r>
              <a:rPr lang="en-IN" dirty="0"/>
              <a:t>Debtor-a person, country, or organization that owes money.</a:t>
            </a:r>
          </a:p>
          <a:p>
            <a:r>
              <a:rPr lang="en-IN" dirty="0"/>
              <a:t>Creditor- a person or company to whom money is owing.</a:t>
            </a:r>
          </a:p>
        </p:txBody>
      </p:sp>
    </p:spTree>
    <p:extLst>
      <p:ext uri="{BB962C8B-B14F-4D97-AF65-F5344CB8AC3E}">
        <p14:creationId xmlns:p14="http://schemas.microsoft.com/office/powerpoint/2010/main" val="38701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Luke 16: 8</a:t>
            </a:r>
            <a:endParaRPr lang="en-IN" dirty="0"/>
          </a:p>
        </p:txBody>
      </p:sp>
      <p:sp>
        <p:nvSpPr>
          <p:cNvPr id="3" name="Content Placeholder 2"/>
          <p:cNvSpPr>
            <a:spLocks noGrp="1"/>
          </p:cNvSpPr>
          <p:nvPr>
            <p:ph idx="1"/>
          </p:nvPr>
        </p:nvSpPr>
        <p:spPr/>
        <p:txBody>
          <a:bodyPr/>
          <a:lstStyle/>
          <a:p>
            <a:r>
              <a:rPr lang="en-IN" dirty="0"/>
              <a:t>"The master commended the dishonest manager because he had acted shrewdly.</a:t>
            </a:r>
          </a:p>
          <a:p>
            <a:endParaRPr lang="en-US" dirty="0"/>
          </a:p>
          <a:p>
            <a:r>
              <a:rPr lang="en-US" dirty="0"/>
              <a:t>He has avoided a loss for his master</a:t>
            </a:r>
            <a:endParaRPr lang="en-IN" dirty="0"/>
          </a:p>
        </p:txBody>
      </p:sp>
    </p:spTree>
    <p:extLst>
      <p:ext uri="{BB962C8B-B14F-4D97-AF65-F5344CB8AC3E}">
        <p14:creationId xmlns:p14="http://schemas.microsoft.com/office/powerpoint/2010/main" val="178720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Carelessness or Negligence </a:t>
            </a:r>
            <a:endParaRPr lang="en-IN" dirty="0"/>
          </a:p>
        </p:txBody>
      </p:sp>
      <p:sp>
        <p:nvSpPr>
          <p:cNvPr id="3" name="Content Placeholder 2"/>
          <p:cNvSpPr>
            <a:spLocks noGrp="1"/>
          </p:cNvSpPr>
          <p:nvPr>
            <p:ph idx="1"/>
          </p:nvPr>
        </p:nvSpPr>
        <p:spPr/>
        <p:txBody>
          <a:bodyPr/>
          <a:lstStyle/>
          <a:p>
            <a:r>
              <a:rPr lang="en-US" dirty="0"/>
              <a:t>A business runs into loss due to two reasons </a:t>
            </a:r>
          </a:p>
          <a:p>
            <a:pPr lvl="2"/>
            <a:r>
              <a:rPr lang="en-US" dirty="0"/>
              <a:t>1) stealing </a:t>
            </a:r>
          </a:p>
          <a:p>
            <a:pPr lvl="2"/>
            <a:r>
              <a:rPr lang="en-US" dirty="0"/>
              <a:t>2) mismanagement  or carelessness or negligence </a:t>
            </a:r>
            <a:endParaRPr lang="en-IN" dirty="0"/>
          </a:p>
        </p:txBody>
      </p:sp>
    </p:spTree>
    <p:extLst>
      <p:ext uri="{BB962C8B-B14F-4D97-AF65-F5344CB8AC3E}">
        <p14:creationId xmlns:p14="http://schemas.microsoft.com/office/powerpoint/2010/main" val="1041561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SHREWD | NEGLIGENT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7480281"/>
              </p:ext>
            </p:extLst>
          </p:nvPr>
        </p:nvGraphicFramePr>
        <p:xfrm>
          <a:off x="457200" y="1600200"/>
          <a:ext cx="8229600" cy="39776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0000"/>
                  </a:ext>
                </a:extLst>
              </a:tr>
              <a:tr h="370840">
                <a:tc>
                  <a:txBody>
                    <a:bodyPr/>
                    <a:lstStyle/>
                    <a:p>
                      <a:r>
                        <a:rPr lang="en-US" dirty="0"/>
                        <a:t>Alertness</a:t>
                      </a:r>
                      <a:endParaRPr lang="en-IN" dirty="0"/>
                    </a:p>
                  </a:txBody>
                  <a:tcPr/>
                </a:tc>
                <a:tc>
                  <a:txBody>
                    <a:bodyPr/>
                    <a:lstStyle/>
                    <a:p>
                      <a:r>
                        <a:rPr lang="en-US" dirty="0"/>
                        <a:t>Omission </a:t>
                      </a:r>
                    </a:p>
                  </a:txBody>
                  <a:tcPr/>
                </a:tc>
                <a:extLst>
                  <a:ext uri="{0D108BD9-81ED-4DB2-BD59-A6C34878D82A}">
                    <a16:rowId xmlns:a16="http://schemas.microsoft.com/office/drawing/2014/main" val="10001"/>
                  </a:ext>
                </a:extLst>
              </a:tr>
              <a:tr h="370840">
                <a:tc>
                  <a:txBody>
                    <a:bodyPr/>
                    <a:lstStyle/>
                    <a:p>
                      <a:r>
                        <a:rPr lang="en-US" dirty="0"/>
                        <a:t>Attentive</a:t>
                      </a:r>
                      <a:endParaRPr lang="en-IN" dirty="0"/>
                    </a:p>
                  </a:txBody>
                  <a:tcPr/>
                </a:tc>
                <a:tc>
                  <a:txBody>
                    <a:bodyPr/>
                    <a:lstStyle/>
                    <a:p>
                      <a:r>
                        <a:rPr lang="en-US" dirty="0"/>
                        <a:t>Rashness</a:t>
                      </a:r>
                      <a:endParaRPr lang="en-IN" dirty="0"/>
                    </a:p>
                  </a:txBody>
                  <a:tcPr/>
                </a:tc>
                <a:extLst>
                  <a:ext uri="{0D108BD9-81ED-4DB2-BD59-A6C34878D82A}">
                    <a16:rowId xmlns:a16="http://schemas.microsoft.com/office/drawing/2014/main" val="10002"/>
                  </a:ext>
                </a:extLst>
              </a:tr>
              <a:tr h="370840">
                <a:tc>
                  <a:txBody>
                    <a:bodyPr/>
                    <a:lstStyle/>
                    <a:p>
                      <a:r>
                        <a:rPr lang="en-US" dirty="0"/>
                        <a:t>Vigilant</a:t>
                      </a:r>
                      <a:endParaRPr lang="en-IN" dirty="0"/>
                    </a:p>
                  </a:txBody>
                  <a:tcPr/>
                </a:tc>
                <a:tc>
                  <a:txBody>
                    <a:bodyPr/>
                    <a:lstStyle/>
                    <a:p>
                      <a:r>
                        <a:rPr lang="en-US" dirty="0"/>
                        <a:t>Recklessness</a:t>
                      </a:r>
                      <a:endParaRPr lang="en-IN" dirty="0"/>
                    </a:p>
                  </a:txBody>
                  <a:tcPr/>
                </a:tc>
                <a:extLst>
                  <a:ext uri="{0D108BD9-81ED-4DB2-BD59-A6C34878D82A}">
                    <a16:rowId xmlns:a16="http://schemas.microsoft.com/office/drawing/2014/main" val="10003"/>
                  </a:ext>
                </a:extLst>
              </a:tr>
              <a:tr h="370840">
                <a:tc>
                  <a:txBody>
                    <a:bodyPr/>
                    <a:lstStyle/>
                    <a:p>
                      <a:r>
                        <a:rPr lang="en-US" dirty="0"/>
                        <a:t>Watchfulness</a:t>
                      </a:r>
                      <a:endParaRPr lang="en-IN" dirty="0"/>
                    </a:p>
                  </a:txBody>
                  <a:tcPr/>
                </a:tc>
                <a:tc>
                  <a:txBody>
                    <a:bodyPr/>
                    <a:lstStyle/>
                    <a:p>
                      <a:r>
                        <a:rPr lang="en-US" dirty="0"/>
                        <a:t>Neglect</a:t>
                      </a:r>
                      <a:endParaRPr lang="en-IN" dirty="0"/>
                    </a:p>
                  </a:txBody>
                  <a:tcPr/>
                </a:tc>
                <a:extLst>
                  <a:ext uri="{0D108BD9-81ED-4DB2-BD59-A6C34878D82A}">
                    <a16:rowId xmlns:a16="http://schemas.microsoft.com/office/drawing/2014/main" val="10004"/>
                  </a:ext>
                </a:extLst>
              </a:tr>
              <a:tr h="370840">
                <a:tc>
                  <a:txBody>
                    <a:bodyPr/>
                    <a:lstStyle/>
                    <a:p>
                      <a:r>
                        <a:rPr lang="en-US" dirty="0"/>
                        <a:t>Responsible</a:t>
                      </a:r>
                      <a:endParaRPr lang="en-IN" dirty="0"/>
                    </a:p>
                  </a:txBody>
                  <a:tcPr/>
                </a:tc>
                <a:tc>
                  <a:txBody>
                    <a:bodyPr/>
                    <a:lstStyle/>
                    <a:p>
                      <a:r>
                        <a:rPr lang="en-US" dirty="0"/>
                        <a:t>Mismanagement</a:t>
                      </a:r>
                      <a:endParaRPr lang="en-IN" dirty="0"/>
                    </a:p>
                  </a:txBody>
                  <a:tcPr/>
                </a:tc>
                <a:extLst>
                  <a:ext uri="{0D108BD9-81ED-4DB2-BD59-A6C34878D82A}">
                    <a16:rowId xmlns:a16="http://schemas.microsoft.com/office/drawing/2014/main" val="10005"/>
                  </a:ext>
                </a:extLst>
              </a:tr>
              <a:tr h="370840">
                <a:tc>
                  <a:txBody>
                    <a:bodyPr/>
                    <a:lstStyle/>
                    <a:p>
                      <a:r>
                        <a:rPr lang="en-US" dirty="0"/>
                        <a:t>Awareness</a:t>
                      </a:r>
                      <a:endParaRPr lang="en-IN" dirty="0"/>
                    </a:p>
                  </a:txBody>
                  <a:tcPr/>
                </a:tc>
                <a:tc>
                  <a:txBody>
                    <a:bodyPr/>
                    <a:lstStyle/>
                    <a:p>
                      <a:r>
                        <a:rPr lang="en-US" dirty="0"/>
                        <a:t>Irresponsibility</a:t>
                      </a:r>
                    </a:p>
                  </a:txBody>
                  <a:tcPr/>
                </a:tc>
                <a:extLst>
                  <a:ext uri="{0D108BD9-81ED-4DB2-BD59-A6C34878D82A}">
                    <a16:rowId xmlns:a16="http://schemas.microsoft.com/office/drawing/2014/main" val="10006"/>
                  </a:ext>
                </a:extLst>
              </a:tr>
              <a:tr h="370840">
                <a:tc>
                  <a:txBody>
                    <a:bodyPr/>
                    <a:lstStyle/>
                    <a:p>
                      <a:endParaRPr lang="en-IN" dirty="0"/>
                    </a:p>
                  </a:txBody>
                  <a:tcPr/>
                </a:tc>
                <a:tc>
                  <a:txBody>
                    <a:bodyPr/>
                    <a:lstStyle/>
                    <a:p>
                      <a:r>
                        <a:rPr lang="en-US" dirty="0"/>
                        <a:t>Short sightedness</a:t>
                      </a:r>
                    </a:p>
                  </a:txBody>
                  <a:tcPr/>
                </a:tc>
                <a:extLst>
                  <a:ext uri="{0D108BD9-81ED-4DB2-BD59-A6C34878D82A}">
                    <a16:rowId xmlns:a16="http://schemas.microsoft.com/office/drawing/2014/main" val="10007"/>
                  </a:ext>
                </a:extLst>
              </a:tr>
              <a:tr h="370840">
                <a:tc>
                  <a:txBody>
                    <a:bodyPr/>
                    <a:lstStyle/>
                    <a:p>
                      <a:endParaRPr lang="en-IN" dirty="0"/>
                    </a:p>
                  </a:txBody>
                  <a:tcPr/>
                </a:tc>
                <a:tc>
                  <a:txBody>
                    <a:bodyPr/>
                    <a:lstStyle/>
                    <a:p>
                      <a:r>
                        <a:rPr lang="en-US" dirty="0"/>
                        <a:t>In attentive</a:t>
                      </a:r>
                    </a:p>
                  </a:txBody>
                  <a:tcPr/>
                </a:tc>
                <a:extLst>
                  <a:ext uri="{0D108BD9-81ED-4DB2-BD59-A6C34878D82A}">
                    <a16:rowId xmlns:a16="http://schemas.microsoft.com/office/drawing/2014/main" val="10008"/>
                  </a:ext>
                </a:extLst>
              </a:tr>
              <a:tr h="37084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carelessness </a:t>
                      </a:r>
                    </a:p>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5268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4BC2-0A08-CA49-83F7-38346E2062E7}"/>
              </a:ext>
            </a:extLst>
          </p:cNvPr>
          <p:cNvSpPr>
            <a:spLocks noGrp="1"/>
          </p:cNvSpPr>
          <p:nvPr>
            <p:ph type="title"/>
          </p:nvPr>
        </p:nvSpPr>
        <p:spPr/>
        <p:txBody>
          <a:bodyPr>
            <a:normAutofit/>
          </a:bodyPr>
          <a:lstStyle/>
          <a:p>
            <a:pPr algn="l"/>
            <a:r>
              <a:rPr lang="en-US" sz="2800" dirty="0" err="1">
                <a:latin typeface="Latha" panose="020B0604020202020204" pitchFamily="34" charset="0"/>
                <a:cs typeface="Latha" panose="020B0604020202020204" pitchFamily="34" charset="0"/>
              </a:rPr>
              <a:t>புத்தியாய்ச்</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செ</a:t>
            </a:r>
            <a:r>
              <a:rPr lang="ta-IN" sz="2800" dirty="0" err="1">
                <a:latin typeface="Latha" panose="020B0604020202020204" pitchFamily="34" charset="0"/>
                <a:cs typeface="Latha" panose="020B0604020202020204" pitchFamily="34" charset="0"/>
              </a:rPr>
              <a:t>ய்தல்</a:t>
            </a:r>
            <a:r>
              <a:rPr lang="en-US" sz="2800" dirty="0">
                <a:latin typeface="Latha" panose="020B0604020202020204" pitchFamily="34" charset="0"/>
                <a:cs typeface="Latha" panose="020B0604020202020204" pitchFamily="34" charset="0"/>
              </a:rPr>
              <a:t> </a:t>
            </a:r>
            <a:r>
              <a:rPr lang="ta-IN" sz="2800" dirty="0">
                <a:latin typeface="Latha" panose="020B0604020202020204" pitchFamily="34" charset="0"/>
                <a:cs typeface="Latha" panose="020B0604020202020204" pitchFamily="34" charset="0"/>
              </a:rPr>
              <a:t>| </a:t>
            </a:r>
            <a:r>
              <a:rPr lang="ta-IN" sz="2800" dirty="0"/>
              <a:t>அலட்சியம்</a:t>
            </a:r>
            <a:r>
              <a:rPr lang="ta-IN" sz="2800" dirty="0">
                <a:latin typeface="Latha" panose="020B0604020202020204" pitchFamily="34" charset="0"/>
                <a:cs typeface="Latha" panose="020B0604020202020204" pitchFamily="34" charset="0"/>
              </a:rPr>
              <a:t>  </a:t>
            </a:r>
            <a:endParaRPr lang="en-US" sz="2800" dirty="0"/>
          </a:p>
        </p:txBody>
      </p:sp>
      <p:sp>
        <p:nvSpPr>
          <p:cNvPr id="3" name="Content Placeholder 2">
            <a:extLst>
              <a:ext uri="{FF2B5EF4-FFF2-40B4-BE49-F238E27FC236}">
                <a16:creationId xmlns:a16="http://schemas.microsoft.com/office/drawing/2014/main" id="{AB3FF582-2D40-8548-B670-C04075C05C07}"/>
              </a:ext>
            </a:extLst>
          </p:cNvPr>
          <p:cNvSpPr>
            <a:spLocks noGrp="1"/>
          </p:cNvSpPr>
          <p:nvPr>
            <p:ph idx="1"/>
          </p:nvPr>
        </p:nvSpPr>
        <p:spPr>
          <a:xfrm>
            <a:off x="443864" y="1166018"/>
            <a:ext cx="8229600" cy="4525963"/>
          </a:xfrm>
        </p:spPr>
        <p:txBody>
          <a:bodyPr/>
          <a:lstStyle/>
          <a:p>
            <a:endParaRPr lang="en-US"/>
          </a:p>
        </p:txBody>
      </p:sp>
      <p:graphicFrame>
        <p:nvGraphicFramePr>
          <p:cNvPr id="5" name="Table 4">
            <a:extLst>
              <a:ext uri="{FF2B5EF4-FFF2-40B4-BE49-F238E27FC236}">
                <a16:creationId xmlns:a16="http://schemas.microsoft.com/office/drawing/2014/main" id="{DDF3EA5E-D1A5-194D-8CA3-4FDDE844E104}"/>
              </a:ext>
            </a:extLst>
          </p:cNvPr>
          <p:cNvGraphicFramePr>
            <a:graphicFrameLocks noGrp="1"/>
          </p:cNvGraphicFramePr>
          <p:nvPr>
            <p:extLst>
              <p:ext uri="{D42A27DB-BD31-4B8C-83A1-F6EECF244321}">
                <p14:modId xmlns:p14="http://schemas.microsoft.com/office/powerpoint/2010/main" val="368787114"/>
              </p:ext>
            </p:extLst>
          </p:nvPr>
        </p:nvGraphicFramePr>
        <p:xfrm>
          <a:off x="470536" y="1349376"/>
          <a:ext cx="8229600" cy="488793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178981473"/>
                    </a:ext>
                  </a:extLst>
                </a:gridCol>
                <a:gridCol w="4114800">
                  <a:extLst>
                    <a:ext uri="{9D8B030D-6E8A-4147-A177-3AD203B41FA5}">
                      <a16:colId xmlns:a16="http://schemas.microsoft.com/office/drawing/2014/main" val="2801195015"/>
                    </a:ext>
                  </a:extLst>
                </a:gridCol>
              </a:tblGrid>
              <a:tr h="543104">
                <a:tc>
                  <a:txBody>
                    <a:bodyPr/>
                    <a:lstStyle/>
                    <a:p>
                      <a:endParaRPr lang="en-US" dirty="0"/>
                    </a:p>
                  </a:txBody>
                  <a:tcPr/>
                </a:tc>
                <a:tc>
                  <a:txBody>
                    <a:bodyPr/>
                    <a:lstStyle/>
                    <a:p>
                      <a:endParaRPr lang="en-US"/>
                    </a:p>
                  </a:txBody>
                  <a:tcPr/>
                </a:tc>
                <a:extLst>
                  <a:ext uri="{0D108BD9-81ED-4DB2-BD59-A6C34878D82A}">
                    <a16:rowId xmlns:a16="http://schemas.microsoft.com/office/drawing/2014/main" val="3622521937"/>
                  </a:ext>
                </a:extLst>
              </a:tr>
              <a:tr h="543104">
                <a:tc>
                  <a:txBody>
                    <a:bodyPr/>
                    <a:lstStyle/>
                    <a:p>
                      <a:r>
                        <a:rPr lang="ta-IN" dirty="0" err="1"/>
                        <a:t>உஷார்நிலை</a:t>
                      </a:r>
                      <a:endParaRPr lang="en-US" dirty="0"/>
                    </a:p>
                  </a:txBody>
                  <a:tcPr/>
                </a:tc>
                <a:tc>
                  <a:txBody>
                    <a:bodyPr/>
                    <a:lstStyle/>
                    <a:p>
                      <a:r>
                        <a:rPr lang="ta-IN" dirty="0" err="1"/>
                        <a:t>பொறுப்பற்ற</a:t>
                      </a:r>
                      <a:endParaRPr lang="en-US" dirty="0"/>
                    </a:p>
                  </a:txBody>
                  <a:tcPr/>
                </a:tc>
                <a:extLst>
                  <a:ext uri="{0D108BD9-81ED-4DB2-BD59-A6C34878D82A}">
                    <a16:rowId xmlns:a16="http://schemas.microsoft.com/office/drawing/2014/main" val="597115370"/>
                  </a:ext>
                </a:extLst>
              </a:tr>
              <a:tr h="543104">
                <a:tc>
                  <a:txBody>
                    <a:bodyPr/>
                    <a:lstStyle/>
                    <a:p>
                      <a:r>
                        <a:rPr lang="ta-IN" dirty="0"/>
                        <a:t>கவனத்துடன்</a:t>
                      </a:r>
                      <a:endParaRPr lang="en-US" dirty="0"/>
                    </a:p>
                  </a:txBody>
                  <a:tcPr/>
                </a:tc>
                <a:tc>
                  <a:txBody>
                    <a:bodyPr/>
                    <a:lstStyle/>
                    <a:p>
                      <a:r>
                        <a:rPr lang="ta-IN" dirty="0"/>
                        <a:t>துடுக்குத்தனம்</a:t>
                      </a:r>
                      <a:endParaRPr lang="en-US" dirty="0"/>
                    </a:p>
                  </a:txBody>
                  <a:tcPr/>
                </a:tc>
                <a:extLst>
                  <a:ext uri="{0D108BD9-81ED-4DB2-BD59-A6C34878D82A}">
                    <a16:rowId xmlns:a16="http://schemas.microsoft.com/office/drawing/2014/main" val="3410818768"/>
                  </a:ext>
                </a:extLst>
              </a:tr>
              <a:tr h="543104">
                <a:tc>
                  <a:txBody>
                    <a:bodyPr/>
                    <a:lstStyle/>
                    <a:p>
                      <a:r>
                        <a:rPr lang="ta-IN" dirty="0"/>
                        <a:t>விழிப்புடன்</a:t>
                      </a:r>
                      <a:endParaRPr lang="en-US" dirty="0"/>
                    </a:p>
                  </a:txBody>
                  <a:tcPr/>
                </a:tc>
                <a:tc>
                  <a:txBody>
                    <a:bodyPr/>
                    <a:lstStyle/>
                    <a:p>
                      <a:r>
                        <a:rPr lang="ta-IN" dirty="0"/>
                        <a:t>புறக்கணிப்பு</a:t>
                      </a:r>
                      <a:endParaRPr lang="en-US" dirty="0"/>
                    </a:p>
                  </a:txBody>
                  <a:tcPr/>
                </a:tc>
                <a:extLst>
                  <a:ext uri="{0D108BD9-81ED-4DB2-BD59-A6C34878D82A}">
                    <a16:rowId xmlns:a16="http://schemas.microsoft.com/office/drawing/2014/main" val="3260492069"/>
                  </a:ext>
                </a:extLst>
              </a:tr>
              <a:tr h="543104">
                <a:tc>
                  <a:txBody>
                    <a:bodyPr/>
                    <a:lstStyle/>
                    <a:p>
                      <a:r>
                        <a:rPr lang="ta-IN" dirty="0"/>
                        <a:t>கூர்மையான</a:t>
                      </a:r>
                      <a:endParaRPr lang="en-US" dirty="0"/>
                    </a:p>
                  </a:txBody>
                  <a:tcPr/>
                </a:tc>
                <a:tc>
                  <a:txBody>
                    <a:bodyPr/>
                    <a:lstStyle/>
                    <a:p>
                      <a:r>
                        <a:rPr lang="ta-IN" dirty="0"/>
                        <a:t>தவறான நிர்வாகமும்</a:t>
                      </a:r>
                      <a:endParaRPr lang="en-US" dirty="0"/>
                    </a:p>
                  </a:txBody>
                  <a:tcPr/>
                </a:tc>
                <a:extLst>
                  <a:ext uri="{0D108BD9-81ED-4DB2-BD59-A6C34878D82A}">
                    <a16:rowId xmlns:a16="http://schemas.microsoft.com/office/drawing/2014/main" val="529412017"/>
                  </a:ext>
                </a:extLst>
              </a:tr>
              <a:tr h="543104">
                <a:tc>
                  <a:txBody>
                    <a:bodyPr/>
                    <a:lstStyle/>
                    <a:p>
                      <a:r>
                        <a:rPr lang="ta-IN" dirty="0" err="1"/>
                        <a:t>பொறுப்புடன்</a:t>
                      </a:r>
                      <a:endParaRPr lang="en-US" dirty="0"/>
                    </a:p>
                  </a:txBody>
                  <a:tcPr/>
                </a:tc>
                <a:tc>
                  <a:txBody>
                    <a:bodyPr/>
                    <a:lstStyle/>
                    <a:p>
                      <a:r>
                        <a:rPr lang="ta-IN" dirty="0" err="1"/>
                        <a:t>பொறுப்பற்ற</a:t>
                      </a:r>
                      <a:r>
                        <a:rPr lang="ta-IN" dirty="0"/>
                        <a:t> தன்மை</a:t>
                      </a:r>
                      <a:endParaRPr lang="en-US" dirty="0"/>
                    </a:p>
                  </a:txBody>
                  <a:tcPr/>
                </a:tc>
                <a:extLst>
                  <a:ext uri="{0D108BD9-81ED-4DB2-BD59-A6C34878D82A}">
                    <a16:rowId xmlns:a16="http://schemas.microsoft.com/office/drawing/2014/main" val="3085040246"/>
                  </a:ext>
                </a:extLst>
              </a:tr>
              <a:tr h="543104">
                <a:tc>
                  <a:txBody>
                    <a:bodyPr/>
                    <a:lstStyle/>
                    <a:p>
                      <a:r>
                        <a:rPr lang="ta-IN" dirty="0"/>
                        <a:t>விழிப்புணர்வு</a:t>
                      </a:r>
                      <a:endParaRPr lang="en-US" dirty="0"/>
                    </a:p>
                  </a:txBody>
                  <a:tcPr/>
                </a:tc>
                <a:tc>
                  <a:txBody>
                    <a:bodyPr/>
                    <a:lstStyle/>
                    <a:p>
                      <a:r>
                        <a:rPr lang="ta-IN" dirty="0" err="1"/>
                        <a:t>குறும்பார்வை</a:t>
                      </a:r>
                      <a:endParaRPr lang="en-US" dirty="0"/>
                    </a:p>
                  </a:txBody>
                  <a:tcPr/>
                </a:tc>
                <a:extLst>
                  <a:ext uri="{0D108BD9-81ED-4DB2-BD59-A6C34878D82A}">
                    <a16:rowId xmlns:a16="http://schemas.microsoft.com/office/drawing/2014/main" val="2376422026"/>
                  </a:ext>
                </a:extLst>
              </a:tr>
              <a:tr h="543104">
                <a:tc>
                  <a:txBody>
                    <a:bodyPr/>
                    <a:lstStyle/>
                    <a:p>
                      <a:endParaRPr lang="en-US" dirty="0"/>
                    </a:p>
                  </a:txBody>
                  <a:tcPr/>
                </a:tc>
                <a:tc>
                  <a:txBody>
                    <a:bodyPr/>
                    <a:lstStyle/>
                    <a:p>
                      <a:r>
                        <a:rPr lang="ta-IN" dirty="0" err="1"/>
                        <a:t>கவனக்குறைவான</a:t>
                      </a:r>
                      <a:endParaRPr lang="en-US" dirty="0"/>
                    </a:p>
                  </a:txBody>
                  <a:tcPr/>
                </a:tc>
                <a:extLst>
                  <a:ext uri="{0D108BD9-81ED-4DB2-BD59-A6C34878D82A}">
                    <a16:rowId xmlns:a16="http://schemas.microsoft.com/office/drawing/2014/main" val="1822643678"/>
                  </a:ext>
                </a:extLst>
              </a:tr>
              <a:tr h="54310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60047397"/>
                  </a:ext>
                </a:extLst>
              </a:tr>
            </a:tbl>
          </a:graphicData>
        </a:graphic>
      </p:graphicFrame>
    </p:spTree>
    <p:extLst>
      <p:ext uri="{BB962C8B-B14F-4D97-AF65-F5344CB8AC3E}">
        <p14:creationId xmlns:p14="http://schemas.microsoft.com/office/powerpoint/2010/main" val="35179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NPA </a:t>
            </a:r>
            <a:r>
              <a:rPr lang="en-US" dirty="0" err="1"/>
              <a:t>Rs</a:t>
            </a:r>
            <a:r>
              <a:rPr lang="en-US" dirty="0"/>
              <a:t> 8.41 Lakh </a:t>
            </a:r>
            <a:r>
              <a:rPr lang="en-US" dirty="0" err="1"/>
              <a:t>crore</a:t>
            </a:r>
            <a:endParaRPr lang="en-IN" dirty="0"/>
          </a:p>
        </p:txBody>
      </p:sp>
      <p:sp>
        <p:nvSpPr>
          <p:cNvPr id="3" name="Content Placeholder 2"/>
          <p:cNvSpPr>
            <a:spLocks noGrp="1"/>
          </p:cNvSpPr>
          <p:nvPr>
            <p:ph idx="1"/>
          </p:nvPr>
        </p:nvSpPr>
        <p:spPr/>
        <p:txBody>
          <a:bodyPr/>
          <a:lstStyle/>
          <a:p>
            <a:r>
              <a:rPr lang="en-IN" dirty="0"/>
              <a:t>The world works by the principle of profit and loss</a:t>
            </a:r>
          </a:p>
          <a:p>
            <a:r>
              <a:rPr lang="en-IN" dirty="0"/>
              <a:t>The world does not work for thing which don’t have monetary gains</a:t>
            </a:r>
          </a:p>
          <a:p>
            <a:r>
              <a:rPr lang="en-IN" dirty="0"/>
              <a:t> </a:t>
            </a:r>
          </a:p>
        </p:txBody>
      </p:sp>
      <p:pic>
        <p:nvPicPr>
          <p:cNvPr id="1026" name="Picture 2" descr="C:\Users\Dr ac\Desktop\n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39802"/>
            <a:ext cx="70104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006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Matthew 25:14</a:t>
            </a:r>
            <a:br>
              <a:rPr lang="en-US" dirty="0"/>
            </a:br>
            <a:r>
              <a:rPr lang="en-US" dirty="0"/>
              <a:t>The parable of the talents </a:t>
            </a:r>
            <a:endParaRPr lang="en-IN" dirty="0"/>
          </a:p>
        </p:txBody>
      </p:sp>
      <p:sp>
        <p:nvSpPr>
          <p:cNvPr id="3" name="Content Placeholder 2"/>
          <p:cNvSpPr>
            <a:spLocks noGrp="1"/>
          </p:cNvSpPr>
          <p:nvPr>
            <p:ph idx="1"/>
          </p:nvPr>
        </p:nvSpPr>
        <p:spPr>
          <a:xfrm>
            <a:off x="457200" y="1412776"/>
            <a:ext cx="8229600" cy="5112568"/>
          </a:xfrm>
        </p:spPr>
        <p:txBody>
          <a:bodyPr>
            <a:normAutofit fontScale="92500"/>
          </a:bodyPr>
          <a:lstStyle/>
          <a:p>
            <a:r>
              <a:rPr lang="en-US" dirty="0"/>
              <a:t>MATTHEW 25 :14  entrusted his property to his servants</a:t>
            </a:r>
          </a:p>
          <a:p>
            <a:r>
              <a:rPr lang="en-US" dirty="0"/>
              <a:t>Leviticus 25: 23</a:t>
            </a:r>
            <a:r>
              <a:rPr lang="en-IN" baseline="30000" dirty="0"/>
              <a:t>23</a:t>
            </a:r>
            <a:r>
              <a:rPr lang="en-IN" dirty="0"/>
              <a:t>"The land must not be sold permanently, because the land is mine and you reside in my land as foreigners and strangers.</a:t>
            </a:r>
          </a:p>
          <a:p>
            <a:r>
              <a:rPr lang="en-US" dirty="0"/>
              <a:t>Matthew 25:19  Master returned and settled accounts with them.</a:t>
            </a:r>
          </a:p>
          <a:p>
            <a:r>
              <a:rPr lang="en-US" dirty="0"/>
              <a:t>Matthew 25: 20 master he said ‘you </a:t>
            </a:r>
            <a:r>
              <a:rPr lang="en-US" dirty="0">
                <a:solidFill>
                  <a:srgbClr val="FF0000"/>
                </a:solidFill>
              </a:rPr>
              <a:t>entrusted </a:t>
            </a:r>
            <a:r>
              <a:rPr lang="en-US" dirty="0"/>
              <a:t>me with five talents. See , I have gained five more’.</a:t>
            </a:r>
            <a:endParaRPr lang="en-IN" dirty="0"/>
          </a:p>
          <a:p>
            <a:pPr marL="0" indent="0">
              <a:buNone/>
            </a:pPr>
            <a:endParaRPr lang="en-IN" dirty="0"/>
          </a:p>
        </p:txBody>
      </p:sp>
    </p:spTree>
    <p:extLst>
      <p:ext uri="{BB962C8B-B14F-4D97-AF65-F5344CB8AC3E}">
        <p14:creationId xmlns:p14="http://schemas.microsoft.com/office/powerpoint/2010/main" val="277406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Lord has entrusted all the wealth of this world in to our hands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377449"/>
            <a:ext cx="6174813" cy="5493010"/>
          </a:xfrm>
        </p:spPr>
      </p:pic>
    </p:spTree>
    <p:extLst>
      <p:ext uri="{BB962C8B-B14F-4D97-AF65-F5344CB8AC3E}">
        <p14:creationId xmlns:p14="http://schemas.microsoft.com/office/powerpoint/2010/main" val="261517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8C8E-E787-8541-8D0B-92B9E8B3ED9B}"/>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ta-IN" dirty="0"/>
              <a:t>உபாகமம் 25</a:t>
            </a:r>
            <a:endParaRPr lang="en-US" dirty="0"/>
          </a:p>
        </p:txBody>
      </p:sp>
      <p:sp>
        <p:nvSpPr>
          <p:cNvPr id="3" name="Content Placeholder 2">
            <a:extLst>
              <a:ext uri="{FF2B5EF4-FFF2-40B4-BE49-F238E27FC236}">
                <a16:creationId xmlns:a16="http://schemas.microsoft.com/office/drawing/2014/main" id="{26BDC6B9-466A-494E-AF66-BB98C67B7541}"/>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r>
              <a:rPr lang="ta-IN" dirty="0"/>
              <a:t>15. உன் </a:t>
            </a:r>
            <a:r>
              <a:rPr lang="ta-IN" dirty="0" err="1"/>
              <a:t>தேவனாகிய</a:t>
            </a:r>
            <a:r>
              <a:rPr lang="ta-IN" dirty="0"/>
              <a:t> </a:t>
            </a:r>
            <a:r>
              <a:rPr lang="ta-IN" b="1" dirty="0"/>
              <a:t>கர்த்தர்</a:t>
            </a:r>
            <a:r>
              <a:rPr lang="ta-IN" dirty="0"/>
              <a:t> </a:t>
            </a:r>
            <a:r>
              <a:rPr lang="ta-IN" dirty="0" err="1"/>
              <a:t>உனக்குக்</a:t>
            </a:r>
            <a:r>
              <a:rPr lang="ta-IN" dirty="0"/>
              <a:t> கொடுக்கும் தேசத்தில் உன் நாட்கள் </a:t>
            </a:r>
            <a:r>
              <a:rPr lang="ta-IN" dirty="0" err="1"/>
              <a:t>நீடித்திருக்கும்படி</a:t>
            </a:r>
            <a:r>
              <a:rPr lang="ta-IN" dirty="0"/>
              <a:t>, குறையற்ற </a:t>
            </a:r>
            <a:r>
              <a:rPr lang="ta-IN" dirty="0" err="1"/>
              <a:t>சுமுத்திரையான</a:t>
            </a:r>
            <a:r>
              <a:rPr lang="ta-IN" dirty="0"/>
              <a:t> </a:t>
            </a:r>
            <a:r>
              <a:rPr lang="ta-IN" dirty="0" err="1"/>
              <a:t>நிறைகல்லும்</a:t>
            </a:r>
            <a:r>
              <a:rPr lang="ta-IN" dirty="0"/>
              <a:t>, குறையற்ற </a:t>
            </a:r>
            <a:r>
              <a:rPr lang="ta-IN" dirty="0" err="1"/>
              <a:t>சுமுத்திரையான</a:t>
            </a:r>
            <a:r>
              <a:rPr lang="ta-IN" dirty="0"/>
              <a:t> </a:t>
            </a:r>
            <a:r>
              <a:rPr lang="ta-IN" dirty="0" err="1"/>
              <a:t>படியும்</a:t>
            </a:r>
            <a:r>
              <a:rPr lang="ta-IN" dirty="0"/>
              <a:t> </a:t>
            </a:r>
            <a:r>
              <a:rPr lang="ta-IN" dirty="0" err="1"/>
              <a:t>உன்னிடத்திலிருக்கவேண்டும்</a:t>
            </a:r>
            <a:r>
              <a:rPr lang="ta-IN" dirty="0"/>
              <a:t>.</a:t>
            </a:r>
            <a:br>
              <a:rPr lang="ta-IN" dirty="0"/>
            </a:br>
            <a:endParaRPr lang="ta-IN" dirty="0"/>
          </a:p>
          <a:p>
            <a:endParaRPr lang="en-US" dirty="0"/>
          </a:p>
        </p:txBody>
      </p:sp>
    </p:spTree>
    <p:extLst>
      <p:ext uri="{BB962C8B-B14F-4D97-AF65-F5344CB8AC3E}">
        <p14:creationId xmlns:p14="http://schemas.microsoft.com/office/powerpoint/2010/main" val="34910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did the servant get a harsh punishment?</a:t>
            </a:r>
            <a:endParaRPr lang="en-IN" dirty="0"/>
          </a:p>
        </p:txBody>
      </p:sp>
      <p:sp>
        <p:nvSpPr>
          <p:cNvPr id="3" name="Content Placeholder 2"/>
          <p:cNvSpPr>
            <a:spLocks noGrp="1"/>
          </p:cNvSpPr>
          <p:nvPr>
            <p:ph idx="1"/>
          </p:nvPr>
        </p:nvSpPr>
        <p:spPr/>
        <p:txBody>
          <a:bodyPr/>
          <a:lstStyle/>
          <a:p>
            <a:r>
              <a:rPr lang="en-US" dirty="0"/>
              <a:t>Matthew 25 :25 ‘ went out and hid your talents in the ground’</a:t>
            </a:r>
          </a:p>
          <a:p>
            <a:r>
              <a:rPr lang="en-US" dirty="0"/>
              <a:t>Matthew 25:30 throw that worthless servant outside, into the darkness, where there will be weeping and garnishing of teeth.</a:t>
            </a:r>
            <a:endParaRPr lang="en-IN" dirty="0"/>
          </a:p>
        </p:txBody>
      </p:sp>
    </p:spTree>
    <p:extLst>
      <p:ext uri="{BB962C8B-B14F-4D97-AF65-F5344CB8AC3E}">
        <p14:creationId xmlns:p14="http://schemas.microsoft.com/office/powerpoint/2010/main" val="2732872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Gross Negligence </a:t>
            </a:r>
            <a:endParaRPr lang="en-IN" dirty="0"/>
          </a:p>
        </p:txBody>
      </p:sp>
      <p:sp>
        <p:nvSpPr>
          <p:cNvPr id="3" name="Content Placeholder 2"/>
          <p:cNvSpPr>
            <a:spLocks noGrp="1"/>
          </p:cNvSpPr>
          <p:nvPr>
            <p:ph idx="1"/>
          </p:nvPr>
        </p:nvSpPr>
        <p:spPr/>
        <p:txBody>
          <a:bodyPr/>
          <a:lstStyle/>
          <a:p>
            <a:r>
              <a:rPr lang="en-US" dirty="0"/>
              <a:t>IPC Section 304 A ( culpable homicide)</a:t>
            </a:r>
          </a:p>
          <a:p>
            <a:r>
              <a:rPr lang="en-US" dirty="0"/>
              <a:t>IPC Section 337 &amp; 338 </a:t>
            </a:r>
          </a:p>
          <a:p>
            <a:r>
              <a:rPr lang="en-US" dirty="0"/>
              <a:t>Punishment with imprisonment </a:t>
            </a:r>
            <a:endParaRPr lang="en-IN" dirty="0"/>
          </a:p>
        </p:txBody>
      </p:sp>
    </p:spTree>
    <p:extLst>
      <p:ext uri="{BB962C8B-B14F-4D97-AF65-F5344CB8AC3E}">
        <p14:creationId xmlns:p14="http://schemas.microsoft.com/office/powerpoint/2010/main" val="2359357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Restitution must be made for carelessness </a:t>
            </a:r>
          </a:p>
        </p:txBody>
      </p:sp>
      <p:sp>
        <p:nvSpPr>
          <p:cNvPr id="3" name="Content Placeholder 2"/>
          <p:cNvSpPr>
            <a:spLocks noGrp="1"/>
          </p:cNvSpPr>
          <p:nvPr>
            <p:ph idx="1"/>
          </p:nvPr>
        </p:nvSpPr>
        <p:spPr/>
        <p:txBody>
          <a:bodyPr>
            <a:normAutofit lnSpcReduction="10000"/>
          </a:bodyPr>
          <a:lstStyle/>
          <a:p>
            <a:r>
              <a:rPr lang="en-IN" dirty="0"/>
              <a:t>Deuteronomy 22:8</a:t>
            </a:r>
            <a:r>
              <a:rPr lang="en-IN" baseline="30000" dirty="0"/>
              <a:t> </a:t>
            </a:r>
            <a:r>
              <a:rPr lang="en-IN" dirty="0"/>
              <a:t> When you build a new house, make a parapet around your roof so that you may not bring the guilt of bloodshed on your house if someone falls from the roof.</a:t>
            </a:r>
          </a:p>
          <a:p>
            <a:r>
              <a:rPr lang="en-IN" dirty="0"/>
              <a:t>Exodus 22:6"If a fire breaks out and spreads into thorn bushes so that it burns shocks of grain or standing grain or the whole field, the one who started the fire must make restitution.</a:t>
            </a:r>
          </a:p>
        </p:txBody>
      </p:sp>
    </p:spTree>
    <p:extLst>
      <p:ext uri="{BB962C8B-B14F-4D97-AF65-F5344CB8AC3E}">
        <p14:creationId xmlns:p14="http://schemas.microsoft.com/office/powerpoint/2010/main" val="199087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Restitution must be made for carelessness </a:t>
            </a:r>
          </a:p>
        </p:txBody>
      </p:sp>
      <p:sp>
        <p:nvSpPr>
          <p:cNvPr id="3" name="Content Placeholder 2"/>
          <p:cNvSpPr>
            <a:spLocks noGrp="1"/>
          </p:cNvSpPr>
          <p:nvPr>
            <p:ph idx="1"/>
          </p:nvPr>
        </p:nvSpPr>
        <p:spPr/>
        <p:txBody>
          <a:bodyPr/>
          <a:lstStyle/>
          <a:p>
            <a:r>
              <a:rPr lang="en-US" dirty="0"/>
              <a:t>Exodus 22:</a:t>
            </a:r>
            <a:r>
              <a:rPr lang="en-IN" baseline="30000" dirty="0"/>
              <a:t>12</a:t>
            </a:r>
            <a:r>
              <a:rPr lang="en-IN" dirty="0"/>
              <a:t>But if the animal was stolen from the neighbour, restitution must be made to the owner.</a:t>
            </a:r>
          </a:p>
          <a:p>
            <a:r>
              <a:rPr lang="en-US" dirty="0"/>
              <a:t>Exodus 21: 29</a:t>
            </a:r>
            <a:r>
              <a:rPr lang="en-IN" dirty="0"/>
              <a:t>If, however, the bull has had the habit of goring and the owner has been warned but has not kept it penned up and it kills a man or woman, the bull is to be stoned and its owner also is to be put to death.</a:t>
            </a:r>
          </a:p>
          <a:p>
            <a:pPr marL="0" indent="0">
              <a:buNone/>
            </a:pPr>
            <a:endParaRPr lang="en-IN" dirty="0"/>
          </a:p>
          <a:p>
            <a:endParaRPr lang="en-IN" dirty="0"/>
          </a:p>
        </p:txBody>
      </p:sp>
    </p:spTree>
    <p:extLst>
      <p:ext uri="{BB962C8B-B14F-4D97-AF65-F5344CB8AC3E}">
        <p14:creationId xmlns:p14="http://schemas.microsoft.com/office/powerpoint/2010/main" val="310488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and Myth</a:t>
            </a:r>
            <a:endParaRPr lang="en-IN" dirty="0"/>
          </a:p>
        </p:txBody>
      </p:sp>
      <p:sp>
        <p:nvSpPr>
          <p:cNvPr id="3" name="Content Placeholder 2"/>
          <p:cNvSpPr>
            <a:spLocks noGrp="1"/>
          </p:cNvSpPr>
          <p:nvPr>
            <p:ph idx="1"/>
          </p:nvPr>
        </p:nvSpPr>
        <p:spPr/>
        <p:txBody>
          <a:bodyPr/>
          <a:lstStyle/>
          <a:p>
            <a:endParaRPr lang="en-US" dirty="0"/>
          </a:p>
          <a:p>
            <a:r>
              <a:rPr lang="en-US" dirty="0"/>
              <a:t>Myth :  Christians and believers are sincere, careful  at work and will not steal.</a:t>
            </a:r>
          </a:p>
          <a:p>
            <a:endParaRPr lang="en-US" dirty="0"/>
          </a:p>
          <a:p>
            <a:endParaRPr lang="en-US" dirty="0"/>
          </a:p>
          <a:p>
            <a:r>
              <a:rPr lang="en-US" dirty="0"/>
              <a:t>Truth : the troop church has to teach the Christians and believers to become sincere , careful at work and not to steal. </a:t>
            </a:r>
            <a:endParaRPr lang="en-IN" dirty="0"/>
          </a:p>
        </p:txBody>
      </p:sp>
    </p:spTree>
    <p:extLst>
      <p:ext uri="{BB962C8B-B14F-4D97-AF65-F5344CB8AC3E}">
        <p14:creationId xmlns:p14="http://schemas.microsoft.com/office/powerpoint/2010/main" val="4195136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reason for Carelessness</a:t>
            </a:r>
            <a:endParaRPr lang="en-IN" dirty="0"/>
          </a:p>
        </p:txBody>
      </p:sp>
      <p:sp>
        <p:nvSpPr>
          <p:cNvPr id="3" name="Content Placeholder 2"/>
          <p:cNvSpPr>
            <a:spLocks noGrp="1"/>
          </p:cNvSpPr>
          <p:nvPr>
            <p:ph idx="1"/>
          </p:nvPr>
        </p:nvSpPr>
        <p:spPr/>
        <p:txBody>
          <a:bodyPr/>
          <a:lstStyle/>
          <a:p>
            <a:r>
              <a:rPr lang="en-US" dirty="0"/>
              <a:t>Carelessness or negligence </a:t>
            </a:r>
            <a:r>
              <a:rPr lang="en-IN" dirty="0"/>
              <a:t>= Dishonesty           ( Luke 16:8)</a:t>
            </a:r>
          </a:p>
          <a:p>
            <a:r>
              <a:rPr lang="en-US" dirty="0"/>
              <a:t>Matthew 25 :26 </a:t>
            </a:r>
            <a:r>
              <a:rPr lang="en-IN" dirty="0"/>
              <a:t>His master replied, 'You wicked, lazy servant!</a:t>
            </a:r>
          </a:p>
          <a:p>
            <a:r>
              <a:rPr lang="en-US" dirty="0"/>
              <a:t>1) wickedness thought: why must some body prosper out of my labor. The other servants get more pay than me. </a:t>
            </a:r>
            <a:r>
              <a:rPr lang="en-US" dirty="0" err="1"/>
              <a:t>Etc</a:t>
            </a:r>
            <a:endParaRPr lang="en-US" dirty="0"/>
          </a:p>
          <a:p>
            <a:r>
              <a:rPr lang="en-US" dirty="0"/>
              <a:t>2) </a:t>
            </a:r>
            <a:r>
              <a:rPr lang="en-US" dirty="0" err="1"/>
              <a:t>lazyness</a:t>
            </a:r>
            <a:r>
              <a:rPr lang="en-US" dirty="0"/>
              <a:t> </a:t>
            </a:r>
          </a:p>
          <a:p>
            <a:endParaRPr lang="en-US" dirty="0"/>
          </a:p>
        </p:txBody>
      </p:sp>
    </p:spTree>
    <p:extLst>
      <p:ext uri="{BB962C8B-B14F-4D97-AF65-F5344CB8AC3E}">
        <p14:creationId xmlns:p14="http://schemas.microsoft.com/office/powerpoint/2010/main" val="3655611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5C14-9AEC-354E-B0CC-3CB9E69B4A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FE792F-99E0-D949-9CAB-C5C7ECD1A7FE}"/>
              </a:ext>
            </a:extLst>
          </p:cNvPr>
          <p:cNvSpPr>
            <a:spLocks noGrp="1"/>
          </p:cNvSpPr>
          <p:nvPr>
            <p:ph idx="1"/>
          </p:nvPr>
        </p:nvSpPr>
        <p:spPr/>
        <p:txBody>
          <a:bodyPr/>
          <a:lstStyle/>
          <a:p>
            <a:r>
              <a:rPr lang="ta-IN" dirty="0" err="1"/>
              <a:t>கவனக்குறைவான</a:t>
            </a:r>
            <a:r>
              <a:rPr lang="en-US" dirty="0"/>
              <a:t>,</a:t>
            </a:r>
            <a:r>
              <a:rPr lang="ta-IN" dirty="0"/>
              <a:t> </a:t>
            </a:r>
            <a:r>
              <a:rPr lang="ta-IN" dirty="0" err="1"/>
              <a:t>பொறுப்பற்ற</a:t>
            </a:r>
            <a:r>
              <a:rPr lang="ta-IN" dirty="0"/>
              <a:t> தன்மை</a:t>
            </a:r>
            <a:r>
              <a:rPr lang="en-US" dirty="0"/>
              <a:t>, </a:t>
            </a:r>
            <a:r>
              <a:rPr lang="ta-IN" dirty="0"/>
              <a:t>அலட்சியம்</a:t>
            </a:r>
            <a:r>
              <a:rPr lang="ta-IN" dirty="0">
                <a:latin typeface="Latha" panose="020B0604020202020204" pitchFamily="34" charset="0"/>
              </a:rPr>
              <a:t> </a:t>
            </a:r>
            <a:r>
              <a:rPr lang="en-US" dirty="0">
                <a:latin typeface="Latha" panose="020B0604020202020204" pitchFamily="34" charset="0"/>
              </a:rPr>
              <a:t>= </a:t>
            </a:r>
            <a:r>
              <a:rPr lang="ta-IN" dirty="0" err="1"/>
              <a:t>நேர்மையின்மை</a:t>
            </a:r>
            <a:r>
              <a:rPr lang="en-US" dirty="0"/>
              <a:t>, </a:t>
            </a:r>
            <a:r>
              <a:rPr lang="en-US" dirty="0" err="1">
                <a:latin typeface="Latha" panose="020B0604020202020204" pitchFamily="34" charset="0"/>
                <a:cs typeface="Latha" panose="020B0604020202020204" pitchFamily="34" charset="0"/>
              </a:rPr>
              <a:t>அநீதி</a:t>
            </a:r>
            <a:r>
              <a:rPr lang="en-US" dirty="0">
                <a:latin typeface="Latha" panose="020B0604020202020204" pitchFamily="34" charset="0"/>
                <a:cs typeface="Latha" panose="020B0604020202020204" pitchFamily="34" charset="0"/>
              </a:rPr>
              <a:t> (</a:t>
            </a:r>
            <a:r>
              <a:rPr lang="en-US" dirty="0" err="1">
                <a:latin typeface="Latha" panose="020B0604020202020204" pitchFamily="34" charset="0"/>
                <a:cs typeface="Latha" panose="020B0604020202020204" pitchFamily="34" charset="0"/>
              </a:rPr>
              <a:t>லூக்கா</a:t>
            </a:r>
            <a:r>
              <a:rPr lang="en-US" dirty="0">
                <a:latin typeface="Latha" panose="020B0604020202020204" pitchFamily="34" charset="0"/>
                <a:cs typeface="Latha" panose="020B0604020202020204" pitchFamily="34" charset="0"/>
              </a:rPr>
              <a:t> 16;8</a:t>
            </a:r>
            <a:r>
              <a:rPr lang="ta-IN" dirty="0">
                <a:latin typeface="Latha" panose="020B0604020202020204" pitchFamily="34" charset="0"/>
                <a:cs typeface="Latha" panose="020B0604020202020204" pitchFamily="34" charset="0"/>
              </a:rPr>
              <a:t>)</a:t>
            </a:r>
          </a:p>
          <a:p>
            <a:r>
              <a:rPr lang="ta-IN" dirty="0" err="1">
                <a:latin typeface="Latha" panose="020B0604020202020204" pitchFamily="34" charset="0"/>
                <a:cs typeface="Latha" panose="020B0604020202020204" pitchFamily="34" charset="0"/>
              </a:rPr>
              <a:t>மத்தேயு</a:t>
            </a:r>
            <a:r>
              <a:rPr lang="ta-IN" dirty="0">
                <a:latin typeface="Latha" panose="020B0604020202020204" pitchFamily="34" charset="0"/>
                <a:cs typeface="Latha" panose="020B0604020202020204" pitchFamily="34" charset="0"/>
              </a:rPr>
              <a:t> 16;26 </a:t>
            </a:r>
            <a:r>
              <a:rPr lang="ta-IN" dirty="0" err="1"/>
              <a:t>பொல்லாதவனும்</a:t>
            </a:r>
            <a:r>
              <a:rPr lang="ta-IN" dirty="0"/>
              <a:t> </a:t>
            </a:r>
            <a:r>
              <a:rPr lang="ta-IN" dirty="0" err="1"/>
              <a:t>சோம்பனுமான</a:t>
            </a:r>
            <a:r>
              <a:rPr lang="ta-IN" dirty="0"/>
              <a:t> </a:t>
            </a:r>
            <a:r>
              <a:rPr lang="ta-IN" dirty="0" err="1"/>
              <a:t>ஊழியக்காரனே</a:t>
            </a:r>
            <a:r>
              <a:rPr lang="ta-IN" dirty="0"/>
              <a:t>,</a:t>
            </a:r>
          </a:p>
          <a:p>
            <a:r>
              <a:rPr lang="ta-IN" dirty="0"/>
              <a:t> 1) பொல்லாத எண்ணம்</a:t>
            </a:r>
          </a:p>
          <a:p>
            <a:r>
              <a:rPr lang="ta-IN" dirty="0"/>
              <a:t> 2) </a:t>
            </a:r>
            <a:r>
              <a:rPr lang="ta-IN" dirty="0" err="1"/>
              <a:t>சோம்பேறித்தனம்</a:t>
            </a:r>
            <a:endParaRPr lang="ta-IN" dirty="0"/>
          </a:p>
          <a:p>
            <a:endParaRPr lang="ta-IN" dirty="0">
              <a:latin typeface="Latha" panose="020B0604020202020204" pitchFamily="34" charset="0"/>
              <a:cs typeface="Latha" panose="020B0604020202020204" pitchFamily="34" charset="0"/>
            </a:endParaRPr>
          </a:p>
          <a:p>
            <a:endParaRPr lang="en-US" dirty="0">
              <a:latin typeface="Latha" panose="020B0604020202020204" pitchFamily="34" charset="0"/>
              <a:cs typeface="Latha" panose="020B0604020202020204" pitchFamily="34" charset="0"/>
            </a:endParaRPr>
          </a:p>
          <a:p>
            <a:endParaRPr lang="en-US" dirty="0"/>
          </a:p>
          <a:p>
            <a:endParaRPr lang="en-US" dirty="0"/>
          </a:p>
        </p:txBody>
      </p:sp>
    </p:spTree>
    <p:extLst>
      <p:ext uri="{BB962C8B-B14F-4D97-AF65-F5344CB8AC3E}">
        <p14:creationId xmlns:p14="http://schemas.microsoft.com/office/powerpoint/2010/main" val="2801902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a:t>
            </a:r>
            <a:endParaRPr lang="en-IN" dirty="0"/>
          </a:p>
        </p:txBody>
      </p:sp>
      <p:sp>
        <p:nvSpPr>
          <p:cNvPr id="3" name="Content Placeholder 2"/>
          <p:cNvSpPr>
            <a:spLocks noGrp="1"/>
          </p:cNvSpPr>
          <p:nvPr>
            <p:ph idx="1"/>
          </p:nvPr>
        </p:nvSpPr>
        <p:spPr/>
        <p:txBody>
          <a:bodyPr/>
          <a:lstStyle/>
          <a:p>
            <a:r>
              <a:rPr lang="en-US" dirty="0"/>
              <a:t>Write down three incidence where you were careless at work and it cost some others, if possible restitute the loss.</a:t>
            </a:r>
          </a:p>
          <a:p>
            <a:endParaRPr lang="en-US" dirty="0"/>
          </a:p>
          <a:p>
            <a:r>
              <a:rPr lang="en-US" dirty="0"/>
              <a:t>Write down three incidence where you were vigilant and made a profit for others. </a:t>
            </a:r>
            <a:endParaRPr lang="en-IN" dirty="0"/>
          </a:p>
        </p:txBody>
      </p:sp>
    </p:spTree>
    <p:extLst>
      <p:ext uri="{BB962C8B-B14F-4D97-AF65-F5344CB8AC3E}">
        <p14:creationId xmlns:p14="http://schemas.microsoft.com/office/powerpoint/2010/main" val="606614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Proverbs 22:29 See you a man diligent in his business? he shall stand before kings; he shall not stand before mean men.</a:t>
            </a:r>
          </a:p>
          <a:p>
            <a:endParaRPr lang="en-IN" dirty="0"/>
          </a:p>
          <a:p>
            <a:r>
              <a:rPr lang="en-IN" dirty="0"/>
              <a:t> </a:t>
            </a:r>
            <a:r>
              <a:rPr lang="en-IN" b="1" dirty="0"/>
              <a:t>Proverbs</a:t>
            </a:r>
            <a:r>
              <a:rPr lang="en-IN" dirty="0"/>
              <a:t> 10:4 Poor is he who works with a negligent hand, But the hand of the diligent makes rich.</a:t>
            </a:r>
          </a:p>
          <a:p>
            <a:r>
              <a:rPr lang="en-IN" dirty="0"/>
              <a:t> </a:t>
            </a:r>
            <a:r>
              <a:rPr lang="en-IN" b="1" dirty="0"/>
              <a:t>Proverbs</a:t>
            </a:r>
            <a:r>
              <a:rPr lang="en-IN" dirty="0"/>
              <a:t> 10:4 Lazy hands make for poverty, but diligent hands bring wealth.</a:t>
            </a:r>
            <a:br>
              <a:rPr lang="en-IN" dirty="0"/>
            </a:br>
            <a:br>
              <a:rPr lang="en-IN" dirty="0"/>
            </a:br>
            <a:endParaRPr lang="en-IN" dirty="0"/>
          </a:p>
        </p:txBody>
      </p:sp>
    </p:spTree>
    <p:extLst>
      <p:ext uri="{BB962C8B-B14F-4D97-AF65-F5344CB8AC3E}">
        <p14:creationId xmlns:p14="http://schemas.microsoft.com/office/powerpoint/2010/main" val="1390219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B5EF-9FC2-4347-9776-42BC862E9D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AC99C4-AA1F-6A44-B843-DC0C80973F00}"/>
              </a:ext>
            </a:extLst>
          </p:cNvPr>
          <p:cNvSpPr>
            <a:spLocks noGrp="1"/>
          </p:cNvSpPr>
          <p:nvPr>
            <p:ph idx="1"/>
          </p:nvPr>
        </p:nvSpPr>
        <p:spPr/>
        <p:txBody>
          <a:bodyPr/>
          <a:lstStyle/>
          <a:p>
            <a:r>
              <a:rPr lang="ta-IN" sz="2400" dirty="0"/>
              <a:t>நீதிமொழிகள் 22</a:t>
            </a:r>
            <a:r>
              <a:rPr lang="en-US" sz="2400" dirty="0"/>
              <a:t>:</a:t>
            </a:r>
            <a:r>
              <a:rPr lang="ta-IN" sz="2400" dirty="0"/>
              <a:t>29 தன் வேலையில் </a:t>
            </a:r>
            <a:r>
              <a:rPr lang="ta-IN" sz="2400" dirty="0" err="1"/>
              <a:t>ஜாக்கிரதையாயிருக்கிறவனை</a:t>
            </a:r>
            <a:r>
              <a:rPr lang="ta-IN" sz="2400" dirty="0"/>
              <a:t> நீ கண்டால், அவன் </a:t>
            </a:r>
            <a:r>
              <a:rPr lang="ta-IN" sz="2400" dirty="0" err="1"/>
              <a:t>நீசருக்கு</a:t>
            </a:r>
            <a:r>
              <a:rPr lang="ta-IN" sz="2400" dirty="0"/>
              <a:t> முன்பாக </a:t>
            </a:r>
            <a:r>
              <a:rPr lang="ta-IN" sz="2400" dirty="0" err="1"/>
              <a:t>நில்லாமல்</a:t>
            </a:r>
            <a:r>
              <a:rPr lang="ta-IN" sz="2400" dirty="0"/>
              <a:t>, </a:t>
            </a:r>
            <a:r>
              <a:rPr lang="ta-IN" sz="2400" dirty="0" err="1"/>
              <a:t>ராஜாக்களுக்கு</a:t>
            </a:r>
            <a:r>
              <a:rPr lang="ta-IN" sz="2400" dirty="0"/>
              <a:t> முன்பாக நிற்பான்.</a:t>
            </a:r>
            <a:br>
              <a:rPr lang="ta-IN" sz="2400" dirty="0"/>
            </a:br>
            <a:endParaRPr lang="ta-IN" sz="2400" dirty="0"/>
          </a:p>
          <a:p>
            <a:r>
              <a:rPr lang="ta-IN" sz="2400" dirty="0"/>
              <a:t>நீதிமொழிகள் 10</a:t>
            </a:r>
            <a:r>
              <a:rPr lang="en-US" sz="2400" dirty="0"/>
              <a:t>:</a:t>
            </a:r>
            <a:r>
              <a:rPr lang="ta-IN" sz="2400" dirty="0"/>
              <a:t>4. </a:t>
            </a:r>
            <a:r>
              <a:rPr lang="ta-IN" sz="2400" dirty="0" err="1"/>
              <a:t>சோம்பற்கையால்</a:t>
            </a:r>
            <a:r>
              <a:rPr lang="ta-IN" sz="2400" dirty="0"/>
              <a:t> </a:t>
            </a:r>
            <a:r>
              <a:rPr lang="ta-IN" sz="2400" dirty="0" err="1"/>
              <a:t>வேலைசெய்கிறவன்</a:t>
            </a:r>
            <a:r>
              <a:rPr lang="ta-IN" sz="2400" dirty="0"/>
              <a:t> </a:t>
            </a:r>
            <a:r>
              <a:rPr lang="ta-IN" sz="2400" dirty="0" err="1"/>
              <a:t>ஏழையாவான்</a:t>
            </a:r>
            <a:r>
              <a:rPr lang="ta-IN" sz="2400" dirty="0"/>
              <a:t>; </a:t>
            </a:r>
            <a:r>
              <a:rPr lang="ta-IN" sz="2400" dirty="0" err="1"/>
              <a:t>சுறுசுறுப்புள்ளவன்</a:t>
            </a:r>
            <a:r>
              <a:rPr lang="ta-IN" sz="2400" dirty="0"/>
              <a:t> </a:t>
            </a:r>
            <a:r>
              <a:rPr lang="ta-IN" sz="2400" dirty="0" err="1"/>
              <a:t>கையோ</a:t>
            </a:r>
            <a:r>
              <a:rPr lang="ta-IN" sz="2400" dirty="0"/>
              <a:t> </a:t>
            </a:r>
            <a:r>
              <a:rPr lang="ta-IN" sz="2400" dirty="0" err="1"/>
              <a:t>செல்வத்தை</a:t>
            </a:r>
            <a:r>
              <a:rPr lang="ta-IN" sz="2400" dirty="0"/>
              <a:t> உண்டாக்கும்</a:t>
            </a:r>
            <a:r>
              <a:rPr lang="ta-IN" dirty="0"/>
              <a:t>.</a:t>
            </a:r>
            <a:br>
              <a:rPr lang="ta-IN" dirty="0"/>
            </a:br>
            <a:endParaRPr lang="ta-IN" dirty="0"/>
          </a:p>
          <a:p>
            <a:endParaRPr lang="ta-IN" sz="2400" dirty="0"/>
          </a:p>
          <a:p>
            <a:endParaRPr lang="en-US" dirty="0"/>
          </a:p>
        </p:txBody>
      </p:sp>
    </p:spTree>
    <p:extLst>
      <p:ext uri="{BB962C8B-B14F-4D97-AF65-F5344CB8AC3E}">
        <p14:creationId xmlns:p14="http://schemas.microsoft.com/office/powerpoint/2010/main" val="311774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2">
                    <a:lumMod val="75000"/>
                  </a:schemeClr>
                </a:solidFill>
                <a:latin typeface="Arial Black" pitchFamily="34" charset="0"/>
              </a:rPr>
              <a:t>School of Financial Discipline</a:t>
            </a:r>
            <a:endParaRPr lang="en-IN" dirty="0">
              <a:solidFill>
                <a:schemeClr val="tx2">
                  <a:lumMod val="75000"/>
                </a:schemeClr>
              </a:solidFill>
              <a:latin typeface="Arial Black" pitchFamily="34" charset="0"/>
            </a:endParaRPr>
          </a:p>
        </p:txBody>
      </p:sp>
      <p:sp>
        <p:nvSpPr>
          <p:cNvPr id="3" name="Subtitle 2"/>
          <p:cNvSpPr>
            <a:spLocks noGrp="1"/>
          </p:cNvSpPr>
          <p:nvPr>
            <p:ph type="subTitle" idx="1"/>
          </p:nvPr>
        </p:nvSpPr>
        <p:spPr/>
        <p:txBody>
          <a:bodyPr/>
          <a:lstStyle/>
          <a:p>
            <a:r>
              <a:rPr lang="en-IN" dirty="0">
                <a:solidFill>
                  <a:srgbClr val="FF0000"/>
                </a:solidFill>
              </a:rPr>
              <a:t>“One who is faithful in a very little is also faithful in much”-Luke 16:10</a:t>
            </a:r>
          </a:p>
        </p:txBody>
      </p:sp>
    </p:spTree>
    <p:extLst>
      <p:ext uri="{BB962C8B-B14F-4D97-AF65-F5344CB8AC3E}">
        <p14:creationId xmlns:p14="http://schemas.microsoft.com/office/powerpoint/2010/main" val="66713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C:\Users\Dr ac\Downloads\WhatsApp Image 2019-05-03 at 2.54.53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6" y="620688"/>
            <a:ext cx="4677984" cy="623731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r ac\Downloads\WhatsApp Image 2019-05-03 at 2.51.09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160" y="620688"/>
            <a:ext cx="4266473"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912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Joseph = church</a:t>
            </a:r>
            <a:endParaRPr lang="en-IN" dirty="0"/>
          </a:p>
        </p:txBody>
      </p:sp>
      <p:sp>
        <p:nvSpPr>
          <p:cNvPr id="3" name="Content Placeholder 2"/>
          <p:cNvSpPr>
            <a:spLocks noGrp="1"/>
          </p:cNvSpPr>
          <p:nvPr>
            <p:ph idx="1"/>
          </p:nvPr>
        </p:nvSpPr>
        <p:spPr/>
        <p:txBody>
          <a:bodyPr>
            <a:normAutofit fontScale="92500" lnSpcReduction="10000"/>
          </a:bodyPr>
          <a:lstStyle/>
          <a:p>
            <a:r>
              <a:rPr lang="en-US" dirty="0"/>
              <a:t>Genesis 39:2 </a:t>
            </a:r>
            <a:r>
              <a:rPr lang="en-IN" baseline="30000" dirty="0"/>
              <a:t>2</a:t>
            </a:r>
            <a:r>
              <a:rPr lang="en-IN" dirty="0"/>
              <a:t>The LORD was with Joseph(troop church) so that he prospered, and he lived in the house of his Egyptian master.</a:t>
            </a:r>
          </a:p>
          <a:p>
            <a:r>
              <a:rPr lang="en-US" dirty="0"/>
              <a:t>Genesis 39 :22 </a:t>
            </a:r>
            <a:r>
              <a:rPr lang="en-IN" dirty="0"/>
              <a:t>So the warden put Joseph (troop church)  in charge of all those held in the prison, and he was made responsible for all that was done there.</a:t>
            </a:r>
          </a:p>
          <a:p>
            <a:r>
              <a:rPr lang="en-US" dirty="0"/>
              <a:t>Genesis 41 :41 </a:t>
            </a:r>
            <a:r>
              <a:rPr lang="en-IN" baseline="30000" dirty="0"/>
              <a:t>41</a:t>
            </a:r>
            <a:r>
              <a:rPr lang="en-IN" dirty="0"/>
              <a:t>So Pharaoh said to Joseph, "I hereby put you in charge of the whole land of Egypt (India)."</a:t>
            </a:r>
          </a:p>
          <a:p>
            <a:endParaRPr lang="en-IN" dirty="0"/>
          </a:p>
          <a:p>
            <a:endParaRPr lang="en-IN" dirty="0"/>
          </a:p>
        </p:txBody>
      </p:sp>
    </p:spTree>
    <p:extLst>
      <p:ext uri="{BB962C8B-B14F-4D97-AF65-F5344CB8AC3E}">
        <p14:creationId xmlns:p14="http://schemas.microsoft.com/office/powerpoint/2010/main" val="805491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a:t>
            </a:r>
            <a:endParaRPr lang="en-IN" dirty="0"/>
          </a:p>
        </p:txBody>
      </p:sp>
      <p:sp>
        <p:nvSpPr>
          <p:cNvPr id="3" name="Content Placeholder 2"/>
          <p:cNvSpPr>
            <a:spLocks noGrp="1"/>
          </p:cNvSpPr>
          <p:nvPr>
            <p:ph idx="1"/>
          </p:nvPr>
        </p:nvSpPr>
        <p:spPr/>
        <p:txBody>
          <a:bodyPr/>
          <a:lstStyle/>
          <a:p>
            <a:r>
              <a:rPr lang="en-US" dirty="0"/>
              <a:t>Luke 19: 21 </a:t>
            </a:r>
            <a:r>
              <a:rPr lang="en-IN" dirty="0"/>
              <a:t>'Take his mina away from him and give it to the one who has ten minas.‘</a:t>
            </a:r>
          </a:p>
          <a:p>
            <a:endParaRPr lang="en-US" dirty="0"/>
          </a:p>
          <a:p>
            <a:r>
              <a:rPr lang="en-US" dirty="0"/>
              <a:t>The minas </a:t>
            </a:r>
            <a:r>
              <a:rPr lang="en-US"/>
              <a:t>( souls) </a:t>
            </a:r>
            <a:r>
              <a:rPr lang="en-US" dirty="0"/>
              <a:t>of the institutional church and India will be taken from them and will be given to Joseph ( troop church), this will be called the David’s plunder !!!!</a:t>
            </a:r>
          </a:p>
        </p:txBody>
      </p:sp>
    </p:spTree>
    <p:extLst>
      <p:ext uri="{BB962C8B-B14F-4D97-AF65-F5344CB8AC3E}">
        <p14:creationId xmlns:p14="http://schemas.microsoft.com/office/powerpoint/2010/main" val="311395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752"/>
            <a:ext cx="7772400" cy="1470025"/>
          </a:xfrm>
        </p:spPr>
        <p:txBody>
          <a:bodyPr/>
          <a:lstStyle/>
          <a:p>
            <a:r>
              <a:rPr lang="en-US" dirty="0"/>
              <a:t>“</a:t>
            </a:r>
            <a:r>
              <a:rPr lang="ta-IN" dirty="0" err="1">
                <a:solidFill>
                  <a:schemeClr val="tx2">
                    <a:lumMod val="75000"/>
                  </a:schemeClr>
                </a:solidFill>
              </a:rPr>
              <a:t>யோசேப்பு</a:t>
            </a:r>
            <a:r>
              <a:rPr lang="ta-IN" dirty="0">
                <a:solidFill>
                  <a:schemeClr val="tx2">
                    <a:lumMod val="75000"/>
                  </a:schemeClr>
                </a:solidFill>
              </a:rPr>
              <a:t> நிதி ஒழுக்கம் பள்ளி</a:t>
            </a:r>
            <a:r>
              <a:rPr lang="en-US" dirty="0"/>
              <a:t>”</a:t>
            </a:r>
            <a:r>
              <a:rPr lang="en-IN" dirty="0"/>
              <a:t> </a:t>
            </a:r>
            <a:endParaRPr lang="en-IN" dirty="0">
              <a:solidFill>
                <a:schemeClr val="tx2">
                  <a:lumMod val="75000"/>
                </a:schemeClr>
              </a:solidFill>
              <a:latin typeface="Arial Black" pitchFamily="34" charset="0"/>
            </a:endParaRPr>
          </a:p>
        </p:txBody>
      </p:sp>
      <p:sp>
        <p:nvSpPr>
          <p:cNvPr id="3" name="Subtitle 2"/>
          <p:cNvSpPr>
            <a:spLocks noGrp="1"/>
          </p:cNvSpPr>
          <p:nvPr>
            <p:ph type="subTitle" idx="1"/>
          </p:nvPr>
        </p:nvSpPr>
        <p:spPr>
          <a:xfrm>
            <a:off x="1371600" y="2924944"/>
            <a:ext cx="6400800" cy="3240360"/>
          </a:xfrm>
        </p:spPr>
        <p:txBody>
          <a:bodyPr>
            <a:normAutofit fontScale="25000" lnSpcReduction="20000"/>
          </a:bodyPr>
          <a:lstStyle/>
          <a:p>
            <a:pPr>
              <a:lnSpc>
                <a:spcPct val="170000"/>
              </a:lnSpc>
            </a:pPr>
            <a:r>
              <a:rPr lang="en-IN" dirty="0">
                <a:solidFill>
                  <a:srgbClr val="FF0000"/>
                </a:solidFill>
              </a:rPr>
              <a:t>“</a:t>
            </a:r>
            <a:r>
              <a:rPr lang="ta-IN" sz="8600" dirty="0">
                <a:solidFill>
                  <a:schemeClr val="tx1"/>
                </a:solidFill>
              </a:rPr>
              <a:t>10.</a:t>
            </a:r>
            <a:r>
              <a:rPr lang="ta-IN" sz="8600" dirty="0"/>
              <a:t> </a:t>
            </a:r>
            <a:r>
              <a:rPr lang="ta-IN" sz="8600" dirty="0" err="1">
                <a:solidFill>
                  <a:schemeClr val="tx2">
                    <a:lumMod val="75000"/>
                  </a:schemeClr>
                </a:solidFill>
              </a:rPr>
              <a:t>கொஞ்சத்திலே</a:t>
            </a:r>
            <a:r>
              <a:rPr lang="ta-IN" sz="8600" dirty="0">
                <a:solidFill>
                  <a:schemeClr val="tx2">
                    <a:lumMod val="75000"/>
                  </a:schemeClr>
                </a:solidFill>
              </a:rPr>
              <a:t> </a:t>
            </a:r>
            <a:r>
              <a:rPr lang="ta-IN" sz="8600" dirty="0" err="1">
                <a:solidFill>
                  <a:schemeClr val="tx2">
                    <a:lumMod val="75000"/>
                  </a:schemeClr>
                </a:solidFill>
              </a:rPr>
              <a:t>உண்மையுள்ளவன்</a:t>
            </a:r>
            <a:r>
              <a:rPr lang="ta-IN" sz="8600" dirty="0">
                <a:solidFill>
                  <a:schemeClr val="tx2">
                    <a:lumMod val="75000"/>
                  </a:schemeClr>
                </a:solidFill>
              </a:rPr>
              <a:t> </a:t>
            </a:r>
            <a:r>
              <a:rPr lang="ta-IN" sz="8600" dirty="0" err="1">
                <a:solidFill>
                  <a:schemeClr val="tx2">
                    <a:lumMod val="75000"/>
                  </a:schemeClr>
                </a:solidFill>
              </a:rPr>
              <a:t>அநேகத்திலும்</a:t>
            </a:r>
            <a:r>
              <a:rPr lang="ta-IN" sz="8600" dirty="0">
                <a:solidFill>
                  <a:schemeClr val="tx2">
                    <a:lumMod val="75000"/>
                  </a:schemeClr>
                </a:solidFill>
              </a:rPr>
              <a:t> </a:t>
            </a:r>
            <a:r>
              <a:rPr lang="ta-IN" sz="8600" dirty="0" err="1">
                <a:solidFill>
                  <a:schemeClr val="tx2">
                    <a:lumMod val="75000"/>
                  </a:schemeClr>
                </a:solidFill>
              </a:rPr>
              <a:t>உண்மையுள்ளவனாயிருக்கிறான்</a:t>
            </a:r>
            <a:r>
              <a:rPr lang="ta-IN" sz="8600" dirty="0">
                <a:solidFill>
                  <a:schemeClr val="tx2">
                    <a:lumMod val="75000"/>
                  </a:schemeClr>
                </a:solidFill>
              </a:rPr>
              <a:t>, </a:t>
            </a:r>
            <a:r>
              <a:rPr lang="ta-IN" sz="8600" dirty="0" err="1">
                <a:solidFill>
                  <a:schemeClr val="tx2">
                    <a:lumMod val="75000"/>
                  </a:schemeClr>
                </a:solidFill>
              </a:rPr>
              <a:t>கொஞ்சத்திலே</a:t>
            </a:r>
            <a:r>
              <a:rPr lang="ta-IN" sz="8600" dirty="0">
                <a:solidFill>
                  <a:schemeClr val="tx2">
                    <a:lumMod val="75000"/>
                  </a:schemeClr>
                </a:solidFill>
              </a:rPr>
              <a:t> </a:t>
            </a:r>
            <a:r>
              <a:rPr lang="ta-IN" sz="8600" dirty="0" err="1">
                <a:solidFill>
                  <a:schemeClr val="tx2">
                    <a:lumMod val="75000"/>
                  </a:schemeClr>
                </a:solidFill>
              </a:rPr>
              <a:t>அநீதியுள்ளவன்</a:t>
            </a:r>
            <a:r>
              <a:rPr lang="ta-IN" sz="8600" dirty="0">
                <a:solidFill>
                  <a:schemeClr val="tx2">
                    <a:lumMod val="75000"/>
                  </a:schemeClr>
                </a:solidFill>
              </a:rPr>
              <a:t> </a:t>
            </a:r>
            <a:r>
              <a:rPr lang="ta-IN" sz="8600" dirty="0" err="1">
                <a:solidFill>
                  <a:schemeClr val="tx2">
                    <a:lumMod val="75000"/>
                  </a:schemeClr>
                </a:solidFill>
              </a:rPr>
              <a:t>அநேகத்திலும்</a:t>
            </a:r>
            <a:r>
              <a:rPr lang="ta-IN" sz="8600" dirty="0">
                <a:solidFill>
                  <a:schemeClr val="tx2">
                    <a:lumMod val="75000"/>
                  </a:schemeClr>
                </a:solidFill>
              </a:rPr>
              <a:t> </a:t>
            </a:r>
            <a:r>
              <a:rPr lang="ta-IN" sz="8600" dirty="0" err="1">
                <a:solidFill>
                  <a:schemeClr val="tx2">
                    <a:lumMod val="75000"/>
                  </a:schemeClr>
                </a:solidFill>
              </a:rPr>
              <a:t>அநீதியுள்ளவனாயிருக்கிறான்</a:t>
            </a:r>
            <a:r>
              <a:rPr lang="ta-IN" sz="5500" dirty="0">
                <a:solidFill>
                  <a:schemeClr val="tx2">
                    <a:lumMod val="75000"/>
                  </a:schemeClr>
                </a:solidFill>
              </a:rPr>
              <a:t>.</a:t>
            </a:r>
          </a:p>
          <a:p>
            <a:pPr>
              <a:lnSpc>
                <a:spcPct val="170000"/>
              </a:lnSpc>
            </a:pPr>
            <a:r>
              <a:rPr lang="en-IN" sz="8600" dirty="0">
                <a:solidFill>
                  <a:srgbClr val="C00000"/>
                </a:solidFill>
              </a:rPr>
              <a:t>”-</a:t>
            </a:r>
            <a:r>
              <a:rPr lang="en-IN" sz="8600" dirty="0" err="1">
                <a:solidFill>
                  <a:srgbClr val="C00000"/>
                </a:solidFill>
              </a:rPr>
              <a:t>லூக்கா</a:t>
            </a:r>
            <a:r>
              <a:rPr lang="en-IN" sz="8600" dirty="0">
                <a:solidFill>
                  <a:srgbClr val="C00000"/>
                </a:solidFill>
              </a:rPr>
              <a:t> 16:10 </a:t>
            </a:r>
            <a:r>
              <a:rPr lang="en-IN" sz="5500" dirty="0">
                <a:solidFill>
                  <a:srgbClr val="FF0000"/>
                </a:solidFill>
              </a:rPr>
              <a:t>”</a:t>
            </a:r>
          </a:p>
        </p:txBody>
      </p:sp>
    </p:spTree>
    <p:extLst>
      <p:ext uri="{BB962C8B-B14F-4D97-AF65-F5344CB8AC3E}">
        <p14:creationId xmlns:p14="http://schemas.microsoft.com/office/powerpoint/2010/main" val="179442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parable of trusted and dishonest servants </a:t>
            </a:r>
            <a:endParaRPr lang="en-IN" dirty="0"/>
          </a:p>
        </p:txBody>
      </p:sp>
      <p:sp>
        <p:nvSpPr>
          <p:cNvPr id="3" name="Content Placeholder 2"/>
          <p:cNvSpPr>
            <a:spLocks noGrp="1"/>
          </p:cNvSpPr>
          <p:nvPr>
            <p:ph idx="1"/>
          </p:nvPr>
        </p:nvSpPr>
        <p:spPr/>
        <p:txBody>
          <a:bodyPr/>
          <a:lstStyle/>
          <a:p>
            <a:r>
              <a:rPr lang="en-US" dirty="0"/>
              <a:t>Luke 16:10 </a:t>
            </a:r>
            <a:r>
              <a:rPr lang="en-IN" baseline="30000" dirty="0"/>
              <a:t>10</a:t>
            </a:r>
            <a:r>
              <a:rPr lang="en-IN" dirty="0"/>
              <a:t>"Whoever can be </a:t>
            </a:r>
            <a:r>
              <a:rPr lang="en-IN" sz="4400" dirty="0">
                <a:solidFill>
                  <a:srgbClr val="C00000"/>
                </a:solidFill>
              </a:rPr>
              <a:t>trusted</a:t>
            </a:r>
            <a:r>
              <a:rPr lang="en-IN" dirty="0"/>
              <a:t> with very little can also be trusted with much, and whoever is dishonest with very little will also be dishonest with much.</a:t>
            </a:r>
          </a:p>
          <a:p>
            <a:r>
              <a:rPr lang="en-US" dirty="0"/>
              <a:t>Luke 19:17 </a:t>
            </a:r>
            <a:r>
              <a:rPr lang="en-IN" baseline="30000" dirty="0"/>
              <a:t>17</a:t>
            </a:r>
            <a:r>
              <a:rPr lang="en-IN" dirty="0"/>
              <a:t>"'Well done, my good servant!' his master replied. 'Because you have been </a:t>
            </a:r>
            <a:r>
              <a:rPr lang="en-IN" sz="4000" dirty="0">
                <a:solidFill>
                  <a:srgbClr val="C00000"/>
                </a:solidFill>
              </a:rPr>
              <a:t>trustworthy</a:t>
            </a:r>
            <a:r>
              <a:rPr lang="en-IN" dirty="0"/>
              <a:t> in a very small matter, take charge of ten cities.'</a:t>
            </a:r>
          </a:p>
          <a:p>
            <a:endParaRPr lang="en-IN" dirty="0"/>
          </a:p>
        </p:txBody>
      </p:sp>
    </p:spTree>
    <p:extLst>
      <p:ext uri="{BB962C8B-B14F-4D97-AF65-F5344CB8AC3E}">
        <p14:creationId xmlns:p14="http://schemas.microsoft.com/office/powerpoint/2010/main" val="356856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6739-24F6-D042-8089-AF7834ABB29D}"/>
              </a:ext>
            </a:extLst>
          </p:cNvPr>
          <p:cNvSpPr>
            <a:spLocks noGrp="1"/>
          </p:cNvSpPr>
          <p:nvPr>
            <p:ph type="title"/>
          </p:nvPr>
        </p:nvSpPr>
        <p:spPr>
          <a:xfrm>
            <a:off x="395536" y="116632"/>
            <a:ext cx="8229600" cy="1143000"/>
          </a:xfrm>
        </p:spPr>
        <p:txBody>
          <a:bodyPr>
            <a:noAutofit/>
          </a:bodyPr>
          <a:lstStyle/>
          <a:p>
            <a:r>
              <a:rPr lang="ta-IN" sz="3200" dirty="0"/>
              <a:t>உண்மையுள்ள</a:t>
            </a:r>
            <a:r>
              <a:rPr lang="en-US" sz="3200" dirty="0"/>
              <a:t> </a:t>
            </a:r>
            <a:r>
              <a:rPr lang="en-US" sz="3200" dirty="0" err="1"/>
              <a:t>மற்றும்</a:t>
            </a:r>
            <a:r>
              <a:rPr lang="en-US" sz="3200" dirty="0"/>
              <a:t> </a:t>
            </a:r>
            <a:r>
              <a:rPr lang="ta-IN" sz="3200" dirty="0" err="1"/>
              <a:t>அநீதியுள்ள</a:t>
            </a:r>
            <a:r>
              <a:rPr lang="ta-IN" sz="3200" dirty="0"/>
              <a:t> </a:t>
            </a:r>
            <a:r>
              <a:rPr lang="ta-IN" sz="3200" dirty="0" err="1"/>
              <a:t>ஊழியக்காரனை</a:t>
            </a:r>
            <a:r>
              <a:rPr lang="ta-IN" sz="3200" dirty="0"/>
              <a:t> </a:t>
            </a:r>
            <a:r>
              <a:rPr lang="ta-IN" sz="3200" dirty="0" err="1">
                <a:latin typeface="Vijaya" panose="020B0604020202020204" pitchFamily="34" charset="0"/>
                <a:cs typeface="Vijaya" panose="020B0604020202020204" pitchFamily="34" charset="0"/>
              </a:rPr>
              <a:t>குரித்த</a:t>
            </a:r>
            <a:r>
              <a:rPr lang="ta-IN" sz="3200" dirty="0"/>
              <a:t> உவமை</a:t>
            </a:r>
            <a:endParaRPr lang="en-US" sz="3200" dirty="0"/>
          </a:p>
        </p:txBody>
      </p:sp>
      <p:sp>
        <p:nvSpPr>
          <p:cNvPr id="3" name="Content Placeholder 2">
            <a:extLst>
              <a:ext uri="{FF2B5EF4-FFF2-40B4-BE49-F238E27FC236}">
                <a16:creationId xmlns:a16="http://schemas.microsoft.com/office/drawing/2014/main" id="{5C0248F3-BEF8-094B-B852-555A63DD9DC4}"/>
              </a:ext>
            </a:extLst>
          </p:cNvPr>
          <p:cNvSpPr>
            <a:spLocks noGrp="1"/>
          </p:cNvSpPr>
          <p:nvPr>
            <p:ph idx="1"/>
          </p:nvPr>
        </p:nvSpPr>
        <p:spPr>
          <a:xfrm>
            <a:off x="457200" y="1259632"/>
            <a:ext cx="8229600" cy="5769768"/>
          </a:xfrm>
        </p:spPr>
        <p:txBody>
          <a:bodyPr anchor="t">
            <a:normAutofit fontScale="85000" lnSpcReduction="10000"/>
          </a:bodyPr>
          <a:lstStyle/>
          <a:p>
            <a:pPr>
              <a:lnSpc>
                <a:spcPct val="120000"/>
              </a:lnSpc>
            </a:pPr>
            <a:r>
              <a:rPr lang="en-IN" sz="3100" dirty="0" err="1">
                <a:solidFill>
                  <a:srgbClr val="C00000"/>
                </a:solidFill>
                <a:latin typeface="Latha" panose="020B0604020202020204" pitchFamily="34" charset="0"/>
                <a:cs typeface="Latha" panose="020B0604020202020204" pitchFamily="34" charset="0"/>
              </a:rPr>
              <a:t>லூக்கா</a:t>
            </a:r>
            <a:r>
              <a:rPr lang="en-IN" sz="3100" dirty="0">
                <a:solidFill>
                  <a:srgbClr val="C00000"/>
                </a:solidFill>
                <a:latin typeface="Latha" panose="020B0604020202020204" pitchFamily="34" charset="0"/>
                <a:cs typeface="Latha" panose="020B0604020202020204" pitchFamily="34" charset="0"/>
              </a:rPr>
              <a:t> </a:t>
            </a:r>
            <a:r>
              <a:rPr lang="en-IN" sz="3100" dirty="0">
                <a:solidFill>
                  <a:srgbClr val="C00000"/>
                </a:solidFill>
              </a:rPr>
              <a:t>16:</a:t>
            </a:r>
            <a:r>
              <a:rPr lang="ta-IN" sz="3100" dirty="0">
                <a:solidFill>
                  <a:srgbClr val="C00000"/>
                </a:solidFill>
              </a:rPr>
              <a:t>10</a:t>
            </a:r>
            <a:r>
              <a:rPr lang="en-US" sz="2300" dirty="0"/>
              <a:t> </a:t>
            </a:r>
            <a:r>
              <a:rPr lang="ta-IN" sz="2300" dirty="0"/>
              <a:t> </a:t>
            </a:r>
            <a:r>
              <a:rPr lang="ta-IN" sz="2300" dirty="0" err="1"/>
              <a:t>கொஞ்சத்திலே</a:t>
            </a:r>
            <a:r>
              <a:rPr lang="ta-IN" sz="2300" dirty="0"/>
              <a:t> </a:t>
            </a:r>
            <a:r>
              <a:rPr lang="ta-IN" sz="2300" dirty="0" err="1"/>
              <a:t>உண்மையுள்ளவன்</a:t>
            </a:r>
            <a:r>
              <a:rPr lang="ta-IN" sz="2300" dirty="0"/>
              <a:t> </a:t>
            </a:r>
            <a:r>
              <a:rPr lang="ta-IN" sz="2300" dirty="0" err="1"/>
              <a:t>அநேகத்திலும்</a:t>
            </a:r>
            <a:r>
              <a:rPr lang="ta-IN" sz="2300" dirty="0"/>
              <a:t> </a:t>
            </a:r>
            <a:r>
              <a:rPr lang="ta-IN" sz="2300" dirty="0" err="1"/>
              <a:t>உண்மையுள்ளவனாயிருக்கிறான்</a:t>
            </a:r>
            <a:r>
              <a:rPr lang="ta-IN" sz="2300" dirty="0"/>
              <a:t>, </a:t>
            </a:r>
            <a:r>
              <a:rPr lang="ta-IN" sz="2300" dirty="0" err="1"/>
              <a:t>கொஞ்சத்திலே</a:t>
            </a:r>
            <a:r>
              <a:rPr lang="ta-IN" sz="2300" dirty="0"/>
              <a:t> </a:t>
            </a:r>
            <a:r>
              <a:rPr lang="ta-IN" sz="2300" dirty="0" err="1"/>
              <a:t>அநீதியுள்ளவன்</a:t>
            </a:r>
            <a:r>
              <a:rPr lang="ta-IN" sz="2300" dirty="0"/>
              <a:t> </a:t>
            </a:r>
            <a:r>
              <a:rPr lang="ta-IN" sz="2300" dirty="0" err="1"/>
              <a:t>அநேகத்திலும்</a:t>
            </a:r>
            <a:r>
              <a:rPr lang="ta-IN" sz="2300" dirty="0"/>
              <a:t> </a:t>
            </a:r>
            <a:r>
              <a:rPr lang="ta-IN" sz="2300" dirty="0" err="1"/>
              <a:t>அநீதியுள்ளவனாயிருக்கிறான்</a:t>
            </a:r>
            <a:r>
              <a:rPr lang="ta-IN" sz="2300" dirty="0"/>
              <a:t>.</a:t>
            </a:r>
          </a:p>
          <a:p>
            <a:pPr>
              <a:lnSpc>
                <a:spcPct val="120000"/>
              </a:lnSpc>
            </a:pPr>
            <a:endParaRPr lang="en-IN" sz="2300" dirty="0">
              <a:latin typeface="Latha" panose="020B0604020202020204" pitchFamily="34" charset="0"/>
              <a:cs typeface="Latha" panose="020B0604020202020204" pitchFamily="34" charset="0"/>
            </a:endParaRPr>
          </a:p>
          <a:p>
            <a:pPr>
              <a:lnSpc>
                <a:spcPct val="120000"/>
              </a:lnSpc>
            </a:pPr>
            <a:r>
              <a:rPr lang="en-IN" sz="3100" dirty="0" err="1">
                <a:solidFill>
                  <a:srgbClr val="C00000"/>
                </a:solidFill>
                <a:latin typeface="Latha" panose="020B0604020202020204" pitchFamily="34" charset="0"/>
                <a:cs typeface="Latha" panose="020B0604020202020204" pitchFamily="34" charset="0"/>
              </a:rPr>
              <a:t>லூக்கா</a:t>
            </a:r>
            <a:r>
              <a:rPr lang="en-IN" sz="3100" dirty="0">
                <a:solidFill>
                  <a:srgbClr val="C00000"/>
                </a:solidFill>
                <a:latin typeface="Latha" panose="020B0604020202020204" pitchFamily="34" charset="0"/>
                <a:cs typeface="Latha" panose="020B0604020202020204" pitchFamily="34" charset="0"/>
              </a:rPr>
              <a:t> 19:</a:t>
            </a:r>
            <a:r>
              <a:rPr lang="ta-IN" sz="3100" dirty="0">
                <a:solidFill>
                  <a:srgbClr val="C00000"/>
                </a:solidFill>
              </a:rPr>
              <a:t>17</a:t>
            </a:r>
            <a:r>
              <a:rPr lang="ta-IN" sz="2300" dirty="0"/>
              <a:t>. எஜமான் அவனை நோக்கி: நல்லது உத்தம </a:t>
            </a:r>
            <a:r>
              <a:rPr lang="ta-IN" sz="2300" dirty="0" err="1"/>
              <a:t>ஊழியக்காரனே</a:t>
            </a:r>
            <a:r>
              <a:rPr lang="ta-IN" sz="2300" dirty="0"/>
              <a:t>, நீ </a:t>
            </a:r>
            <a:r>
              <a:rPr lang="ta-IN" sz="2300" dirty="0" err="1"/>
              <a:t>கொஞ்சத்தில்</a:t>
            </a:r>
            <a:r>
              <a:rPr lang="ta-IN" sz="2300" dirty="0"/>
              <a:t> </a:t>
            </a:r>
            <a:r>
              <a:rPr lang="ta-IN" sz="2300" dirty="0" err="1"/>
              <a:t>உண்மையுள்ளவனாயிருந்தபடியால்</a:t>
            </a:r>
            <a:r>
              <a:rPr lang="ta-IN" sz="2300" dirty="0"/>
              <a:t> </a:t>
            </a:r>
            <a:r>
              <a:rPr lang="ta-IN" sz="2300" dirty="0" err="1"/>
              <a:t>பத்துப்</a:t>
            </a:r>
            <a:r>
              <a:rPr lang="ta-IN" sz="2300" dirty="0"/>
              <a:t> </a:t>
            </a:r>
            <a:r>
              <a:rPr lang="ta-IN" sz="2300" dirty="0" err="1"/>
              <a:t>பட்டணங்களுக்கு</a:t>
            </a:r>
            <a:r>
              <a:rPr lang="ta-IN" sz="2300" dirty="0"/>
              <a:t> </a:t>
            </a:r>
            <a:r>
              <a:rPr lang="ta-IN" sz="2300" dirty="0" err="1"/>
              <a:t>அதிகாரியாயிரு</a:t>
            </a:r>
            <a:r>
              <a:rPr lang="ta-IN" sz="2300" dirty="0"/>
              <a:t> என்றான்</a:t>
            </a:r>
          </a:p>
          <a:p>
            <a:pPr>
              <a:lnSpc>
                <a:spcPct val="120000"/>
              </a:lnSpc>
            </a:pPr>
            <a:endParaRPr lang="en-US" sz="3100" dirty="0">
              <a:solidFill>
                <a:srgbClr val="C00000"/>
              </a:solidFill>
            </a:endParaRPr>
          </a:p>
          <a:p>
            <a:pPr>
              <a:lnSpc>
                <a:spcPct val="120000"/>
              </a:lnSpc>
            </a:pPr>
            <a:r>
              <a:rPr lang="ta-IN" sz="3100" dirty="0" err="1">
                <a:solidFill>
                  <a:srgbClr val="C00000"/>
                </a:solidFill>
              </a:rPr>
              <a:t>மத்தேயு</a:t>
            </a:r>
            <a:r>
              <a:rPr lang="en-US" sz="3100" dirty="0">
                <a:solidFill>
                  <a:srgbClr val="C00000"/>
                </a:solidFill>
              </a:rPr>
              <a:t> </a:t>
            </a:r>
            <a:r>
              <a:rPr lang="ta-IN" sz="3100" dirty="0">
                <a:solidFill>
                  <a:srgbClr val="C00000"/>
                </a:solidFill>
              </a:rPr>
              <a:t>25</a:t>
            </a:r>
            <a:r>
              <a:rPr lang="en-US" sz="3100" dirty="0">
                <a:solidFill>
                  <a:srgbClr val="C00000"/>
                </a:solidFill>
              </a:rPr>
              <a:t>:</a:t>
            </a:r>
            <a:r>
              <a:rPr lang="ta-IN" sz="3100" dirty="0">
                <a:solidFill>
                  <a:srgbClr val="C00000"/>
                </a:solidFill>
              </a:rPr>
              <a:t>21 </a:t>
            </a:r>
            <a:r>
              <a:rPr lang="ta-IN" sz="2100" dirty="0"/>
              <a:t>அவனுடைய எஜமான் அவனை நோக்கி: நல்லது, </a:t>
            </a:r>
            <a:r>
              <a:rPr lang="ta-IN" sz="2100" dirty="0" err="1"/>
              <a:t>உத்தமமும்</a:t>
            </a:r>
            <a:r>
              <a:rPr lang="ta-IN" sz="2100" dirty="0"/>
              <a:t> </a:t>
            </a:r>
            <a:r>
              <a:rPr lang="ta-IN" sz="2100" dirty="0" err="1"/>
              <a:t>உண்மையுமான</a:t>
            </a:r>
            <a:r>
              <a:rPr lang="ta-IN" sz="2100" dirty="0"/>
              <a:t> </a:t>
            </a:r>
            <a:r>
              <a:rPr lang="ta-IN" sz="2100" dirty="0" err="1"/>
              <a:t>ஊழியக்காரனே</a:t>
            </a:r>
            <a:r>
              <a:rPr lang="ta-IN" sz="2100" dirty="0"/>
              <a:t>, </a:t>
            </a:r>
            <a:r>
              <a:rPr lang="ta-IN" sz="2100" dirty="0" err="1"/>
              <a:t>கொஞ்சத்திலே</a:t>
            </a:r>
            <a:r>
              <a:rPr lang="ta-IN" sz="2100" dirty="0"/>
              <a:t> </a:t>
            </a:r>
            <a:r>
              <a:rPr lang="ta-IN" sz="2100" dirty="0" err="1"/>
              <a:t>உண்மையாயிருந்தாய்</a:t>
            </a:r>
            <a:r>
              <a:rPr lang="ta-IN" sz="2100" dirty="0"/>
              <a:t>, </a:t>
            </a:r>
            <a:r>
              <a:rPr lang="ta-IN" sz="2100" dirty="0" err="1"/>
              <a:t>அநேகத்தின்</a:t>
            </a:r>
            <a:r>
              <a:rPr lang="ta-IN" sz="2100" dirty="0"/>
              <a:t> மேல் உன்னை அதிகாரியாக வைப்பேன், உன் </a:t>
            </a:r>
            <a:r>
              <a:rPr lang="ta-IN" sz="2100" dirty="0" err="1"/>
              <a:t>எஜமானுடைய</a:t>
            </a:r>
            <a:r>
              <a:rPr lang="ta-IN" sz="2100" dirty="0"/>
              <a:t> </a:t>
            </a:r>
            <a:r>
              <a:rPr lang="ta-IN" sz="2100" dirty="0" err="1"/>
              <a:t>சந்தோஷத்திற்குள்</a:t>
            </a:r>
            <a:r>
              <a:rPr lang="ta-IN" sz="2100" dirty="0"/>
              <a:t> பிரவேசி என்றான்.</a:t>
            </a:r>
          </a:p>
          <a:p>
            <a:pPr marL="0" indent="0">
              <a:lnSpc>
                <a:spcPct val="120000"/>
              </a:lnSpc>
              <a:buNone/>
            </a:pPr>
            <a:endParaRPr lang="ta-IN" sz="3600" dirty="0"/>
          </a:p>
          <a:p>
            <a:endParaRPr lang="ta-IN" sz="2000" dirty="0"/>
          </a:p>
          <a:p>
            <a:pPr marL="0" indent="0">
              <a:buNone/>
            </a:pPr>
            <a:endParaRPr lang="en-US" dirty="0"/>
          </a:p>
        </p:txBody>
      </p:sp>
    </p:spTree>
    <p:extLst>
      <p:ext uri="{BB962C8B-B14F-4D97-AF65-F5344CB8AC3E}">
        <p14:creationId xmlns:p14="http://schemas.microsoft.com/office/powerpoint/2010/main" val="8555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Mathew 25:21 </a:t>
            </a:r>
            <a:r>
              <a:rPr lang="en-IN" dirty="0"/>
              <a:t>“His master replied, ‘Well done, </a:t>
            </a:r>
            <a:r>
              <a:rPr lang="en-IN" dirty="0">
                <a:solidFill>
                  <a:srgbClr val="FF0000"/>
                </a:solidFill>
              </a:rPr>
              <a:t>good and faithful </a:t>
            </a:r>
            <a:r>
              <a:rPr lang="en-IN" dirty="0"/>
              <a:t>servant! You have been faithful with a few things; I will put you in charge of many things.</a:t>
            </a:r>
          </a:p>
        </p:txBody>
      </p:sp>
    </p:spTree>
    <p:extLst>
      <p:ext uri="{BB962C8B-B14F-4D97-AF65-F5344CB8AC3E}">
        <p14:creationId xmlns:p14="http://schemas.microsoft.com/office/powerpoint/2010/main" val="95225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endParaRPr lang="ta-IN" dirty="0"/>
          </a:p>
          <a:p>
            <a:r>
              <a:rPr lang="en-US" dirty="0"/>
              <a:t>The parable of shrewd manager-Luke 16 :10</a:t>
            </a:r>
          </a:p>
          <a:p>
            <a:endParaRPr lang="ta-IN" dirty="0"/>
          </a:p>
          <a:p>
            <a:r>
              <a:rPr lang="en-US" dirty="0"/>
              <a:t>The parable of Ten minas- Luke 19: 17 </a:t>
            </a:r>
          </a:p>
          <a:p>
            <a:endParaRPr lang="ta-IN" dirty="0"/>
          </a:p>
          <a:p>
            <a:r>
              <a:rPr lang="en-US" dirty="0"/>
              <a:t>The parable of  the Talents –Matthew 25:14</a:t>
            </a:r>
            <a:endParaRPr lang="en-IN" dirty="0"/>
          </a:p>
        </p:txBody>
      </p:sp>
    </p:spTree>
    <p:extLst>
      <p:ext uri="{BB962C8B-B14F-4D97-AF65-F5344CB8AC3E}">
        <p14:creationId xmlns:p14="http://schemas.microsoft.com/office/powerpoint/2010/main" val="9938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EF6E-9610-AE43-8B73-547C6A3D1B9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dirty="0" err="1">
                <a:latin typeface="Latha" panose="020B0604020202020204" pitchFamily="34" charset="0"/>
                <a:cs typeface="Latha" panose="020B0604020202020204" pitchFamily="34" charset="0"/>
              </a:rPr>
              <a:t>மூன்று</a:t>
            </a:r>
            <a:r>
              <a:rPr lang="en-US" dirty="0">
                <a:latin typeface="Latha" panose="020B0604020202020204" pitchFamily="34" charset="0"/>
                <a:cs typeface="Latha" panose="020B0604020202020204" pitchFamily="34" charset="0"/>
              </a:rPr>
              <a:t> </a:t>
            </a:r>
            <a:r>
              <a:rPr lang="en-US" dirty="0" err="1">
                <a:latin typeface="Latha" panose="020B0604020202020204" pitchFamily="34" charset="0"/>
                <a:cs typeface="Latha" panose="020B0604020202020204" pitchFamily="34" charset="0"/>
              </a:rPr>
              <a:t>உவமைகள்</a:t>
            </a:r>
            <a:endParaRPr lang="en-US" dirty="0">
              <a:latin typeface="Latha" panose="020B0604020202020204" pitchFamily="34" charset="0"/>
              <a:cs typeface="Latha" panose="020B0604020202020204" pitchFamily="34" charset="0"/>
            </a:endParaRPr>
          </a:p>
        </p:txBody>
      </p:sp>
      <p:sp>
        <p:nvSpPr>
          <p:cNvPr id="3" name="Content Placeholder 2">
            <a:extLst>
              <a:ext uri="{FF2B5EF4-FFF2-40B4-BE49-F238E27FC236}">
                <a16:creationId xmlns:a16="http://schemas.microsoft.com/office/drawing/2014/main" id="{6733D3EF-E140-3141-9C79-0EC19BFD814E}"/>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sz="2800" dirty="0" err="1">
                <a:latin typeface="Latha" panose="020B0604020202020204" pitchFamily="34" charset="0"/>
                <a:cs typeface="Latha" panose="020B0604020202020204" pitchFamily="34" charset="0"/>
              </a:rPr>
              <a:t>புத்தியாய்ச்</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செயள்பட்ட</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அநிதியுள்ள</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உக்கிராணக்காரன்</a:t>
            </a:r>
            <a:r>
              <a:rPr lang="en-US" sz="2800" dirty="0">
                <a:latin typeface="Latha" panose="020B0604020202020204" pitchFamily="34" charset="0"/>
                <a:cs typeface="Latha" panose="020B0604020202020204" pitchFamily="34" charset="0"/>
              </a:rPr>
              <a:t>- </a:t>
            </a:r>
            <a:r>
              <a:rPr lang="en-IN" sz="2800" dirty="0" err="1">
                <a:solidFill>
                  <a:srgbClr val="C00000"/>
                </a:solidFill>
                <a:latin typeface="Latha" panose="020B0604020202020204" pitchFamily="34" charset="0"/>
                <a:cs typeface="Latha" panose="020B0604020202020204" pitchFamily="34" charset="0"/>
              </a:rPr>
              <a:t>லூக்கா</a:t>
            </a:r>
            <a:r>
              <a:rPr lang="en-IN" sz="2800" dirty="0">
                <a:solidFill>
                  <a:srgbClr val="C00000"/>
                </a:solidFill>
                <a:latin typeface="Latha" panose="020B0604020202020204" pitchFamily="34" charset="0"/>
                <a:cs typeface="Latha" panose="020B0604020202020204" pitchFamily="34" charset="0"/>
              </a:rPr>
              <a:t> </a:t>
            </a:r>
            <a:r>
              <a:rPr lang="en-IN" sz="2800" dirty="0">
                <a:solidFill>
                  <a:srgbClr val="C00000"/>
                </a:solidFill>
              </a:rPr>
              <a:t>16:</a:t>
            </a:r>
            <a:r>
              <a:rPr lang="ta-IN" sz="2800" dirty="0">
                <a:solidFill>
                  <a:srgbClr val="C00000"/>
                </a:solidFill>
              </a:rPr>
              <a:t>10</a:t>
            </a:r>
          </a:p>
          <a:p>
            <a:endParaRPr lang="ta-IN" sz="2800" dirty="0">
              <a:latin typeface="Latha" panose="020B0604020202020204" pitchFamily="34" charset="0"/>
              <a:cs typeface="Latha" panose="020B0604020202020204" pitchFamily="34" charset="0"/>
            </a:endParaRPr>
          </a:p>
          <a:p>
            <a:endParaRPr lang="ta-IN" sz="2800" dirty="0"/>
          </a:p>
          <a:p>
            <a:r>
              <a:rPr lang="ta-IN" sz="2800" dirty="0" err="1"/>
              <a:t>பத்துராத்தல்</a:t>
            </a:r>
            <a:r>
              <a:rPr lang="ta-IN" sz="2800" dirty="0"/>
              <a:t> திரவியம் உவமை- </a:t>
            </a:r>
            <a:r>
              <a:rPr lang="ta-IN" sz="2800" dirty="0" err="1">
                <a:solidFill>
                  <a:srgbClr val="C00000"/>
                </a:solidFill>
              </a:rPr>
              <a:t>லூக்கா</a:t>
            </a:r>
            <a:r>
              <a:rPr lang="ta-IN" sz="2800" dirty="0">
                <a:solidFill>
                  <a:srgbClr val="C00000"/>
                </a:solidFill>
              </a:rPr>
              <a:t> 19-17</a:t>
            </a:r>
          </a:p>
          <a:p>
            <a:endParaRPr lang="ta-IN" sz="2400" dirty="0"/>
          </a:p>
          <a:p>
            <a:endParaRPr lang="ta-IN" sz="2400" dirty="0"/>
          </a:p>
          <a:p>
            <a:r>
              <a:rPr lang="ta-IN" sz="2400" dirty="0" err="1"/>
              <a:t>தாலந்து</a:t>
            </a:r>
            <a:r>
              <a:rPr lang="ta-IN" sz="2400" dirty="0"/>
              <a:t> குறித்த உவமை- </a:t>
            </a:r>
            <a:r>
              <a:rPr lang="ta-IN" sz="2400" dirty="0" err="1">
                <a:solidFill>
                  <a:srgbClr val="C00000"/>
                </a:solidFill>
              </a:rPr>
              <a:t>மத்தேயு</a:t>
            </a:r>
            <a:r>
              <a:rPr lang="ta-IN" sz="2400" dirty="0">
                <a:solidFill>
                  <a:srgbClr val="C00000"/>
                </a:solidFill>
              </a:rPr>
              <a:t> 25-14</a:t>
            </a:r>
            <a:endParaRPr lang="ta-IN" sz="2800" dirty="0">
              <a:solidFill>
                <a:srgbClr val="C00000"/>
              </a:solidFill>
            </a:endParaRPr>
          </a:p>
        </p:txBody>
      </p:sp>
    </p:spTree>
    <p:extLst>
      <p:ext uri="{BB962C8B-B14F-4D97-AF65-F5344CB8AC3E}">
        <p14:creationId xmlns:p14="http://schemas.microsoft.com/office/powerpoint/2010/main" val="960757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1247</Words>
  <Application>Microsoft Macintosh PowerPoint</Application>
  <PresentationFormat>On-screen Show (4:3)</PresentationFormat>
  <Paragraphs>147</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Latha</vt:lpstr>
      <vt:lpstr>Vijaya</vt:lpstr>
      <vt:lpstr>Office Theme</vt:lpstr>
      <vt:lpstr>School of Financial Discipline</vt:lpstr>
      <vt:lpstr>உபாகமம் 25</vt:lpstr>
      <vt:lpstr>School of Financial Discipline</vt:lpstr>
      <vt:lpstr>“யோசேப்பு நிதி ஒழுக்கம் பள்ளி” </vt:lpstr>
      <vt:lpstr>The parable of trusted and dishonest servants </vt:lpstr>
      <vt:lpstr>உண்மையுள்ள மற்றும் அநீதியுள்ள ஊழியக்காரனை குரித்த உவமை</vt:lpstr>
      <vt:lpstr>PowerPoint Presentation</vt:lpstr>
      <vt:lpstr>PowerPoint Presentation</vt:lpstr>
      <vt:lpstr>மூன்று உவமைகள்</vt:lpstr>
      <vt:lpstr>The parable of shrewd manager-Luke 16 :10 </vt:lpstr>
      <vt:lpstr>  புத்தியாய்ச் செயள்பட்ட அநீதியுள்ள உக்கிராணக்காரன்- லூக்கா 16:10  </vt:lpstr>
      <vt:lpstr>DEBTOR,CREDITOR</vt:lpstr>
      <vt:lpstr>Luke 16: 8</vt:lpstr>
      <vt:lpstr>Carelessness or Negligence </vt:lpstr>
      <vt:lpstr>SHREWD | NEGLIGENT</vt:lpstr>
      <vt:lpstr>புத்தியாய்ச் செய்தல் | அலட்சியம்  </vt:lpstr>
      <vt:lpstr>NPA Rs 8.41 Lakh crore</vt:lpstr>
      <vt:lpstr>Matthew 25:14 The parable of the talents </vt:lpstr>
      <vt:lpstr>The Lord has entrusted all the wealth of this world in to our hands </vt:lpstr>
      <vt:lpstr>Why did the servant get a harsh punishment?</vt:lpstr>
      <vt:lpstr>Gross Negligence </vt:lpstr>
      <vt:lpstr>Restitution must be made for carelessness </vt:lpstr>
      <vt:lpstr> Restitution must be made for carelessness </vt:lpstr>
      <vt:lpstr>Truth and Myth</vt:lpstr>
      <vt:lpstr>What is the reason for Carelessness</vt:lpstr>
      <vt:lpstr>PowerPoint Presentation</vt:lpstr>
      <vt:lpstr>Practical </vt:lpstr>
      <vt:lpstr>PowerPoint Presentation</vt:lpstr>
      <vt:lpstr>PowerPoint Presentation</vt:lpstr>
      <vt:lpstr>PowerPoint Presentation</vt:lpstr>
      <vt:lpstr>Joseph = church</vt:lpstr>
      <vt:lpstr>Thank you </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Financial Discipline</dc:title>
  <dc:creator>RePack by Diakov</dc:creator>
  <cp:lastModifiedBy>keerthana victoria</cp:lastModifiedBy>
  <cp:revision>47</cp:revision>
  <dcterms:created xsi:type="dcterms:W3CDTF">2019-05-03T03:06:12Z</dcterms:created>
  <dcterms:modified xsi:type="dcterms:W3CDTF">2019-08-09T19:52:06Z</dcterms:modified>
</cp:coreProperties>
</file>