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9" r:id="rId9"/>
    <p:sldId id="263" r:id="rId10"/>
    <p:sldId id="277" r:id="rId11"/>
    <p:sldId id="278" r:id="rId12"/>
    <p:sldId id="274" r:id="rId13"/>
    <p:sldId id="265" r:id="rId14"/>
    <p:sldId id="266" r:id="rId15"/>
    <p:sldId id="269" r:id="rId16"/>
    <p:sldId id="267" r:id="rId17"/>
    <p:sldId id="268" r:id="rId18"/>
    <p:sldId id="270" r:id="rId19"/>
    <p:sldId id="271" r:id="rId20"/>
    <p:sldId id="318" r:id="rId21"/>
    <p:sldId id="272" r:id="rId22"/>
    <p:sldId id="273" r:id="rId23"/>
    <p:sldId id="275"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288" r:id="rId45"/>
    <p:sldId id="289" r:id="rId46"/>
    <p:sldId id="343" r:id="rId47"/>
    <p:sldId id="344" r:id="rId48"/>
    <p:sldId id="34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FFFF66"/>
    <a:srgbClr val="66FF33"/>
    <a:srgbClr val="15E50B"/>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D9B587-5614-4C66-B713-3D949E8FE8B4}" type="doc">
      <dgm:prSet loTypeId="urn:microsoft.com/office/officeart/2005/8/layout/pyramid1" loCatId="pyramid" qsTypeId="urn:microsoft.com/office/officeart/2005/8/quickstyle/simple1" qsCatId="simple" csTypeId="urn:microsoft.com/office/officeart/2005/8/colors/accent1_2" csCatId="accent1" phldr="1"/>
      <dgm:spPr/>
      <dgm:t>
        <a:bodyPr/>
        <a:lstStyle/>
        <a:p>
          <a:endParaRPr lang="en-US"/>
        </a:p>
      </dgm:t>
    </dgm:pt>
    <dgm:pt modelId="{D7CE9695-A3E4-403E-8371-ADE4AC2C262E}">
      <dgm:prSet phldrT="[Text]" custT="1"/>
      <dgm:spPr/>
      <dgm:t>
        <a:bodyPr/>
        <a:lstStyle/>
        <a:p>
          <a:endParaRPr lang="en-US" sz="1200" dirty="0"/>
        </a:p>
        <a:p>
          <a:r>
            <a:rPr lang="en-US" sz="1800" dirty="0" smtClean="0"/>
            <a:t>Pope</a:t>
          </a:r>
          <a:endParaRPr lang="en-US" sz="1800" dirty="0"/>
        </a:p>
      </dgm:t>
    </dgm:pt>
    <dgm:pt modelId="{4C0B5786-35C2-4AF7-B78F-222DBE0F3BBF}" type="parTrans" cxnId="{FB6475FB-A718-4044-BB9E-903DBC212898}">
      <dgm:prSet/>
      <dgm:spPr/>
      <dgm:t>
        <a:bodyPr/>
        <a:lstStyle/>
        <a:p>
          <a:endParaRPr lang="en-US"/>
        </a:p>
      </dgm:t>
    </dgm:pt>
    <dgm:pt modelId="{6A7C8611-DCBA-442B-B216-55C26C8FF02E}" type="sibTrans" cxnId="{FB6475FB-A718-4044-BB9E-903DBC212898}">
      <dgm:prSet/>
      <dgm:spPr/>
      <dgm:t>
        <a:bodyPr/>
        <a:lstStyle/>
        <a:p>
          <a:endParaRPr lang="en-US"/>
        </a:p>
      </dgm:t>
    </dgm:pt>
    <dgm:pt modelId="{682B2D61-AE42-4619-AA4C-8E90ACDD095A}">
      <dgm:prSet phldrT="[Text]" custT="1"/>
      <dgm:spPr/>
      <dgm:t>
        <a:bodyPr/>
        <a:lstStyle/>
        <a:p>
          <a:r>
            <a:rPr lang="en-US" sz="1800" dirty="0" smtClean="0"/>
            <a:t>Cardinals</a:t>
          </a:r>
          <a:endParaRPr lang="en-US" sz="1800" dirty="0"/>
        </a:p>
      </dgm:t>
    </dgm:pt>
    <dgm:pt modelId="{F47AC99E-03EA-490D-A4ED-4613B4D9F4E2}" type="parTrans" cxnId="{E9C4E8E1-3EC5-4A2D-BAB0-BFE8DEC02AB8}">
      <dgm:prSet/>
      <dgm:spPr/>
      <dgm:t>
        <a:bodyPr/>
        <a:lstStyle/>
        <a:p>
          <a:endParaRPr lang="en-US"/>
        </a:p>
      </dgm:t>
    </dgm:pt>
    <dgm:pt modelId="{EF0AE592-149B-45D6-AED3-3A9939200B6B}" type="sibTrans" cxnId="{E9C4E8E1-3EC5-4A2D-BAB0-BFE8DEC02AB8}">
      <dgm:prSet/>
      <dgm:spPr/>
      <dgm:t>
        <a:bodyPr/>
        <a:lstStyle/>
        <a:p>
          <a:endParaRPr lang="en-US"/>
        </a:p>
      </dgm:t>
    </dgm:pt>
    <dgm:pt modelId="{D95DF811-B04C-476D-9C5B-E7325B76C7F8}">
      <dgm:prSet phldrT="[Text]" custT="1"/>
      <dgm:spPr/>
      <dgm:t>
        <a:bodyPr/>
        <a:lstStyle/>
        <a:p>
          <a:r>
            <a:rPr lang="en-US" sz="1800" dirty="0" smtClean="0"/>
            <a:t>Sacred Congregations</a:t>
          </a:r>
          <a:endParaRPr lang="en-US" sz="1800" dirty="0"/>
        </a:p>
      </dgm:t>
    </dgm:pt>
    <dgm:pt modelId="{6416158B-8A95-43F8-9D66-8CF5DE0E7975}" type="parTrans" cxnId="{8BF64A34-564D-44EC-A8A2-B7AAACCFF4D0}">
      <dgm:prSet/>
      <dgm:spPr/>
      <dgm:t>
        <a:bodyPr/>
        <a:lstStyle/>
        <a:p>
          <a:endParaRPr lang="en-US"/>
        </a:p>
      </dgm:t>
    </dgm:pt>
    <dgm:pt modelId="{CA45DA9F-DF81-4B41-AA22-0600971E7863}" type="sibTrans" cxnId="{8BF64A34-564D-44EC-A8A2-B7AAACCFF4D0}">
      <dgm:prSet/>
      <dgm:spPr/>
      <dgm:t>
        <a:bodyPr/>
        <a:lstStyle/>
        <a:p>
          <a:endParaRPr lang="en-US"/>
        </a:p>
      </dgm:t>
    </dgm:pt>
    <dgm:pt modelId="{D75C1FFC-0CA8-47C0-BA38-8B58C45B6A23}">
      <dgm:prSet custT="1"/>
      <dgm:spPr/>
      <dgm:t>
        <a:bodyPr/>
        <a:lstStyle/>
        <a:p>
          <a:r>
            <a:rPr lang="en-US" sz="1800" dirty="0" smtClean="0"/>
            <a:t>Internuncios</a:t>
          </a:r>
          <a:endParaRPr lang="en-US" sz="1800" dirty="0"/>
        </a:p>
      </dgm:t>
    </dgm:pt>
    <dgm:pt modelId="{7A32D097-0F0D-4FA5-8F04-BFC602E4156F}" type="parTrans" cxnId="{4CC1FD31-5543-48E3-B8B8-A83636A842A9}">
      <dgm:prSet/>
      <dgm:spPr/>
      <dgm:t>
        <a:bodyPr/>
        <a:lstStyle/>
        <a:p>
          <a:endParaRPr lang="en-US"/>
        </a:p>
      </dgm:t>
    </dgm:pt>
    <dgm:pt modelId="{CB45A8B9-3F58-4A57-B368-9DDCD7D5C065}" type="sibTrans" cxnId="{4CC1FD31-5543-48E3-B8B8-A83636A842A9}">
      <dgm:prSet/>
      <dgm:spPr/>
      <dgm:t>
        <a:bodyPr/>
        <a:lstStyle/>
        <a:p>
          <a:endParaRPr lang="en-US"/>
        </a:p>
      </dgm:t>
    </dgm:pt>
    <dgm:pt modelId="{C8BDB1EC-20E9-4A18-9877-91E9CC9E3EBA}">
      <dgm:prSet custT="1"/>
      <dgm:spPr/>
      <dgm:t>
        <a:bodyPr/>
        <a:lstStyle/>
        <a:p>
          <a:r>
            <a:rPr lang="en-US" sz="1800" dirty="0" smtClean="0"/>
            <a:t>Archbishops, Bishops</a:t>
          </a:r>
          <a:endParaRPr lang="en-US" sz="1800" dirty="0"/>
        </a:p>
      </dgm:t>
    </dgm:pt>
    <dgm:pt modelId="{801CBFA4-AF0F-4190-9B70-FDD3D0B7C167}" type="parTrans" cxnId="{C54266E1-56F5-453A-980B-FABAD64481BE}">
      <dgm:prSet/>
      <dgm:spPr/>
      <dgm:t>
        <a:bodyPr/>
        <a:lstStyle/>
        <a:p>
          <a:endParaRPr lang="en-US"/>
        </a:p>
      </dgm:t>
    </dgm:pt>
    <dgm:pt modelId="{EB13BA38-3548-4F0D-A240-F6854152CF4C}" type="sibTrans" cxnId="{C54266E1-56F5-453A-980B-FABAD64481BE}">
      <dgm:prSet/>
      <dgm:spPr/>
      <dgm:t>
        <a:bodyPr/>
        <a:lstStyle/>
        <a:p>
          <a:endParaRPr lang="en-US"/>
        </a:p>
      </dgm:t>
    </dgm:pt>
    <dgm:pt modelId="{5875299B-0AEC-40AB-8273-4EDB7BD9D70A}">
      <dgm:prSet custT="1"/>
      <dgm:spPr/>
      <dgm:t>
        <a:bodyPr/>
        <a:lstStyle/>
        <a:p>
          <a:r>
            <a:rPr lang="en-US" sz="2000" dirty="0" smtClean="0"/>
            <a:t>Priests</a:t>
          </a:r>
          <a:endParaRPr lang="en-US" sz="2000" dirty="0"/>
        </a:p>
      </dgm:t>
    </dgm:pt>
    <dgm:pt modelId="{CF85A759-FF93-4353-B178-122034A3B384}" type="parTrans" cxnId="{ED8FEA6B-DB15-4BBA-947A-ED69F96A0243}">
      <dgm:prSet/>
      <dgm:spPr/>
      <dgm:t>
        <a:bodyPr/>
        <a:lstStyle/>
        <a:p>
          <a:endParaRPr lang="en-US"/>
        </a:p>
      </dgm:t>
    </dgm:pt>
    <dgm:pt modelId="{2A36B66C-C55B-4BB8-820E-BDD530EAAFA9}" type="sibTrans" cxnId="{ED8FEA6B-DB15-4BBA-947A-ED69F96A0243}">
      <dgm:prSet/>
      <dgm:spPr/>
      <dgm:t>
        <a:bodyPr/>
        <a:lstStyle/>
        <a:p>
          <a:endParaRPr lang="en-US"/>
        </a:p>
      </dgm:t>
    </dgm:pt>
    <dgm:pt modelId="{21721D1E-CBB5-428B-B87D-53D003B89BBA}">
      <dgm:prSet custT="1"/>
      <dgm:spPr/>
      <dgm:t>
        <a:bodyPr/>
        <a:lstStyle/>
        <a:p>
          <a:r>
            <a:rPr lang="en-US" sz="1800" dirty="0" smtClean="0"/>
            <a:t>Laity </a:t>
          </a:r>
          <a:endParaRPr lang="en-US" sz="1800" dirty="0"/>
        </a:p>
      </dgm:t>
    </dgm:pt>
    <dgm:pt modelId="{40B1C3C6-75DD-4F0C-A3BA-1B590C49B1C5}" type="parTrans" cxnId="{D90D8B55-F3FB-4528-AA0B-2BF458A5BCB2}">
      <dgm:prSet/>
      <dgm:spPr/>
      <dgm:t>
        <a:bodyPr/>
        <a:lstStyle/>
        <a:p>
          <a:endParaRPr lang="en-US"/>
        </a:p>
      </dgm:t>
    </dgm:pt>
    <dgm:pt modelId="{309A49D9-DDE8-4579-A877-7116AAC57CCD}" type="sibTrans" cxnId="{D90D8B55-F3FB-4528-AA0B-2BF458A5BCB2}">
      <dgm:prSet/>
      <dgm:spPr/>
      <dgm:t>
        <a:bodyPr/>
        <a:lstStyle/>
        <a:p>
          <a:endParaRPr lang="en-US"/>
        </a:p>
      </dgm:t>
    </dgm:pt>
    <dgm:pt modelId="{2228483C-23F1-46C8-A288-E79C9A60B90E}" type="pres">
      <dgm:prSet presAssocID="{DED9B587-5614-4C66-B713-3D949E8FE8B4}" presName="Name0" presStyleCnt="0">
        <dgm:presLayoutVars>
          <dgm:dir/>
          <dgm:animLvl val="lvl"/>
          <dgm:resizeHandles val="exact"/>
        </dgm:presLayoutVars>
      </dgm:prSet>
      <dgm:spPr/>
      <dgm:t>
        <a:bodyPr/>
        <a:lstStyle/>
        <a:p>
          <a:endParaRPr lang="en-US"/>
        </a:p>
      </dgm:t>
    </dgm:pt>
    <dgm:pt modelId="{C875A3BD-E429-46C6-B907-9540914E3D7F}" type="pres">
      <dgm:prSet presAssocID="{D7CE9695-A3E4-403E-8371-ADE4AC2C262E}" presName="Name8" presStyleCnt="0"/>
      <dgm:spPr/>
    </dgm:pt>
    <dgm:pt modelId="{67770115-7D46-4467-8EF7-B3E43AB5BBE4}" type="pres">
      <dgm:prSet presAssocID="{D7CE9695-A3E4-403E-8371-ADE4AC2C262E}" presName="level" presStyleLbl="node1" presStyleIdx="0" presStyleCnt="7" custScaleX="108565" custLinFactNeighborX="2431">
        <dgm:presLayoutVars>
          <dgm:chMax val="1"/>
          <dgm:bulletEnabled val="1"/>
        </dgm:presLayoutVars>
      </dgm:prSet>
      <dgm:spPr/>
      <dgm:t>
        <a:bodyPr/>
        <a:lstStyle/>
        <a:p>
          <a:endParaRPr lang="en-US"/>
        </a:p>
      </dgm:t>
    </dgm:pt>
    <dgm:pt modelId="{6FBC3ED5-98DF-48B8-A0E2-833804C198FF}" type="pres">
      <dgm:prSet presAssocID="{D7CE9695-A3E4-403E-8371-ADE4AC2C262E}" presName="levelTx" presStyleLbl="revTx" presStyleIdx="0" presStyleCnt="0">
        <dgm:presLayoutVars>
          <dgm:chMax val="1"/>
          <dgm:bulletEnabled val="1"/>
        </dgm:presLayoutVars>
      </dgm:prSet>
      <dgm:spPr/>
      <dgm:t>
        <a:bodyPr/>
        <a:lstStyle/>
        <a:p>
          <a:endParaRPr lang="en-US"/>
        </a:p>
      </dgm:t>
    </dgm:pt>
    <dgm:pt modelId="{DEDEEF8E-D3D2-4C19-82FF-517B965F130A}" type="pres">
      <dgm:prSet presAssocID="{682B2D61-AE42-4619-AA4C-8E90ACDD095A}" presName="Name8" presStyleCnt="0"/>
      <dgm:spPr/>
    </dgm:pt>
    <dgm:pt modelId="{45568F85-50BF-4F50-9424-9DDB989A001B}" type="pres">
      <dgm:prSet presAssocID="{682B2D61-AE42-4619-AA4C-8E90ACDD095A}" presName="level" presStyleLbl="node1" presStyleIdx="1" presStyleCnt="7" custScaleX="103704">
        <dgm:presLayoutVars>
          <dgm:chMax val="1"/>
          <dgm:bulletEnabled val="1"/>
        </dgm:presLayoutVars>
      </dgm:prSet>
      <dgm:spPr/>
      <dgm:t>
        <a:bodyPr/>
        <a:lstStyle/>
        <a:p>
          <a:endParaRPr lang="en-US"/>
        </a:p>
      </dgm:t>
    </dgm:pt>
    <dgm:pt modelId="{30F9CFB0-3D7D-41A0-8F34-941E0C2AB031}" type="pres">
      <dgm:prSet presAssocID="{682B2D61-AE42-4619-AA4C-8E90ACDD095A}" presName="levelTx" presStyleLbl="revTx" presStyleIdx="0" presStyleCnt="0">
        <dgm:presLayoutVars>
          <dgm:chMax val="1"/>
          <dgm:bulletEnabled val="1"/>
        </dgm:presLayoutVars>
      </dgm:prSet>
      <dgm:spPr/>
      <dgm:t>
        <a:bodyPr/>
        <a:lstStyle/>
        <a:p>
          <a:endParaRPr lang="en-US"/>
        </a:p>
      </dgm:t>
    </dgm:pt>
    <dgm:pt modelId="{9B5845EE-C7A1-40AA-98E1-F8C94475E5C1}" type="pres">
      <dgm:prSet presAssocID="{D95DF811-B04C-476D-9C5B-E7325B76C7F8}" presName="Name8" presStyleCnt="0"/>
      <dgm:spPr/>
    </dgm:pt>
    <dgm:pt modelId="{37688049-28DE-4AA7-9B6B-7488777D9228}" type="pres">
      <dgm:prSet presAssocID="{D95DF811-B04C-476D-9C5B-E7325B76C7F8}" presName="level" presStyleLbl="node1" presStyleIdx="2" presStyleCnt="7" custScaleX="103704">
        <dgm:presLayoutVars>
          <dgm:chMax val="1"/>
          <dgm:bulletEnabled val="1"/>
        </dgm:presLayoutVars>
      </dgm:prSet>
      <dgm:spPr/>
      <dgm:t>
        <a:bodyPr/>
        <a:lstStyle/>
        <a:p>
          <a:endParaRPr lang="en-US"/>
        </a:p>
      </dgm:t>
    </dgm:pt>
    <dgm:pt modelId="{5FE0ABBE-D001-45C9-9576-62A49BB51CE7}" type="pres">
      <dgm:prSet presAssocID="{D95DF811-B04C-476D-9C5B-E7325B76C7F8}" presName="levelTx" presStyleLbl="revTx" presStyleIdx="0" presStyleCnt="0">
        <dgm:presLayoutVars>
          <dgm:chMax val="1"/>
          <dgm:bulletEnabled val="1"/>
        </dgm:presLayoutVars>
      </dgm:prSet>
      <dgm:spPr/>
      <dgm:t>
        <a:bodyPr/>
        <a:lstStyle/>
        <a:p>
          <a:endParaRPr lang="en-US"/>
        </a:p>
      </dgm:t>
    </dgm:pt>
    <dgm:pt modelId="{3E15594C-8996-43C2-8C40-DC505CC186CA}" type="pres">
      <dgm:prSet presAssocID="{D75C1FFC-0CA8-47C0-BA38-8B58C45B6A23}" presName="Name8" presStyleCnt="0"/>
      <dgm:spPr/>
    </dgm:pt>
    <dgm:pt modelId="{E92306E2-192A-4D96-ADED-E8803B00B23A}" type="pres">
      <dgm:prSet presAssocID="{D75C1FFC-0CA8-47C0-BA38-8B58C45B6A23}" presName="level" presStyleLbl="node1" presStyleIdx="3" presStyleCnt="7" custScaleX="103704">
        <dgm:presLayoutVars>
          <dgm:chMax val="1"/>
          <dgm:bulletEnabled val="1"/>
        </dgm:presLayoutVars>
      </dgm:prSet>
      <dgm:spPr/>
      <dgm:t>
        <a:bodyPr/>
        <a:lstStyle/>
        <a:p>
          <a:endParaRPr lang="en-US"/>
        </a:p>
      </dgm:t>
    </dgm:pt>
    <dgm:pt modelId="{FB603191-B1EC-4234-9E3D-F1786A6EF124}" type="pres">
      <dgm:prSet presAssocID="{D75C1FFC-0CA8-47C0-BA38-8B58C45B6A23}" presName="levelTx" presStyleLbl="revTx" presStyleIdx="0" presStyleCnt="0">
        <dgm:presLayoutVars>
          <dgm:chMax val="1"/>
          <dgm:bulletEnabled val="1"/>
        </dgm:presLayoutVars>
      </dgm:prSet>
      <dgm:spPr/>
      <dgm:t>
        <a:bodyPr/>
        <a:lstStyle/>
        <a:p>
          <a:endParaRPr lang="en-US"/>
        </a:p>
      </dgm:t>
    </dgm:pt>
    <dgm:pt modelId="{40C1B00C-52D7-48A9-802B-C5F8B4E1DA6A}" type="pres">
      <dgm:prSet presAssocID="{C8BDB1EC-20E9-4A18-9877-91E9CC9E3EBA}" presName="Name8" presStyleCnt="0"/>
      <dgm:spPr/>
    </dgm:pt>
    <dgm:pt modelId="{1ADCE1A9-A78E-49D6-8BD1-AF8F3B87314A}" type="pres">
      <dgm:prSet presAssocID="{C8BDB1EC-20E9-4A18-9877-91E9CC9E3EBA}" presName="level" presStyleLbl="node1" presStyleIdx="4" presStyleCnt="7" custScaleX="103704">
        <dgm:presLayoutVars>
          <dgm:chMax val="1"/>
          <dgm:bulletEnabled val="1"/>
        </dgm:presLayoutVars>
      </dgm:prSet>
      <dgm:spPr/>
      <dgm:t>
        <a:bodyPr/>
        <a:lstStyle/>
        <a:p>
          <a:endParaRPr lang="en-US"/>
        </a:p>
      </dgm:t>
    </dgm:pt>
    <dgm:pt modelId="{705176FA-ABB8-494B-9486-B49F47D08172}" type="pres">
      <dgm:prSet presAssocID="{C8BDB1EC-20E9-4A18-9877-91E9CC9E3EBA}" presName="levelTx" presStyleLbl="revTx" presStyleIdx="0" presStyleCnt="0">
        <dgm:presLayoutVars>
          <dgm:chMax val="1"/>
          <dgm:bulletEnabled val="1"/>
        </dgm:presLayoutVars>
      </dgm:prSet>
      <dgm:spPr/>
      <dgm:t>
        <a:bodyPr/>
        <a:lstStyle/>
        <a:p>
          <a:endParaRPr lang="en-US"/>
        </a:p>
      </dgm:t>
    </dgm:pt>
    <dgm:pt modelId="{03A099C4-5968-4160-AD7D-9B45A5AE1B2A}" type="pres">
      <dgm:prSet presAssocID="{5875299B-0AEC-40AB-8273-4EDB7BD9D70A}" presName="Name8" presStyleCnt="0"/>
      <dgm:spPr/>
    </dgm:pt>
    <dgm:pt modelId="{9BD19FB4-2A61-4228-80A1-16A2DAF32297}" type="pres">
      <dgm:prSet presAssocID="{5875299B-0AEC-40AB-8273-4EDB7BD9D70A}" presName="level" presStyleLbl="node1" presStyleIdx="5" presStyleCnt="7" custScaleX="101818">
        <dgm:presLayoutVars>
          <dgm:chMax val="1"/>
          <dgm:bulletEnabled val="1"/>
        </dgm:presLayoutVars>
      </dgm:prSet>
      <dgm:spPr/>
      <dgm:t>
        <a:bodyPr/>
        <a:lstStyle/>
        <a:p>
          <a:endParaRPr lang="en-US"/>
        </a:p>
      </dgm:t>
    </dgm:pt>
    <dgm:pt modelId="{E9313BE9-CDF6-4369-A0F8-812372AC949A}" type="pres">
      <dgm:prSet presAssocID="{5875299B-0AEC-40AB-8273-4EDB7BD9D70A}" presName="levelTx" presStyleLbl="revTx" presStyleIdx="0" presStyleCnt="0">
        <dgm:presLayoutVars>
          <dgm:chMax val="1"/>
          <dgm:bulletEnabled val="1"/>
        </dgm:presLayoutVars>
      </dgm:prSet>
      <dgm:spPr/>
      <dgm:t>
        <a:bodyPr/>
        <a:lstStyle/>
        <a:p>
          <a:endParaRPr lang="en-US"/>
        </a:p>
      </dgm:t>
    </dgm:pt>
    <dgm:pt modelId="{DFD676D9-BCF3-4BD4-B7D6-153C891597B6}" type="pres">
      <dgm:prSet presAssocID="{21721D1E-CBB5-428B-B87D-53D003B89BBA}" presName="Name8" presStyleCnt="0"/>
      <dgm:spPr/>
    </dgm:pt>
    <dgm:pt modelId="{F2751B64-F438-406D-8516-C37AE95218CF}" type="pres">
      <dgm:prSet presAssocID="{21721D1E-CBB5-428B-B87D-53D003B89BBA}" presName="level" presStyleLbl="node1" presStyleIdx="6" presStyleCnt="7">
        <dgm:presLayoutVars>
          <dgm:chMax val="1"/>
          <dgm:bulletEnabled val="1"/>
        </dgm:presLayoutVars>
      </dgm:prSet>
      <dgm:spPr/>
      <dgm:t>
        <a:bodyPr/>
        <a:lstStyle/>
        <a:p>
          <a:endParaRPr lang="en-US"/>
        </a:p>
      </dgm:t>
    </dgm:pt>
    <dgm:pt modelId="{5647E938-33AF-49D1-99B4-3CDF7160A259}" type="pres">
      <dgm:prSet presAssocID="{21721D1E-CBB5-428B-B87D-53D003B89BBA}" presName="levelTx" presStyleLbl="revTx" presStyleIdx="0" presStyleCnt="0">
        <dgm:presLayoutVars>
          <dgm:chMax val="1"/>
          <dgm:bulletEnabled val="1"/>
        </dgm:presLayoutVars>
      </dgm:prSet>
      <dgm:spPr/>
      <dgm:t>
        <a:bodyPr/>
        <a:lstStyle/>
        <a:p>
          <a:endParaRPr lang="en-US"/>
        </a:p>
      </dgm:t>
    </dgm:pt>
  </dgm:ptLst>
  <dgm:cxnLst>
    <dgm:cxn modelId="{FB6475FB-A718-4044-BB9E-903DBC212898}" srcId="{DED9B587-5614-4C66-B713-3D949E8FE8B4}" destId="{D7CE9695-A3E4-403E-8371-ADE4AC2C262E}" srcOrd="0" destOrd="0" parTransId="{4C0B5786-35C2-4AF7-B78F-222DBE0F3BBF}" sibTransId="{6A7C8611-DCBA-442B-B216-55C26C8FF02E}"/>
    <dgm:cxn modelId="{38AE60CE-E518-49A9-B1B8-E38349589D04}" type="presOf" srcId="{DED9B587-5614-4C66-B713-3D949E8FE8B4}" destId="{2228483C-23F1-46C8-A288-E79C9A60B90E}" srcOrd="0" destOrd="0" presId="urn:microsoft.com/office/officeart/2005/8/layout/pyramid1"/>
    <dgm:cxn modelId="{72295266-926C-4F69-B148-3290C2AD1DD2}" type="presOf" srcId="{D75C1FFC-0CA8-47C0-BA38-8B58C45B6A23}" destId="{FB603191-B1EC-4234-9E3D-F1786A6EF124}" srcOrd="1" destOrd="0" presId="urn:microsoft.com/office/officeart/2005/8/layout/pyramid1"/>
    <dgm:cxn modelId="{9065C6A2-5D37-4A9B-BED5-345BB8B18D5B}" type="presOf" srcId="{D75C1FFC-0CA8-47C0-BA38-8B58C45B6A23}" destId="{E92306E2-192A-4D96-ADED-E8803B00B23A}" srcOrd="0" destOrd="0" presId="urn:microsoft.com/office/officeart/2005/8/layout/pyramid1"/>
    <dgm:cxn modelId="{4CC1FD31-5543-48E3-B8B8-A83636A842A9}" srcId="{DED9B587-5614-4C66-B713-3D949E8FE8B4}" destId="{D75C1FFC-0CA8-47C0-BA38-8B58C45B6A23}" srcOrd="3" destOrd="0" parTransId="{7A32D097-0F0D-4FA5-8F04-BFC602E4156F}" sibTransId="{CB45A8B9-3F58-4A57-B368-9DDCD7D5C065}"/>
    <dgm:cxn modelId="{887709FF-FFC4-49A1-A169-11CD5553AACC}" type="presOf" srcId="{5875299B-0AEC-40AB-8273-4EDB7BD9D70A}" destId="{E9313BE9-CDF6-4369-A0F8-812372AC949A}" srcOrd="1" destOrd="0" presId="urn:microsoft.com/office/officeart/2005/8/layout/pyramid1"/>
    <dgm:cxn modelId="{EEA3E7B2-99F0-46F2-8C2D-6C564F24361E}" type="presOf" srcId="{682B2D61-AE42-4619-AA4C-8E90ACDD095A}" destId="{45568F85-50BF-4F50-9424-9DDB989A001B}" srcOrd="0" destOrd="0" presId="urn:microsoft.com/office/officeart/2005/8/layout/pyramid1"/>
    <dgm:cxn modelId="{EA7720B7-246D-4662-9296-5888434ABA2D}" type="presOf" srcId="{5875299B-0AEC-40AB-8273-4EDB7BD9D70A}" destId="{9BD19FB4-2A61-4228-80A1-16A2DAF32297}" srcOrd="0" destOrd="0" presId="urn:microsoft.com/office/officeart/2005/8/layout/pyramid1"/>
    <dgm:cxn modelId="{E9C4E8E1-3EC5-4A2D-BAB0-BFE8DEC02AB8}" srcId="{DED9B587-5614-4C66-B713-3D949E8FE8B4}" destId="{682B2D61-AE42-4619-AA4C-8E90ACDD095A}" srcOrd="1" destOrd="0" parTransId="{F47AC99E-03EA-490D-A4ED-4613B4D9F4E2}" sibTransId="{EF0AE592-149B-45D6-AED3-3A9939200B6B}"/>
    <dgm:cxn modelId="{D90D8B55-F3FB-4528-AA0B-2BF458A5BCB2}" srcId="{DED9B587-5614-4C66-B713-3D949E8FE8B4}" destId="{21721D1E-CBB5-428B-B87D-53D003B89BBA}" srcOrd="6" destOrd="0" parTransId="{40B1C3C6-75DD-4F0C-A3BA-1B590C49B1C5}" sibTransId="{309A49D9-DDE8-4579-A877-7116AAC57CCD}"/>
    <dgm:cxn modelId="{972A6AC3-B25D-47E0-AA34-12A91E5CAA5D}" type="presOf" srcId="{C8BDB1EC-20E9-4A18-9877-91E9CC9E3EBA}" destId="{1ADCE1A9-A78E-49D6-8BD1-AF8F3B87314A}" srcOrd="0" destOrd="0" presId="urn:microsoft.com/office/officeart/2005/8/layout/pyramid1"/>
    <dgm:cxn modelId="{F76706B1-CB15-48EA-B787-E17A39858DFE}" type="presOf" srcId="{D95DF811-B04C-476D-9C5B-E7325B76C7F8}" destId="{37688049-28DE-4AA7-9B6B-7488777D9228}" srcOrd="0" destOrd="0" presId="urn:microsoft.com/office/officeart/2005/8/layout/pyramid1"/>
    <dgm:cxn modelId="{81513717-AB3B-4CA1-867C-7A2EF7B50C81}" type="presOf" srcId="{C8BDB1EC-20E9-4A18-9877-91E9CC9E3EBA}" destId="{705176FA-ABB8-494B-9486-B49F47D08172}" srcOrd="1" destOrd="0" presId="urn:microsoft.com/office/officeart/2005/8/layout/pyramid1"/>
    <dgm:cxn modelId="{1CFD2EE9-3346-4485-A834-74F96C82F8C1}" type="presOf" srcId="{21721D1E-CBB5-428B-B87D-53D003B89BBA}" destId="{F2751B64-F438-406D-8516-C37AE95218CF}" srcOrd="0" destOrd="0" presId="urn:microsoft.com/office/officeart/2005/8/layout/pyramid1"/>
    <dgm:cxn modelId="{55887995-8986-420C-A7AD-626C9CBDD1CE}" type="presOf" srcId="{D7CE9695-A3E4-403E-8371-ADE4AC2C262E}" destId="{67770115-7D46-4467-8EF7-B3E43AB5BBE4}" srcOrd="0" destOrd="0" presId="urn:microsoft.com/office/officeart/2005/8/layout/pyramid1"/>
    <dgm:cxn modelId="{8BF64A34-564D-44EC-A8A2-B7AAACCFF4D0}" srcId="{DED9B587-5614-4C66-B713-3D949E8FE8B4}" destId="{D95DF811-B04C-476D-9C5B-E7325B76C7F8}" srcOrd="2" destOrd="0" parTransId="{6416158B-8A95-43F8-9D66-8CF5DE0E7975}" sibTransId="{CA45DA9F-DF81-4B41-AA22-0600971E7863}"/>
    <dgm:cxn modelId="{ED8FEA6B-DB15-4BBA-947A-ED69F96A0243}" srcId="{DED9B587-5614-4C66-B713-3D949E8FE8B4}" destId="{5875299B-0AEC-40AB-8273-4EDB7BD9D70A}" srcOrd="5" destOrd="0" parTransId="{CF85A759-FF93-4353-B178-122034A3B384}" sibTransId="{2A36B66C-C55B-4BB8-820E-BDD530EAAFA9}"/>
    <dgm:cxn modelId="{756A9B28-4AD8-44C8-BC20-FED652337278}" type="presOf" srcId="{D95DF811-B04C-476D-9C5B-E7325B76C7F8}" destId="{5FE0ABBE-D001-45C9-9576-62A49BB51CE7}" srcOrd="1" destOrd="0" presId="urn:microsoft.com/office/officeart/2005/8/layout/pyramid1"/>
    <dgm:cxn modelId="{0254423F-3F3B-4B4A-AA5C-AC8D803187CB}" type="presOf" srcId="{682B2D61-AE42-4619-AA4C-8E90ACDD095A}" destId="{30F9CFB0-3D7D-41A0-8F34-941E0C2AB031}" srcOrd="1" destOrd="0" presId="urn:microsoft.com/office/officeart/2005/8/layout/pyramid1"/>
    <dgm:cxn modelId="{228829E9-1C3D-404B-9136-6CBAE3191FBE}" type="presOf" srcId="{D7CE9695-A3E4-403E-8371-ADE4AC2C262E}" destId="{6FBC3ED5-98DF-48B8-A0E2-833804C198FF}" srcOrd="1" destOrd="0" presId="urn:microsoft.com/office/officeart/2005/8/layout/pyramid1"/>
    <dgm:cxn modelId="{E8369930-6E21-458B-855C-30A4F6A0DCB3}" type="presOf" srcId="{21721D1E-CBB5-428B-B87D-53D003B89BBA}" destId="{5647E938-33AF-49D1-99B4-3CDF7160A259}" srcOrd="1" destOrd="0" presId="urn:microsoft.com/office/officeart/2005/8/layout/pyramid1"/>
    <dgm:cxn modelId="{C54266E1-56F5-453A-980B-FABAD64481BE}" srcId="{DED9B587-5614-4C66-B713-3D949E8FE8B4}" destId="{C8BDB1EC-20E9-4A18-9877-91E9CC9E3EBA}" srcOrd="4" destOrd="0" parTransId="{801CBFA4-AF0F-4190-9B70-FDD3D0B7C167}" sibTransId="{EB13BA38-3548-4F0D-A240-F6854152CF4C}"/>
    <dgm:cxn modelId="{A41DFE2A-F474-4E5B-8B72-1B1CC1E15802}" type="presParOf" srcId="{2228483C-23F1-46C8-A288-E79C9A60B90E}" destId="{C875A3BD-E429-46C6-B907-9540914E3D7F}" srcOrd="0" destOrd="0" presId="urn:microsoft.com/office/officeart/2005/8/layout/pyramid1"/>
    <dgm:cxn modelId="{6847DDF5-6B89-4507-968E-903C1B4179B6}" type="presParOf" srcId="{C875A3BD-E429-46C6-B907-9540914E3D7F}" destId="{67770115-7D46-4467-8EF7-B3E43AB5BBE4}" srcOrd="0" destOrd="0" presId="urn:microsoft.com/office/officeart/2005/8/layout/pyramid1"/>
    <dgm:cxn modelId="{302B95E4-D955-40B7-B818-07D91D8401B5}" type="presParOf" srcId="{C875A3BD-E429-46C6-B907-9540914E3D7F}" destId="{6FBC3ED5-98DF-48B8-A0E2-833804C198FF}" srcOrd="1" destOrd="0" presId="urn:microsoft.com/office/officeart/2005/8/layout/pyramid1"/>
    <dgm:cxn modelId="{C5A1CF02-C713-4A3D-964B-266672068BBE}" type="presParOf" srcId="{2228483C-23F1-46C8-A288-E79C9A60B90E}" destId="{DEDEEF8E-D3D2-4C19-82FF-517B965F130A}" srcOrd="1" destOrd="0" presId="urn:microsoft.com/office/officeart/2005/8/layout/pyramid1"/>
    <dgm:cxn modelId="{A186F045-2F51-4BA0-965E-607EF9052807}" type="presParOf" srcId="{DEDEEF8E-D3D2-4C19-82FF-517B965F130A}" destId="{45568F85-50BF-4F50-9424-9DDB989A001B}" srcOrd="0" destOrd="0" presId="urn:microsoft.com/office/officeart/2005/8/layout/pyramid1"/>
    <dgm:cxn modelId="{4AA3E85C-C660-404E-90F1-791F776E7F2C}" type="presParOf" srcId="{DEDEEF8E-D3D2-4C19-82FF-517B965F130A}" destId="{30F9CFB0-3D7D-41A0-8F34-941E0C2AB031}" srcOrd="1" destOrd="0" presId="urn:microsoft.com/office/officeart/2005/8/layout/pyramid1"/>
    <dgm:cxn modelId="{946565A9-2EAC-4690-ACED-F5403C699DFA}" type="presParOf" srcId="{2228483C-23F1-46C8-A288-E79C9A60B90E}" destId="{9B5845EE-C7A1-40AA-98E1-F8C94475E5C1}" srcOrd="2" destOrd="0" presId="urn:microsoft.com/office/officeart/2005/8/layout/pyramid1"/>
    <dgm:cxn modelId="{35DF2C8D-3621-4AAC-916D-790004788C08}" type="presParOf" srcId="{9B5845EE-C7A1-40AA-98E1-F8C94475E5C1}" destId="{37688049-28DE-4AA7-9B6B-7488777D9228}" srcOrd="0" destOrd="0" presId="urn:microsoft.com/office/officeart/2005/8/layout/pyramid1"/>
    <dgm:cxn modelId="{6283850D-DE86-40A2-9DF8-0E1F60B4CDD6}" type="presParOf" srcId="{9B5845EE-C7A1-40AA-98E1-F8C94475E5C1}" destId="{5FE0ABBE-D001-45C9-9576-62A49BB51CE7}" srcOrd="1" destOrd="0" presId="urn:microsoft.com/office/officeart/2005/8/layout/pyramid1"/>
    <dgm:cxn modelId="{BCA360D0-8D68-441F-B55E-20118A8A7D28}" type="presParOf" srcId="{2228483C-23F1-46C8-A288-E79C9A60B90E}" destId="{3E15594C-8996-43C2-8C40-DC505CC186CA}" srcOrd="3" destOrd="0" presId="urn:microsoft.com/office/officeart/2005/8/layout/pyramid1"/>
    <dgm:cxn modelId="{83CD29A5-5DE0-4182-A75C-71D4492B4228}" type="presParOf" srcId="{3E15594C-8996-43C2-8C40-DC505CC186CA}" destId="{E92306E2-192A-4D96-ADED-E8803B00B23A}" srcOrd="0" destOrd="0" presId="urn:microsoft.com/office/officeart/2005/8/layout/pyramid1"/>
    <dgm:cxn modelId="{1D3E60B3-72CE-4BE2-BC77-D326B331AC3F}" type="presParOf" srcId="{3E15594C-8996-43C2-8C40-DC505CC186CA}" destId="{FB603191-B1EC-4234-9E3D-F1786A6EF124}" srcOrd="1" destOrd="0" presId="urn:microsoft.com/office/officeart/2005/8/layout/pyramid1"/>
    <dgm:cxn modelId="{A99A47F5-F209-4B0E-BA06-348808785BC6}" type="presParOf" srcId="{2228483C-23F1-46C8-A288-E79C9A60B90E}" destId="{40C1B00C-52D7-48A9-802B-C5F8B4E1DA6A}" srcOrd="4" destOrd="0" presId="urn:microsoft.com/office/officeart/2005/8/layout/pyramid1"/>
    <dgm:cxn modelId="{01592753-579F-45DB-A0D5-D09990461C71}" type="presParOf" srcId="{40C1B00C-52D7-48A9-802B-C5F8B4E1DA6A}" destId="{1ADCE1A9-A78E-49D6-8BD1-AF8F3B87314A}" srcOrd="0" destOrd="0" presId="urn:microsoft.com/office/officeart/2005/8/layout/pyramid1"/>
    <dgm:cxn modelId="{6AD00792-2E26-4E8D-B90B-CCB47331A3B9}" type="presParOf" srcId="{40C1B00C-52D7-48A9-802B-C5F8B4E1DA6A}" destId="{705176FA-ABB8-494B-9486-B49F47D08172}" srcOrd="1" destOrd="0" presId="urn:microsoft.com/office/officeart/2005/8/layout/pyramid1"/>
    <dgm:cxn modelId="{B2D2438B-576F-4747-BAA0-DF9B9B6BF7D1}" type="presParOf" srcId="{2228483C-23F1-46C8-A288-E79C9A60B90E}" destId="{03A099C4-5968-4160-AD7D-9B45A5AE1B2A}" srcOrd="5" destOrd="0" presId="urn:microsoft.com/office/officeart/2005/8/layout/pyramid1"/>
    <dgm:cxn modelId="{4CADF956-0E96-47E0-9348-836E4D607D5D}" type="presParOf" srcId="{03A099C4-5968-4160-AD7D-9B45A5AE1B2A}" destId="{9BD19FB4-2A61-4228-80A1-16A2DAF32297}" srcOrd="0" destOrd="0" presId="urn:microsoft.com/office/officeart/2005/8/layout/pyramid1"/>
    <dgm:cxn modelId="{6F4860EF-C634-4999-85A2-1684A70EDF75}" type="presParOf" srcId="{03A099C4-5968-4160-AD7D-9B45A5AE1B2A}" destId="{E9313BE9-CDF6-4369-A0F8-812372AC949A}" srcOrd="1" destOrd="0" presId="urn:microsoft.com/office/officeart/2005/8/layout/pyramid1"/>
    <dgm:cxn modelId="{966D9B56-F868-42FD-9AD2-732D08149A9E}" type="presParOf" srcId="{2228483C-23F1-46C8-A288-E79C9A60B90E}" destId="{DFD676D9-BCF3-4BD4-B7D6-153C891597B6}" srcOrd="6" destOrd="0" presId="urn:microsoft.com/office/officeart/2005/8/layout/pyramid1"/>
    <dgm:cxn modelId="{1D281026-F554-458D-BC38-7DD6A311DFCF}" type="presParOf" srcId="{DFD676D9-BCF3-4BD4-B7D6-153C891597B6}" destId="{F2751B64-F438-406D-8516-C37AE95218CF}" srcOrd="0" destOrd="0" presId="urn:microsoft.com/office/officeart/2005/8/layout/pyramid1"/>
    <dgm:cxn modelId="{C11A4316-C41E-44B1-9346-E9C4D080440E}" type="presParOf" srcId="{DFD676D9-BCF3-4BD4-B7D6-153C891597B6}" destId="{5647E938-33AF-49D1-99B4-3CDF7160A25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4841508-D678-4299-9183-C70D90C1FE12}" type="datetimeFigureOut">
              <a:rPr lang="en-US" smtClean="0"/>
              <a:pPr/>
              <a:t>8/8/2015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475816-9E14-4471-A244-5E5B6CA0AA22}"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841508-D678-4299-9183-C70D90C1FE12}" type="datetimeFigureOut">
              <a:rPr lang="en-US" smtClean="0"/>
              <a:pPr/>
              <a:t>8/8/2015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75816-9E14-4471-A244-5E5B6CA0AA22}"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841508-D678-4299-9183-C70D90C1FE12}" type="datetimeFigureOut">
              <a:rPr lang="en-US" smtClean="0"/>
              <a:pPr/>
              <a:t>8/8/2015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75816-9E14-4471-A244-5E5B6CA0AA22}"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841508-D678-4299-9183-C70D90C1FE12}" type="datetimeFigureOut">
              <a:rPr lang="en-US" smtClean="0"/>
              <a:pPr/>
              <a:t>8/8/2015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75816-9E14-4471-A244-5E5B6CA0AA22}"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4841508-D678-4299-9183-C70D90C1FE12}" type="datetimeFigureOut">
              <a:rPr lang="en-US" smtClean="0"/>
              <a:pPr/>
              <a:t>8/8/2015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75816-9E14-4471-A244-5E5B6CA0AA22}"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841508-D678-4299-9183-C70D90C1FE12}" type="datetimeFigureOut">
              <a:rPr lang="en-US" smtClean="0"/>
              <a:pPr/>
              <a:t>8/8/2015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75816-9E14-4471-A244-5E5B6CA0AA22}"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4841508-D678-4299-9183-C70D90C1FE12}" type="datetimeFigureOut">
              <a:rPr lang="en-US" smtClean="0"/>
              <a:pPr/>
              <a:t>8/8/2015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475816-9E14-4471-A244-5E5B6CA0AA22}"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841508-D678-4299-9183-C70D90C1FE12}" type="datetimeFigureOut">
              <a:rPr lang="en-US" smtClean="0"/>
              <a:pPr/>
              <a:t>8/8/2015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75816-9E14-4471-A244-5E5B6CA0AA22}"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41508-D678-4299-9183-C70D90C1FE12}" type="datetimeFigureOut">
              <a:rPr lang="en-US" smtClean="0"/>
              <a:pPr/>
              <a:t>8/8/2015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475816-9E14-4471-A244-5E5B6CA0AA22}"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841508-D678-4299-9183-C70D90C1FE12}" type="datetimeFigureOut">
              <a:rPr lang="en-US" smtClean="0"/>
              <a:pPr/>
              <a:t>8/8/2015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75816-9E14-4471-A244-5E5B6CA0AA22}"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841508-D678-4299-9183-C70D90C1FE12}" type="datetimeFigureOut">
              <a:rPr lang="en-US" smtClean="0"/>
              <a:pPr/>
              <a:t>8/8/2015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475816-9E14-4471-A244-5E5B6CA0AA2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4841508-D678-4299-9183-C70D90C1FE12}" type="datetimeFigureOut">
              <a:rPr lang="en-US" smtClean="0"/>
              <a:pPr/>
              <a:t>8/8/2015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475816-9E14-4471-A244-5E5B6CA0AA2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2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1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s>
</file>

<file path=ppt/slides/_rels/slide1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s>
</file>

<file path=ppt/slides/_rels/slide17.xml.rels><?xml version="1.0" encoding="UTF-8" standalone="yes"?>
<Relationships xmlns="http://schemas.openxmlformats.org/package/2006/relationships"><Relationship Id="rId3" Type="http://schemas.openxmlformats.org/officeDocument/2006/relationships/image" Target="../media/image47.jpeg"/><Relationship Id="rId7" Type="http://schemas.openxmlformats.org/officeDocument/2006/relationships/image" Target="../media/image51.jpeg"/><Relationship Id="rId2" Type="http://schemas.openxmlformats.org/officeDocument/2006/relationships/image" Target="../media/image46.jpeg"/><Relationship Id="rId1" Type="http://schemas.openxmlformats.org/officeDocument/2006/relationships/slideLayout" Target="../slideLayouts/slideLayout2.xml"/><Relationship Id="rId6" Type="http://schemas.openxmlformats.org/officeDocument/2006/relationships/image" Target="../media/image50.jpeg"/><Relationship Id="rId5" Type="http://schemas.openxmlformats.org/officeDocument/2006/relationships/image" Target="../media/image49.jpeg"/><Relationship Id="rId4" Type="http://schemas.openxmlformats.org/officeDocument/2006/relationships/image" Target="../media/image48.jpeg"/></Relationships>
</file>

<file path=ppt/slides/_rels/slide18.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 Id="rId5" Type="http://schemas.openxmlformats.org/officeDocument/2006/relationships/image" Target="../media/image55.jpeg"/><Relationship Id="rId4" Type="http://schemas.openxmlformats.org/officeDocument/2006/relationships/image" Target="../media/image54.jpeg"/></Relationships>
</file>

<file path=ppt/slides/_rels/slide19.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2.xml"/><Relationship Id="rId5" Type="http://schemas.openxmlformats.org/officeDocument/2006/relationships/image" Target="../media/image62.jpeg"/><Relationship Id="rId4" Type="http://schemas.openxmlformats.org/officeDocument/2006/relationships/image" Target="../media/image6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4.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13.jpeg"/><Relationship Id="rId4" Type="http://schemas.openxmlformats.org/officeDocument/2006/relationships/image" Target="../media/image1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772400" cy="2276856"/>
          </a:xfrm>
        </p:spPr>
        <p:txBody>
          <a:bodyPr>
            <a:noAutofit/>
          </a:bodyPr>
          <a:lstStyle/>
          <a:p>
            <a:pPr algn="ctr"/>
            <a:r>
              <a:rPr lang="en-IN" sz="6000" b="1" dirty="0" smtClean="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Church Buildings</a:t>
            </a:r>
            <a:r>
              <a:rPr lang="en-IN" sz="3600" b="1" dirty="0" smtClean="0">
                <a:solidFill>
                  <a:srgbClr val="FFC0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
            </a:r>
            <a:br>
              <a:rPr lang="en-IN" sz="3600" b="1" dirty="0" smtClean="0">
                <a:solidFill>
                  <a:srgbClr val="FFC0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br>
            <a:r>
              <a:rPr lang="en-IN" sz="3600" b="1" dirty="0" smtClean="0">
                <a:solidFill>
                  <a:srgbClr val="FFC0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 =</a:t>
            </a:r>
            <a:r>
              <a:rPr lang="en-IN" sz="3600" b="1" dirty="0" smtClean="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
            </a:r>
            <a:br>
              <a:rPr lang="en-IN" sz="3600" b="1" dirty="0" smtClean="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br>
            <a:r>
              <a:rPr lang="en-IN" sz="3600" b="1" dirty="0" smtClean="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 Symbols of Gentiles’ temples</a:t>
            </a:r>
            <a:r>
              <a:rPr lang="en-US" sz="3600" dirty="0">
                <a:solidFill>
                  <a:srgbClr val="FFFF00"/>
                </a:solidFill>
                <a:latin typeface="Arial Unicode MS" pitchFamily="34" charset="-128"/>
                <a:ea typeface="Arial Unicode MS" pitchFamily="34" charset="-128"/>
                <a:cs typeface="Arial Unicode MS" pitchFamily="34" charset="-128"/>
              </a:rPr>
              <a:t/>
            </a:r>
            <a:br>
              <a:rPr lang="en-US" sz="3600" dirty="0">
                <a:solidFill>
                  <a:srgbClr val="FFFF00"/>
                </a:solidFill>
                <a:latin typeface="Arial Unicode MS" pitchFamily="34" charset="-128"/>
                <a:ea typeface="Arial Unicode MS" pitchFamily="34" charset="-128"/>
                <a:cs typeface="Arial Unicode MS" pitchFamily="34" charset="-128"/>
              </a:rPr>
            </a:br>
            <a:endParaRPr lang="en-US" sz="3600" dirty="0">
              <a:solidFill>
                <a:srgbClr val="FFFF00"/>
              </a:solidFill>
              <a:latin typeface="Arial Unicode MS" pitchFamily="34" charset="-128"/>
              <a:ea typeface="Arial Unicode MS" pitchFamily="34" charset="-128"/>
              <a:cs typeface="Arial Unicode MS" pitchFamily="34" charset="-128"/>
            </a:endParaRPr>
          </a:p>
        </p:txBody>
      </p:sp>
      <p:sp>
        <p:nvSpPr>
          <p:cNvPr id="3" name="Subtitle 2"/>
          <p:cNvSpPr>
            <a:spLocks noGrp="1"/>
          </p:cNvSpPr>
          <p:nvPr>
            <p:ph type="body" idx="1"/>
          </p:nvPr>
        </p:nvSpPr>
        <p:spPr>
          <a:xfrm>
            <a:off x="304800" y="3581400"/>
            <a:ext cx="4648200" cy="1509712"/>
          </a:xfrm>
        </p:spPr>
        <p:txBody>
          <a:bodyPr>
            <a:normAutofit fontScale="92500" lnSpcReduction="20000"/>
          </a:bodyPr>
          <a:lstStyle/>
          <a:p>
            <a:pPr algn="ctr"/>
            <a:r>
              <a:rPr lang="en-IN" sz="3900" dirty="0" smtClean="0">
                <a:solidFill>
                  <a:srgbClr val="66FF33"/>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How did Christianity become a Religion?</a:t>
            </a:r>
            <a:endParaRPr lang="en-US" sz="3900" dirty="0" smtClean="0">
              <a:solidFill>
                <a:srgbClr val="66FF33"/>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endParaRPr>
          </a:p>
          <a:p>
            <a:pPr algn="r"/>
            <a:r>
              <a:rPr lang="en-IN" sz="3000" dirty="0" smtClean="0">
                <a:solidFill>
                  <a:srgbClr val="15E50B"/>
                </a:solidFill>
                <a:latin typeface="Arial Unicode MS" pitchFamily="34" charset="-128"/>
                <a:ea typeface="Arial Unicode MS" pitchFamily="34" charset="-128"/>
                <a:cs typeface="Arial Unicode MS" pitchFamily="34" charset="-128"/>
              </a:rPr>
              <a:t> </a:t>
            </a:r>
          </a:p>
          <a:p>
            <a:endParaRPr lang="en-US" dirty="0">
              <a:solidFill>
                <a:srgbClr val="FFFF00"/>
              </a:solidFill>
              <a:latin typeface="Arial Unicode MS" pitchFamily="34" charset="-128"/>
              <a:ea typeface="Arial Unicode MS" pitchFamily="34" charset="-128"/>
              <a:cs typeface="Arial Unicode MS" pitchFamily="34" charset="-128"/>
            </a:endParaRPr>
          </a:p>
        </p:txBody>
      </p:sp>
      <p:pic>
        <p:nvPicPr>
          <p:cNvPr id="16388" name="Picture 4" descr="C:\Documents and Settings\Administrator\Desktop\TC PPT\images.jpg"/>
          <p:cNvPicPr>
            <a:picLocks noChangeAspect="1" noChangeArrowheads="1"/>
          </p:cNvPicPr>
          <p:nvPr/>
        </p:nvPicPr>
        <p:blipFill>
          <a:blip r:embed="rId2"/>
          <a:srcRect/>
          <a:stretch>
            <a:fillRect/>
          </a:stretch>
        </p:blipFill>
        <p:spPr bwMode="auto">
          <a:xfrm>
            <a:off x="5181599" y="3124200"/>
            <a:ext cx="3560583" cy="2667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388"/>
                                        </p:tgtEl>
                                        <p:attrNameLst>
                                          <p:attrName>style.visibility</p:attrName>
                                        </p:attrNameLst>
                                      </p:cBhvr>
                                      <p:to>
                                        <p:strVal val="visible"/>
                                      </p:to>
                                    </p:set>
                                    <p:anim calcmode="lin" valueType="num">
                                      <p:cBhvr additive="base">
                                        <p:cTn id="17" dur="500" fill="hold"/>
                                        <p:tgtEl>
                                          <p:spTgt spid="16388"/>
                                        </p:tgtEl>
                                        <p:attrNameLst>
                                          <p:attrName>ppt_x</p:attrName>
                                        </p:attrNameLst>
                                      </p:cBhvr>
                                      <p:tavLst>
                                        <p:tav tm="0">
                                          <p:val>
                                            <p:strVal val="#ppt_x"/>
                                          </p:val>
                                        </p:tav>
                                        <p:tav tm="100000">
                                          <p:val>
                                            <p:strVal val="#ppt_x"/>
                                          </p:val>
                                        </p:tav>
                                      </p:tavLst>
                                    </p:anim>
                                    <p:anim calcmode="lin" valueType="num">
                                      <p:cBhvr additive="base">
                                        <p:cTn id="18"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7924800" cy="2514600"/>
          </a:xfrm>
        </p:spPr>
        <p:txBody>
          <a:bodyPr>
            <a:normAutofit fontScale="55000" lnSpcReduction="20000"/>
          </a:bodyPr>
          <a:lstStyle/>
          <a:p>
            <a:pPr algn="just">
              <a:buFont typeface="Wingdings" pitchFamily="2" charset="2"/>
              <a:buChar char="v"/>
            </a:pPr>
            <a:endParaRPr lang="en-IN" sz="2900" dirty="0" smtClean="0">
              <a:solidFill>
                <a:srgbClr val="66FFFF"/>
              </a:solidFill>
              <a:latin typeface="Arial Black" pitchFamily="34" charset="0"/>
            </a:endParaRPr>
          </a:p>
          <a:p>
            <a:pPr algn="just">
              <a:buFont typeface="Wingdings" pitchFamily="2" charset="2"/>
              <a:buChar char="v"/>
            </a:pPr>
            <a:r>
              <a:rPr lang="en-IN" sz="2900" dirty="0" smtClean="0">
                <a:solidFill>
                  <a:srgbClr val="66FFFF"/>
                </a:solidFill>
                <a:latin typeface="Arial Black" pitchFamily="34" charset="0"/>
              </a:rPr>
              <a:t>Following the path of the pagans, early Catholicism adopted the practice of burning incense and having vestal (sacred) virgins</a:t>
            </a:r>
          </a:p>
          <a:p>
            <a:pPr algn="just">
              <a:buFont typeface="Wingdings" pitchFamily="2" charset="2"/>
              <a:buChar char="v"/>
            </a:pPr>
            <a:endParaRPr lang="en-IN" sz="2900" dirty="0" smtClean="0">
              <a:solidFill>
                <a:srgbClr val="66FFFF"/>
              </a:solidFill>
              <a:latin typeface="Arial Black" pitchFamily="34" charset="0"/>
            </a:endParaRPr>
          </a:p>
          <a:p>
            <a:pPr algn="just">
              <a:buNone/>
            </a:pPr>
            <a:r>
              <a:rPr lang="en-IN" sz="2900" dirty="0" smtClean="0">
                <a:solidFill>
                  <a:srgbClr val="66FFFF"/>
                </a:solidFill>
                <a:latin typeface="Arial Black" pitchFamily="34" charset="0"/>
              </a:rPr>
              <a:t>	The Protestants dropped the  	sacrificial use of the Lord's </a:t>
            </a:r>
          </a:p>
          <a:p>
            <a:pPr algn="just">
              <a:buNone/>
            </a:pPr>
            <a:r>
              <a:rPr lang="en-IN" sz="2900" dirty="0" smtClean="0">
                <a:solidFill>
                  <a:srgbClr val="66FFFF"/>
                </a:solidFill>
                <a:latin typeface="Arial Black" pitchFamily="34" charset="0"/>
              </a:rPr>
              <a:t>	Supper, the burning of incense,  and the vestal virgins. But they </a:t>
            </a:r>
          </a:p>
          <a:p>
            <a:pPr algn="just">
              <a:buNone/>
            </a:pPr>
            <a:r>
              <a:rPr lang="en-IN" sz="2900" dirty="0" smtClean="0">
                <a:solidFill>
                  <a:srgbClr val="66FFFF"/>
                </a:solidFill>
                <a:latin typeface="Arial Black" pitchFamily="34" charset="0"/>
              </a:rPr>
              <a:t>	retained the priestly caste (the clergy) </a:t>
            </a:r>
          </a:p>
          <a:p>
            <a:pPr algn="just">
              <a:buNone/>
            </a:pPr>
            <a:r>
              <a:rPr lang="en-IN" sz="2900" dirty="0" smtClean="0">
                <a:solidFill>
                  <a:srgbClr val="66FFFF"/>
                </a:solidFill>
                <a:latin typeface="Arial Black" pitchFamily="34" charset="0"/>
              </a:rPr>
              <a:t>	as well as the sacred building</a:t>
            </a:r>
            <a:r>
              <a:rPr lang="en-IN" sz="2900" dirty="0" smtClean="0">
                <a:solidFill>
                  <a:srgbClr val="66FFFF"/>
                </a:solidFill>
              </a:rPr>
              <a:t>.</a:t>
            </a:r>
          </a:p>
          <a:p>
            <a:endParaRPr lang="en-IN" sz="1600" dirty="0" smtClean="0">
              <a:latin typeface="Arial Unicode MS" pitchFamily="34" charset="-128"/>
              <a:ea typeface="Arial Unicode MS" pitchFamily="34" charset="-128"/>
              <a:cs typeface="Arial Unicode MS" pitchFamily="34" charset="-128"/>
            </a:endParaRPr>
          </a:p>
        </p:txBody>
      </p:sp>
      <p:sp>
        <p:nvSpPr>
          <p:cNvPr id="4" name="Title 1"/>
          <p:cNvSpPr txBox="1">
            <a:spLocks/>
          </p:cNvSpPr>
          <p:nvPr/>
        </p:nvSpPr>
        <p:spPr>
          <a:xfrm>
            <a:off x="457200" y="609600"/>
            <a:ext cx="8229600" cy="780288"/>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Arial Unicode MS" pitchFamily="34" charset="-128"/>
                <a:ea typeface="Arial Unicode MS" pitchFamily="34" charset="-128"/>
                <a:cs typeface="Arial Unicode MS" pitchFamily="34" charset="-128"/>
              </a:rPr>
              <a:t>History of the Church</a:t>
            </a:r>
            <a:endParaRPr kumimoji="0" lang="en-US" sz="4800" b="0"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Unicode MS" pitchFamily="34" charset="-128"/>
              <a:ea typeface="Arial Unicode MS" pitchFamily="34" charset="-128"/>
              <a:cs typeface="Arial Unicode MS" pitchFamily="34" charset="-128"/>
            </a:endParaRPr>
          </a:p>
        </p:txBody>
      </p:sp>
      <p:sp>
        <p:nvSpPr>
          <p:cNvPr id="5" name="Rectangle 4"/>
          <p:cNvSpPr/>
          <p:nvPr/>
        </p:nvSpPr>
        <p:spPr>
          <a:xfrm>
            <a:off x="0" y="3581400"/>
            <a:ext cx="6019800" cy="2677656"/>
          </a:xfrm>
          <a:prstGeom prst="rect">
            <a:avLst/>
          </a:prstGeom>
        </p:spPr>
        <p:txBody>
          <a:bodyPr wrap="square">
            <a:spAutoFit/>
          </a:bodyPr>
          <a:lstStyle/>
          <a:p>
            <a:pPr>
              <a:buNone/>
            </a:pPr>
            <a:r>
              <a:rPr lang="en-IN" sz="2800" dirty="0" smtClean="0">
                <a:solidFill>
                  <a:srgbClr val="FFFF66"/>
                </a:solidFill>
                <a:latin typeface="Arial Black" pitchFamily="34" charset="0"/>
              </a:rPr>
              <a:t>Jesus’  announcement - if </a:t>
            </a:r>
          </a:p>
          <a:p>
            <a:pPr>
              <a:buNone/>
            </a:pPr>
            <a:r>
              <a:rPr lang="en-IN" sz="2800" dirty="0" smtClean="0">
                <a:solidFill>
                  <a:srgbClr val="FFFF66"/>
                </a:solidFill>
                <a:latin typeface="Arial Black" pitchFamily="34" charset="0"/>
              </a:rPr>
              <a:t>the Temple was destroyed, He would build a  new one in three days! ( John 2:19-21.) </a:t>
            </a:r>
          </a:p>
          <a:p>
            <a:pPr>
              <a:buNone/>
            </a:pPr>
            <a:r>
              <a:rPr lang="en-IN" sz="2800" dirty="0" smtClean="0">
                <a:solidFill>
                  <a:srgbClr val="FFFF66"/>
                </a:solidFill>
                <a:latin typeface="Arial Black" pitchFamily="34" charset="0"/>
              </a:rPr>
              <a:t> </a:t>
            </a:r>
          </a:p>
          <a:p>
            <a:pPr>
              <a:buNone/>
            </a:pPr>
            <a:r>
              <a:rPr lang="en-IN" sz="2800" dirty="0" smtClean="0">
                <a:solidFill>
                  <a:srgbClr val="FFFF66"/>
                </a:solidFill>
                <a:latin typeface="Arial Black" pitchFamily="34" charset="0"/>
              </a:rPr>
              <a:t>His body -Temple . </a:t>
            </a:r>
            <a:endParaRPr lang="en-IN" sz="2800" dirty="0" smtClean="0">
              <a:solidFill>
                <a:srgbClr val="FFFF66"/>
              </a:solidFill>
              <a:latin typeface="Arial Black" pitchFamily="34" charset="0"/>
              <a:ea typeface="Arial Unicode MS" pitchFamily="34" charset="-128"/>
              <a:cs typeface="Arial Unicode MS" pitchFamily="34" charset="-128"/>
            </a:endParaRPr>
          </a:p>
        </p:txBody>
      </p:sp>
      <p:pic>
        <p:nvPicPr>
          <p:cNvPr id="19458" name="Picture 2" descr="C:\Documents and Settings\Administrator\Desktop\TC PPT\images (7).jpg"/>
          <p:cNvPicPr>
            <a:picLocks noChangeAspect="1" noChangeArrowheads="1"/>
          </p:cNvPicPr>
          <p:nvPr/>
        </p:nvPicPr>
        <p:blipFill>
          <a:blip r:embed="rId2"/>
          <a:srcRect/>
          <a:stretch>
            <a:fillRect/>
          </a:stretch>
        </p:blipFill>
        <p:spPr bwMode="auto">
          <a:xfrm>
            <a:off x="7391400" y="4953000"/>
            <a:ext cx="1752600" cy="1904999"/>
          </a:xfrm>
          <a:prstGeom prst="rect">
            <a:avLst/>
          </a:prstGeom>
          <a:ln>
            <a:noFill/>
          </a:ln>
          <a:effectLst>
            <a:softEdge rad="112500"/>
          </a:effectLst>
        </p:spPr>
      </p:pic>
      <p:pic>
        <p:nvPicPr>
          <p:cNvPr id="19459" name="Picture 3" descr="C:\Documents and Settings\Administrator\Desktop\TC PPT\images (8).jpg"/>
          <p:cNvPicPr>
            <a:picLocks noChangeAspect="1" noChangeArrowheads="1"/>
          </p:cNvPicPr>
          <p:nvPr/>
        </p:nvPicPr>
        <p:blipFill>
          <a:blip r:embed="rId3"/>
          <a:srcRect/>
          <a:stretch>
            <a:fillRect/>
          </a:stretch>
        </p:blipFill>
        <p:spPr bwMode="auto">
          <a:xfrm>
            <a:off x="5257800" y="5029200"/>
            <a:ext cx="2209800" cy="1828800"/>
          </a:xfrm>
          <a:prstGeom prst="rect">
            <a:avLst/>
          </a:prstGeom>
          <a:ln>
            <a:noFill/>
          </a:ln>
          <a:effectLst>
            <a:softEdge rad="112500"/>
          </a:effectLst>
        </p:spPr>
      </p:pic>
      <p:pic>
        <p:nvPicPr>
          <p:cNvPr id="19460" name="Picture 4" descr="C:\Documents and Settings\Administrator\Desktop\TC PPT\images (43).jpg"/>
          <p:cNvPicPr>
            <a:picLocks noChangeAspect="1" noChangeArrowheads="1"/>
          </p:cNvPicPr>
          <p:nvPr/>
        </p:nvPicPr>
        <p:blipFill>
          <a:blip r:embed="rId4"/>
          <a:srcRect/>
          <a:stretch>
            <a:fillRect/>
          </a:stretch>
        </p:blipFill>
        <p:spPr bwMode="auto">
          <a:xfrm>
            <a:off x="5638800" y="3124200"/>
            <a:ext cx="1981200" cy="1964871"/>
          </a:xfrm>
          <a:prstGeom prst="rect">
            <a:avLst/>
          </a:prstGeom>
          <a:ln>
            <a:noFill/>
          </a:ln>
          <a:effectLst>
            <a:softEdge rad="112500"/>
          </a:effectLst>
        </p:spPr>
      </p:pic>
      <p:pic>
        <p:nvPicPr>
          <p:cNvPr id="19461" name="Picture 5" descr="C:\Documents and Settings\Administrator\Desktop\TC PPT\images (44).jpg"/>
          <p:cNvPicPr>
            <a:picLocks noChangeAspect="1" noChangeArrowheads="1"/>
          </p:cNvPicPr>
          <p:nvPr/>
        </p:nvPicPr>
        <p:blipFill>
          <a:blip r:embed="rId5"/>
          <a:srcRect/>
          <a:stretch>
            <a:fillRect/>
          </a:stretch>
        </p:blipFill>
        <p:spPr bwMode="auto">
          <a:xfrm>
            <a:off x="7620000" y="3200400"/>
            <a:ext cx="1524000" cy="1752600"/>
          </a:xfrm>
          <a:prstGeom prst="rect">
            <a:avLst/>
          </a:prstGeom>
          <a:ln>
            <a:noFill/>
          </a:ln>
          <a:effectLst>
            <a:softEdge rad="112500"/>
          </a:effectLst>
        </p:spPr>
      </p:pic>
    </p:spTree>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childTnLst>
                                </p:cTn>
                              </p:par>
                              <p:par>
                                <p:cTn id="16" presetID="23" presetClass="entr" presetSubtype="16"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p:cTn id="1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3" end="3"/>
                                            </p:txEl>
                                          </p:spTgt>
                                        </p:tgtEl>
                                        <p:attrNameLst>
                                          <p:attrName>ppt_h</p:attrName>
                                        </p:attrNameLst>
                                      </p:cBhvr>
                                      <p:tavLst>
                                        <p:tav tm="0">
                                          <p:val>
                                            <p:fltVal val="0"/>
                                          </p:val>
                                        </p:tav>
                                        <p:tav tm="100000">
                                          <p:val>
                                            <p:strVal val="#ppt_h"/>
                                          </p:val>
                                        </p:tav>
                                      </p:tavLst>
                                    </p:anim>
                                  </p:childTnLst>
                                </p:cTn>
                              </p:par>
                              <p:par>
                                <p:cTn id="20" presetID="23" presetClass="entr" presetSubtype="16"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4" end="4"/>
                                            </p:txEl>
                                          </p:spTgt>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p:cTn id="2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5" end="5"/>
                                            </p:txEl>
                                          </p:spTgt>
                                        </p:tgtEl>
                                        <p:attrNameLst>
                                          <p:attrName>ppt_h</p:attrName>
                                        </p:attrNameLst>
                                      </p:cBhvr>
                                      <p:tavLst>
                                        <p:tav tm="0">
                                          <p:val>
                                            <p:fltVal val="0"/>
                                          </p:val>
                                        </p:tav>
                                        <p:tav tm="100000">
                                          <p:val>
                                            <p:strVal val="#ppt_h"/>
                                          </p:val>
                                        </p:tav>
                                      </p:tavLst>
                                    </p:anim>
                                  </p:childTnLst>
                                </p:cTn>
                              </p:par>
                              <p:par>
                                <p:cTn id="28" presetID="23" presetClass="entr" presetSubtype="16"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p:cTn id="30"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6" end="6"/>
                                            </p:txEl>
                                          </p:spTgt>
                                        </p:tgtEl>
                                        <p:attrNameLst>
                                          <p:attrName>ppt_h</p:attrName>
                                        </p:attrNameLst>
                                      </p:cBhvr>
                                      <p:tavLst>
                                        <p:tav tm="0">
                                          <p:val>
                                            <p:fltVal val="0"/>
                                          </p:val>
                                        </p:tav>
                                        <p:tav tm="100000">
                                          <p:val>
                                            <p:strVal val="#ppt_h"/>
                                          </p:val>
                                        </p:tav>
                                      </p:tavLst>
                                    </p:anim>
                                  </p:childTnLst>
                                </p:cTn>
                              </p:par>
                              <p:par>
                                <p:cTn id="32" presetID="30" presetClass="entr" presetSubtype="0" fill="hold" nodeType="withEffect">
                                  <p:stCondLst>
                                    <p:cond delay="0"/>
                                  </p:stCondLst>
                                  <p:childTnLst>
                                    <p:set>
                                      <p:cBhvr>
                                        <p:cTn id="33" dur="1" fill="hold">
                                          <p:stCondLst>
                                            <p:cond delay="0"/>
                                          </p:stCondLst>
                                        </p:cTn>
                                        <p:tgtEl>
                                          <p:spTgt spid="19460"/>
                                        </p:tgtEl>
                                        <p:attrNameLst>
                                          <p:attrName>style.visibility</p:attrName>
                                        </p:attrNameLst>
                                      </p:cBhvr>
                                      <p:to>
                                        <p:strVal val="visible"/>
                                      </p:to>
                                    </p:set>
                                    <p:animEffect transition="in" filter="fade">
                                      <p:cBhvr>
                                        <p:cTn id="34" dur="800" decel="100000"/>
                                        <p:tgtEl>
                                          <p:spTgt spid="19460"/>
                                        </p:tgtEl>
                                      </p:cBhvr>
                                    </p:animEffect>
                                    <p:anim calcmode="lin" valueType="num">
                                      <p:cBhvr>
                                        <p:cTn id="35" dur="800" decel="100000" fill="hold"/>
                                        <p:tgtEl>
                                          <p:spTgt spid="19460"/>
                                        </p:tgtEl>
                                        <p:attrNameLst>
                                          <p:attrName>style.rotation</p:attrName>
                                        </p:attrNameLst>
                                      </p:cBhvr>
                                      <p:tavLst>
                                        <p:tav tm="0">
                                          <p:val>
                                            <p:fltVal val="-90"/>
                                          </p:val>
                                        </p:tav>
                                        <p:tav tm="100000">
                                          <p:val>
                                            <p:fltVal val="0"/>
                                          </p:val>
                                        </p:tav>
                                      </p:tavLst>
                                    </p:anim>
                                    <p:anim calcmode="lin" valueType="num">
                                      <p:cBhvr>
                                        <p:cTn id="36" dur="800" decel="100000" fill="hold"/>
                                        <p:tgtEl>
                                          <p:spTgt spid="19460"/>
                                        </p:tgtEl>
                                        <p:attrNameLst>
                                          <p:attrName>ppt_x</p:attrName>
                                        </p:attrNameLst>
                                      </p:cBhvr>
                                      <p:tavLst>
                                        <p:tav tm="0">
                                          <p:val>
                                            <p:strVal val="#ppt_x+0.4"/>
                                          </p:val>
                                        </p:tav>
                                        <p:tav tm="100000">
                                          <p:val>
                                            <p:strVal val="#ppt_x-0.05"/>
                                          </p:val>
                                        </p:tav>
                                      </p:tavLst>
                                    </p:anim>
                                    <p:anim calcmode="lin" valueType="num">
                                      <p:cBhvr>
                                        <p:cTn id="37" dur="800" decel="100000" fill="hold"/>
                                        <p:tgtEl>
                                          <p:spTgt spid="19460"/>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19460"/>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19460"/>
                                        </p:tgtEl>
                                        <p:attrNameLst>
                                          <p:attrName>ppt_y</p:attrName>
                                        </p:attrNameLst>
                                      </p:cBhvr>
                                      <p:tavLst>
                                        <p:tav tm="0">
                                          <p:val>
                                            <p:strVal val="#ppt_y+0.1"/>
                                          </p:val>
                                        </p:tav>
                                        <p:tav tm="100000">
                                          <p:val>
                                            <p:strVal val="#ppt_y"/>
                                          </p:val>
                                        </p:tav>
                                      </p:tavLst>
                                    </p:anim>
                                  </p:childTnLst>
                                </p:cTn>
                              </p:par>
                              <p:par>
                                <p:cTn id="40" presetID="30" presetClass="entr" presetSubtype="0" fill="hold" nodeType="withEffect">
                                  <p:stCondLst>
                                    <p:cond delay="0"/>
                                  </p:stCondLst>
                                  <p:childTnLst>
                                    <p:set>
                                      <p:cBhvr>
                                        <p:cTn id="41" dur="1" fill="hold">
                                          <p:stCondLst>
                                            <p:cond delay="0"/>
                                          </p:stCondLst>
                                        </p:cTn>
                                        <p:tgtEl>
                                          <p:spTgt spid="19461"/>
                                        </p:tgtEl>
                                        <p:attrNameLst>
                                          <p:attrName>style.visibility</p:attrName>
                                        </p:attrNameLst>
                                      </p:cBhvr>
                                      <p:to>
                                        <p:strVal val="visible"/>
                                      </p:to>
                                    </p:set>
                                    <p:animEffect transition="in" filter="fade">
                                      <p:cBhvr>
                                        <p:cTn id="42" dur="800" decel="100000"/>
                                        <p:tgtEl>
                                          <p:spTgt spid="19461"/>
                                        </p:tgtEl>
                                      </p:cBhvr>
                                    </p:animEffect>
                                    <p:anim calcmode="lin" valueType="num">
                                      <p:cBhvr>
                                        <p:cTn id="43" dur="800" decel="100000" fill="hold"/>
                                        <p:tgtEl>
                                          <p:spTgt spid="19461"/>
                                        </p:tgtEl>
                                        <p:attrNameLst>
                                          <p:attrName>style.rotation</p:attrName>
                                        </p:attrNameLst>
                                      </p:cBhvr>
                                      <p:tavLst>
                                        <p:tav tm="0">
                                          <p:val>
                                            <p:fltVal val="-90"/>
                                          </p:val>
                                        </p:tav>
                                        <p:tav tm="100000">
                                          <p:val>
                                            <p:fltVal val="0"/>
                                          </p:val>
                                        </p:tav>
                                      </p:tavLst>
                                    </p:anim>
                                    <p:anim calcmode="lin" valueType="num">
                                      <p:cBhvr>
                                        <p:cTn id="44" dur="800" decel="100000" fill="hold"/>
                                        <p:tgtEl>
                                          <p:spTgt spid="19461"/>
                                        </p:tgtEl>
                                        <p:attrNameLst>
                                          <p:attrName>ppt_x</p:attrName>
                                        </p:attrNameLst>
                                      </p:cBhvr>
                                      <p:tavLst>
                                        <p:tav tm="0">
                                          <p:val>
                                            <p:strVal val="#ppt_x+0.4"/>
                                          </p:val>
                                        </p:tav>
                                        <p:tav tm="100000">
                                          <p:val>
                                            <p:strVal val="#ppt_x-0.05"/>
                                          </p:val>
                                        </p:tav>
                                      </p:tavLst>
                                    </p:anim>
                                    <p:anim calcmode="lin" valueType="num">
                                      <p:cBhvr>
                                        <p:cTn id="45" dur="800" decel="100000" fill="hold"/>
                                        <p:tgtEl>
                                          <p:spTgt spid="19461"/>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19461"/>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19461"/>
                                        </p:tgtEl>
                                        <p:attrNameLst>
                                          <p:attrName>ppt_y</p:attrName>
                                        </p:attrNameLst>
                                      </p:cBhvr>
                                      <p:tavLst>
                                        <p:tav tm="0">
                                          <p:val>
                                            <p:strVal val="#ppt_y+0.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3" presetClass="entr" presetSubtype="16"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p:cTn id="52" dur="500" fill="hold"/>
                                        <p:tgtEl>
                                          <p:spTgt spid="5"/>
                                        </p:tgtEl>
                                        <p:attrNameLst>
                                          <p:attrName>ppt_w</p:attrName>
                                        </p:attrNameLst>
                                      </p:cBhvr>
                                      <p:tavLst>
                                        <p:tav tm="0">
                                          <p:val>
                                            <p:fltVal val="0"/>
                                          </p:val>
                                        </p:tav>
                                        <p:tav tm="100000">
                                          <p:val>
                                            <p:strVal val="#ppt_w"/>
                                          </p:val>
                                        </p:tav>
                                      </p:tavLst>
                                    </p:anim>
                                    <p:anim calcmode="lin" valueType="num">
                                      <p:cBhvr>
                                        <p:cTn id="53" dur="500" fill="hold"/>
                                        <p:tgtEl>
                                          <p:spTgt spid="5"/>
                                        </p:tgtEl>
                                        <p:attrNameLst>
                                          <p:attrName>ppt_h</p:attrName>
                                        </p:attrNameLst>
                                      </p:cBhvr>
                                      <p:tavLst>
                                        <p:tav tm="0">
                                          <p:val>
                                            <p:fltVal val="0"/>
                                          </p:val>
                                        </p:tav>
                                        <p:tav tm="100000">
                                          <p:val>
                                            <p:strVal val="#ppt_h"/>
                                          </p:val>
                                        </p:tav>
                                      </p:tavLst>
                                    </p:anim>
                                  </p:childTnLst>
                                </p:cTn>
                              </p:par>
                              <p:par>
                                <p:cTn id="54" presetID="37" presetClass="entr" presetSubtype="0" fill="hold" nodeType="withEffect">
                                  <p:stCondLst>
                                    <p:cond delay="0"/>
                                  </p:stCondLst>
                                  <p:childTnLst>
                                    <p:set>
                                      <p:cBhvr>
                                        <p:cTn id="55" dur="1" fill="hold">
                                          <p:stCondLst>
                                            <p:cond delay="0"/>
                                          </p:stCondLst>
                                        </p:cTn>
                                        <p:tgtEl>
                                          <p:spTgt spid="19459"/>
                                        </p:tgtEl>
                                        <p:attrNameLst>
                                          <p:attrName>style.visibility</p:attrName>
                                        </p:attrNameLst>
                                      </p:cBhvr>
                                      <p:to>
                                        <p:strVal val="visible"/>
                                      </p:to>
                                    </p:set>
                                    <p:animEffect transition="in" filter="fade">
                                      <p:cBhvr>
                                        <p:cTn id="56" dur="1000"/>
                                        <p:tgtEl>
                                          <p:spTgt spid="19459"/>
                                        </p:tgtEl>
                                      </p:cBhvr>
                                    </p:animEffect>
                                    <p:anim calcmode="lin" valueType="num">
                                      <p:cBhvr>
                                        <p:cTn id="57" dur="1000" fill="hold"/>
                                        <p:tgtEl>
                                          <p:spTgt spid="19459"/>
                                        </p:tgtEl>
                                        <p:attrNameLst>
                                          <p:attrName>ppt_x</p:attrName>
                                        </p:attrNameLst>
                                      </p:cBhvr>
                                      <p:tavLst>
                                        <p:tav tm="0">
                                          <p:val>
                                            <p:strVal val="#ppt_x"/>
                                          </p:val>
                                        </p:tav>
                                        <p:tav tm="100000">
                                          <p:val>
                                            <p:strVal val="#ppt_x"/>
                                          </p:val>
                                        </p:tav>
                                      </p:tavLst>
                                    </p:anim>
                                    <p:anim calcmode="lin" valueType="num">
                                      <p:cBhvr>
                                        <p:cTn id="58" dur="900" decel="100000" fill="hold"/>
                                        <p:tgtEl>
                                          <p:spTgt spid="19459"/>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19459"/>
                                        </p:tgtEl>
                                        <p:attrNameLst>
                                          <p:attrName>ppt_y</p:attrName>
                                        </p:attrNameLst>
                                      </p:cBhvr>
                                      <p:tavLst>
                                        <p:tav tm="0">
                                          <p:val>
                                            <p:strVal val="#ppt_y-.03"/>
                                          </p:val>
                                        </p:tav>
                                        <p:tav tm="100000">
                                          <p:val>
                                            <p:strVal val="#ppt_y"/>
                                          </p:val>
                                        </p:tav>
                                      </p:tavLst>
                                    </p:anim>
                                  </p:childTnLst>
                                </p:cTn>
                              </p:par>
                              <p:par>
                                <p:cTn id="60" presetID="37" presetClass="entr" presetSubtype="0" fill="hold" nodeType="withEffect">
                                  <p:stCondLst>
                                    <p:cond delay="0"/>
                                  </p:stCondLst>
                                  <p:childTnLst>
                                    <p:set>
                                      <p:cBhvr>
                                        <p:cTn id="61" dur="1" fill="hold">
                                          <p:stCondLst>
                                            <p:cond delay="0"/>
                                          </p:stCondLst>
                                        </p:cTn>
                                        <p:tgtEl>
                                          <p:spTgt spid="19458"/>
                                        </p:tgtEl>
                                        <p:attrNameLst>
                                          <p:attrName>style.visibility</p:attrName>
                                        </p:attrNameLst>
                                      </p:cBhvr>
                                      <p:to>
                                        <p:strVal val="visible"/>
                                      </p:to>
                                    </p:set>
                                    <p:animEffect transition="in" filter="fade">
                                      <p:cBhvr>
                                        <p:cTn id="62" dur="1000"/>
                                        <p:tgtEl>
                                          <p:spTgt spid="19458"/>
                                        </p:tgtEl>
                                      </p:cBhvr>
                                    </p:animEffect>
                                    <p:anim calcmode="lin" valueType="num">
                                      <p:cBhvr>
                                        <p:cTn id="63" dur="1000" fill="hold"/>
                                        <p:tgtEl>
                                          <p:spTgt spid="19458"/>
                                        </p:tgtEl>
                                        <p:attrNameLst>
                                          <p:attrName>ppt_x</p:attrName>
                                        </p:attrNameLst>
                                      </p:cBhvr>
                                      <p:tavLst>
                                        <p:tav tm="0">
                                          <p:val>
                                            <p:strVal val="#ppt_x"/>
                                          </p:val>
                                        </p:tav>
                                        <p:tav tm="100000">
                                          <p:val>
                                            <p:strVal val="#ppt_x"/>
                                          </p:val>
                                        </p:tav>
                                      </p:tavLst>
                                    </p:anim>
                                    <p:anim calcmode="lin" valueType="num">
                                      <p:cBhvr>
                                        <p:cTn id="64" dur="900" decel="100000" fill="hold"/>
                                        <p:tgtEl>
                                          <p:spTgt spid="19458"/>
                                        </p:tgtEl>
                                        <p:attrNameLst>
                                          <p:attrName>ppt_y</p:attrName>
                                        </p:attrNameLst>
                                      </p:cBhvr>
                                      <p:tavLst>
                                        <p:tav tm="0">
                                          <p:val>
                                            <p:strVal val="#ppt_y+1"/>
                                          </p:val>
                                        </p:tav>
                                        <p:tav tm="100000">
                                          <p:val>
                                            <p:strVal val="#ppt_y-.03"/>
                                          </p:val>
                                        </p:tav>
                                      </p:tavLst>
                                    </p:anim>
                                    <p:anim calcmode="lin" valueType="num">
                                      <p:cBhvr>
                                        <p:cTn id="65" dur="100" accel="100000" fill="hold">
                                          <p:stCondLst>
                                            <p:cond delay="900"/>
                                          </p:stCondLst>
                                        </p:cTn>
                                        <p:tgtEl>
                                          <p:spTgt spid="1945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7924800" cy="4389120"/>
          </a:xfrm>
        </p:spPr>
        <p:txBody>
          <a:bodyPr/>
          <a:lstStyle/>
          <a:p>
            <a:pPr>
              <a:buNone/>
            </a:pPr>
            <a:r>
              <a:rPr lang="en-IN" sz="2800" dirty="0" smtClean="0">
                <a:latin typeface="Tamil Bible" pitchFamily="2" charset="0"/>
              </a:rPr>
              <a:t> </a:t>
            </a:r>
            <a:r>
              <a:rPr lang="en-IN" sz="4000" dirty="0" smtClean="0">
                <a:solidFill>
                  <a:srgbClr val="66FFFF"/>
                </a:solidFill>
                <a:latin typeface="Arial Black" pitchFamily="34" charset="0"/>
              </a:rPr>
              <a:t>Since Christ has risen, we Christians have become the temple of God. At His resurrection, Christ became a "life-giving spirit"(1 Cor. 15:45) </a:t>
            </a:r>
          </a:p>
          <a:p>
            <a:pPr>
              <a:buNone/>
            </a:pPr>
            <a:endParaRPr lang="en-IN" sz="2400" dirty="0" smtClean="0">
              <a:latin typeface="Tamil Bible" pitchFamily="2" charset="0"/>
              <a:ea typeface="Arial Unicode MS" pitchFamily="34" charset="-128"/>
              <a:cs typeface="Arial Unicode MS" pitchFamily="34" charset="-128"/>
            </a:endParaRPr>
          </a:p>
          <a:p>
            <a:endParaRPr lang="en-US" dirty="0"/>
          </a:p>
        </p:txBody>
      </p:sp>
      <p:sp>
        <p:nvSpPr>
          <p:cNvPr id="4" name="Title 1"/>
          <p:cNvSpPr txBox="1">
            <a:spLocks/>
          </p:cNvSpPr>
          <p:nvPr/>
        </p:nvSpPr>
        <p:spPr>
          <a:xfrm>
            <a:off x="457200" y="609600"/>
            <a:ext cx="8229600" cy="780288"/>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rgbClr val="66FF33"/>
                </a:solidFill>
                <a:effectLst>
                  <a:outerShdw blurRad="38100" dist="38100" dir="2700000" algn="tl">
                    <a:srgbClr val="000000">
                      <a:alpha val="43137"/>
                    </a:srgbClr>
                  </a:outerShdw>
                </a:effectLst>
                <a:uLnTx/>
                <a:uFillTx/>
                <a:latin typeface="Arial Unicode MS" pitchFamily="34" charset="-128"/>
                <a:ea typeface="Arial Unicode MS" pitchFamily="34" charset="-128"/>
                <a:cs typeface="Arial Unicode MS" pitchFamily="34" charset="-128"/>
              </a:rPr>
              <a:t>History of the Church</a:t>
            </a:r>
            <a:endParaRPr kumimoji="0" lang="en-US" sz="4800" b="0" i="0" u="none" strike="noStrike" kern="1200" cap="none" spc="0" normalizeH="0" baseline="0" noProof="0" dirty="0">
              <a:ln>
                <a:noFill/>
              </a:ln>
              <a:solidFill>
                <a:srgbClr val="66FF33"/>
              </a:solidFill>
              <a:effectLst>
                <a:outerShdw blurRad="38100" dist="38100" dir="2700000" algn="tl">
                  <a:srgbClr val="000000">
                    <a:alpha val="43137"/>
                  </a:srgbClr>
                </a:outerShdw>
              </a:effectLst>
              <a:uLnTx/>
              <a:uFillTx/>
              <a:latin typeface="Arial Unicode MS" pitchFamily="34" charset="-128"/>
              <a:ea typeface="Arial Unicode MS" pitchFamily="34" charset="-128"/>
              <a:cs typeface="Arial Unicode MS" pitchFamily="34" charset="-128"/>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704088"/>
          </a:xfrm>
        </p:spPr>
        <p:txBody>
          <a:bodyPr>
            <a:normAutofit/>
          </a:bodyPr>
          <a:lstStyle/>
          <a:p>
            <a:pPr algn="ctr"/>
            <a:r>
              <a:rPr lang="en-US" sz="3200" dirty="0" smtClean="0">
                <a:solidFill>
                  <a:srgbClr val="66FFFF"/>
                </a:solidFill>
                <a:latin typeface="Arial Black" pitchFamily="34" charset="0"/>
                <a:ea typeface="Arial Unicode MS" pitchFamily="34" charset="-128"/>
                <a:cs typeface="Arial Unicode MS" pitchFamily="34" charset="-128"/>
              </a:rPr>
              <a:t>Hierarchical Structure of the Church </a:t>
            </a:r>
            <a:endParaRPr lang="en-US" sz="3200" dirty="0">
              <a:solidFill>
                <a:srgbClr val="66FFFF"/>
              </a:solidFill>
              <a:latin typeface="Arial Black" pitchFamily="34" charset="0"/>
              <a:ea typeface="Arial Unicode MS" pitchFamily="34" charset="-128"/>
              <a:cs typeface="Arial Unicode MS" pitchFamily="34" charset="-128"/>
            </a:endParaRPr>
          </a:p>
        </p:txBody>
      </p:sp>
      <p:graphicFrame>
        <p:nvGraphicFramePr>
          <p:cNvPr id="4" name="Content Placeholder 3"/>
          <p:cNvGraphicFramePr>
            <a:graphicFrameLocks noGrp="1"/>
          </p:cNvGraphicFramePr>
          <p:nvPr>
            <p:ph idx="1"/>
          </p:nvPr>
        </p:nvGraphicFramePr>
        <p:xfrm>
          <a:off x="457200" y="1752600"/>
          <a:ext cx="8382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3429000"/>
          </a:xfrm>
        </p:spPr>
        <p:txBody>
          <a:bodyPr>
            <a:normAutofit fontScale="32500" lnSpcReduction="20000"/>
          </a:bodyPr>
          <a:lstStyle/>
          <a:p>
            <a:pPr>
              <a:buFont typeface="Wingdings" pitchFamily="2" charset="2"/>
              <a:buChar char="q"/>
            </a:pPr>
            <a:endParaRPr lang="en-IN" sz="1400" dirty="0" smtClean="0"/>
          </a:p>
          <a:p>
            <a:pPr>
              <a:buFont typeface="Wingdings" pitchFamily="2" charset="2"/>
              <a:buChar char="q"/>
            </a:pPr>
            <a:r>
              <a:rPr lang="en-IN" sz="5000" dirty="0" smtClean="0">
                <a:solidFill>
                  <a:srgbClr val="66FFFF"/>
                </a:solidFill>
                <a:latin typeface="Arial Black" pitchFamily="34" charset="0"/>
              </a:rPr>
              <a:t>For the first three centuries, the Christians did not have any special buildings! As one scholar put it, "The Christianity that conquered the Roman Empire was essentially a home-</a:t>
            </a:r>
            <a:r>
              <a:rPr lang="en-IN" sz="5000" dirty="0" err="1" smtClean="0">
                <a:solidFill>
                  <a:srgbClr val="66FFFF"/>
                </a:solidFill>
                <a:latin typeface="Arial Black" pitchFamily="34" charset="0"/>
              </a:rPr>
              <a:t>centered</a:t>
            </a:r>
            <a:r>
              <a:rPr lang="en-IN" sz="5000" dirty="0" smtClean="0">
                <a:solidFill>
                  <a:srgbClr val="66FFFF"/>
                </a:solidFill>
                <a:latin typeface="Arial Black" pitchFamily="34" charset="0"/>
              </a:rPr>
              <a:t> movement."" </a:t>
            </a:r>
          </a:p>
          <a:p>
            <a:pPr>
              <a:buFont typeface="Wingdings" pitchFamily="2" charset="2"/>
              <a:buChar char="q"/>
            </a:pPr>
            <a:endParaRPr lang="en-IN" sz="5000" dirty="0" smtClean="0">
              <a:solidFill>
                <a:srgbClr val="66FFFF"/>
              </a:solidFill>
              <a:latin typeface="Arial Black" pitchFamily="34" charset="0"/>
              <a:ea typeface="Arial Unicode MS" pitchFamily="34" charset="-128"/>
              <a:cs typeface="Arial Unicode MS" pitchFamily="34" charset="-128"/>
            </a:endParaRPr>
          </a:p>
          <a:p>
            <a:pPr>
              <a:buFont typeface="Wingdings" pitchFamily="2" charset="2"/>
              <a:buChar char="q"/>
            </a:pPr>
            <a:endParaRPr lang="en-US" sz="5000" dirty="0" smtClean="0">
              <a:solidFill>
                <a:srgbClr val="66FFFF"/>
              </a:solidFill>
              <a:latin typeface="Arial Black" pitchFamily="34" charset="0"/>
              <a:ea typeface="Arial Unicode MS" pitchFamily="34" charset="-128"/>
              <a:cs typeface="Arial Unicode MS" pitchFamily="34" charset="-128"/>
            </a:endParaRPr>
          </a:p>
          <a:p>
            <a:pPr>
              <a:buNone/>
            </a:pPr>
            <a:r>
              <a:rPr lang="en-IN" sz="5000" dirty="0" smtClean="0">
                <a:solidFill>
                  <a:srgbClr val="66FFFF"/>
                </a:solidFill>
                <a:latin typeface="Arial Black" pitchFamily="34" charset="0"/>
              </a:rPr>
              <a:t>	The Christian faith was born in homes, out in courtyards, and along roadsides. </a:t>
            </a:r>
          </a:p>
          <a:p>
            <a:pPr>
              <a:buNone/>
            </a:pPr>
            <a:r>
              <a:rPr lang="en-IN" sz="5000" dirty="0" smtClean="0">
                <a:solidFill>
                  <a:srgbClr val="66FFFF"/>
                </a:solidFill>
                <a:latin typeface="Arial Black" pitchFamily="34" charset="0"/>
                <a:ea typeface="Arial Unicode MS" pitchFamily="34" charset="-128"/>
                <a:cs typeface="Arial Unicode MS" pitchFamily="34" charset="-128"/>
              </a:rPr>
              <a:t>	</a:t>
            </a:r>
            <a:r>
              <a:rPr lang="en-IN" sz="5000" dirty="0" smtClean="0">
                <a:solidFill>
                  <a:srgbClr val="66FFFF"/>
                </a:solidFill>
                <a:latin typeface="Arial Black" pitchFamily="34" charset="0"/>
              </a:rPr>
              <a:t>As Christian congregations grew in size, they began to remodel their homes to accommodate their growing numbers." </a:t>
            </a:r>
          </a:p>
          <a:p>
            <a:pPr>
              <a:buNone/>
            </a:pPr>
            <a:endParaRPr lang="en-IN" sz="5000" dirty="0" smtClean="0">
              <a:solidFill>
                <a:srgbClr val="66FFFF"/>
              </a:solidFill>
              <a:latin typeface="Arial Black" pitchFamily="34" charset="0"/>
            </a:endParaRPr>
          </a:p>
          <a:p>
            <a:pPr>
              <a:buNone/>
            </a:pPr>
            <a:r>
              <a:rPr lang="en-IN" sz="5000" dirty="0" smtClean="0">
                <a:solidFill>
                  <a:srgbClr val="66FFFF"/>
                </a:solidFill>
                <a:latin typeface="Arial Black" pitchFamily="34" charset="0"/>
                <a:ea typeface="Arial Unicode MS" pitchFamily="34" charset="-128"/>
                <a:cs typeface="Arial Unicode MS" pitchFamily="34" charset="-128"/>
              </a:rPr>
              <a:t>	</a:t>
            </a:r>
            <a:r>
              <a:rPr lang="en-IN" sz="5000" dirty="0" smtClean="0">
                <a:solidFill>
                  <a:srgbClr val="66FFFF"/>
                </a:solidFill>
                <a:latin typeface="Arial Black" pitchFamily="34" charset="0"/>
              </a:rPr>
              <a:t>Christians did not begin calling their buildings temples until the fifteenth century.‘</a:t>
            </a:r>
          </a:p>
          <a:p>
            <a:pPr>
              <a:buNone/>
            </a:pPr>
            <a:r>
              <a:rPr lang="en-IN" sz="5000" dirty="0" smtClean="0">
                <a:solidFill>
                  <a:srgbClr val="66FFFF"/>
                </a:solidFill>
                <a:latin typeface="Arial Black" pitchFamily="34" charset="0"/>
                <a:ea typeface="Arial Unicode MS" pitchFamily="34" charset="-128"/>
                <a:cs typeface="Arial Unicode MS" pitchFamily="34" charset="-128"/>
              </a:rPr>
              <a:t>	 </a:t>
            </a:r>
          </a:p>
          <a:p>
            <a:pPr>
              <a:buFont typeface="Wingdings" pitchFamily="2" charset="2"/>
              <a:buChar char="q"/>
            </a:pPr>
            <a:r>
              <a:rPr lang="en-IN" sz="5000" dirty="0" smtClean="0">
                <a:solidFill>
                  <a:srgbClr val="66FFFF"/>
                </a:solidFill>
                <a:latin typeface="Arial Black" pitchFamily="34" charset="0"/>
                <a:ea typeface="Arial Unicode MS" pitchFamily="34" charset="-128"/>
                <a:cs typeface="Arial Unicode MS" pitchFamily="34" charset="-128"/>
              </a:rPr>
              <a:t> </a:t>
            </a:r>
            <a:endParaRPr lang="en-US" sz="5000" dirty="0">
              <a:solidFill>
                <a:srgbClr val="66FFFF"/>
              </a:solidFill>
              <a:latin typeface="Arial Black" pitchFamily="34" charset="0"/>
              <a:ea typeface="Arial Unicode MS" pitchFamily="34" charset="-128"/>
              <a:cs typeface="Arial Unicode MS" pitchFamily="34" charset="-128"/>
            </a:endParaRPr>
          </a:p>
          <a:p>
            <a:endParaRPr lang="en-US" sz="1200" dirty="0" smtClean="0"/>
          </a:p>
          <a:p>
            <a:endParaRPr lang="en-US" sz="1200" dirty="0"/>
          </a:p>
        </p:txBody>
      </p:sp>
      <p:pic>
        <p:nvPicPr>
          <p:cNvPr id="9219" name="Picture 3" descr="C:\Documents and Settings\Administrator\Desktop\TC PPT\images (1).jpg"/>
          <p:cNvPicPr>
            <a:picLocks noChangeAspect="1" noChangeArrowheads="1"/>
          </p:cNvPicPr>
          <p:nvPr/>
        </p:nvPicPr>
        <p:blipFill>
          <a:blip r:embed="rId2"/>
          <a:srcRect/>
          <a:stretch>
            <a:fillRect/>
          </a:stretch>
        </p:blipFill>
        <p:spPr bwMode="auto">
          <a:xfrm>
            <a:off x="2971800" y="4648200"/>
            <a:ext cx="2847975" cy="2209800"/>
          </a:xfrm>
          <a:prstGeom prst="rect">
            <a:avLst/>
          </a:prstGeom>
          <a:ln>
            <a:noFill/>
          </a:ln>
          <a:effectLst>
            <a:softEdge rad="112500"/>
          </a:effectLst>
        </p:spPr>
      </p:pic>
      <p:pic>
        <p:nvPicPr>
          <p:cNvPr id="9221" name="Picture 5" descr="C:\Documents and Settings\Administrator\Desktop\TC PPT\images (9).jpg"/>
          <p:cNvPicPr>
            <a:picLocks noChangeAspect="1" noChangeArrowheads="1"/>
          </p:cNvPicPr>
          <p:nvPr/>
        </p:nvPicPr>
        <p:blipFill>
          <a:blip r:embed="rId3"/>
          <a:srcRect/>
          <a:stretch>
            <a:fillRect/>
          </a:stretch>
        </p:blipFill>
        <p:spPr bwMode="auto">
          <a:xfrm>
            <a:off x="6019800" y="4724400"/>
            <a:ext cx="2819400" cy="2133600"/>
          </a:xfrm>
          <a:prstGeom prst="rect">
            <a:avLst/>
          </a:prstGeom>
          <a:ln>
            <a:noFill/>
          </a:ln>
          <a:effectLst>
            <a:softEdge rad="112500"/>
          </a:effectLst>
        </p:spPr>
      </p:pic>
      <p:pic>
        <p:nvPicPr>
          <p:cNvPr id="9222" name="Picture 6" descr="C:\Documents and Settings\Administrator\Desktop\TC PPT\images (41).jpg"/>
          <p:cNvPicPr>
            <a:picLocks noChangeAspect="1" noChangeArrowheads="1"/>
          </p:cNvPicPr>
          <p:nvPr/>
        </p:nvPicPr>
        <p:blipFill>
          <a:blip r:embed="rId4"/>
          <a:srcRect/>
          <a:stretch>
            <a:fillRect/>
          </a:stretch>
        </p:blipFill>
        <p:spPr bwMode="auto">
          <a:xfrm>
            <a:off x="0" y="4648200"/>
            <a:ext cx="2949804" cy="2209800"/>
          </a:xfrm>
          <a:prstGeom prst="rect">
            <a:avLst/>
          </a:prstGeom>
          <a:ln>
            <a:noFill/>
          </a:ln>
          <a:effectLst>
            <a:softEdge rad="112500"/>
          </a:effectLst>
        </p:spPr>
      </p:pic>
      <p:sp>
        <p:nvSpPr>
          <p:cNvPr id="11" name="Title 1"/>
          <p:cNvSpPr txBox="1">
            <a:spLocks/>
          </p:cNvSpPr>
          <p:nvPr/>
        </p:nvSpPr>
        <p:spPr>
          <a:xfrm>
            <a:off x="457200" y="381000"/>
            <a:ext cx="8229600" cy="780288"/>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rgbClr val="66FF33"/>
                </a:solidFill>
                <a:effectLst>
                  <a:outerShdw blurRad="38100" dist="38100" dir="2700000" algn="tl">
                    <a:srgbClr val="000000">
                      <a:alpha val="43137"/>
                    </a:srgbClr>
                  </a:outerShdw>
                </a:effectLst>
                <a:uLnTx/>
                <a:uFillTx/>
                <a:latin typeface="Arial Unicode MS" pitchFamily="34" charset="-128"/>
                <a:ea typeface="Arial Unicode MS" pitchFamily="34" charset="-128"/>
                <a:cs typeface="Arial Unicode MS" pitchFamily="34" charset="-128"/>
              </a:rPr>
              <a:t>History of the Church</a:t>
            </a:r>
            <a:endParaRPr kumimoji="0" lang="en-US" sz="4000" b="0" i="0" u="none" strike="noStrike" kern="1200" cap="none" spc="0" normalizeH="0" baseline="0" noProof="0" dirty="0">
              <a:ln>
                <a:noFill/>
              </a:ln>
              <a:solidFill>
                <a:srgbClr val="66FF33"/>
              </a:solidFill>
              <a:effectLst>
                <a:outerShdw blurRad="38100" dist="38100" dir="2700000" algn="tl">
                  <a:srgbClr val="000000">
                    <a:alpha val="43137"/>
                  </a:srgbClr>
                </a:outerShdw>
              </a:effectLst>
              <a:uLnTx/>
              <a:uFillTx/>
              <a:latin typeface="Arial Unicode MS" pitchFamily="34" charset="-128"/>
              <a:ea typeface="Arial Unicode MS" pitchFamily="34" charset="-128"/>
              <a:cs typeface="Arial Unicode MS" pitchFamily="34" charset="-128"/>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childTnLst>
                                </p:cTn>
                              </p:par>
                              <p:par>
                                <p:cTn id="16" presetID="47" presetClass="entr" presetSubtype="0" fill="hold" nodeType="withEffect">
                                  <p:stCondLst>
                                    <p:cond delay="0"/>
                                  </p:stCondLst>
                                  <p:childTnLst>
                                    <p:set>
                                      <p:cBhvr>
                                        <p:cTn id="17" dur="1" fill="hold">
                                          <p:stCondLst>
                                            <p:cond delay="0"/>
                                          </p:stCondLst>
                                        </p:cTn>
                                        <p:tgtEl>
                                          <p:spTgt spid="9222"/>
                                        </p:tgtEl>
                                        <p:attrNameLst>
                                          <p:attrName>style.visibility</p:attrName>
                                        </p:attrNameLst>
                                      </p:cBhvr>
                                      <p:to>
                                        <p:strVal val="visible"/>
                                      </p:to>
                                    </p:set>
                                    <p:animEffect transition="in" filter="fade">
                                      <p:cBhvr>
                                        <p:cTn id="18" dur="1000"/>
                                        <p:tgtEl>
                                          <p:spTgt spid="9222"/>
                                        </p:tgtEl>
                                      </p:cBhvr>
                                    </p:animEffect>
                                    <p:anim calcmode="lin" valueType="num">
                                      <p:cBhvr>
                                        <p:cTn id="19" dur="1000" fill="hold"/>
                                        <p:tgtEl>
                                          <p:spTgt spid="9222"/>
                                        </p:tgtEl>
                                        <p:attrNameLst>
                                          <p:attrName>ppt_x</p:attrName>
                                        </p:attrNameLst>
                                      </p:cBhvr>
                                      <p:tavLst>
                                        <p:tav tm="0">
                                          <p:val>
                                            <p:strVal val="#ppt_x"/>
                                          </p:val>
                                        </p:tav>
                                        <p:tav tm="100000">
                                          <p:val>
                                            <p:strVal val="#ppt_x"/>
                                          </p:val>
                                        </p:tav>
                                      </p:tavLst>
                                    </p:anim>
                                    <p:anim calcmode="lin" valueType="num">
                                      <p:cBhvr>
                                        <p:cTn id="20" dur="1000" fill="hold"/>
                                        <p:tgtEl>
                                          <p:spTgt spid="922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p:cTn id="3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p:cTn id="4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8" end="8"/>
                                            </p:txEl>
                                          </p:spTgt>
                                        </p:tgtEl>
                                        <p:attrNameLst>
                                          <p:attrName>ppt_h</p:attrName>
                                        </p:attrNameLst>
                                      </p:cBhvr>
                                      <p:tavLst>
                                        <p:tav tm="0">
                                          <p:val>
                                            <p:fltVal val="0"/>
                                          </p:val>
                                        </p:tav>
                                        <p:tav tm="100000">
                                          <p:val>
                                            <p:strVal val="#ppt_h"/>
                                          </p:val>
                                        </p:tav>
                                      </p:tavLst>
                                    </p:anim>
                                  </p:childTnLst>
                                </p:cTn>
                              </p:par>
                              <p:par>
                                <p:cTn id="45" presetID="47" presetClass="entr" presetSubtype="0" fill="hold" nodeType="withEffect">
                                  <p:stCondLst>
                                    <p:cond delay="0"/>
                                  </p:stCondLst>
                                  <p:childTnLst>
                                    <p:set>
                                      <p:cBhvr>
                                        <p:cTn id="46" dur="1" fill="hold">
                                          <p:stCondLst>
                                            <p:cond delay="0"/>
                                          </p:stCondLst>
                                        </p:cTn>
                                        <p:tgtEl>
                                          <p:spTgt spid="9219"/>
                                        </p:tgtEl>
                                        <p:attrNameLst>
                                          <p:attrName>style.visibility</p:attrName>
                                        </p:attrNameLst>
                                      </p:cBhvr>
                                      <p:to>
                                        <p:strVal val="visible"/>
                                      </p:to>
                                    </p:set>
                                    <p:animEffect transition="in" filter="fade">
                                      <p:cBhvr>
                                        <p:cTn id="47" dur="1000"/>
                                        <p:tgtEl>
                                          <p:spTgt spid="9219"/>
                                        </p:tgtEl>
                                      </p:cBhvr>
                                    </p:animEffect>
                                    <p:anim calcmode="lin" valueType="num">
                                      <p:cBhvr>
                                        <p:cTn id="48" dur="1000" fill="hold"/>
                                        <p:tgtEl>
                                          <p:spTgt spid="9219"/>
                                        </p:tgtEl>
                                        <p:attrNameLst>
                                          <p:attrName>ppt_x</p:attrName>
                                        </p:attrNameLst>
                                      </p:cBhvr>
                                      <p:tavLst>
                                        <p:tav tm="0">
                                          <p:val>
                                            <p:strVal val="#ppt_x"/>
                                          </p:val>
                                        </p:tav>
                                        <p:tav tm="100000">
                                          <p:val>
                                            <p:strVal val="#ppt_x"/>
                                          </p:val>
                                        </p:tav>
                                      </p:tavLst>
                                    </p:anim>
                                    <p:anim calcmode="lin" valueType="num">
                                      <p:cBhvr>
                                        <p:cTn id="49" dur="1000" fill="hold"/>
                                        <p:tgtEl>
                                          <p:spTgt spid="9219"/>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9221"/>
                                        </p:tgtEl>
                                        <p:attrNameLst>
                                          <p:attrName>style.visibility</p:attrName>
                                        </p:attrNameLst>
                                      </p:cBhvr>
                                      <p:to>
                                        <p:strVal val="visible"/>
                                      </p:to>
                                    </p:set>
                                    <p:animEffect transition="in" filter="fade">
                                      <p:cBhvr>
                                        <p:cTn id="52" dur="1000"/>
                                        <p:tgtEl>
                                          <p:spTgt spid="9221"/>
                                        </p:tgtEl>
                                      </p:cBhvr>
                                    </p:animEffect>
                                    <p:anim calcmode="lin" valueType="num">
                                      <p:cBhvr>
                                        <p:cTn id="53" dur="1000" fill="hold"/>
                                        <p:tgtEl>
                                          <p:spTgt spid="9221"/>
                                        </p:tgtEl>
                                        <p:attrNameLst>
                                          <p:attrName>ppt_x</p:attrName>
                                        </p:attrNameLst>
                                      </p:cBhvr>
                                      <p:tavLst>
                                        <p:tav tm="0">
                                          <p:val>
                                            <p:strVal val="#ppt_x"/>
                                          </p:val>
                                        </p:tav>
                                        <p:tav tm="100000">
                                          <p:val>
                                            <p:strVal val="#ppt_x"/>
                                          </p:val>
                                        </p:tav>
                                      </p:tavLst>
                                    </p:anim>
                                    <p:anim calcmode="lin" valueType="num">
                                      <p:cBhvr>
                                        <p:cTn id="54" dur="1000" fill="hold"/>
                                        <p:tgtEl>
                                          <p:spTgt spid="922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7"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1000"/>
                                        <p:tgtEl>
                                          <p:spTgt spid="3">
                                            <p:txEl>
                                              <p:pRg st="9" end="9"/>
                                            </p:txEl>
                                          </p:spTgt>
                                        </p:tgtEl>
                                      </p:cBhvr>
                                    </p:animEffect>
                                    <p:anim calcmode="lin" valueType="num">
                                      <p:cBhvr>
                                        <p:cTn id="6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1" dur="9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3">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0"/>
            <a:ext cx="8229600" cy="4389120"/>
          </a:xfrm>
        </p:spPr>
        <p:txBody>
          <a:bodyPr>
            <a:normAutofit/>
          </a:bodyPr>
          <a:lstStyle/>
          <a:p>
            <a:pPr algn="ctr">
              <a:buFont typeface="Wingdings" pitchFamily="2" charset="2"/>
              <a:buChar char="ü"/>
            </a:pPr>
            <a:r>
              <a:rPr lang="en-IN" sz="3200" dirty="0" smtClean="0">
                <a:solidFill>
                  <a:srgbClr val="66FFFF"/>
                </a:solidFill>
                <a:latin typeface="Arial Black" pitchFamily="34" charset="0"/>
              </a:rPr>
              <a:t>2</a:t>
            </a:r>
            <a:r>
              <a:rPr lang="en-IN" sz="3200" baseline="30000" dirty="0" smtClean="0">
                <a:solidFill>
                  <a:srgbClr val="66FFFF"/>
                </a:solidFill>
                <a:latin typeface="Arial Black" pitchFamily="34" charset="0"/>
              </a:rPr>
              <a:t>nd</a:t>
            </a:r>
            <a:r>
              <a:rPr lang="en-IN" sz="3200" dirty="0" smtClean="0">
                <a:solidFill>
                  <a:srgbClr val="66FFFF"/>
                </a:solidFill>
                <a:latin typeface="Arial Black" pitchFamily="34" charset="0"/>
              </a:rPr>
              <a:t>, 3</a:t>
            </a:r>
            <a:r>
              <a:rPr lang="en-IN" sz="3200" baseline="30000" dirty="0" smtClean="0">
                <a:solidFill>
                  <a:srgbClr val="66FFFF"/>
                </a:solidFill>
                <a:latin typeface="Arial Black" pitchFamily="34" charset="0"/>
              </a:rPr>
              <a:t>rd</a:t>
            </a:r>
            <a:r>
              <a:rPr lang="en-IN" sz="3200" dirty="0" smtClean="0">
                <a:solidFill>
                  <a:srgbClr val="66FFFF"/>
                </a:solidFill>
                <a:latin typeface="Arial Black" pitchFamily="34" charset="0"/>
              </a:rPr>
              <a:t>  centuries  </a:t>
            </a:r>
          </a:p>
          <a:p>
            <a:pPr>
              <a:buFont typeface="Wingdings" pitchFamily="2" charset="2"/>
              <a:buChar char="ü"/>
            </a:pPr>
            <a:r>
              <a:rPr lang="en-IN" sz="2000" dirty="0" smtClean="0">
                <a:solidFill>
                  <a:srgbClr val="66FFFF"/>
                </a:solidFill>
                <a:latin typeface="Arial Black" pitchFamily="34" charset="0"/>
              </a:rPr>
              <a:t>Christians began to adopt the pagan view of reverencing the dead.</a:t>
            </a:r>
          </a:p>
          <a:p>
            <a:pPr>
              <a:buFont typeface="Wingdings" pitchFamily="2" charset="2"/>
              <a:buChar char="ü"/>
            </a:pPr>
            <a:r>
              <a:rPr lang="en-IN" sz="2000" dirty="0" smtClean="0">
                <a:solidFill>
                  <a:srgbClr val="66FFFF"/>
                </a:solidFill>
                <a:latin typeface="Arial Black" pitchFamily="34" charset="0"/>
              </a:rPr>
              <a:t>Focus - </a:t>
            </a:r>
            <a:r>
              <a:rPr lang="en-IN" sz="2000" dirty="0" err="1" smtClean="0">
                <a:solidFill>
                  <a:srgbClr val="66FFFF"/>
                </a:solidFill>
                <a:latin typeface="Arial Black" pitchFamily="34" charset="0"/>
              </a:rPr>
              <a:t>honoring</a:t>
            </a:r>
            <a:r>
              <a:rPr lang="en-IN" sz="2000" dirty="0" smtClean="0">
                <a:solidFill>
                  <a:srgbClr val="66FFFF"/>
                </a:solidFill>
                <a:latin typeface="Arial Black" pitchFamily="34" charset="0"/>
              </a:rPr>
              <a:t> the memory of  martyrs. So prayers for the saints(which later evolved into prayers </a:t>
            </a:r>
            <a:r>
              <a:rPr lang="en-IN" sz="2000" i="1" dirty="0" smtClean="0">
                <a:solidFill>
                  <a:srgbClr val="66FFFF"/>
                </a:solidFill>
                <a:latin typeface="Arial Black" pitchFamily="34" charset="0"/>
              </a:rPr>
              <a:t>to </a:t>
            </a:r>
            <a:r>
              <a:rPr lang="en-IN" sz="2000" dirty="0" smtClean="0">
                <a:solidFill>
                  <a:srgbClr val="66FFFF"/>
                </a:solidFill>
                <a:latin typeface="Arial Black" pitchFamily="34" charset="0"/>
              </a:rPr>
              <a:t>them) began .</a:t>
            </a:r>
          </a:p>
          <a:p>
            <a:pPr>
              <a:buNone/>
            </a:pPr>
            <a:r>
              <a:rPr lang="en-IN" sz="2000" dirty="0" smtClean="0">
                <a:latin typeface="Arial Unicode MS" pitchFamily="34" charset="-128"/>
                <a:ea typeface="Arial Unicode MS" pitchFamily="34" charset="-128"/>
                <a:cs typeface="Arial Unicode MS" pitchFamily="34" charset="-128"/>
              </a:rPr>
              <a:t> </a:t>
            </a:r>
          </a:p>
          <a:p>
            <a:endParaRPr lang="en-IN" sz="1200" dirty="0" smtClean="0"/>
          </a:p>
        </p:txBody>
      </p:sp>
      <p:pic>
        <p:nvPicPr>
          <p:cNvPr id="8194" name="Picture 2" descr="C:\Documents and Settings\Administrator\Desktop\TC PPT\download (11).jpg"/>
          <p:cNvPicPr>
            <a:picLocks noChangeAspect="1" noChangeArrowheads="1"/>
          </p:cNvPicPr>
          <p:nvPr/>
        </p:nvPicPr>
        <p:blipFill>
          <a:blip r:embed="rId2"/>
          <a:srcRect/>
          <a:stretch>
            <a:fillRect/>
          </a:stretch>
        </p:blipFill>
        <p:spPr bwMode="auto">
          <a:xfrm>
            <a:off x="381000" y="2514600"/>
            <a:ext cx="1752600" cy="1998179"/>
          </a:xfrm>
          <a:prstGeom prst="rect">
            <a:avLst/>
          </a:prstGeom>
          <a:ln>
            <a:noFill/>
          </a:ln>
          <a:effectLst>
            <a:softEdge rad="112500"/>
          </a:effectLst>
        </p:spPr>
      </p:pic>
      <p:pic>
        <p:nvPicPr>
          <p:cNvPr id="8195" name="Picture 3" descr="C:\Documents and Settings\Administrator\Desktop\TC PPT\download (12).jpg"/>
          <p:cNvPicPr>
            <a:picLocks noChangeAspect="1" noChangeArrowheads="1"/>
          </p:cNvPicPr>
          <p:nvPr/>
        </p:nvPicPr>
        <p:blipFill>
          <a:blip r:embed="rId3"/>
          <a:srcRect/>
          <a:stretch>
            <a:fillRect/>
          </a:stretch>
        </p:blipFill>
        <p:spPr bwMode="auto">
          <a:xfrm>
            <a:off x="381000" y="4648200"/>
            <a:ext cx="1676400" cy="190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196" name="Picture 4" descr="C:\Documents and Settings\Administrator\Desktop\TC PPT\download (13).jpg"/>
          <p:cNvPicPr>
            <a:picLocks noChangeAspect="1" noChangeArrowheads="1"/>
          </p:cNvPicPr>
          <p:nvPr/>
        </p:nvPicPr>
        <p:blipFill>
          <a:blip r:embed="rId4"/>
          <a:srcRect/>
          <a:stretch>
            <a:fillRect/>
          </a:stretch>
        </p:blipFill>
        <p:spPr bwMode="auto">
          <a:xfrm>
            <a:off x="2362200" y="2590800"/>
            <a:ext cx="2695575" cy="18699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197" name="Picture 5" descr="C:\Documents and Settings\Administrator\Desktop\TC PPT\LSHT (2).jpg"/>
          <p:cNvPicPr>
            <a:picLocks noChangeAspect="1" noChangeArrowheads="1"/>
          </p:cNvPicPr>
          <p:nvPr/>
        </p:nvPicPr>
        <p:blipFill>
          <a:blip r:embed="rId5"/>
          <a:srcRect/>
          <a:stretch>
            <a:fillRect/>
          </a:stretch>
        </p:blipFill>
        <p:spPr bwMode="auto">
          <a:xfrm>
            <a:off x="5334000" y="2514600"/>
            <a:ext cx="2977101" cy="190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198" name="Picture 6" descr="C:\Documents and Settings\Administrator\Desktop\TC PPT\download (29).jpg"/>
          <p:cNvPicPr>
            <a:picLocks noChangeAspect="1" noChangeArrowheads="1"/>
          </p:cNvPicPr>
          <p:nvPr/>
        </p:nvPicPr>
        <p:blipFill>
          <a:blip r:embed="rId6"/>
          <a:srcRect/>
          <a:stretch>
            <a:fillRect/>
          </a:stretch>
        </p:blipFill>
        <p:spPr bwMode="auto">
          <a:xfrm>
            <a:off x="2362200" y="4648200"/>
            <a:ext cx="2743200" cy="1847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199" name="Picture 7" descr="C:\Documents and Settings\Administrator\Desktop\TC PPT\images (45).jpg"/>
          <p:cNvPicPr>
            <a:picLocks noChangeAspect="1" noChangeArrowheads="1"/>
          </p:cNvPicPr>
          <p:nvPr/>
        </p:nvPicPr>
        <p:blipFill>
          <a:blip r:embed="rId7"/>
          <a:srcRect/>
          <a:stretch>
            <a:fillRect/>
          </a:stretch>
        </p:blipFill>
        <p:spPr bwMode="auto">
          <a:xfrm>
            <a:off x="5410200" y="4648200"/>
            <a:ext cx="28194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2" end="2"/>
                                            </p:txEl>
                                          </p:spTgt>
                                        </p:tgtEl>
                                        <p:attrNameLst>
                                          <p:attrName>ppt_h</p:attrName>
                                        </p:attrNameLst>
                                      </p:cBhvr>
                                      <p:tavLst>
                                        <p:tav tm="0">
                                          <p:val>
                                            <p:fltVal val="0"/>
                                          </p:val>
                                        </p:tav>
                                        <p:tav tm="100000">
                                          <p:val>
                                            <p:strVal val="#ppt_h"/>
                                          </p:val>
                                        </p:tav>
                                      </p:tavLst>
                                    </p:anim>
                                  </p:childTnLst>
                                </p:cTn>
                              </p:par>
                              <p:par>
                                <p:cTn id="17" presetID="47" presetClass="entr" presetSubtype="0" fill="hold" nodeType="withEffect">
                                  <p:stCondLst>
                                    <p:cond delay="0"/>
                                  </p:stCondLst>
                                  <p:childTnLst>
                                    <p:set>
                                      <p:cBhvr>
                                        <p:cTn id="18" dur="1" fill="hold">
                                          <p:stCondLst>
                                            <p:cond delay="0"/>
                                          </p:stCondLst>
                                        </p:cTn>
                                        <p:tgtEl>
                                          <p:spTgt spid="8194"/>
                                        </p:tgtEl>
                                        <p:attrNameLst>
                                          <p:attrName>style.visibility</p:attrName>
                                        </p:attrNameLst>
                                      </p:cBhvr>
                                      <p:to>
                                        <p:strVal val="visible"/>
                                      </p:to>
                                    </p:set>
                                    <p:animEffect transition="in" filter="fade">
                                      <p:cBhvr>
                                        <p:cTn id="19" dur="1000"/>
                                        <p:tgtEl>
                                          <p:spTgt spid="8194"/>
                                        </p:tgtEl>
                                      </p:cBhvr>
                                    </p:animEffect>
                                    <p:anim calcmode="lin" valueType="num">
                                      <p:cBhvr>
                                        <p:cTn id="20" dur="1000" fill="hold"/>
                                        <p:tgtEl>
                                          <p:spTgt spid="8194"/>
                                        </p:tgtEl>
                                        <p:attrNameLst>
                                          <p:attrName>ppt_x</p:attrName>
                                        </p:attrNameLst>
                                      </p:cBhvr>
                                      <p:tavLst>
                                        <p:tav tm="0">
                                          <p:val>
                                            <p:strVal val="#ppt_x"/>
                                          </p:val>
                                        </p:tav>
                                        <p:tav tm="100000">
                                          <p:val>
                                            <p:strVal val="#ppt_x"/>
                                          </p:val>
                                        </p:tav>
                                      </p:tavLst>
                                    </p:anim>
                                    <p:anim calcmode="lin" valueType="num">
                                      <p:cBhvr>
                                        <p:cTn id="21" dur="1000" fill="hold"/>
                                        <p:tgtEl>
                                          <p:spTgt spid="8194"/>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8195"/>
                                        </p:tgtEl>
                                        <p:attrNameLst>
                                          <p:attrName>style.visibility</p:attrName>
                                        </p:attrNameLst>
                                      </p:cBhvr>
                                      <p:to>
                                        <p:strVal val="visible"/>
                                      </p:to>
                                    </p:set>
                                    <p:animEffect transition="in" filter="fade">
                                      <p:cBhvr>
                                        <p:cTn id="24" dur="1000"/>
                                        <p:tgtEl>
                                          <p:spTgt spid="8195"/>
                                        </p:tgtEl>
                                      </p:cBhvr>
                                    </p:animEffect>
                                    <p:anim calcmode="lin" valueType="num">
                                      <p:cBhvr>
                                        <p:cTn id="25" dur="1000" fill="hold"/>
                                        <p:tgtEl>
                                          <p:spTgt spid="8195"/>
                                        </p:tgtEl>
                                        <p:attrNameLst>
                                          <p:attrName>ppt_x</p:attrName>
                                        </p:attrNameLst>
                                      </p:cBhvr>
                                      <p:tavLst>
                                        <p:tav tm="0">
                                          <p:val>
                                            <p:strVal val="#ppt_x"/>
                                          </p:val>
                                        </p:tav>
                                        <p:tav tm="100000">
                                          <p:val>
                                            <p:strVal val="#ppt_x"/>
                                          </p:val>
                                        </p:tav>
                                      </p:tavLst>
                                    </p:anim>
                                    <p:anim calcmode="lin" valueType="num">
                                      <p:cBhvr>
                                        <p:cTn id="26" dur="1000" fill="hold"/>
                                        <p:tgtEl>
                                          <p:spTgt spid="819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3" end="3"/>
                                            </p:txEl>
                                          </p:spTgt>
                                        </p:tgtEl>
                                        <p:attrNameLst>
                                          <p:attrName>ppt_h</p:attrName>
                                        </p:attrNameLst>
                                      </p:cBhvr>
                                      <p:tavLst>
                                        <p:tav tm="0">
                                          <p:val>
                                            <p:fltVal val="0"/>
                                          </p:val>
                                        </p:tav>
                                        <p:tav tm="100000">
                                          <p:val>
                                            <p:strVal val="#ppt_h"/>
                                          </p:val>
                                        </p:tav>
                                      </p:tavLst>
                                    </p:anim>
                                  </p:childTnLst>
                                </p:cTn>
                              </p:par>
                              <p:par>
                                <p:cTn id="33" presetID="47" presetClass="entr" presetSubtype="0" fill="hold" nodeType="withEffect">
                                  <p:stCondLst>
                                    <p:cond delay="0"/>
                                  </p:stCondLst>
                                  <p:childTnLst>
                                    <p:set>
                                      <p:cBhvr>
                                        <p:cTn id="34" dur="1" fill="hold">
                                          <p:stCondLst>
                                            <p:cond delay="0"/>
                                          </p:stCondLst>
                                        </p:cTn>
                                        <p:tgtEl>
                                          <p:spTgt spid="8196"/>
                                        </p:tgtEl>
                                        <p:attrNameLst>
                                          <p:attrName>style.visibility</p:attrName>
                                        </p:attrNameLst>
                                      </p:cBhvr>
                                      <p:to>
                                        <p:strVal val="visible"/>
                                      </p:to>
                                    </p:set>
                                    <p:animEffect transition="in" filter="fade">
                                      <p:cBhvr>
                                        <p:cTn id="35" dur="1000"/>
                                        <p:tgtEl>
                                          <p:spTgt spid="8196"/>
                                        </p:tgtEl>
                                      </p:cBhvr>
                                    </p:animEffect>
                                    <p:anim calcmode="lin" valueType="num">
                                      <p:cBhvr>
                                        <p:cTn id="36" dur="1000" fill="hold"/>
                                        <p:tgtEl>
                                          <p:spTgt spid="8196"/>
                                        </p:tgtEl>
                                        <p:attrNameLst>
                                          <p:attrName>ppt_x</p:attrName>
                                        </p:attrNameLst>
                                      </p:cBhvr>
                                      <p:tavLst>
                                        <p:tav tm="0">
                                          <p:val>
                                            <p:strVal val="#ppt_x"/>
                                          </p:val>
                                        </p:tav>
                                        <p:tav tm="100000">
                                          <p:val>
                                            <p:strVal val="#ppt_x"/>
                                          </p:val>
                                        </p:tav>
                                      </p:tavLst>
                                    </p:anim>
                                    <p:anim calcmode="lin" valueType="num">
                                      <p:cBhvr>
                                        <p:cTn id="37" dur="1000" fill="hold"/>
                                        <p:tgtEl>
                                          <p:spTgt spid="8196"/>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8197"/>
                                        </p:tgtEl>
                                        <p:attrNameLst>
                                          <p:attrName>style.visibility</p:attrName>
                                        </p:attrNameLst>
                                      </p:cBhvr>
                                      <p:to>
                                        <p:strVal val="visible"/>
                                      </p:to>
                                    </p:set>
                                    <p:animEffect transition="in" filter="fade">
                                      <p:cBhvr>
                                        <p:cTn id="40" dur="1000"/>
                                        <p:tgtEl>
                                          <p:spTgt spid="8197"/>
                                        </p:tgtEl>
                                      </p:cBhvr>
                                    </p:animEffect>
                                    <p:anim calcmode="lin" valueType="num">
                                      <p:cBhvr>
                                        <p:cTn id="41" dur="1000" fill="hold"/>
                                        <p:tgtEl>
                                          <p:spTgt spid="8197"/>
                                        </p:tgtEl>
                                        <p:attrNameLst>
                                          <p:attrName>ppt_x</p:attrName>
                                        </p:attrNameLst>
                                      </p:cBhvr>
                                      <p:tavLst>
                                        <p:tav tm="0">
                                          <p:val>
                                            <p:strVal val="#ppt_x"/>
                                          </p:val>
                                        </p:tav>
                                        <p:tav tm="100000">
                                          <p:val>
                                            <p:strVal val="#ppt_x"/>
                                          </p:val>
                                        </p:tav>
                                      </p:tavLst>
                                    </p:anim>
                                    <p:anim calcmode="lin" valueType="num">
                                      <p:cBhvr>
                                        <p:cTn id="42" dur="1000" fill="hold"/>
                                        <p:tgtEl>
                                          <p:spTgt spid="8197"/>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0"/>
                                  </p:stCondLst>
                                  <p:childTnLst>
                                    <p:set>
                                      <p:cBhvr>
                                        <p:cTn id="44" dur="1" fill="hold">
                                          <p:stCondLst>
                                            <p:cond delay="0"/>
                                          </p:stCondLst>
                                        </p:cTn>
                                        <p:tgtEl>
                                          <p:spTgt spid="8198"/>
                                        </p:tgtEl>
                                        <p:attrNameLst>
                                          <p:attrName>style.visibility</p:attrName>
                                        </p:attrNameLst>
                                      </p:cBhvr>
                                      <p:to>
                                        <p:strVal val="visible"/>
                                      </p:to>
                                    </p:set>
                                    <p:animEffect transition="in" filter="fade">
                                      <p:cBhvr>
                                        <p:cTn id="45" dur="1000"/>
                                        <p:tgtEl>
                                          <p:spTgt spid="8198"/>
                                        </p:tgtEl>
                                      </p:cBhvr>
                                    </p:animEffect>
                                    <p:anim calcmode="lin" valueType="num">
                                      <p:cBhvr>
                                        <p:cTn id="46" dur="1000" fill="hold"/>
                                        <p:tgtEl>
                                          <p:spTgt spid="8198"/>
                                        </p:tgtEl>
                                        <p:attrNameLst>
                                          <p:attrName>ppt_x</p:attrName>
                                        </p:attrNameLst>
                                      </p:cBhvr>
                                      <p:tavLst>
                                        <p:tav tm="0">
                                          <p:val>
                                            <p:strVal val="#ppt_x"/>
                                          </p:val>
                                        </p:tav>
                                        <p:tav tm="100000">
                                          <p:val>
                                            <p:strVal val="#ppt_x"/>
                                          </p:val>
                                        </p:tav>
                                      </p:tavLst>
                                    </p:anim>
                                    <p:anim calcmode="lin" valueType="num">
                                      <p:cBhvr>
                                        <p:cTn id="47" dur="1000" fill="hold"/>
                                        <p:tgtEl>
                                          <p:spTgt spid="8198"/>
                                        </p:tgtEl>
                                        <p:attrNameLst>
                                          <p:attrName>ppt_y</p:attrName>
                                        </p:attrNameLst>
                                      </p:cBhvr>
                                      <p:tavLst>
                                        <p:tav tm="0">
                                          <p:val>
                                            <p:strVal val="#ppt_y-.1"/>
                                          </p:val>
                                        </p:tav>
                                        <p:tav tm="100000">
                                          <p:val>
                                            <p:strVal val="#ppt_y"/>
                                          </p:val>
                                        </p:tav>
                                      </p:tavLst>
                                    </p:anim>
                                  </p:childTnLst>
                                </p:cTn>
                              </p:par>
                              <p:par>
                                <p:cTn id="48" presetID="47" presetClass="entr" presetSubtype="0" fill="hold" nodeType="withEffect">
                                  <p:stCondLst>
                                    <p:cond delay="0"/>
                                  </p:stCondLst>
                                  <p:childTnLst>
                                    <p:set>
                                      <p:cBhvr>
                                        <p:cTn id="49" dur="1" fill="hold">
                                          <p:stCondLst>
                                            <p:cond delay="0"/>
                                          </p:stCondLst>
                                        </p:cTn>
                                        <p:tgtEl>
                                          <p:spTgt spid="8199"/>
                                        </p:tgtEl>
                                        <p:attrNameLst>
                                          <p:attrName>style.visibility</p:attrName>
                                        </p:attrNameLst>
                                      </p:cBhvr>
                                      <p:to>
                                        <p:strVal val="visible"/>
                                      </p:to>
                                    </p:set>
                                    <p:animEffect transition="in" filter="fade">
                                      <p:cBhvr>
                                        <p:cTn id="50" dur="1000"/>
                                        <p:tgtEl>
                                          <p:spTgt spid="8199"/>
                                        </p:tgtEl>
                                      </p:cBhvr>
                                    </p:animEffect>
                                    <p:anim calcmode="lin" valueType="num">
                                      <p:cBhvr>
                                        <p:cTn id="51" dur="1000" fill="hold"/>
                                        <p:tgtEl>
                                          <p:spTgt spid="8199"/>
                                        </p:tgtEl>
                                        <p:attrNameLst>
                                          <p:attrName>ppt_x</p:attrName>
                                        </p:attrNameLst>
                                      </p:cBhvr>
                                      <p:tavLst>
                                        <p:tav tm="0">
                                          <p:val>
                                            <p:strVal val="#ppt_x"/>
                                          </p:val>
                                        </p:tav>
                                        <p:tav tm="100000">
                                          <p:val>
                                            <p:strVal val="#ppt_x"/>
                                          </p:val>
                                        </p:tav>
                                      </p:tavLst>
                                    </p:anim>
                                    <p:anim calcmode="lin" valueType="num">
                                      <p:cBhvr>
                                        <p:cTn id="52" dur="1000" fill="hold"/>
                                        <p:tgtEl>
                                          <p:spTgt spid="81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1905000"/>
          </a:xfrm>
        </p:spPr>
        <p:txBody>
          <a:bodyPr>
            <a:normAutofit fontScale="77500" lnSpcReduction="20000"/>
          </a:bodyPr>
          <a:lstStyle/>
          <a:p>
            <a:pPr>
              <a:buNone/>
            </a:pPr>
            <a:r>
              <a:rPr lang="en-IN" sz="2800" dirty="0" smtClean="0">
                <a:solidFill>
                  <a:srgbClr val="66FF33"/>
                </a:solidFill>
                <a:latin typeface="Arial Unicode MS" pitchFamily="34" charset="-128"/>
                <a:ea typeface="Arial Unicode MS" pitchFamily="34" charset="-128"/>
                <a:cs typeface="Arial Unicode MS" pitchFamily="34" charset="-128"/>
              </a:rPr>
              <a:t>   </a:t>
            </a:r>
            <a:r>
              <a:rPr lang="en-IN" sz="2800" b="1" dirty="0" smtClean="0">
                <a:solidFill>
                  <a:srgbClr val="66FFFF"/>
                </a:solidFill>
                <a:latin typeface="Arial Black" pitchFamily="34" charset="0"/>
              </a:rPr>
              <a:t>The custom of making the "sign of the cross" with one's hands dates back to 2nd century.</a:t>
            </a:r>
          </a:p>
          <a:p>
            <a:pPr>
              <a:buNone/>
            </a:pPr>
            <a:endParaRPr lang="en-IN" sz="2800" b="1" dirty="0" smtClean="0">
              <a:solidFill>
                <a:srgbClr val="66FFFF"/>
              </a:solidFill>
              <a:latin typeface="Arial Black" pitchFamily="34" charset="0"/>
            </a:endParaRPr>
          </a:p>
          <a:p>
            <a:pPr>
              <a:buNone/>
            </a:pPr>
            <a:r>
              <a:rPr lang="en-IN" sz="2800" b="1" dirty="0" smtClean="0">
                <a:solidFill>
                  <a:srgbClr val="66FFFF"/>
                </a:solidFill>
                <a:latin typeface="Arial Black" pitchFamily="34" charset="0"/>
              </a:rPr>
              <a:t>The crucifix, an artistic representation of the </a:t>
            </a:r>
            <a:r>
              <a:rPr lang="en-IN" sz="2800" b="1" dirty="0" err="1" smtClean="0">
                <a:solidFill>
                  <a:srgbClr val="66FFFF"/>
                </a:solidFill>
                <a:latin typeface="Arial Black" pitchFamily="34" charset="0"/>
              </a:rPr>
              <a:t>Savior</a:t>
            </a:r>
            <a:r>
              <a:rPr lang="en-IN" sz="2800" b="1" dirty="0" smtClean="0">
                <a:solidFill>
                  <a:srgbClr val="66FFFF"/>
                </a:solidFill>
                <a:latin typeface="Arial Black" pitchFamily="34" charset="0"/>
              </a:rPr>
              <a:t> attached to the cross, made its first appearance in the 5</a:t>
            </a:r>
            <a:r>
              <a:rPr lang="en-IN" sz="2800" b="1" baseline="30000" dirty="0" smtClean="0">
                <a:solidFill>
                  <a:srgbClr val="66FFFF"/>
                </a:solidFill>
                <a:latin typeface="Arial Black" pitchFamily="34" charset="0"/>
              </a:rPr>
              <a:t>th</a:t>
            </a:r>
            <a:r>
              <a:rPr lang="en-IN" sz="2800" b="1" dirty="0" smtClean="0">
                <a:solidFill>
                  <a:srgbClr val="66FFFF"/>
                </a:solidFill>
                <a:latin typeface="Arial Black" pitchFamily="34" charset="0"/>
              </a:rPr>
              <a:t>  century</a:t>
            </a:r>
          </a:p>
        </p:txBody>
      </p:sp>
      <p:pic>
        <p:nvPicPr>
          <p:cNvPr id="5122" name="Picture 2" descr="C:\Documents and Settings\Administrator\Desktop\TC PPT\images (11).jpg"/>
          <p:cNvPicPr>
            <a:picLocks noChangeAspect="1" noChangeArrowheads="1"/>
          </p:cNvPicPr>
          <p:nvPr/>
        </p:nvPicPr>
        <p:blipFill>
          <a:blip r:embed="rId2"/>
          <a:srcRect/>
          <a:stretch>
            <a:fillRect/>
          </a:stretch>
        </p:blipFill>
        <p:spPr bwMode="auto">
          <a:xfrm>
            <a:off x="228600" y="2209800"/>
            <a:ext cx="2209800" cy="2362200"/>
          </a:xfrm>
          <a:prstGeom prst="rect">
            <a:avLst/>
          </a:prstGeom>
          <a:ln>
            <a:noFill/>
          </a:ln>
          <a:effectLst>
            <a:softEdge rad="112500"/>
          </a:effectLst>
        </p:spPr>
      </p:pic>
      <p:pic>
        <p:nvPicPr>
          <p:cNvPr id="5123" name="Picture 3" descr="C:\Documents and Settings\Administrator\Desktop\TC PPT\download (18).jpg"/>
          <p:cNvPicPr>
            <a:picLocks noChangeAspect="1" noChangeArrowheads="1"/>
          </p:cNvPicPr>
          <p:nvPr/>
        </p:nvPicPr>
        <p:blipFill>
          <a:blip r:embed="rId3"/>
          <a:srcRect/>
          <a:stretch>
            <a:fillRect/>
          </a:stretch>
        </p:blipFill>
        <p:spPr bwMode="auto">
          <a:xfrm>
            <a:off x="2667000" y="2133600"/>
            <a:ext cx="2057400" cy="3276600"/>
          </a:xfrm>
          <a:prstGeom prst="rect">
            <a:avLst/>
          </a:prstGeom>
          <a:ln>
            <a:noFill/>
          </a:ln>
          <a:effectLst>
            <a:softEdge rad="112500"/>
          </a:effectLst>
        </p:spPr>
      </p:pic>
      <p:pic>
        <p:nvPicPr>
          <p:cNvPr id="5124" name="Picture 4" descr="C:\Documents and Settings\Administrator\Desktop\TC PPT\download (30).jpg"/>
          <p:cNvPicPr>
            <a:picLocks noChangeAspect="1" noChangeArrowheads="1"/>
          </p:cNvPicPr>
          <p:nvPr/>
        </p:nvPicPr>
        <p:blipFill>
          <a:blip r:embed="rId4"/>
          <a:srcRect/>
          <a:stretch>
            <a:fillRect/>
          </a:stretch>
        </p:blipFill>
        <p:spPr bwMode="auto">
          <a:xfrm>
            <a:off x="4800600" y="2133600"/>
            <a:ext cx="1887876" cy="2667000"/>
          </a:xfrm>
          <a:prstGeom prst="rect">
            <a:avLst/>
          </a:prstGeom>
          <a:ln>
            <a:noFill/>
          </a:ln>
          <a:effectLst>
            <a:softEdge rad="112500"/>
          </a:effectLst>
        </p:spPr>
      </p:pic>
      <p:pic>
        <p:nvPicPr>
          <p:cNvPr id="5125" name="Picture 5" descr="C:\Documents and Settings\Administrator\Desktop\TC PPT\download (32).jpg"/>
          <p:cNvPicPr>
            <a:picLocks noChangeAspect="1" noChangeArrowheads="1"/>
          </p:cNvPicPr>
          <p:nvPr/>
        </p:nvPicPr>
        <p:blipFill>
          <a:blip r:embed="rId5"/>
          <a:srcRect/>
          <a:stretch>
            <a:fillRect/>
          </a:stretch>
        </p:blipFill>
        <p:spPr bwMode="auto">
          <a:xfrm>
            <a:off x="6400800" y="4648200"/>
            <a:ext cx="2543175" cy="2057326"/>
          </a:xfrm>
          <a:prstGeom prst="rect">
            <a:avLst/>
          </a:prstGeom>
          <a:ln>
            <a:noFill/>
          </a:ln>
          <a:effectLst>
            <a:softEdge rad="112500"/>
          </a:effectLst>
        </p:spPr>
      </p:pic>
      <p:pic>
        <p:nvPicPr>
          <p:cNvPr id="5126" name="Picture 6" descr="C:\Documents and Settings\Administrator\Desktop\TC PPT\download (31).jpg"/>
          <p:cNvPicPr>
            <a:picLocks noChangeAspect="1" noChangeArrowheads="1"/>
          </p:cNvPicPr>
          <p:nvPr/>
        </p:nvPicPr>
        <p:blipFill>
          <a:blip r:embed="rId6"/>
          <a:srcRect/>
          <a:stretch>
            <a:fillRect/>
          </a:stretch>
        </p:blipFill>
        <p:spPr bwMode="auto">
          <a:xfrm>
            <a:off x="152400" y="4724400"/>
            <a:ext cx="2541104" cy="1828800"/>
          </a:xfrm>
          <a:prstGeom prst="rect">
            <a:avLst/>
          </a:prstGeom>
          <a:ln>
            <a:noFill/>
          </a:ln>
          <a:effectLst>
            <a:softEdge rad="112500"/>
          </a:effectLst>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5123"/>
                                        </p:tgtEl>
                                        <p:attrNameLst>
                                          <p:attrName>style.visibility</p:attrName>
                                        </p:attrNameLst>
                                      </p:cBhvr>
                                      <p:to>
                                        <p:strVal val="visible"/>
                                      </p:to>
                                    </p:set>
                                    <p:animEffect transition="in" filter="fade">
                                      <p:cBhvr>
                                        <p:cTn id="19" dur="1000"/>
                                        <p:tgtEl>
                                          <p:spTgt spid="5123"/>
                                        </p:tgtEl>
                                      </p:cBhvr>
                                    </p:animEffect>
                                    <p:anim calcmode="lin" valueType="num">
                                      <p:cBhvr>
                                        <p:cTn id="20" dur="1000" fill="hold"/>
                                        <p:tgtEl>
                                          <p:spTgt spid="5123"/>
                                        </p:tgtEl>
                                        <p:attrNameLst>
                                          <p:attrName>ppt_x</p:attrName>
                                        </p:attrNameLst>
                                      </p:cBhvr>
                                      <p:tavLst>
                                        <p:tav tm="0">
                                          <p:val>
                                            <p:strVal val="#ppt_x"/>
                                          </p:val>
                                        </p:tav>
                                        <p:tav tm="100000">
                                          <p:val>
                                            <p:strVal val="#ppt_x"/>
                                          </p:val>
                                        </p:tav>
                                      </p:tavLst>
                                    </p:anim>
                                    <p:anim calcmode="lin" valueType="num">
                                      <p:cBhvr>
                                        <p:cTn id="21" dur="1000" fill="hold"/>
                                        <p:tgtEl>
                                          <p:spTgt spid="5123"/>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5124"/>
                                        </p:tgtEl>
                                        <p:attrNameLst>
                                          <p:attrName>style.visibility</p:attrName>
                                        </p:attrNameLst>
                                      </p:cBhvr>
                                      <p:to>
                                        <p:strVal val="visible"/>
                                      </p:to>
                                    </p:set>
                                    <p:animEffect transition="in" filter="fade">
                                      <p:cBhvr>
                                        <p:cTn id="24" dur="1000"/>
                                        <p:tgtEl>
                                          <p:spTgt spid="5124"/>
                                        </p:tgtEl>
                                      </p:cBhvr>
                                    </p:animEffect>
                                    <p:anim calcmode="lin" valueType="num">
                                      <p:cBhvr>
                                        <p:cTn id="25" dur="1000" fill="hold"/>
                                        <p:tgtEl>
                                          <p:spTgt spid="5124"/>
                                        </p:tgtEl>
                                        <p:attrNameLst>
                                          <p:attrName>ppt_x</p:attrName>
                                        </p:attrNameLst>
                                      </p:cBhvr>
                                      <p:tavLst>
                                        <p:tav tm="0">
                                          <p:val>
                                            <p:strVal val="#ppt_x"/>
                                          </p:val>
                                        </p:tav>
                                        <p:tav tm="100000">
                                          <p:val>
                                            <p:strVal val="#ppt_x"/>
                                          </p:val>
                                        </p:tav>
                                      </p:tavLst>
                                    </p:anim>
                                    <p:anim calcmode="lin" valueType="num">
                                      <p:cBhvr>
                                        <p:cTn id="26" dur="1000" fill="hold"/>
                                        <p:tgtEl>
                                          <p:spTgt spid="5124"/>
                                        </p:tgtEl>
                                        <p:attrNameLst>
                                          <p:attrName>ppt_y</p:attrName>
                                        </p:attrNameLst>
                                      </p:cBhvr>
                                      <p:tavLst>
                                        <p:tav tm="0">
                                          <p:val>
                                            <p:strVal val="#ppt_y-.1"/>
                                          </p:val>
                                        </p:tav>
                                        <p:tav tm="100000">
                                          <p:val>
                                            <p:strVal val="#ppt_y"/>
                                          </p:val>
                                        </p:tav>
                                      </p:tavLst>
                                    </p:anim>
                                  </p:childTnLst>
                                </p:cTn>
                              </p:par>
                              <p:par>
                                <p:cTn id="27" presetID="15" presetClass="entr" presetSubtype="0" fill="hold" nodeType="withEffect">
                                  <p:stCondLst>
                                    <p:cond delay="0"/>
                                  </p:stCondLst>
                                  <p:childTnLst>
                                    <p:set>
                                      <p:cBhvr>
                                        <p:cTn id="28" dur="1" fill="hold">
                                          <p:stCondLst>
                                            <p:cond delay="0"/>
                                          </p:stCondLst>
                                        </p:cTn>
                                        <p:tgtEl>
                                          <p:spTgt spid="5125"/>
                                        </p:tgtEl>
                                        <p:attrNameLst>
                                          <p:attrName>style.visibility</p:attrName>
                                        </p:attrNameLst>
                                      </p:cBhvr>
                                      <p:to>
                                        <p:strVal val="visible"/>
                                      </p:to>
                                    </p:set>
                                    <p:anim calcmode="lin" valueType="num">
                                      <p:cBhvr>
                                        <p:cTn id="29" dur="1000" fill="hold"/>
                                        <p:tgtEl>
                                          <p:spTgt spid="5125"/>
                                        </p:tgtEl>
                                        <p:attrNameLst>
                                          <p:attrName>ppt_w</p:attrName>
                                        </p:attrNameLst>
                                      </p:cBhvr>
                                      <p:tavLst>
                                        <p:tav tm="0">
                                          <p:val>
                                            <p:fltVal val="0"/>
                                          </p:val>
                                        </p:tav>
                                        <p:tav tm="100000">
                                          <p:val>
                                            <p:strVal val="#ppt_w"/>
                                          </p:val>
                                        </p:tav>
                                      </p:tavLst>
                                    </p:anim>
                                    <p:anim calcmode="lin" valueType="num">
                                      <p:cBhvr>
                                        <p:cTn id="30" dur="1000" fill="hold"/>
                                        <p:tgtEl>
                                          <p:spTgt spid="5125"/>
                                        </p:tgtEl>
                                        <p:attrNameLst>
                                          <p:attrName>ppt_h</p:attrName>
                                        </p:attrNameLst>
                                      </p:cBhvr>
                                      <p:tavLst>
                                        <p:tav tm="0">
                                          <p:val>
                                            <p:fltVal val="0"/>
                                          </p:val>
                                        </p:tav>
                                        <p:tav tm="100000">
                                          <p:val>
                                            <p:strVal val="#ppt_h"/>
                                          </p:val>
                                        </p:tav>
                                      </p:tavLst>
                                    </p:anim>
                                    <p:anim calcmode="lin" valueType="num">
                                      <p:cBhvr>
                                        <p:cTn id="31" dur="1000" fill="hold"/>
                                        <p:tgtEl>
                                          <p:spTgt spid="5125"/>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5125"/>
                                        </p:tgtEl>
                                        <p:attrNameLst>
                                          <p:attrName>ppt_y</p:attrName>
                                        </p:attrNameLst>
                                      </p:cBhvr>
                                      <p:tavLst>
                                        <p:tav tm="0" fmla="#ppt_y+(sin(-2*pi*(1-$))*-#ppt_x+cos(-2*pi*(1-$))*(1-#ppt_y))*(1-$)">
                                          <p:val>
                                            <p:fltVal val="0"/>
                                          </p:val>
                                        </p:tav>
                                        <p:tav tm="100000">
                                          <p:val>
                                            <p:fltVal val="1"/>
                                          </p:val>
                                        </p:tav>
                                      </p:tavLst>
                                    </p:anim>
                                  </p:childTnLst>
                                </p:cTn>
                              </p:par>
                              <p:par>
                                <p:cTn id="33" presetID="48" presetClass="entr" presetSubtype="0" accel="50000" fill="hold" nodeType="withEffect">
                                  <p:stCondLst>
                                    <p:cond delay="0"/>
                                  </p:stCondLst>
                                  <p:childTnLst>
                                    <p:set>
                                      <p:cBhvr>
                                        <p:cTn id="34" dur="1" fill="hold">
                                          <p:stCondLst>
                                            <p:cond delay="0"/>
                                          </p:stCondLst>
                                        </p:cTn>
                                        <p:tgtEl>
                                          <p:spTgt spid="5126"/>
                                        </p:tgtEl>
                                        <p:attrNameLst>
                                          <p:attrName>style.visibility</p:attrName>
                                        </p:attrNameLst>
                                      </p:cBhvr>
                                      <p:to>
                                        <p:strVal val="visible"/>
                                      </p:to>
                                    </p:set>
                                    <p:anim calcmode="lin" valueType="num">
                                      <p:cBhvr>
                                        <p:cTn id="35" dur="1000" fill="hold"/>
                                        <p:tgtEl>
                                          <p:spTgt spid="512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6" dur="1000" fill="hold"/>
                                        <p:tgtEl>
                                          <p:spTgt spid="5126"/>
                                        </p:tgtEl>
                                        <p:attrNameLst>
                                          <p:attrName>ppt_x</p:attrName>
                                        </p:attrNameLst>
                                      </p:cBhvr>
                                      <p:tavLst>
                                        <p:tav tm="0">
                                          <p:val>
                                            <p:fltVal val="-1"/>
                                          </p:val>
                                        </p:tav>
                                        <p:tav tm="50000">
                                          <p:val>
                                            <p:fltVal val="0.95"/>
                                          </p:val>
                                        </p:tav>
                                        <p:tav tm="100000">
                                          <p:val>
                                            <p:strVal val="#ppt_x"/>
                                          </p:val>
                                        </p:tav>
                                      </p:tavLst>
                                    </p:anim>
                                    <p:anim calcmode="lin" valueType="num">
                                      <p:cBhvr>
                                        <p:cTn id="37" dur="1000" fill="hold"/>
                                        <p:tgtEl>
                                          <p:spTgt spid="5126"/>
                                        </p:tgtEl>
                                        <p:attrNameLst>
                                          <p:attrName>ppt_y</p:attrName>
                                        </p:attrNameLst>
                                      </p:cBhvr>
                                      <p:tavLst>
                                        <p:tav tm="0">
                                          <p:val>
                                            <p:strVal val="#ppt_y"/>
                                          </p:val>
                                        </p:tav>
                                        <p:tav tm="100000">
                                          <p:val>
                                            <p:strVal val="#ppt_y"/>
                                          </p:val>
                                        </p:tav>
                                      </p:tavLst>
                                    </p:anim>
                                    <p:animEffect transition="in" filter="fade">
                                      <p:cBhvr>
                                        <p:cTn id="38" dur="1000"/>
                                        <p:tgtEl>
                                          <p:spTgt spid="5126"/>
                                        </p:tgtEl>
                                      </p:cBhvr>
                                    </p:animEffect>
                                  </p:childTnLst>
                                </p:cTn>
                              </p:par>
                              <p:par>
                                <p:cTn id="39" presetID="19" presetClass="entr" presetSubtype="10" fill="hold" nodeType="withEffect">
                                  <p:stCondLst>
                                    <p:cond delay="0"/>
                                  </p:stCondLst>
                                  <p:childTnLst>
                                    <p:set>
                                      <p:cBhvr>
                                        <p:cTn id="40" dur="1" fill="hold">
                                          <p:stCondLst>
                                            <p:cond delay="0"/>
                                          </p:stCondLst>
                                        </p:cTn>
                                        <p:tgtEl>
                                          <p:spTgt spid="5122"/>
                                        </p:tgtEl>
                                        <p:attrNameLst>
                                          <p:attrName>style.visibility</p:attrName>
                                        </p:attrNameLst>
                                      </p:cBhvr>
                                      <p:to>
                                        <p:strVal val="visible"/>
                                      </p:to>
                                    </p:set>
                                    <p:anim calcmode="lin" valueType="num">
                                      <p:cBhvr>
                                        <p:cTn id="41" dur="5000" fill="hold"/>
                                        <p:tgtEl>
                                          <p:spTgt spid="5122"/>
                                        </p:tgtEl>
                                        <p:attrNameLst>
                                          <p:attrName>ppt_w</p:attrName>
                                        </p:attrNameLst>
                                      </p:cBhvr>
                                      <p:tavLst>
                                        <p:tav tm="0" fmla="#ppt_w*sin(2.5*pi*$)">
                                          <p:val>
                                            <p:fltVal val="0"/>
                                          </p:val>
                                        </p:tav>
                                        <p:tav tm="100000">
                                          <p:val>
                                            <p:fltVal val="1"/>
                                          </p:val>
                                        </p:tav>
                                      </p:tavLst>
                                    </p:anim>
                                    <p:anim calcmode="lin" valueType="num">
                                      <p:cBhvr>
                                        <p:cTn id="42" dur="5000" fill="hold"/>
                                        <p:tgtEl>
                                          <p:spTgt spid="51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2743200"/>
          </a:xfrm>
        </p:spPr>
        <p:txBody>
          <a:bodyPr>
            <a:normAutofit fontScale="92500" lnSpcReduction="20000"/>
          </a:bodyPr>
          <a:lstStyle/>
          <a:p>
            <a:pPr algn="ctr">
              <a:buNone/>
            </a:pPr>
            <a:r>
              <a:rPr lang="en-IN" sz="2200" dirty="0" smtClean="0">
                <a:solidFill>
                  <a:srgbClr val="66FFFF"/>
                </a:solidFill>
                <a:latin typeface="Arial Black" pitchFamily="34" charset="0"/>
              </a:rPr>
              <a:t>3</a:t>
            </a:r>
            <a:r>
              <a:rPr lang="en-IN" sz="2200" baseline="30000" dirty="0" smtClean="0">
                <a:solidFill>
                  <a:srgbClr val="66FFFF"/>
                </a:solidFill>
                <a:latin typeface="Arial Black" pitchFamily="34" charset="0"/>
              </a:rPr>
              <a:t>rd</a:t>
            </a:r>
            <a:r>
              <a:rPr lang="en-IN" sz="2200" dirty="0" smtClean="0">
                <a:solidFill>
                  <a:srgbClr val="66FFFF"/>
                </a:solidFill>
                <a:latin typeface="Arial Black" pitchFamily="34" charset="0"/>
              </a:rPr>
              <a:t> century </a:t>
            </a:r>
          </a:p>
          <a:p>
            <a:r>
              <a:rPr lang="en-IN" sz="2200" dirty="0" smtClean="0">
                <a:solidFill>
                  <a:srgbClr val="66FFFF"/>
                </a:solidFill>
                <a:latin typeface="Arial Black" pitchFamily="34" charset="0"/>
              </a:rPr>
              <a:t>Christians had two places for their meetings: their homes and the cemetery.”</a:t>
            </a:r>
            <a:endParaRPr lang="en-IN" sz="2200" dirty="0" smtClean="0">
              <a:solidFill>
                <a:srgbClr val="66FFFF"/>
              </a:solidFill>
              <a:latin typeface="Arial Black" pitchFamily="34" charset="0"/>
              <a:ea typeface="Arial Unicode MS" pitchFamily="34" charset="-128"/>
              <a:cs typeface="Arial Unicode MS" pitchFamily="34" charset="-128"/>
            </a:endParaRPr>
          </a:p>
          <a:p>
            <a:r>
              <a:rPr lang="en-IN" sz="2200" dirty="0" smtClean="0">
                <a:solidFill>
                  <a:srgbClr val="66FFFF"/>
                </a:solidFill>
                <a:latin typeface="Arial Black" pitchFamily="34" charset="0"/>
              </a:rPr>
              <a:t>began to decorate the catacombs (under-ground burial places) with Christian symbols. Christians began to venerate the bones of the saints, regarding them as holy and sacred</a:t>
            </a:r>
          </a:p>
          <a:p>
            <a:r>
              <a:rPr lang="en-IN" sz="2200" dirty="0" smtClean="0">
                <a:solidFill>
                  <a:srgbClr val="66FFFF"/>
                </a:solidFill>
                <a:latin typeface="Arial Black" pitchFamily="34" charset="0"/>
              </a:rPr>
              <a:t>second- and third-century Christians began to assimilate the magical mind-set that characterized pagan thinking</a:t>
            </a:r>
            <a:r>
              <a:rPr lang="en-IN" sz="2200" dirty="0" smtClean="0">
                <a:solidFill>
                  <a:srgbClr val="66FFFF"/>
                </a:solidFill>
                <a:latin typeface="Arial Black" pitchFamily="34" charset="0"/>
                <a:ea typeface="Arial Unicode MS" pitchFamily="34" charset="-128"/>
                <a:cs typeface="Arial Unicode MS" pitchFamily="34" charset="-128"/>
              </a:rPr>
              <a:t> </a:t>
            </a:r>
            <a:endParaRPr lang="en-US" sz="2200" dirty="0" smtClean="0">
              <a:solidFill>
                <a:srgbClr val="66FFFF"/>
              </a:solidFill>
              <a:latin typeface="Arial Black" pitchFamily="34" charset="0"/>
              <a:ea typeface="Arial Unicode MS" pitchFamily="34" charset="-128"/>
              <a:cs typeface="Arial Unicode MS" pitchFamily="34" charset="-128"/>
            </a:endParaRPr>
          </a:p>
          <a:p>
            <a:endParaRPr lang="en-US" sz="1800" dirty="0"/>
          </a:p>
        </p:txBody>
      </p:sp>
      <p:pic>
        <p:nvPicPr>
          <p:cNvPr id="7170" name="Picture 2" descr="C:\Documents and Settings\Administrator\Desktop\TC PPT\images (15).jpg"/>
          <p:cNvPicPr>
            <a:picLocks noChangeAspect="1" noChangeArrowheads="1"/>
          </p:cNvPicPr>
          <p:nvPr/>
        </p:nvPicPr>
        <p:blipFill>
          <a:blip r:embed="rId2"/>
          <a:srcRect/>
          <a:stretch>
            <a:fillRect/>
          </a:stretch>
        </p:blipFill>
        <p:spPr bwMode="auto">
          <a:xfrm>
            <a:off x="2148348" y="3505200"/>
            <a:ext cx="1966452" cy="2514600"/>
          </a:xfrm>
          <a:prstGeom prst="rect">
            <a:avLst/>
          </a:prstGeom>
          <a:ln>
            <a:noFill/>
          </a:ln>
          <a:effectLst>
            <a:softEdge rad="112500"/>
          </a:effectLst>
        </p:spPr>
      </p:pic>
      <p:pic>
        <p:nvPicPr>
          <p:cNvPr id="7171" name="Picture 3" descr="C:\Documents and Settings\Administrator\Desktop\TC PPT\images (16).jpg"/>
          <p:cNvPicPr>
            <a:picLocks noChangeAspect="1" noChangeArrowheads="1"/>
          </p:cNvPicPr>
          <p:nvPr/>
        </p:nvPicPr>
        <p:blipFill>
          <a:blip r:embed="rId3"/>
          <a:srcRect/>
          <a:stretch>
            <a:fillRect/>
          </a:stretch>
        </p:blipFill>
        <p:spPr bwMode="auto">
          <a:xfrm>
            <a:off x="152400" y="3505200"/>
            <a:ext cx="2057400" cy="2551176"/>
          </a:xfrm>
          <a:prstGeom prst="rect">
            <a:avLst/>
          </a:prstGeom>
          <a:ln>
            <a:noFill/>
          </a:ln>
          <a:effectLst>
            <a:softEdge rad="112500"/>
          </a:effectLst>
        </p:spPr>
      </p:pic>
      <p:pic>
        <p:nvPicPr>
          <p:cNvPr id="7173" name="Picture 5" descr="C:\Documents and Settings\Administrator\Desktop\TC PPT\images (46).jpg"/>
          <p:cNvPicPr>
            <a:picLocks noChangeAspect="1" noChangeArrowheads="1"/>
          </p:cNvPicPr>
          <p:nvPr/>
        </p:nvPicPr>
        <p:blipFill>
          <a:blip r:embed="rId4"/>
          <a:srcRect/>
          <a:stretch>
            <a:fillRect/>
          </a:stretch>
        </p:blipFill>
        <p:spPr bwMode="auto">
          <a:xfrm>
            <a:off x="4267200" y="3124200"/>
            <a:ext cx="2438400" cy="1842346"/>
          </a:xfrm>
          <a:prstGeom prst="rect">
            <a:avLst/>
          </a:prstGeom>
          <a:ln>
            <a:noFill/>
          </a:ln>
          <a:effectLst>
            <a:softEdge rad="112500"/>
          </a:effectLst>
        </p:spPr>
      </p:pic>
      <p:pic>
        <p:nvPicPr>
          <p:cNvPr id="7174" name="Picture 6" descr="C:\Documents and Settings\Administrator\Desktop\TC PPT\images (47).jpg"/>
          <p:cNvPicPr>
            <a:picLocks noChangeAspect="1" noChangeArrowheads="1"/>
          </p:cNvPicPr>
          <p:nvPr/>
        </p:nvPicPr>
        <p:blipFill>
          <a:blip r:embed="rId5"/>
          <a:srcRect/>
          <a:stretch>
            <a:fillRect/>
          </a:stretch>
        </p:blipFill>
        <p:spPr bwMode="auto">
          <a:xfrm>
            <a:off x="6705600" y="3124200"/>
            <a:ext cx="2209800" cy="1828800"/>
          </a:xfrm>
          <a:prstGeom prst="rect">
            <a:avLst/>
          </a:prstGeom>
          <a:ln>
            <a:noFill/>
          </a:ln>
          <a:effectLst>
            <a:softEdge rad="112500"/>
          </a:effectLst>
        </p:spPr>
      </p:pic>
      <p:pic>
        <p:nvPicPr>
          <p:cNvPr id="7175" name="Picture 7" descr="C:\Documents and Settings\Administrator\Desktop\TC PPT\images (48).jpg"/>
          <p:cNvPicPr>
            <a:picLocks noChangeAspect="1" noChangeArrowheads="1"/>
          </p:cNvPicPr>
          <p:nvPr/>
        </p:nvPicPr>
        <p:blipFill>
          <a:blip r:embed="rId6"/>
          <a:srcRect/>
          <a:stretch>
            <a:fillRect/>
          </a:stretch>
        </p:blipFill>
        <p:spPr bwMode="auto">
          <a:xfrm>
            <a:off x="4495800" y="5105400"/>
            <a:ext cx="4343400" cy="1600200"/>
          </a:xfrm>
          <a:prstGeom prst="rect">
            <a:avLst/>
          </a:prstGeom>
          <a:ln>
            <a:noFill/>
          </a:ln>
          <a:effectLst>
            <a:softEdge rad="112500"/>
          </a:effectLst>
        </p:spPr>
      </p:pic>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fltVal val="0"/>
                                          </p:val>
                                        </p:tav>
                                        <p:tav tm="100000">
                                          <p:val>
                                            <p:strVal val="#ppt_h"/>
                                          </p:val>
                                        </p:tav>
                                      </p:tavLst>
                                    </p:anim>
                                  </p:childTnLst>
                                </p:cTn>
                              </p:par>
                              <p:par>
                                <p:cTn id="13" presetID="47" presetClass="entr" presetSubtype="0" fill="hold" nodeType="withEffect">
                                  <p:stCondLst>
                                    <p:cond delay="0"/>
                                  </p:stCondLst>
                                  <p:childTnLst>
                                    <p:set>
                                      <p:cBhvr>
                                        <p:cTn id="14" dur="1" fill="hold">
                                          <p:stCondLst>
                                            <p:cond delay="0"/>
                                          </p:stCondLst>
                                        </p:cTn>
                                        <p:tgtEl>
                                          <p:spTgt spid="7175"/>
                                        </p:tgtEl>
                                        <p:attrNameLst>
                                          <p:attrName>style.visibility</p:attrName>
                                        </p:attrNameLst>
                                      </p:cBhvr>
                                      <p:to>
                                        <p:strVal val="visible"/>
                                      </p:to>
                                    </p:set>
                                    <p:animEffect transition="in" filter="fade">
                                      <p:cBhvr>
                                        <p:cTn id="15" dur="1000"/>
                                        <p:tgtEl>
                                          <p:spTgt spid="7175"/>
                                        </p:tgtEl>
                                      </p:cBhvr>
                                    </p:animEffect>
                                    <p:anim calcmode="lin" valueType="num">
                                      <p:cBhvr>
                                        <p:cTn id="16" dur="1000" fill="hold"/>
                                        <p:tgtEl>
                                          <p:spTgt spid="7175"/>
                                        </p:tgtEl>
                                        <p:attrNameLst>
                                          <p:attrName>ppt_x</p:attrName>
                                        </p:attrNameLst>
                                      </p:cBhvr>
                                      <p:tavLst>
                                        <p:tav tm="0">
                                          <p:val>
                                            <p:strVal val="#ppt_x"/>
                                          </p:val>
                                        </p:tav>
                                        <p:tav tm="100000">
                                          <p:val>
                                            <p:strVal val="#ppt_x"/>
                                          </p:val>
                                        </p:tav>
                                      </p:tavLst>
                                    </p:anim>
                                    <p:anim calcmode="lin" valueType="num">
                                      <p:cBhvr>
                                        <p:cTn id="17" dur="1000" fill="hold"/>
                                        <p:tgtEl>
                                          <p:spTgt spid="7175"/>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7174"/>
                                        </p:tgtEl>
                                        <p:attrNameLst>
                                          <p:attrName>style.visibility</p:attrName>
                                        </p:attrNameLst>
                                      </p:cBhvr>
                                      <p:to>
                                        <p:strVal val="visible"/>
                                      </p:to>
                                    </p:set>
                                    <p:animEffect transition="in" filter="fade">
                                      <p:cBhvr>
                                        <p:cTn id="20" dur="1000"/>
                                        <p:tgtEl>
                                          <p:spTgt spid="7174"/>
                                        </p:tgtEl>
                                      </p:cBhvr>
                                    </p:animEffect>
                                    <p:anim calcmode="lin" valueType="num">
                                      <p:cBhvr>
                                        <p:cTn id="21" dur="1000" fill="hold"/>
                                        <p:tgtEl>
                                          <p:spTgt spid="7174"/>
                                        </p:tgtEl>
                                        <p:attrNameLst>
                                          <p:attrName>ppt_x</p:attrName>
                                        </p:attrNameLst>
                                      </p:cBhvr>
                                      <p:tavLst>
                                        <p:tav tm="0">
                                          <p:val>
                                            <p:strVal val="#ppt_x"/>
                                          </p:val>
                                        </p:tav>
                                        <p:tav tm="100000">
                                          <p:val>
                                            <p:strVal val="#ppt_x"/>
                                          </p:val>
                                        </p:tav>
                                      </p:tavLst>
                                    </p:anim>
                                    <p:anim calcmode="lin" valueType="num">
                                      <p:cBhvr>
                                        <p:cTn id="22" dur="1000" fill="hold"/>
                                        <p:tgtEl>
                                          <p:spTgt spid="7174"/>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0"/>
                                  </p:stCondLst>
                                  <p:childTnLst>
                                    <p:set>
                                      <p:cBhvr>
                                        <p:cTn id="24" dur="1" fill="hold">
                                          <p:stCondLst>
                                            <p:cond delay="0"/>
                                          </p:stCondLst>
                                        </p:cTn>
                                        <p:tgtEl>
                                          <p:spTgt spid="7173"/>
                                        </p:tgtEl>
                                        <p:attrNameLst>
                                          <p:attrName>style.visibility</p:attrName>
                                        </p:attrNameLst>
                                      </p:cBhvr>
                                      <p:to>
                                        <p:strVal val="visible"/>
                                      </p:to>
                                    </p:set>
                                    <p:animEffect transition="in" filter="fade">
                                      <p:cBhvr>
                                        <p:cTn id="25" dur="1000"/>
                                        <p:tgtEl>
                                          <p:spTgt spid="7173"/>
                                        </p:tgtEl>
                                      </p:cBhvr>
                                    </p:animEffect>
                                    <p:anim calcmode="lin" valueType="num">
                                      <p:cBhvr>
                                        <p:cTn id="26" dur="1000" fill="hold"/>
                                        <p:tgtEl>
                                          <p:spTgt spid="7173"/>
                                        </p:tgtEl>
                                        <p:attrNameLst>
                                          <p:attrName>ppt_x</p:attrName>
                                        </p:attrNameLst>
                                      </p:cBhvr>
                                      <p:tavLst>
                                        <p:tav tm="0">
                                          <p:val>
                                            <p:strVal val="#ppt_x"/>
                                          </p:val>
                                        </p:tav>
                                        <p:tav tm="100000">
                                          <p:val>
                                            <p:strVal val="#ppt_x"/>
                                          </p:val>
                                        </p:tav>
                                      </p:tavLst>
                                    </p:anim>
                                    <p:anim calcmode="lin" valueType="num">
                                      <p:cBhvr>
                                        <p:cTn id="27" dur="1000" fill="hold"/>
                                        <p:tgtEl>
                                          <p:spTgt spid="717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 calcmode="lin" valueType="num">
                                      <p:cBhvr>
                                        <p:cTn id="3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2" end="2"/>
                                            </p:txEl>
                                          </p:spTgt>
                                        </p:tgtEl>
                                        <p:attrNameLst>
                                          <p:attrName>ppt_h</p:attrName>
                                        </p:attrNameLst>
                                      </p:cBhvr>
                                      <p:tavLst>
                                        <p:tav tm="0">
                                          <p:val>
                                            <p:fltVal val="0"/>
                                          </p:val>
                                        </p:tav>
                                        <p:tav tm="100000">
                                          <p:val>
                                            <p:strVal val="#ppt_h"/>
                                          </p:val>
                                        </p:tav>
                                      </p:tavLst>
                                    </p:anim>
                                  </p:childTnLst>
                                </p:cTn>
                              </p:par>
                              <p:par>
                                <p:cTn id="34" presetID="47" presetClass="entr" presetSubtype="0" fill="hold" nodeType="withEffect">
                                  <p:stCondLst>
                                    <p:cond delay="0"/>
                                  </p:stCondLst>
                                  <p:childTnLst>
                                    <p:set>
                                      <p:cBhvr>
                                        <p:cTn id="35" dur="1" fill="hold">
                                          <p:stCondLst>
                                            <p:cond delay="0"/>
                                          </p:stCondLst>
                                        </p:cTn>
                                        <p:tgtEl>
                                          <p:spTgt spid="7171"/>
                                        </p:tgtEl>
                                        <p:attrNameLst>
                                          <p:attrName>style.visibility</p:attrName>
                                        </p:attrNameLst>
                                      </p:cBhvr>
                                      <p:to>
                                        <p:strVal val="visible"/>
                                      </p:to>
                                    </p:set>
                                    <p:animEffect transition="in" filter="fade">
                                      <p:cBhvr>
                                        <p:cTn id="36" dur="1000"/>
                                        <p:tgtEl>
                                          <p:spTgt spid="7171"/>
                                        </p:tgtEl>
                                      </p:cBhvr>
                                    </p:animEffect>
                                    <p:anim calcmode="lin" valueType="num">
                                      <p:cBhvr>
                                        <p:cTn id="37" dur="1000" fill="hold"/>
                                        <p:tgtEl>
                                          <p:spTgt spid="7171"/>
                                        </p:tgtEl>
                                        <p:attrNameLst>
                                          <p:attrName>ppt_x</p:attrName>
                                        </p:attrNameLst>
                                      </p:cBhvr>
                                      <p:tavLst>
                                        <p:tav tm="0">
                                          <p:val>
                                            <p:strVal val="#ppt_x"/>
                                          </p:val>
                                        </p:tav>
                                        <p:tav tm="100000">
                                          <p:val>
                                            <p:strVal val="#ppt_x"/>
                                          </p:val>
                                        </p:tav>
                                      </p:tavLst>
                                    </p:anim>
                                    <p:anim calcmode="lin" valueType="num">
                                      <p:cBhvr>
                                        <p:cTn id="38"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3" end="3"/>
                                            </p:txEl>
                                          </p:spTgt>
                                        </p:tgtEl>
                                        <p:attrNameLst>
                                          <p:attrName>ppt_h</p:attrName>
                                        </p:attrNameLst>
                                      </p:cBhvr>
                                      <p:tavLst>
                                        <p:tav tm="0">
                                          <p:val>
                                            <p:fltVal val="0"/>
                                          </p:val>
                                        </p:tav>
                                        <p:tav tm="100000">
                                          <p:val>
                                            <p:strVal val="#ppt_h"/>
                                          </p:val>
                                        </p:tav>
                                      </p:tavLst>
                                    </p:anim>
                                  </p:childTnLst>
                                </p:cTn>
                              </p:par>
                              <p:par>
                                <p:cTn id="45" presetID="26" presetClass="entr" presetSubtype="0" fill="hold" nodeType="withEffect">
                                  <p:stCondLst>
                                    <p:cond delay="0"/>
                                  </p:stCondLst>
                                  <p:childTnLst>
                                    <p:set>
                                      <p:cBhvr>
                                        <p:cTn id="46" dur="1" fill="hold">
                                          <p:stCondLst>
                                            <p:cond delay="0"/>
                                          </p:stCondLst>
                                        </p:cTn>
                                        <p:tgtEl>
                                          <p:spTgt spid="7170"/>
                                        </p:tgtEl>
                                        <p:attrNameLst>
                                          <p:attrName>style.visibility</p:attrName>
                                        </p:attrNameLst>
                                      </p:cBhvr>
                                      <p:to>
                                        <p:strVal val="visible"/>
                                      </p:to>
                                    </p:set>
                                    <p:animEffect transition="in" filter="wipe(down)">
                                      <p:cBhvr>
                                        <p:cTn id="47" dur="580">
                                          <p:stCondLst>
                                            <p:cond delay="0"/>
                                          </p:stCondLst>
                                        </p:cTn>
                                        <p:tgtEl>
                                          <p:spTgt spid="7170"/>
                                        </p:tgtEl>
                                      </p:cBhvr>
                                    </p:animEffect>
                                    <p:anim calcmode="lin" valueType="num">
                                      <p:cBhvr>
                                        <p:cTn id="48" dur="1822" tmFilter="0,0; 0.14,0.36; 0.43,0.73; 0.71,0.91; 1.0,1.0">
                                          <p:stCondLst>
                                            <p:cond delay="0"/>
                                          </p:stCondLst>
                                        </p:cTn>
                                        <p:tgtEl>
                                          <p:spTgt spid="7170"/>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7170"/>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7170"/>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7170"/>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7170"/>
                                        </p:tgtEl>
                                        <p:attrNameLst>
                                          <p:attrName>ppt_y</p:attrName>
                                        </p:attrNameLst>
                                      </p:cBhvr>
                                      <p:tavLst>
                                        <p:tav tm="0" fmla="#ppt_y-sin(pi*$)/81">
                                          <p:val>
                                            <p:fltVal val="0"/>
                                          </p:val>
                                        </p:tav>
                                        <p:tav tm="100000">
                                          <p:val>
                                            <p:fltVal val="1"/>
                                          </p:val>
                                        </p:tav>
                                      </p:tavLst>
                                    </p:anim>
                                    <p:animScale>
                                      <p:cBhvr>
                                        <p:cTn id="53" dur="26">
                                          <p:stCondLst>
                                            <p:cond delay="650"/>
                                          </p:stCondLst>
                                        </p:cTn>
                                        <p:tgtEl>
                                          <p:spTgt spid="7170"/>
                                        </p:tgtEl>
                                      </p:cBhvr>
                                      <p:to x="100000" y="60000"/>
                                    </p:animScale>
                                    <p:animScale>
                                      <p:cBhvr>
                                        <p:cTn id="54" dur="166" decel="50000">
                                          <p:stCondLst>
                                            <p:cond delay="676"/>
                                          </p:stCondLst>
                                        </p:cTn>
                                        <p:tgtEl>
                                          <p:spTgt spid="7170"/>
                                        </p:tgtEl>
                                      </p:cBhvr>
                                      <p:to x="100000" y="100000"/>
                                    </p:animScale>
                                    <p:animScale>
                                      <p:cBhvr>
                                        <p:cTn id="55" dur="26">
                                          <p:stCondLst>
                                            <p:cond delay="1312"/>
                                          </p:stCondLst>
                                        </p:cTn>
                                        <p:tgtEl>
                                          <p:spTgt spid="7170"/>
                                        </p:tgtEl>
                                      </p:cBhvr>
                                      <p:to x="100000" y="80000"/>
                                    </p:animScale>
                                    <p:animScale>
                                      <p:cBhvr>
                                        <p:cTn id="56" dur="166" decel="50000">
                                          <p:stCondLst>
                                            <p:cond delay="1338"/>
                                          </p:stCondLst>
                                        </p:cTn>
                                        <p:tgtEl>
                                          <p:spTgt spid="7170"/>
                                        </p:tgtEl>
                                      </p:cBhvr>
                                      <p:to x="100000" y="100000"/>
                                    </p:animScale>
                                    <p:animScale>
                                      <p:cBhvr>
                                        <p:cTn id="57" dur="26">
                                          <p:stCondLst>
                                            <p:cond delay="1642"/>
                                          </p:stCondLst>
                                        </p:cTn>
                                        <p:tgtEl>
                                          <p:spTgt spid="7170"/>
                                        </p:tgtEl>
                                      </p:cBhvr>
                                      <p:to x="100000" y="90000"/>
                                    </p:animScale>
                                    <p:animScale>
                                      <p:cBhvr>
                                        <p:cTn id="58" dur="166" decel="50000">
                                          <p:stCondLst>
                                            <p:cond delay="1668"/>
                                          </p:stCondLst>
                                        </p:cTn>
                                        <p:tgtEl>
                                          <p:spTgt spid="7170"/>
                                        </p:tgtEl>
                                      </p:cBhvr>
                                      <p:to x="100000" y="100000"/>
                                    </p:animScale>
                                    <p:animScale>
                                      <p:cBhvr>
                                        <p:cTn id="59" dur="26">
                                          <p:stCondLst>
                                            <p:cond delay="1808"/>
                                          </p:stCondLst>
                                        </p:cTn>
                                        <p:tgtEl>
                                          <p:spTgt spid="7170"/>
                                        </p:tgtEl>
                                      </p:cBhvr>
                                      <p:to x="100000" y="95000"/>
                                    </p:animScale>
                                    <p:animScale>
                                      <p:cBhvr>
                                        <p:cTn id="60" dur="166" decel="50000">
                                          <p:stCondLst>
                                            <p:cond delay="1834"/>
                                          </p:stCondLst>
                                        </p:cTn>
                                        <p:tgtEl>
                                          <p:spTgt spid="717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229600" cy="1600200"/>
          </a:xfrm>
        </p:spPr>
        <p:txBody>
          <a:bodyPr>
            <a:noAutofit/>
          </a:bodyPr>
          <a:lstStyle/>
          <a:p>
            <a:pPr>
              <a:lnSpc>
                <a:spcPct val="150000"/>
              </a:lnSpc>
            </a:pPr>
            <a:r>
              <a:rPr lang="en-IN" sz="1800" dirty="0" smtClean="0">
                <a:solidFill>
                  <a:srgbClr val="66FFFF"/>
                </a:solidFill>
                <a:latin typeface="Arial Black" pitchFamily="34" charset="0"/>
              </a:rPr>
              <a:t>By the fourth century, the cup and the bread were seen as producing a sense of awe, dread, and mystery. As a result, the churches in the East placed a canopy over the altar table where the bread and cup sat.</a:t>
            </a:r>
          </a:p>
        </p:txBody>
      </p:sp>
      <p:pic>
        <p:nvPicPr>
          <p:cNvPr id="6147" name="Picture 3" descr="C:\Documents and Settings\Administrator\Desktop\TC PPT\images (5).jpg"/>
          <p:cNvPicPr>
            <a:picLocks noChangeAspect="1" noChangeArrowheads="1"/>
          </p:cNvPicPr>
          <p:nvPr/>
        </p:nvPicPr>
        <p:blipFill>
          <a:blip r:embed="rId2"/>
          <a:srcRect/>
          <a:stretch>
            <a:fillRect/>
          </a:stretch>
        </p:blipFill>
        <p:spPr bwMode="auto">
          <a:xfrm>
            <a:off x="6019800" y="2971800"/>
            <a:ext cx="2466975" cy="1847850"/>
          </a:xfrm>
          <a:prstGeom prst="rect">
            <a:avLst/>
          </a:prstGeom>
          <a:noFill/>
        </p:spPr>
      </p:pic>
      <p:pic>
        <p:nvPicPr>
          <p:cNvPr id="6149" name="Picture 5" descr="C:\Documents and Settings\Administrator\Desktop\TC PPT\images (29).jpg"/>
          <p:cNvPicPr>
            <a:picLocks noChangeAspect="1" noChangeArrowheads="1"/>
          </p:cNvPicPr>
          <p:nvPr/>
        </p:nvPicPr>
        <p:blipFill>
          <a:blip r:embed="rId3"/>
          <a:srcRect/>
          <a:stretch>
            <a:fillRect/>
          </a:stretch>
        </p:blipFill>
        <p:spPr bwMode="auto">
          <a:xfrm>
            <a:off x="381000" y="2971800"/>
            <a:ext cx="2466975" cy="1857375"/>
          </a:xfrm>
          <a:prstGeom prst="rect">
            <a:avLst/>
          </a:prstGeom>
          <a:noFill/>
        </p:spPr>
      </p:pic>
      <p:pic>
        <p:nvPicPr>
          <p:cNvPr id="6150" name="Picture 6" descr="C:\Documents and Settings\Administrator\Desktop\TC PPT\images (24).jpg"/>
          <p:cNvPicPr>
            <a:picLocks noChangeAspect="1" noChangeArrowheads="1"/>
          </p:cNvPicPr>
          <p:nvPr/>
        </p:nvPicPr>
        <p:blipFill>
          <a:blip r:embed="rId4"/>
          <a:srcRect/>
          <a:stretch>
            <a:fillRect/>
          </a:stretch>
        </p:blipFill>
        <p:spPr bwMode="auto">
          <a:xfrm>
            <a:off x="2971800" y="2971800"/>
            <a:ext cx="2619375" cy="1828800"/>
          </a:xfrm>
          <a:prstGeom prst="rect">
            <a:avLst/>
          </a:prstGeom>
          <a:noFill/>
        </p:spPr>
      </p:pic>
      <p:pic>
        <p:nvPicPr>
          <p:cNvPr id="6151" name="Picture 7" descr="C:\Documents and Settings\Administrator\Desktop\TC PPT\eucharistic-big.jpg"/>
          <p:cNvPicPr>
            <a:picLocks noChangeAspect="1" noChangeArrowheads="1"/>
          </p:cNvPicPr>
          <p:nvPr/>
        </p:nvPicPr>
        <p:blipFill>
          <a:blip r:embed="rId5"/>
          <a:srcRect/>
          <a:stretch>
            <a:fillRect/>
          </a:stretch>
        </p:blipFill>
        <p:spPr bwMode="auto">
          <a:xfrm>
            <a:off x="381000" y="4953000"/>
            <a:ext cx="2438400" cy="1621536"/>
          </a:xfrm>
          <a:prstGeom prst="rect">
            <a:avLst/>
          </a:prstGeom>
          <a:noFill/>
        </p:spPr>
      </p:pic>
      <p:pic>
        <p:nvPicPr>
          <p:cNvPr id="6152" name="Picture 8" descr="C:\Documents and Settings\Administrator\Desktop\TC PPT\images (33).jpg"/>
          <p:cNvPicPr>
            <a:picLocks noChangeAspect="1" noChangeArrowheads="1"/>
          </p:cNvPicPr>
          <p:nvPr/>
        </p:nvPicPr>
        <p:blipFill>
          <a:blip r:embed="rId6"/>
          <a:srcRect/>
          <a:stretch>
            <a:fillRect/>
          </a:stretch>
        </p:blipFill>
        <p:spPr bwMode="auto">
          <a:xfrm>
            <a:off x="3352800" y="4953000"/>
            <a:ext cx="2800350" cy="1628775"/>
          </a:xfrm>
          <a:prstGeom prst="rect">
            <a:avLst/>
          </a:prstGeom>
          <a:noFill/>
        </p:spPr>
      </p:pic>
      <p:pic>
        <p:nvPicPr>
          <p:cNvPr id="6153" name="Picture 9" descr="C:\Documents and Settings\Administrator\Desktop\TC PPT\images (25).jpg"/>
          <p:cNvPicPr>
            <a:picLocks noChangeAspect="1" noChangeArrowheads="1"/>
          </p:cNvPicPr>
          <p:nvPr/>
        </p:nvPicPr>
        <p:blipFill>
          <a:blip r:embed="rId7"/>
          <a:srcRect/>
          <a:stretch>
            <a:fillRect/>
          </a:stretch>
        </p:blipFill>
        <p:spPr bwMode="auto">
          <a:xfrm>
            <a:off x="6629400" y="5029200"/>
            <a:ext cx="1866900" cy="1562100"/>
          </a:xfrm>
          <a:prstGeom prst="rect">
            <a:avLst/>
          </a:prstGeom>
          <a:noFill/>
        </p:spPr>
      </p:pic>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6149"/>
                                        </p:tgtEl>
                                        <p:attrNameLst>
                                          <p:attrName>style.visibility</p:attrName>
                                        </p:attrNameLst>
                                      </p:cBhvr>
                                      <p:to>
                                        <p:strVal val="visible"/>
                                      </p:to>
                                    </p:set>
                                    <p:animEffect transition="in" filter="fade">
                                      <p:cBhvr>
                                        <p:cTn id="13" dur="1000"/>
                                        <p:tgtEl>
                                          <p:spTgt spid="6149"/>
                                        </p:tgtEl>
                                      </p:cBhvr>
                                    </p:animEffect>
                                    <p:anim calcmode="lin" valueType="num">
                                      <p:cBhvr>
                                        <p:cTn id="14" dur="1000" fill="hold"/>
                                        <p:tgtEl>
                                          <p:spTgt spid="6149"/>
                                        </p:tgtEl>
                                        <p:attrNameLst>
                                          <p:attrName>ppt_x</p:attrName>
                                        </p:attrNameLst>
                                      </p:cBhvr>
                                      <p:tavLst>
                                        <p:tav tm="0">
                                          <p:val>
                                            <p:strVal val="#ppt_x"/>
                                          </p:val>
                                        </p:tav>
                                        <p:tav tm="100000">
                                          <p:val>
                                            <p:strVal val="#ppt_x"/>
                                          </p:val>
                                        </p:tav>
                                      </p:tavLst>
                                    </p:anim>
                                    <p:anim calcmode="lin" valueType="num">
                                      <p:cBhvr>
                                        <p:cTn id="15" dur="1000" fill="hold"/>
                                        <p:tgtEl>
                                          <p:spTgt spid="6149"/>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6147"/>
                                        </p:tgtEl>
                                        <p:attrNameLst>
                                          <p:attrName>style.visibility</p:attrName>
                                        </p:attrNameLst>
                                      </p:cBhvr>
                                      <p:to>
                                        <p:strVal val="visible"/>
                                      </p:to>
                                    </p:set>
                                    <p:animEffect transition="in" filter="fade">
                                      <p:cBhvr>
                                        <p:cTn id="18" dur="1000"/>
                                        <p:tgtEl>
                                          <p:spTgt spid="6147"/>
                                        </p:tgtEl>
                                      </p:cBhvr>
                                    </p:animEffect>
                                    <p:anim calcmode="lin" valueType="num">
                                      <p:cBhvr>
                                        <p:cTn id="19" dur="1000" fill="hold"/>
                                        <p:tgtEl>
                                          <p:spTgt spid="6147"/>
                                        </p:tgtEl>
                                        <p:attrNameLst>
                                          <p:attrName>ppt_x</p:attrName>
                                        </p:attrNameLst>
                                      </p:cBhvr>
                                      <p:tavLst>
                                        <p:tav tm="0">
                                          <p:val>
                                            <p:strVal val="#ppt_x"/>
                                          </p:val>
                                        </p:tav>
                                        <p:tav tm="100000">
                                          <p:val>
                                            <p:strVal val="#ppt_x"/>
                                          </p:val>
                                        </p:tav>
                                      </p:tavLst>
                                    </p:anim>
                                    <p:anim calcmode="lin" valueType="num">
                                      <p:cBhvr>
                                        <p:cTn id="20" dur="1000" fill="hold"/>
                                        <p:tgtEl>
                                          <p:spTgt spid="6147"/>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6150"/>
                                        </p:tgtEl>
                                        <p:attrNameLst>
                                          <p:attrName>style.visibility</p:attrName>
                                        </p:attrNameLst>
                                      </p:cBhvr>
                                      <p:to>
                                        <p:strVal val="visible"/>
                                      </p:to>
                                    </p:set>
                                    <p:animEffect transition="in" filter="fade">
                                      <p:cBhvr>
                                        <p:cTn id="23" dur="1000"/>
                                        <p:tgtEl>
                                          <p:spTgt spid="6150"/>
                                        </p:tgtEl>
                                      </p:cBhvr>
                                    </p:animEffect>
                                    <p:anim calcmode="lin" valueType="num">
                                      <p:cBhvr>
                                        <p:cTn id="24" dur="1000" fill="hold"/>
                                        <p:tgtEl>
                                          <p:spTgt spid="6150"/>
                                        </p:tgtEl>
                                        <p:attrNameLst>
                                          <p:attrName>ppt_x</p:attrName>
                                        </p:attrNameLst>
                                      </p:cBhvr>
                                      <p:tavLst>
                                        <p:tav tm="0">
                                          <p:val>
                                            <p:strVal val="#ppt_x"/>
                                          </p:val>
                                        </p:tav>
                                        <p:tav tm="100000">
                                          <p:val>
                                            <p:strVal val="#ppt_x"/>
                                          </p:val>
                                        </p:tav>
                                      </p:tavLst>
                                    </p:anim>
                                    <p:anim calcmode="lin" valueType="num">
                                      <p:cBhvr>
                                        <p:cTn id="25" dur="1000" fill="hold"/>
                                        <p:tgtEl>
                                          <p:spTgt spid="6150"/>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6151"/>
                                        </p:tgtEl>
                                        <p:attrNameLst>
                                          <p:attrName>style.visibility</p:attrName>
                                        </p:attrNameLst>
                                      </p:cBhvr>
                                      <p:to>
                                        <p:strVal val="visible"/>
                                      </p:to>
                                    </p:set>
                                    <p:animEffect transition="in" filter="fade">
                                      <p:cBhvr>
                                        <p:cTn id="28" dur="1000"/>
                                        <p:tgtEl>
                                          <p:spTgt spid="6151"/>
                                        </p:tgtEl>
                                      </p:cBhvr>
                                    </p:animEffect>
                                    <p:anim calcmode="lin" valueType="num">
                                      <p:cBhvr>
                                        <p:cTn id="29" dur="1000" fill="hold"/>
                                        <p:tgtEl>
                                          <p:spTgt spid="6151"/>
                                        </p:tgtEl>
                                        <p:attrNameLst>
                                          <p:attrName>ppt_x</p:attrName>
                                        </p:attrNameLst>
                                      </p:cBhvr>
                                      <p:tavLst>
                                        <p:tav tm="0">
                                          <p:val>
                                            <p:strVal val="#ppt_x"/>
                                          </p:val>
                                        </p:tav>
                                        <p:tav tm="100000">
                                          <p:val>
                                            <p:strVal val="#ppt_x"/>
                                          </p:val>
                                        </p:tav>
                                      </p:tavLst>
                                    </p:anim>
                                    <p:anim calcmode="lin" valueType="num">
                                      <p:cBhvr>
                                        <p:cTn id="30" dur="1000" fill="hold"/>
                                        <p:tgtEl>
                                          <p:spTgt spid="6151"/>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6152"/>
                                        </p:tgtEl>
                                        <p:attrNameLst>
                                          <p:attrName>style.visibility</p:attrName>
                                        </p:attrNameLst>
                                      </p:cBhvr>
                                      <p:to>
                                        <p:strVal val="visible"/>
                                      </p:to>
                                    </p:set>
                                    <p:animEffect transition="in" filter="fade">
                                      <p:cBhvr>
                                        <p:cTn id="33" dur="1000"/>
                                        <p:tgtEl>
                                          <p:spTgt spid="6152"/>
                                        </p:tgtEl>
                                      </p:cBhvr>
                                    </p:animEffect>
                                    <p:anim calcmode="lin" valueType="num">
                                      <p:cBhvr>
                                        <p:cTn id="34" dur="1000" fill="hold"/>
                                        <p:tgtEl>
                                          <p:spTgt spid="6152"/>
                                        </p:tgtEl>
                                        <p:attrNameLst>
                                          <p:attrName>ppt_x</p:attrName>
                                        </p:attrNameLst>
                                      </p:cBhvr>
                                      <p:tavLst>
                                        <p:tav tm="0">
                                          <p:val>
                                            <p:strVal val="#ppt_x"/>
                                          </p:val>
                                        </p:tav>
                                        <p:tav tm="100000">
                                          <p:val>
                                            <p:strVal val="#ppt_x"/>
                                          </p:val>
                                        </p:tav>
                                      </p:tavLst>
                                    </p:anim>
                                    <p:anim calcmode="lin" valueType="num">
                                      <p:cBhvr>
                                        <p:cTn id="35" dur="1000" fill="hold"/>
                                        <p:tgtEl>
                                          <p:spTgt spid="6152"/>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6153"/>
                                        </p:tgtEl>
                                        <p:attrNameLst>
                                          <p:attrName>style.visibility</p:attrName>
                                        </p:attrNameLst>
                                      </p:cBhvr>
                                      <p:to>
                                        <p:strVal val="visible"/>
                                      </p:to>
                                    </p:set>
                                    <p:animEffect transition="in" filter="fade">
                                      <p:cBhvr>
                                        <p:cTn id="38" dur="1000"/>
                                        <p:tgtEl>
                                          <p:spTgt spid="6153"/>
                                        </p:tgtEl>
                                      </p:cBhvr>
                                    </p:animEffect>
                                    <p:anim calcmode="lin" valueType="num">
                                      <p:cBhvr>
                                        <p:cTn id="39" dur="1000" fill="hold"/>
                                        <p:tgtEl>
                                          <p:spTgt spid="6153"/>
                                        </p:tgtEl>
                                        <p:attrNameLst>
                                          <p:attrName>ppt_x</p:attrName>
                                        </p:attrNameLst>
                                      </p:cBhvr>
                                      <p:tavLst>
                                        <p:tav tm="0">
                                          <p:val>
                                            <p:strVal val="#ppt_x"/>
                                          </p:val>
                                        </p:tav>
                                        <p:tav tm="100000">
                                          <p:val>
                                            <p:strVal val="#ppt_x"/>
                                          </p:val>
                                        </p:tav>
                                      </p:tavLst>
                                    </p:anim>
                                    <p:anim calcmode="lin" valueType="num">
                                      <p:cBhvr>
                                        <p:cTn id="40" dur="1000" fill="hold"/>
                                        <p:tgtEl>
                                          <p:spTgt spid="61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2819400"/>
          </a:xfrm>
        </p:spPr>
        <p:txBody>
          <a:bodyPr>
            <a:normAutofit/>
          </a:bodyPr>
          <a:lstStyle/>
          <a:p>
            <a:r>
              <a:rPr lang="en-IN" sz="2400" dirty="0" smtClean="0">
                <a:solidFill>
                  <a:srgbClr val="66FFFF"/>
                </a:solidFill>
                <a:latin typeface="Arial Black" pitchFamily="34" charset="0"/>
              </a:rPr>
              <a:t>In the 16thcentury, rails  placed upon the altar table. </a:t>
            </a:r>
          </a:p>
          <a:p>
            <a:r>
              <a:rPr lang="en-IN" sz="2400" dirty="0" smtClean="0">
                <a:solidFill>
                  <a:srgbClr val="66FFFF"/>
                </a:solidFill>
                <a:latin typeface="Arial Black" pitchFamily="34" charset="0"/>
              </a:rPr>
              <a:t>Rails signified - altar table was a holy object only to be handled by holy persons</a:t>
            </a:r>
          </a:p>
          <a:p>
            <a:r>
              <a:rPr lang="en-IN" sz="2400" dirty="0" smtClean="0">
                <a:solidFill>
                  <a:srgbClr val="66FFFF"/>
                </a:solidFill>
                <a:latin typeface="Arial Black" pitchFamily="34" charset="0"/>
              </a:rPr>
              <a:t>All factors made the Christian terrain ready for   creating church buildings</a:t>
            </a:r>
          </a:p>
        </p:txBody>
      </p:sp>
      <p:pic>
        <p:nvPicPr>
          <p:cNvPr id="4098" name="Picture 2" descr="C:\Documents and Settings\Administrator\Desktop\TC PPT\images (18).jpg"/>
          <p:cNvPicPr>
            <a:picLocks noChangeAspect="1" noChangeArrowheads="1"/>
          </p:cNvPicPr>
          <p:nvPr/>
        </p:nvPicPr>
        <p:blipFill>
          <a:blip r:embed="rId2"/>
          <a:srcRect/>
          <a:stretch>
            <a:fillRect/>
          </a:stretch>
        </p:blipFill>
        <p:spPr bwMode="auto">
          <a:xfrm>
            <a:off x="228600" y="3733800"/>
            <a:ext cx="2743200"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9" name="Picture 3" descr="C:\Documents and Settings\Administrator\Desktop\TC PPT\images (19).jpg"/>
          <p:cNvPicPr>
            <a:picLocks noChangeAspect="1" noChangeArrowheads="1"/>
          </p:cNvPicPr>
          <p:nvPr/>
        </p:nvPicPr>
        <p:blipFill>
          <a:blip r:embed="rId3"/>
          <a:srcRect/>
          <a:stretch>
            <a:fillRect/>
          </a:stretch>
        </p:blipFill>
        <p:spPr bwMode="auto">
          <a:xfrm>
            <a:off x="3124200" y="3733800"/>
            <a:ext cx="2438400"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100" name="Picture 4" descr="C:\Documents and Settings\Administrator\Desktop\TC PPT\download (33).jpg"/>
          <p:cNvPicPr>
            <a:picLocks noChangeAspect="1" noChangeArrowheads="1"/>
          </p:cNvPicPr>
          <p:nvPr/>
        </p:nvPicPr>
        <p:blipFill>
          <a:blip r:embed="rId4"/>
          <a:srcRect/>
          <a:stretch>
            <a:fillRect/>
          </a:stretch>
        </p:blipFill>
        <p:spPr bwMode="auto">
          <a:xfrm>
            <a:off x="5867400" y="3276600"/>
            <a:ext cx="3048000" cy="1600200"/>
          </a:xfrm>
          <a:prstGeom prst="rect">
            <a:avLst/>
          </a:prstGeom>
          <a:ln>
            <a:noFill/>
          </a:ln>
          <a:effectLst>
            <a:softEdge rad="112500"/>
          </a:effectLst>
        </p:spPr>
      </p:pic>
      <p:pic>
        <p:nvPicPr>
          <p:cNvPr id="4101" name="Picture 5" descr="C:\Documents and Settings\Administrator\Desktop\TC PPT\images (49).jpg"/>
          <p:cNvPicPr>
            <a:picLocks noChangeAspect="1" noChangeArrowheads="1"/>
          </p:cNvPicPr>
          <p:nvPr/>
        </p:nvPicPr>
        <p:blipFill>
          <a:blip r:embed="rId5"/>
          <a:srcRect b="12500"/>
          <a:stretch>
            <a:fillRect/>
          </a:stretch>
        </p:blipFill>
        <p:spPr bwMode="auto">
          <a:xfrm>
            <a:off x="5867400" y="4953000"/>
            <a:ext cx="2819400" cy="1676400"/>
          </a:xfrm>
          <a:prstGeom prst="rect">
            <a:avLst/>
          </a:prstGeom>
          <a:ln>
            <a:noFill/>
          </a:ln>
          <a:effectLst>
            <a:softEdge rad="112500"/>
          </a:effectLst>
        </p:spPr>
      </p:pic>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fltVal val="0"/>
                                          </p:val>
                                        </p:tav>
                                        <p:tav tm="100000">
                                          <p:val>
                                            <p:strVal val="#ppt_h"/>
                                          </p:val>
                                        </p:tav>
                                      </p:tavLst>
                                    </p:anim>
                                  </p:childTnLst>
                                </p:cTn>
                              </p:par>
                              <p:par>
                                <p:cTn id="13" presetID="47" presetClass="entr" presetSubtype="0" fill="hold" nodeType="with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1000"/>
                                        <p:tgtEl>
                                          <p:spTgt spid="4098"/>
                                        </p:tgtEl>
                                      </p:cBhvr>
                                    </p:animEffect>
                                    <p:anim calcmode="lin" valueType="num">
                                      <p:cBhvr>
                                        <p:cTn id="16" dur="1000" fill="hold"/>
                                        <p:tgtEl>
                                          <p:spTgt spid="4098"/>
                                        </p:tgtEl>
                                        <p:attrNameLst>
                                          <p:attrName>ppt_x</p:attrName>
                                        </p:attrNameLst>
                                      </p:cBhvr>
                                      <p:tavLst>
                                        <p:tav tm="0">
                                          <p:val>
                                            <p:strVal val="#ppt_x"/>
                                          </p:val>
                                        </p:tav>
                                        <p:tav tm="100000">
                                          <p:val>
                                            <p:strVal val="#ppt_x"/>
                                          </p:val>
                                        </p:tav>
                                      </p:tavLst>
                                    </p:anim>
                                    <p:anim calcmode="lin" valueType="num">
                                      <p:cBhvr>
                                        <p:cTn id="17" dur="1000" fill="hold"/>
                                        <p:tgtEl>
                                          <p:spTgt spid="4098"/>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4100"/>
                                        </p:tgtEl>
                                        <p:attrNameLst>
                                          <p:attrName>style.visibility</p:attrName>
                                        </p:attrNameLst>
                                      </p:cBhvr>
                                      <p:to>
                                        <p:strVal val="visible"/>
                                      </p:to>
                                    </p:set>
                                    <p:animEffect transition="in" filter="fade">
                                      <p:cBhvr>
                                        <p:cTn id="20" dur="1000"/>
                                        <p:tgtEl>
                                          <p:spTgt spid="4100"/>
                                        </p:tgtEl>
                                      </p:cBhvr>
                                    </p:animEffect>
                                    <p:anim calcmode="lin" valueType="num">
                                      <p:cBhvr>
                                        <p:cTn id="21" dur="1000" fill="hold"/>
                                        <p:tgtEl>
                                          <p:spTgt spid="4100"/>
                                        </p:tgtEl>
                                        <p:attrNameLst>
                                          <p:attrName>ppt_x</p:attrName>
                                        </p:attrNameLst>
                                      </p:cBhvr>
                                      <p:tavLst>
                                        <p:tav tm="0">
                                          <p:val>
                                            <p:strVal val="#ppt_x"/>
                                          </p:val>
                                        </p:tav>
                                        <p:tav tm="100000">
                                          <p:val>
                                            <p:strVal val="#ppt_x"/>
                                          </p:val>
                                        </p:tav>
                                      </p:tavLst>
                                    </p:anim>
                                    <p:anim calcmode="lin" valueType="num">
                                      <p:cBhvr>
                                        <p:cTn id="22" dur="1000" fill="hold"/>
                                        <p:tgtEl>
                                          <p:spTgt spid="4100"/>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0"/>
                                  </p:stCondLst>
                                  <p:childTnLst>
                                    <p:set>
                                      <p:cBhvr>
                                        <p:cTn id="24" dur="1" fill="hold">
                                          <p:stCondLst>
                                            <p:cond delay="0"/>
                                          </p:stCondLst>
                                        </p:cTn>
                                        <p:tgtEl>
                                          <p:spTgt spid="4101"/>
                                        </p:tgtEl>
                                        <p:attrNameLst>
                                          <p:attrName>style.visibility</p:attrName>
                                        </p:attrNameLst>
                                      </p:cBhvr>
                                      <p:to>
                                        <p:strVal val="visible"/>
                                      </p:to>
                                    </p:set>
                                    <p:animEffect transition="in" filter="fade">
                                      <p:cBhvr>
                                        <p:cTn id="25" dur="1000"/>
                                        <p:tgtEl>
                                          <p:spTgt spid="4101"/>
                                        </p:tgtEl>
                                      </p:cBhvr>
                                    </p:animEffect>
                                    <p:anim calcmode="lin" valueType="num">
                                      <p:cBhvr>
                                        <p:cTn id="26" dur="1000" fill="hold"/>
                                        <p:tgtEl>
                                          <p:spTgt spid="4101"/>
                                        </p:tgtEl>
                                        <p:attrNameLst>
                                          <p:attrName>ppt_x</p:attrName>
                                        </p:attrNameLst>
                                      </p:cBhvr>
                                      <p:tavLst>
                                        <p:tav tm="0">
                                          <p:val>
                                            <p:strVal val="#ppt_x"/>
                                          </p:val>
                                        </p:tav>
                                        <p:tav tm="100000">
                                          <p:val>
                                            <p:strVal val="#ppt_x"/>
                                          </p:val>
                                        </p:tav>
                                      </p:tavLst>
                                    </p:anim>
                                    <p:anim calcmode="lin" valueType="num">
                                      <p:cBhvr>
                                        <p:cTn id="27" dur="1000" fill="hold"/>
                                        <p:tgtEl>
                                          <p:spTgt spid="410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 calcmode="lin" valueType="num">
                                      <p:cBhvr>
                                        <p:cTn id="3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2" end="2"/>
                                            </p:txEl>
                                          </p:spTgt>
                                        </p:tgtEl>
                                        <p:attrNameLst>
                                          <p:attrName>ppt_h</p:attrName>
                                        </p:attrNameLst>
                                      </p:cBhvr>
                                      <p:tavLst>
                                        <p:tav tm="0">
                                          <p:val>
                                            <p:fltVal val="0"/>
                                          </p:val>
                                        </p:tav>
                                        <p:tav tm="100000">
                                          <p:val>
                                            <p:strVal val="#ppt_h"/>
                                          </p:val>
                                        </p:tav>
                                      </p:tavLst>
                                    </p:anim>
                                  </p:childTnLst>
                                </p:cTn>
                              </p:par>
                              <p:par>
                                <p:cTn id="34" presetID="47" presetClass="entr" presetSubtype="0" fill="hold" nodeType="withEffect">
                                  <p:stCondLst>
                                    <p:cond delay="0"/>
                                  </p:stCondLst>
                                  <p:childTnLst>
                                    <p:set>
                                      <p:cBhvr>
                                        <p:cTn id="35" dur="1" fill="hold">
                                          <p:stCondLst>
                                            <p:cond delay="0"/>
                                          </p:stCondLst>
                                        </p:cTn>
                                        <p:tgtEl>
                                          <p:spTgt spid="4099"/>
                                        </p:tgtEl>
                                        <p:attrNameLst>
                                          <p:attrName>style.visibility</p:attrName>
                                        </p:attrNameLst>
                                      </p:cBhvr>
                                      <p:to>
                                        <p:strVal val="visible"/>
                                      </p:to>
                                    </p:set>
                                    <p:animEffect transition="in" filter="fade">
                                      <p:cBhvr>
                                        <p:cTn id="36" dur="1000"/>
                                        <p:tgtEl>
                                          <p:spTgt spid="4099"/>
                                        </p:tgtEl>
                                      </p:cBhvr>
                                    </p:animEffect>
                                    <p:anim calcmode="lin" valueType="num">
                                      <p:cBhvr>
                                        <p:cTn id="37" dur="1000" fill="hold"/>
                                        <p:tgtEl>
                                          <p:spTgt spid="4099"/>
                                        </p:tgtEl>
                                        <p:attrNameLst>
                                          <p:attrName>ppt_x</p:attrName>
                                        </p:attrNameLst>
                                      </p:cBhvr>
                                      <p:tavLst>
                                        <p:tav tm="0">
                                          <p:val>
                                            <p:strVal val="#ppt_x"/>
                                          </p:val>
                                        </p:tav>
                                        <p:tav tm="100000">
                                          <p:val>
                                            <p:strVal val="#ppt_x"/>
                                          </p:val>
                                        </p:tav>
                                      </p:tavLst>
                                    </p:anim>
                                    <p:anim calcmode="lin" valueType="num">
                                      <p:cBhvr>
                                        <p:cTn id="38"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Administrator\Desktop\TC PPT\download (16).jpg"/>
          <p:cNvPicPr>
            <a:picLocks noChangeAspect="1" noChangeArrowheads="1"/>
          </p:cNvPicPr>
          <p:nvPr/>
        </p:nvPicPr>
        <p:blipFill>
          <a:blip r:embed="rId2"/>
          <a:srcRect/>
          <a:stretch>
            <a:fillRect/>
          </a:stretch>
        </p:blipFill>
        <p:spPr bwMode="auto">
          <a:xfrm>
            <a:off x="5943600" y="2057400"/>
            <a:ext cx="2971800" cy="1828800"/>
          </a:xfrm>
          <a:prstGeom prst="rect">
            <a:avLst/>
          </a:prstGeom>
          <a:ln>
            <a:noFill/>
          </a:ln>
          <a:effectLst>
            <a:softEdge rad="112500"/>
          </a:effectLst>
        </p:spPr>
      </p:pic>
      <p:sp>
        <p:nvSpPr>
          <p:cNvPr id="2" name="Title 1"/>
          <p:cNvSpPr>
            <a:spLocks noGrp="1"/>
          </p:cNvSpPr>
          <p:nvPr>
            <p:ph type="title"/>
          </p:nvPr>
        </p:nvSpPr>
        <p:spPr/>
        <p:txBody>
          <a:bodyPr>
            <a:noAutofit/>
          </a:bodyPr>
          <a:lstStyle/>
          <a:p>
            <a:pPr algn="ctr"/>
            <a:r>
              <a:rPr lang="en-IN" sz="3600" b="1" dirty="0" smtClean="0">
                <a:solidFill>
                  <a:srgbClr val="66FFFF"/>
                </a:solidFill>
                <a:latin typeface="Arial Unicode MS" pitchFamily="34" charset="-128"/>
                <a:ea typeface="Arial Unicode MS" pitchFamily="34" charset="-128"/>
                <a:cs typeface="Arial Unicode MS" pitchFamily="34" charset="-128"/>
              </a:rPr>
              <a:t>Constantine  </a:t>
            </a:r>
            <a:r>
              <a:rPr lang="en-IN" sz="3600" b="1" dirty="0">
                <a:solidFill>
                  <a:srgbClr val="66FFFF"/>
                </a:solidFill>
                <a:latin typeface="Arial Unicode MS" pitchFamily="34" charset="-128"/>
                <a:ea typeface="Arial Unicode MS" pitchFamily="34" charset="-128"/>
                <a:cs typeface="Arial Unicode MS" pitchFamily="34" charset="-128"/>
              </a:rPr>
              <a:t>( 285-337) </a:t>
            </a:r>
            <a:r>
              <a:rPr lang="en-IN" sz="3600" b="1" dirty="0" smtClean="0">
                <a:solidFill>
                  <a:srgbClr val="66FFFF"/>
                </a:solidFill>
                <a:latin typeface="Arial Unicode MS" pitchFamily="34" charset="-128"/>
                <a:ea typeface="Arial Unicode MS" pitchFamily="34" charset="-128"/>
                <a:cs typeface="Arial Unicode MS" pitchFamily="34" charset="-128"/>
              </a:rPr>
              <a:t/>
            </a:r>
            <a:br>
              <a:rPr lang="en-IN" sz="3600" b="1" dirty="0" smtClean="0">
                <a:solidFill>
                  <a:srgbClr val="66FFFF"/>
                </a:solidFill>
                <a:latin typeface="Arial Unicode MS" pitchFamily="34" charset="-128"/>
                <a:ea typeface="Arial Unicode MS" pitchFamily="34" charset="-128"/>
                <a:cs typeface="Arial Unicode MS" pitchFamily="34" charset="-128"/>
              </a:rPr>
            </a:br>
            <a:r>
              <a:rPr lang="en-IN" sz="3600" b="1" dirty="0" smtClean="0">
                <a:solidFill>
                  <a:srgbClr val="66FFFF"/>
                </a:solidFill>
                <a:latin typeface="Arial Unicode MS" pitchFamily="34" charset="-128"/>
                <a:ea typeface="Arial Unicode MS" pitchFamily="34" charset="-128"/>
                <a:cs typeface="Arial Unicode MS" pitchFamily="34" charset="-128"/>
              </a:rPr>
              <a:t> Father of Church Building</a:t>
            </a:r>
            <a:endParaRPr lang="en-US" sz="3600" b="1" dirty="0">
              <a:solidFill>
                <a:srgbClr val="66FFFF"/>
              </a:solidFill>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a:xfrm>
            <a:off x="304800" y="1905000"/>
            <a:ext cx="5867400" cy="4389120"/>
          </a:xfrm>
        </p:spPr>
        <p:txBody>
          <a:bodyPr>
            <a:noAutofit/>
          </a:bodyPr>
          <a:lstStyle/>
          <a:p>
            <a:pPr>
              <a:buFont typeface="Wingdings" pitchFamily="2" charset="2"/>
              <a:buChar char="q"/>
            </a:pPr>
            <a:endParaRPr lang="en-IN" sz="1600" dirty="0" smtClean="0">
              <a:latin typeface="Arial Unicode MS" pitchFamily="34" charset="-128"/>
              <a:ea typeface="Arial Unicode MS" pitchFamily="34" charset="-128"/>
              <a:cs typeface="Arial Unicode MS" pitchFamily="34" charset="-128"/>
            </a:endParaRPr>
          </a:p>
          <a:p>
            <a:pPr>
              <a:buFont typeface="Wingdings" pitchFamily="2" charset="2"/>
              <a:buChar char="q"/>
            </a:pPr>
            <a:r>
              <a:rPr lang="en-IN" sz="2000" dirty="0" smtClean="0">
                <a:solidFill>
                  <a:srgbClr val="66FFFF"/>
                </a:solidFill>
                <a:latin typeface="Arial Black" pitchFamily="34" charset="0"/>
              </a:rPr>
              <a:t>By 324, he became emperor of the entire Roman Empire.</a:t>
            </a:r>
          </a:p>
          <a:p>
            <a:pPr>
              <a:buFont typeface="Wingdings" pitchFamily="2" charset="2"/>
              <a:buChar char="q"/>
            </a:pPr>
            <a:endParaRPr lang="en-IN" sz="2000" dirty="0" smtClean="0">
              <a:solidFill>
                <a:srgbClr val="66FFFF"/>
              </a:solidFill>
              <a:latin typeface="Arial Black" pitchFamily="34" charset="0"/>
            </a:endParaRPr>
          </a:p>
          <a:p>
            <a:pPr>
              <a:buNone/>
            </a:pPr>
            <a:r>
              <a:rPr lang="en-IN" sz="2000" dirty="0" smtClean="0">
                <a:solidFill>
                  <a:srgbClr val="66FFFF"/>
                </a:solidFill>
                <a:latin typeface="Arial Black" pitchFamily="34" charset="0"/>
              </a:rPr>
              <a:t>	He began ordering the construction  of Church buildings</a:t>
            </a:r>
          </a:p>
          <a:p>
            <a:pPr>
              <a:buNone/>
            </a:pPr>
            <a:r>
              <a:rPr lang="en-US" sz="2000" dirty="0" smtClean="0">
                <a:solidFill>
                  <a:srgbClr val="66FFFF"/>
                </a:solidFill>
                <a:latin typeface="Arial Black" pitchFamily="34" charset="0"/>
              </a:rPr>
              <a:t>			</a:t>
            </a:r>
            <a:r>
              <a:rPr lang="en-US" sz="2800" dirty="0" smtClean="0">
                <a:solidFill>
                  <a:srgbClr val="FFFF00"/>
                </a:solidFill>
                <a:latin typeface="Arial Black" pitchFamily="34" charset="0"/>
              </a:rPr>
              <a:t>Intention </a:t>
            </a:r>
            <a:endParaRPr lang="en-IN" sz="2800" dirty="0" smtClean="0">
              <a:solidFill>
                <a:srgbClr val="FFFF00"/>
              </a:solidFill>
              <a:latin typeface="Arial Black" pitchFamily="34" charset="0"/>
              <a:ea typeface="Arial Unicode MS" pitchFamily="34" charset="-128"/>
              <a:cs typeface="Arial Unicode MS" pitchFamily="34" charset="-128"/>
            </a:endParaRPr>
          </a:p>
          <a:p>
            <a:pPr>
              <a:buFont typeface="Wingdings" pitchFamily="2" charset="2"/>
              <a:buChar char="q"/>
            </a:pPr>
            <a:r>
              <a:rPr lang="en-IN" sz="2000" dirty="0" smtClean="0">
                <a:solidFill>
                  <a:srgbClr val="66FFFF"/>
                </a:solidFill>
                <a:latin typeface="Arial Black" pitchFamily="34" charset="0"/>
              </a:rPr>
              <a:t>If the Christians had their own sacred buildings—as did the Jews and the pagans—their faith would be regarded as legitimate.</a:t>
            </a:r>
          </a:p>
        </p:txBody>
      </p:sp>
      <p:pic>
        <p:nvPicPr>
          <p:cNvPr id="2051" name="Picture 3" descr="C:\Documents and Settings\Administrator\Desktop\TC PPT\download (34).jpg"/>
          <p:cNvPicPr>
            <a:picLocks noChangeAspect="1" noChangeArrowheads="1"/>
          </p:cNvPicPr>
          <p:nvPr/>
        </p:nvPicPr>
        <p:blipFill>
          <a:blip r:embed="rId3"/>
          <a:srcRect/>
          <a:stretch>
            <a:fillRect/>
          </a:stretch>
        </p:blipFill>
        <p:spPr bwMode="auto">
          <a:xfrm>
            <a:off x="6019800" y="4038600"/>
            <a:ext cx="2895600" cy="2590800"/>
          </a:xfrm>
          <a:prstGeom prst="rect">
            <a:avLst/>
          </a:prstGeom>
          <a:ln>
            <a:noFill/>
          </a:ln>
          <a:effectLst>
            <a:softEdge rad="112500"/>
          </a:effectLst>
        </p:spPr>
      </p:pic>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p:cTn id="1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3" end="3"/>
                                            </p:txEl>
                                          </p:spTgt>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p:cTn id="2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4" end="4"/>
                                            </p:txEl>
                                          </p:spTgt>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p:cTn id="2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5" end="5"/>
                                            </p:txEl>
                                          </p:spTgt>
                                        </p:tgtEl>
                                        <p:attrNameLst>
                                          <p:attrName>ppt_h</p:attrName>
                                        </p:attrNameLst>
                                      </p:cBhvr>
                                      <p:tavLst>
                                        <p:tav tm="0">
                                          <p:val>
                                            <p:fltVal val="0"/>
                                          </p:val>
                                        </p:tav>
                                        <p:tav tm="100000">
                                          <p:val>
                                            <p:strVal val="#ppt_h"/>
                                          </p:val>
                                        </p:tav>
                                      </p:tavLst>
                                    </p:anim>
                                  </p:childTnLst>
                                </p:cTn>
                              </p:par>
                              <p:par>
                                <p:cTn id="26" presetID="47" presetClass="entr" presetSubtype="0" fill="hold" nodeType="with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1000"/>
                                        <p:tgtEl>
                                          <p:spTgt spid="2050"/>
                                        </p:tgtEl>
                                      </p:cBhvr>
                                    </p:animEffect>
                                    <p:anim calcmode="lin" valueType="num">
                                      <p:cBhvr>
                                        <p:cTn id="29" dur="1000" fill="hold"/>
                                        <p:tgtEl>
                                          <p:spTgt spid="2050"/>
                                        </p:tgtEl>
                                        <p:attrNameLst>
                                          <p:attrName>ppt_x</p:attrName>
                                        </p:attrNameLst>
                                      </p:cBhvr>
                                      <p:tavLst>
                                        <p:tav tm="0">
                                          <p:val>
                                            <p:strVal val="#ppt_x"/>
                                          </p:val>
                                        </p:tav>
                                        <p:tav tm="100000">
                                          <p:val>
                                            <p:strVal val="#ppt_x"/>
                                          </p:val>
                                        </p:tav>
                                      </p:tavLst>
                                    </p:anim>
                                    <p:anim calcmode="lin" valueType="num">
                                      <p:cBhvr>
                                        <p:cTn id="30" dur="1000" fill="hold"/>
                                        <p:tgtEl>
                                          <p:spTgt spid="2050"/>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2051"/>
                                        </p:tgtEl>
                                        <p:attrNameLst>
                                          <p:attrName>style.visibility</p:attrName>
                                        </p:attrNameLst>
                                      </p:cBhvr>
                                      <p:to>
                                        <p:strVal val="visible"/>
                                      </p:to>
                                    </p:set>
                                    <p:animEffect transition="in" filter="fade">
                                      <p:cBhvr>
                                        <p:cTn id="33" dur="1000"/>
                                        <p:tgtEl>
                                          <p:spTgt spid="2051"/>
                                        </p:tgtEl>
                                      </p:cBhvr>
                                    </p:animEffect>
                                    <p:anim calcmode="lin" valueType="num">
                                      <p:cBhvr>
                                        <p:cTn id="34" dur="1000" fill="hold"/>
                                        <p:tgtEl>
                                          <p:spTgt spid="2051"/>
                                        </p:tgtEl>
                                        <p:attrNameLst>
                                          <p:attrName>ppt_x</p:attrName>
                                        </p:attrNameLst>
                                      </p:cBhvr>
                                      <p:tavLst>
                                        <p:tav tm="0">
                                          <p:val>
                                            <p:strVal val="#ppt_x"/>
                                          </p:val>
                                        </p:tav>
                                        <p:tav tm="100000">
                                          <p:val>
                                            <p:strVal val="#ppt_x"/>
                                          </p:val>
                                        </p:tav>
                                      </p:tavLst>
                                    </p:anim>
                                    <p:anim calcmode="lin" valueType="num">
                                      <p:cBhvr>
                                        <p:cTn id="35"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jpg"/>
          <p:cNvPicPr>
            <a:picLocks noChangeAspect="1"/>
          </p:cNvPicPr>
          <p:nvPr/>
        </p:nvPicPr>
        <p:blipFill>
          <a:blip r:embed="rId2"/>
          <a:srcRect t="5263" r="5000" b="10526"/>
          <a:stretch>
            <a:fillRect/>
          </a:stretch>
        </p:blipFill>
        <p:spPr>
          <a:xfrm>
            <a:off x="0" y="304800"/>
            <a:ext cx="2743200" cy="23100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a:xfrm>
            <a:off x="381000" y="0"/>
            <a:ext cx="8229600" cy="1143000"/>
          </a:xfrm>
        </p:spPr>
        <p:txBody>
          <a:bodyPr>
            <a:normAutofit/>
          </a:bodyPr>
          <a:lstStyle/>
          <a:p>
            <a:pPr algn="ctr"/>
            <a:r>
              <a:rPr lang="en-IN" sz="5400" dirty="0" smtClean="0">
                <a:solidFill>
                  <a:srgbClr val="FFFF00"/>
                </a:solidFill>
                <a:latin typeface="Arial Unicode MS" pitchFamily="34" charset="-128"/>
                <a:ea typeface="Arial Unicode MS" pitchFamily="34" charset="-128"/>
                <a:cs typeface="Arial Unicode MS" pitchFamily="34" charset="-128"/>
              </a:rPr>
              <a:t>			Edifice Complex</a:t>
            </a:r>
            <a:endParaRPr lang="en-US" sz="5400" dirty="0">
              <a:solidFill>
                <a:srgbClr val="FFFF00"/>
              </a:solidFill>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a:xfrm>
            <a:off x="3657600" y="1295400"/>
            <a:ext cx="5181600" cy="1524000"/>
          </a:xfrm>
        </p:spPr>
        <p:txBody>
          <a:bodyPr>
            <a:normAutofit/>
          </a:bodyPr>
          <a:lstStyle/>
          <a:p>
            <a:pPr algn="just">
              <a:buNone/>
            </a:pPr>
            <a:r>
              <a:rPr lang="en-IN" sz="1400" dirty="0" smtClean="0"/>
              <a:t>     </a:t>
            </a:r>
            <a:r>
              <a:rPr lang="en-IN" sz="2400" b="1" dirty="0" smtClean="0">
                <a:solidFill>
                  <a:srgbClr val="66FF33"/>
                </a:solidFill>
                <a:latin typeface="Arial Unicode MS" pitchFamily="34" charset="-128"/>
                <a:ea typeface="Arial Unicode MS" pitchFamily="34" charset="-128"/>
                <a:cs typeface="Arial Unicode MS" pitchFamily="34" charset="-128"/>
              </a:rPr>
              <a:t>“</a:t>
            </a:r>
            <a:r>
              <a:rPr lang="en-IN" sz="2400" b="1" dirty="0" smtClean="0">
                <a:solidFill>
                  <a:srgbClr val="66FF33"/>
                </a:solidFill>
              </a:rPr>
              <a:t>church" building is so connected with the idea of church that we unconsciously equate the two.</a:t>
            </a:r>
            <a:endParaRPr lang="en-IN" sz="2400" b="1" dirty="0" smtClean="0">
              <a:solidFill>
                <a:srgbClr val="66FF33"/>
              </a:solidFill>
              <a:latin typeface="Arial Unicode MS" pitchFamily="34" charset="-128"/>
              <a:ea typeface="Arial Unicode MS" pitchFamily="34" charset="-128"/>
              <a:cs typeface="Arial Unicode MS" pitchFamily="34" charset="-128"/>
            </a:endParaRPr>
          </a:p>
          <a:p>
            <a:endParaRPr lang="en-US" sz="1400" dirty="0"/>
          </a:p>
          <a:p>
            <a:endParaRPr lang="en-US" dirty="0"/>
          </a:p>
        </p:txBody>
      </p:sp>
      <p:sp>
        <p:nvSpPr>
          <p:cNvPr id="5" name="Rectangle 4"/>
          <p:cNvSpPr/>
          <p:nvPr/>
        </p:nvSpPr>
        <p:spPr>
          <a:xfrm>
            <a:off x="457200" y="2971800"/>
            <a:ext cx="8305800" cy="954107"/>
          </a:xfrm>
          <a:prstGeom prst="rect">
            <a:avLst/>
          </a:prstGeom>
        </p:spPr>
        <p:txBody>
          <a:bodyPr wrap="square">
            <a:spAutoFit/>
          </a:bodyPr>
          <a:lstStyle/>
          <a:p>
            <a:pPr algn="ctr"/>
            <a:r>
              <a:rPr lang="en-IN" sz="2400" b="1" dirty="0" smtClean="0">
                <a:solidFill>
                  <a:srgbClr val="FFC000"/>
                </a:solidFill>
                <a:latin typeface="Arial Unicode MS" pitchFamily="34" charset="-128"/>
                <a:ea typeface="Arial Unicode MS" pitchFamily="34" charset="-128"/>
                <a:cs typeface="Arial Unicode MS" pitchFamily="34" charset="-128"/>
              </a:rPr>
              <a:t> </a:t>
            </a:r>
            <a:r>
              <a:rPr lang="en-IN" sz="2800" b="1" dirty="0" smtClean="0">
                <a:solidFill>
                  <a:srgbClr val="66FFFF"/>
                </a:solidFill>
              </a:rPr>
              <a:t>how can a group of Christians rightfully claim to be a church without a building? Today’s thinking</a:t>
            </a:r>
            <a:endParaRPr lang="en-US" sz="2800" b="1" dirty="0">
              <a:solidFill>
                <a:srgbClr val="66FFFF"/>
              </a:solidFill>
              <a:latin typeface="Arial Unicode MS" pitchFamily="34" charset="-128"/>
              <a:ea typeface="Arial Unicode MS" pitchFamily="34" charset="-128"/>
              <a:cs typeface="Arial Unicode MS" pitchFamily="34" charset="-128"/>
            </a:endParaRPr>
          </a:p>
        </p:txBody>
      </p:sp>
      <p:pic>
        <p:nvPicPr>
          <p:cNvPr id="17410" name="Picture 2" descr="C:\Documents and Settings\Administrator\Desktop\TC PPT\images (37).jpg"/>
          <p:cNvPicPr>
            <a:picLocks noChangeAspect="1" noChangeArrowheads="1"/>
          </p:cNvPicPr>
          <p:nvPr/>
        </p:nvPicPr>
        <p:blipFill>
          <a:blip r:embed="rId3"/>
          <a:srcRect/>
          <a:stretch>
            <a:fillRect/>
          </a:stretch>
        </p:blipFill>
        <p:spPr bwMode="auto">
          <a:xfrm>
            <a:off x="228600" y="4267200"/>
            <a:ext cx="27432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411" name="Picture 3" descr="C:\Documents and Settings\Administrator\Desktop\TC PPT\images (36).jpg"/>
          <p:cNvPicPr>
            <a:picLocks noChangeAspect="1" noChangeArrowheads="1"/>
          </p:cNvPicPr>
          <p:nvPr/>
        </p:nvPicPr>
        <p:blipFill>
          <a:blip r:embed="rId4"/>
          <a:srcRect/>
          <a:stretch>
            <a:fillRect/>
          </a:stretch>
        </p:blipFill>
        <p:spPr bwMode="auto">
          <a:xfrm>
            <a:off x="3352800" y="4267200"/>
            <a:ext cx="2615938"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412" name="Picture 4" descr="C:\Documents and Settings\Administrator\Desktop\TC PPT\images (3).jpg"/>
          <p:cNvPicPr>
            <a:picLocks noChangeAspect="1" noChangeArrowheads="1"/>
          </p:cNvPicPr>
          <p:nvPr/>
        </p:nvPicPr>
        <p:blipFill>
          <a:blip r:embed="rId5"/>
          <a:srcRect/>
          <a:stretch>
            <a:fillRect/>
          </a:stretch>
        </p:blipFill>
        <p:spPr bwMode="auto">
          <a:xfrm>
            <a:off x="6324600" y="4267200"/>
            <a:ext cx="2514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4" presetClass="entr" presetSubtype="32"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diamond(in)">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4" fill="hold" nodeType="clickEffect">
                                  <p:stCondLst>
                                    <p:cond delay="0"/>
                                  </p:stCondLst>
                                  <p:childTnLst>
                                    <p:set>
                                      <p:cBhvr>
                                        <p:cTn id="27" dur="1" fill="hold">
                                          <p:stCondLst>
                                            <p:cond delay="0"/>
                                          </p:stCondLst>
                                        </p:cTn>
                                        <p:tgtEl>
                                          <p:spTgt spid="17410"/>
                                        </p:tgtEl>
                                        <p:attrNameLst>
                                          <p:attrName>style.visibility</p:attrName>
                                        </p:attrNameLst>
                                      </p:cBhvr>
                                      <p:to>
                                        <p:strVal val="visible"/>
                                      </p:to>
                                    </p:set>
                                    <p:animEffect transition="in" filter="wheel(4)">
                                      <p:cBhvr>
                                        <p:cTn id="28" dur="2000"/>
                                        <p:tgtEl>
                                          <p:spTgt spid="17410"/>
                                        </p:tgtEl>
                                      </p:cBhvr>
                                    </p:animEffect>
                                  </p:childTnLst>
                                </p:cTn>
                              </p:par>
                              <p:par>
                                <p:cTn id="29" presetID="21" presetClass="entr" presetSubtype="4" fill="hold" nodeType="withEffect">
                                  <p:stCondLst>
                                    <p:cond delay="0"/>
                                  </p:stCondLst>
                                  <p:childTnLst>
                                    <p:set>
                                      <p:cBhvr>
                                        <p:cTn id="30" dur="1" fill="hold">
                                          <p:stCondLst>
                                            <p:cond delay="0"/>
                                          </p:stCondLst>
                                        </p:cTn>
                                        <p:tgtEl>
                                          <p:spTgt spid="17411"/>
                                        </p:tgtEl>
                                        <p:attrNameLst>
                                          <p:attrName>style.visibility</p:attrName>
                                        </p:attrNameLst>
                                      </p:cBhvr>
                                      <p:to>
                                        <p:strVal val="visible"/>
                                      </p:to>
                                    </p:set>
                                    <p:animEffect transition="in" filter="wheel(4)">
                                      <p:cBhvr>
                                        <p:cTn id="31" dur="2000"/>
                                        <p:tgtEl>
                                          <p:spTgt spid="17411"/>
                                        </p:tgtEl>
                                      </p:cBhvr>
                                    </p:animEffect>
                                  </p:childTnLst>
                                </p:cTn>
                              </p:par>
                              <p:par>
                                <p:cTn id="32" presetID="21" presetClass="entr" presetSubtype="4" fill="hold" nodeType="withEffect">
                                  <p:stCondLst>
                                    <p:cond delay="0"/>
                                  </p:stCondLst>
                                  <p:childTnLst>
                                    <p:set>
                                      <p:cBhvr>
                                        <p:cTn id="33" dur="1" fill="hold">
                                          <p:stCondLst>
                                            <p:cond delay="0"/>
                                          </p:stCondLst>
                                        </p:cTn>
                                        <p:tgtEl>
                                          <p:spTgt spid="17412"/>
                                        </p:tgtEl>
                                        <p:attrNameLst>
                                          <p:attrName>style.visibility</p:attrName>
                                        </p:attrNameLst>
                                      </p:cBhvr>
                                      <p:to>
                                        <p:strVal val="visible"/>
                                      </p:to>
                                    </p:set>
                                    <p:animEffect transition="in" filter="wheel(4)">
                                      <p:cBhvr>
                                        <p:cTn id="34" dur="20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4088"/>
            <a:ext cx="8534400" cy="1143000"/>
          </a:xfrm>
        </p:spPr>
        <p:txBody>
          <a:bodyPr/>
          <a:lstStyle/>
          <a:p>
            <a:r>
              <a:rPr lang="en-US" dirty="0" smtClean="0"/>
              <a:t>	</a:t>
            </a:r>
            <a:r>
              <a:rPr lang="en-US" dirty="0" smtClean="0">
                <a:solidFill>
                  <a:srgbClr val="FFFF00"/>
                </a:solidFill>
              </a:rPr>
              <a:t>Sun worship of Constantine</a:t>
            </a:r>
            <a:endParaRPr lang="en-IN" dirty="0">
              <a:solidFill>
                <a:srgbClr val="FFFF00"/>
              </a:solidFill>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IN" sz="2800" dirty="0" smtClean="0">
                <a:solidFill>
                  <a:srgbClr val="66FFFF"/>
                </a:solidFill>
                <a:latin typeface="Arial Black" pitchFamily="34" charset="0"/>
              </a:rPr>
              <a:t>Following his conversion to Christianity, Constantine never abandoned sun worship. </a:t>
            </a:r>
          </a:p>
          <a:p>
            <a:pPr>
              <a:buFont typeface="Wingdings" pitchFamily="2" charset="2"/>
              <a:buChar char="q"/>
            </a:pPr>
            <a:endParaRPr lang="en-IN" sz="2800" dirty="0" smtClean="0">
              <a:solidFill>
                <a:srgbClr val="66FFFF"/>
              </a:solidFill>
              <a:latin typeface="Arial Black" pitchFamily="34" charset="0"/>
              <a:ea typeface="Arial Unicode MS" pitchFamily="34" charset="-128"/>
              <a:cs typeface="Arial Unicode MS" pitchFamily="34" charset="-128"/>
            </a:endParaRPr>
          </a:p>
          <a:p>
            <a:pPr>
              <a:buFont typeface="Wingdings" pitchFamily="2" charset="2"/>
              <a:buChar char="q"/>
            </a:pPr>
            <a:r>
              <a:rPr lang="en-IN" sz="2800" dirty="0" smtClean="0">
                <a:solidFill>
                  <a:srgbClr val="66FFFF"/>
                </a:solidFill>
                <a:latin typeface="Arial Black" pitchFamily="34" charset="0"/>
              </a:rPr>
              <a:t>And he setup a statue of the sun god that bore his own image in the Forum of Constantinople </a:t>
            </a:r>
          </a:p>
          <a:p>
            <a:endParaRPr lang="en-IN" dirty="0">
              <a:solidFill>
                <a:srgbClr val="66FFFF"/>
              </a:solidFill>
              <a:latin typeface="Arial Black"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1000"/>
                                        <p:tgtEl>
                                          <p:spTgt spid="2"/>
                                        </p:tgtEl>
                                        <p:attrNameLst>
                                          <p:attrName>ppt_x</p:attrName>
                                        </p:attrNameLst>
                                      </p:cBhvr>
                                      <p:tavLst>
                                        <p:tav tm="0">
                                          <p:val>
                                            <p:strVal val="ppt_x"/>
                                          </p:val>
                                        </p:tav>
                                        <p:tav tm="100000">
                                          <p:val>
                                            <p:strVal val="0-ppt_w/2"/>
                                          </p:val>
                                        </p:tav>
                                      </p:tavLst>
                                    </p:anim>
                                    <p:anim calcmode="lin" valueType="num">
                                      <p:cBhvr additive="base">
                                        <p:cTn id="7" dur="1000"/>
                                        <p:tgtEl>
                                          <p:spTgt spid="2"/>
                                        </p:tgtEl>
                                        <p:attrNameLst>
                                          <p:attrName>ppt_y</p:attrName>
                                        </p:attrNameLst>
                                      </p:cBhvr>
                                      <p:tavLst>
                                        <p:tav tm="0">
                                          <p:val>
                                            <p:strVal val="ppt_y"/>
                                          </p:val>
                                        </p:tav>
                                        <p:tav tm="100000">
                                          <p:val>
                                            <p:strVal val="ppt_y"/>
                                          </p:val>
                                        </p:tav>
                                      </p:tavLst>
                                    </p:anim>
                                    <p:set>
                                      <p:cBhvr>
                                        <p:cTn id="8" dur="1" fill="hold">
                                          <p:stCondLst>
                                            <p:cond delay="9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0" nodeType="clickEffect">
                                  <p:stCondLst>
                                    <p:cond delay="0"/>
                                  </p:stCondLst>
                                  <p:childTnLst>
                                    <p:anim calcmode="lin" valueType="num">
                                      <p:cBhvr additive="base">
                                        <p:cTn id="12" dur="1000"/>
                                        <p:tgtEl>
                                          <p:spTgt spid="3">
                                            <p:txEl>
                                              <p:pRg st="0" end="0"/>
                                            </p:txEl>
                                          </p:spTgt>
                                        </p:tgtEl>
                                        <p:attrNameLst>
                                          <p:attrName>ppt_x</p:attrName>
                                        </p:attrNameLst>
                                      </p:cBhvr>
                                      <p:tavLst>
                                        <p:tav tm="0">
                                          <p:val>
                                            <p:strVal val="ppt_x"/>
                                          </p:val>
                                        </p:tav>
                                        <p:tav tm="100000">
                                          <p:val>
                                            <p:strVal val="0-ppt_w/2"/>
                                          </p:val>
                                        </p:tav>
                                      </p:tavLst>
                                    </p:anim>
                                    <p:anim calcmode="lin" valueType="num">
                                      <p:cBhvr additive="base">
                                        <p:cTn id="13" dur="1000"/>
                                        <p:tgtEl>
                                          <p:spTgt spid="3">
                                            <p:txEl>
                                              <p:pRg st="0" end="0"/>
                                            </p:txEl>
                                          </p:spTgt>
                                        </p:tgtEl>
                                        <p:attrNameLst>
                                          <p:attrName>ppt_y</p:attrName>
                                        </p:attrNameLst>
                                      </p:cBhvr>
                                      <p:tavLst>
                                        <p:tav tm="0">
                                          <p:val>
                                            <p:strVal val="ppt_y"/>
                                          </p:val>
                                        </p:tav>
                                        <p:tav tm="100000">
                                          <p:val>
                                            <p:strVal val="ppt_y"/>
                                          </p:val>
                                        </p:tav>
                                      </p:tavLst>
                                    </p:anim>
                                    <p:set>
                                      <p:cBhvr>
                                        <p:cTn id="14"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8" fill="hold" grpId="0" nodeType="clickEffect">
                                  <p:stCondLst>
                                    <p:cond delay="0"/>
                                  </p:stCondLst>
                                  <p:childTnLst>
                                    <p:anim calcmode="lin" valueType="num">
                                      <p:cBhvr additive="base">
                                        <p:cTn id="18" dur="1000"/>
                                        <p:tgtEl>
                                          <p:spTgt spid="3">
                                            <p:txEl>
                                              <p:pRg st="2" end="2"/>
                                            </p:txEl>
                                          </p:spTgt>
                                        </p:tgtEl>
                                        <p:attrNameLst>
                                          <p:attrName>ppt_x</p:attrName>
                                        </p:attrNameLst>
                                      </p:cBhvr>
                                      <p:tavLst>
                                        <p:tav tm="0">
                                          <p:val>
                                            <p:strVal val="ppt_x"/>
                                          </p:val>
                                        </p:tav>
                                        <p:tav tm="100000">
                                          <p:val>
                                            <p:strVal val="0-ppt_w/2"/>
                                          </p:val>
                                        </p:tav>
                                      </p:tavLst>
                                    </p:anim>
                                    <p:anim calcmode="lin" valueType="num">
                                      <p:cBhvr additive="base">
                                        <p:cTn id="19" dur="1000"/>
                                        <p:tgtEl>
                                          <p:spTgt spid="3">
                                            <p:txEl>
                                              <p:pRg st="2" end="2"/>
                                            </p:txEl>
                                          </p:spTgt>
                                        </p:tgtEl>
                                        <p:attrNameLst>
                                          <p:attrName>ppt_y</p:attrName>
                                        </p:attrNameLst>
                                      </p:cBhvr>
                                      <p:tavLst>
                                        <p:tav tm="0">
                                          <p:val>
                                            <p:strVal val="ppt_y"/>
                                          </p:val>
                                        </p:tav>
                                        <p:tav tm="100000">
                                          <p:val>
                                            <p:strVal val="ppt_y"/>
                                          </p:val>
                                        </p:tav>
                                      </p:tavLst>
                                    </p:anim>
                                    <p:set>
                                      <p:cBhvr>
                                        <p:cTn id="20"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Administrator\Desktop\TC PPT\220px-Sun920607.jpg"/>
          <p:cNvPicPr>
            <a:picLocks noChangeAspect="1" noChangeArrowheads="1"/>
          </p:cNvPicPr>
          <p:nvPr/>
        </p:nvPicPr>
        <p:blipFill>
          <a:blip r:embed="rId2"/>
          <a:srcRect/>
          <a:stretch>
            <a:fillRect/>
          </a:stretch>
        </p:blipFill>
        <p:spPr bwMode="auto">
          <a:xfrm>
            <a:off x="7086600" y="3124200"/>
            <a:ext cx="1879600" cy="1879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Content Placeholder 2"/>
          <p:cNvSpPr>
            <a:spLocks noGrp="1"/>
          </p:cNvSpPr>
          <p:nvPr>
            <p:ph idx="1"/>
          </p:nvPr>
        </p:nvSpPr>
        <p:spPr>
          <a:xfrm>
            <a:off x="152400" y="381000"/>
            <a:ext cx="8839200" cy="6248400"/>
          </a:xfrm>
        </p:spPr>
        <p:txBody>
          <a:bodyPr>
            <a:normAutofit/>
          </a:bodyPr>
          <a:lstStyle/>
          <a:p>
            <a:pPr>
              <a:buFont typeface="Wingdings" pitchFamily="2" charset="2"/>
              <a:buChar char="ü"/>
            </a:pPr>
            <a:r>
              <a:rPr lang="en-IN" sz="3200" dirty="0" smtClean="0">
                <a:solidFill>
                  <a:srgbClr val="FFFF00"/>
                </a:solidFill>
                <a:latin typeface="Arial Black" pitchFamily="34" charset="0"/>
              </a:rPr>
              <a:t>Constantine - Sun God worshipper </a:t>
            </a:r>
          </a:p>
          <a:p>
            <a:pPr>
              <a:buFont typeface="Wingdings" pitchFamily="2" charset="2"/>
              <a:buChar char="ü"/>
            </a:pPr>
            <a:endParaRPr lang="en-IN" sz="1800" dirty="0" smtClean="0">
              <a:solidFill>
                <a:srgbClr val="66FFFF"/>
              </a:solidFill>
              <a:latin typeface="Arial Black" pitchFamily="34" charset="0"/>
            </a:endParaRPr>
          </a:p>
          <a:p>
            <a:pPr>
              <a:buFont typeface="Wingdings" pitchFamily="2" charset="2"/>
              <a:buChar char="ü"/>
            </a:pPr>
            <a:r>
              <a:rPr lang="en-IN" sz="1800" dirty="0" smtClean="0">
                <a:solidFill>
                  <a:srgbClr val="66FFFF"/>
                </a:solidFill>
                <a:latin typeface="Arial Black" pitchFamily="34" charset="0"/>
              </a:rPr>
              <a:t>In AD 321, Constantine decreed that Sunday would be a day of rest—a legal holiday.</a:t>
            </a:r>
          </a:p>
          <a:p>
            <a:pPr>
              <a:buFont typeface="Wingdings" pitchFamily="2" charset="2"/>
              <a:buChar char="ü"/>
            </a:pPr>
            <a:endParaRPr lang="en-IN" sz="1800" dirty="0" smtClean="0">
              <a:solidFill>
                <a:srgbClr val="66FFFF"/>
              </a:solidFill>
              <a:latin typeface="Arial Black" pitchFamily="34" charset="0"/>
              <a:ea typeface="Arial Unicode MS" pitchFamily="34" charset="-128"/>
              <a:cs typeface="Arial Unicode MS" pitchFamily="34" charset="-128"/>
            </a:endParaRPr>
          </a:p>
          <a:p>
            <a:pPr>
              <a:buFont typeface="Wingdings" pitchFamily="2" charset="2"/>
              <a:buChar char="ü"/>
            </a:pPr>
            <a:r>
              <a:rPr lang="en-IN" sz="1800" dirty="0" smtClean="0">
                <a:solidFill>
                  <a:srgbClr val="66FFFF"/>
                </a:solidFill>
                <a:latin typeface="Arial Black" pitchFamily="34" charset="0"/>
              </a:rPr>
              <a:t>In </a:t>
            </a:r>
            <a:r>
              <a:rPr lang="en-IN" sz="1800" dirty="0" err="1" smtClean="0">
                <a:solidFill>
                  <a:srgbClr val="66FFFF"/>
                </a:solidFill>
                <a:latin typeface="Arial Black" pitchFamily="34" charset="0"/>
              </a:rPr>
              <a:t>honor</a:t>
            </a:r>
            <a:r>
              <a:rPr lang="en-IN" sz="1800" dirty="0" smtClean="0">
                <a:solidFill>
                  <a:srgbClr val="66FFFF"/>
                </a:solidFill>
                <a:latin typeface="Arial Black" pitchFamily="34" charset="0"/>
              </a:rPr>
              <a:t>  of the god Mithras, the ‘Unconquered Sun.'(He described Sunday as "the day of the sun.")</a:t>
            </a:r>
          </a:p>
          <a:p>
            <a:pPr>
              <a:buFont typeface="Wingdings" pitchFamily="2" charset="2"/>
              <a:buChar char="ü"/>
            </a:pPr>
            <a:endParaRPr lang="en-IN" sz="1800" dirty="0" smtClean="0">
              <a:solidFill>
                <a:srgbClr val="66FFFF"/>
              </a:solidFill>
              <a:latin typeface="Arial Black" pitchFamily="34" charset="0"/>
              <a:ea typeface="Arial Unicode MS" pitchFamily="34" charset="-128"/>
              <a:cs typeface="Arial Unicode MS" pitchFamily="34" charset="-128"/>
            </a:endParaRPr>
          </a:p>
          <a:p>
            <a:pPr>
              <a:buFont typeface="Wingdings" pitchFamily="2" charset="2"/>
              <a:buChar char="ü"/>
            </a:pPr>
            <a:r>
              <a:rPr lang="en-IN" sz="1800" dirty="0" smtClean="0">
                <a:solidFill>
                  <a:srgbClr val="66FFFF"/>
                </a:solidFill>
                <a:latin typeface="Arial Black" pitchFamily="34" charset="0"/>
              </a:rPr>
              <a:t>Constantine "still functioned as the high priest of paganism."" In fact, he retained the pagan title </a:t>
            </a:r>
            <a:r>
              <a:rPr lang="en-IN" sz="1800" i="1" dirty="0" err="1" smtClean="0">
                <a:solidFill>
                  <a:srgbClr val="66FFFF"/>
                </a:solidFill>
                <a:latin typeface="Arial Black" pitchFamily="34" charset="0"/>
              </a:rPr>
              <a:t>Pontifex</a:t>
            </a:r>
            <a:r>
              <a:rPr lang="en-IN" sz="1800" i="1" dirty="0" smtClean="0">
                <a:solidFill>
                  <a:srgbClr val="66FFFF"/>
                </a:solidFill>
                <a:latin typeface="Arial Black" pitchFamily="34" charset="0"/>
              </a:rPr>
              <a:t> </a:t>
            </a:r>
            <a:r>
              <a:rPr lang="en-IN" sz="1800" i="1" dirty="0" err="1" smtClean="0">
                <a:solidFill>
                  <a:srgbClr val="66FFFF"/>
                </a:solidFill>
                <a:latin typeface="Arial Black" pitchFamily="34" charset="0"/>
              </a:rPr>
              <a:t>Maximus</a:t>
            </a:r>
            <a:r>
              <a:rPr lang="en-IN" sz="1800" i="1" dirty="0" smtClean="0">
                <a:solidFill>
                  <a:srgbClr val="66FFFF"/>
                </a:solidFill>
                <a:latin typeface="Arial Black" pitchFamily="34" charset="0"/>
              </a:rPr>
              <a:t>, </a:t>
            </a:r>
            <a:r>
              <a:rPr lang="en-IN" sz="1800" dirty="0" smtClean="0">
                <a:solidFill>
                  <a:srgbClr val="66FFFF"/>
                </a:solidFill>
                <a:latin typeface="Arial Black" pitchFamily="34" charset="0"/>
              </a:rPr>
              <a:t>which means chief of the pagan priests!</a:t>
            </a:r>
          </a:p>
          <a:p>
            <a:pPr>
              <a:buFont typeface="Wingdings" pitchFamily="2" charset="2"/>
              <a:buChar char="ü"/>
            </a:pPr>
            <a:endParaRPr lang="en-IN" sz="1800" dirty="0" smtClean="0">
              <a:solidFill>
                <a:srgbClr val="66FFFF"/>
              </a:solidFill>
              <a:latin typeface="Arial Black" pitchFamily="34" charset="0"/>
              <a:ea typeface="Arial Unicode MS" pitchFamily="34" charset="-128"/>
              <a:cs typeface="Arial Unicode MS" pitchFamily="34" charset="-128"/>
            </a:endParaRPr>
          </a:p>
          <a:p>
            <a:pPr>
              <a:buFont typeface="Wingdings" pitchFamily="2" charset="2"/>
              <a:buChar char="ü"/>
            </a:pPr>
            <a:r>
              <a:rPr lang="en-IN" sz="1800" dirty="0" smtClean="0">
                <a:solidFill>
                  <a:srgbClr val="66FFFF"/>
                </a:solidFill>
                <a:latin typeface="Arial Black" pitchFamily="34" charset="0"/>
              </a:rPr>
              <a:t>Constantine dedicated Constantinople as his new capital on May 11, 330, he adorned it with treasures taken from heathen temples. </a:t>
            </a:r>
            <a:endParaRPr lang="en-IN" sz="1800" dirty="0" smtClean="0">
              <a:solidFill>
                <a:srgbClr val="66FFFF"/>
              </a:solidFill>
              <a:latin typeface="Arial Black" pitchFamily="34" charset="0"/>
              <a:ea typeface="Arial Unicode MS" pitchFamily="34" charset="-128"/>
              <a:cs typeface="Arial Unicode MS" pitchFamily="34" charset="-128"/>
            </a:endParaRPr>
          </a:p>
          <a:p>
            <a:pPr>
              <a:buFont typeface="Wingdings" pitchFamily="2" charset="2"/>
              <a:buChar char="ü"/>
            </a:pPr>
            <a:endParaRPr lang="en-IN" sz="1800" dirty="0" smtClean="0">
              <a:solidFill>
                <a:srgbClr val="66FFFF"/>
              </a:solidFill>
              <a:latin typeface="Arial Black" pitchFamily="34" charset="0"/>
              <a:ea typeface="Arial Unicode MS" pitchFamily="34" charset="-128"/>
              <a:cs typeface="Arial Unicode MS" pitchFamily="34" charset="-128"/>
            </a:endParaRPr>
          </a:p>
          <a:p>
            <a:pPr algn="ctr">
              <a:buNone/>
            </a:pPr>
            <a:r>
              <a:rPr lang="en-IN" sz="2400" dirty="0" smtClean="0">
                <a:solidFill>
                  <a:srgbClr val="FFFF00"/>
                </a:solidFill>
                <a:latin typeface="Arial Black" pitchFamily="34" charset="0"/>
              </a:rPr>
              <a:t>Monuments to the twelve apostles. </a:t>
            </a:r>
          </a:p>
          <a:p>
            <a:pPr algn="ctr">
              <a:buNone/>
            </a:pPr>
            <a:r>
              <a:rPr lang="en-IN" sz="1800" dirty="0" smtClean="0">
                <a:solidFill>
                  <a:srgbClr val="66FFFF"/>
                </a:solidFill>
                <a:latin typeface="Arial Black" pitchFamily="34" charset="0"/>
              </a:rPr>
              <a:t>Tomb  reserved for Constantine in the centre —thus making himself the13th  and chief apostle. </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80">
                                          <p:stCondLst>
                                            <p:cond delay="0"/>
                                          </p:stCondLst>
                                        </p:cTn>
                                        <p:tgtEl>
                                          <p:spTgt spid="3074"/>
                                        </p:tgtEl>
                                      </p:cBhvr>
                                    </p:animEffect>
                                    <p:anim calcmode="lin" valueType="num">
                                      <p:cBhvr>
                                        <p:cTn id="8"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13" dur="26">
                                          <p:stCondLst>
                                            <p:cond delay="650"/>
                                          </p:stCondLst>
                                        </p:cTn>
                                        <p:tgtEl>
                                          <p:spTgt spid="3074"/>
                                        </p:tgtEl>
                                      </p:cBhvr>
                                      <p:to x="100000" y="60000"/>
                                    </p:animScale>
                                    <p:animScale>
                                      <p:cBhvr>
                                        <p:cTn id="14" dur="166" decel="50000">
                                          <p:stCondLst>
                                            <p:cond delay="676"/>
                                          </p:stCondLst>
                                        </p:cTn>
                                        <p:tgtEl>
                                          <p:spTgt spid="3074"/>
                                        </p:tgtEl>
                                      </p:cBhvr>
                                      <p:to x="100000" y="100000"/>
                                    </p:animScale>
                                    <p:animScale>
                                      <p:cBhvr>
                                        <p:cTn id="15" dur="26">
                                          <p:stCondLst>
                                            <p:cond delay="1312"/>
                                          </p:stCondLst>
                                        </p:cTn>
                                        <p:tgtEl>
                                          <p:spTgt spid="3074"/>
                                        </p:tgtEl>
                                      </p:cBhvr>
                                      <p:to x="100000" y="80000"/>
                                    </p:animScale>
                                    <p:animScale>
                                      <p:cBhvr>
                                        <p:cTn id="16" dur="166" decel="50000">
                                          <p:stCondLst>
                                            <p:cond delay="1338"/>
                                          </p:stCondLst>
                                        </p:cTn>
                                        <p:tgtEl>
                                          <p:spTgt spid="3074"/>
                                        </p:tgtEl>
                                      </p:cBhvr>
                                      <p:to x="100000" y="100000"/>
                                    </p:animScale>
                                    <p:animScale>
                                      <p:cBhvr>
                                        <p:cTn id="17" dur="26">
                                          <p:stCondLst>
                                            <p:cond delay="1642"/>
                                          </p:stCondLst>
                                        </p:cTn>
                                        <p:tgtEl>
                                          <p:spTgt spid="3074"/>
                                        </p:tgtEl>
                                      </p:cBhvr>
                                      <p:to x="100000" y="90000"/>
                                    </p:animScale>
                                    <p:animScale>
                                      <p:cBhvr>
                                        <p:cTn id="18" dur="166" decel="50000">
                                          <p:stCondLst>
                                            <p:cond delay="1668"/>
                                          </p:stCondLst>
                                        </p:cTn>
                                        <p:tgtEl>
                                          <p:spTgt spid="3074"/>
                                        </p:tgtEl>
                                      </p:cBhvr>
                                      <p:to x="100000" y="100000"/>
                                    </p:animScale>
                                    <p:animScale>
                                      <p:cBhvr>
                                        <p:cTn id="19" dur="26">
                                          <p:stCondLst>
                                            <p:cond delay="1808"/>
                                          </p:stCondLst>
                                        </p:cTn>
                                        <p:tgtEl>
                                          <p:spTgt spid="3074"/>
                                        </p:tgtEl>
                                      </p:cBhvr>
                                      <p:to x="100000" y="95000"/>
                                    </p:animScale>
                                    <p:animScale>
                                      <p:cBhvr>
                                        <p:cTn id="20" dur="166" decel="50000">
                                          <p:stCondLst>
                                            <p:cond delay="1834"/>
                                          </p:stCondLst>
                                        </p:cTn>
                                        <p:tgtEl>
                                          <p:spTgt spid="307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3">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2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3">
                                            <p:txEl>
                                              <p:pRg st="2" end="2"/>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2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4" dur="2000" fill="hold"/>
                                        <p:tgtEl>
                                          <p:spTgt spid="3">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2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2000" fill="hold"/>
                                        <p:tgtEl>
                                          <p:spTgt spid="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2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2" dur="2000" fill="hold"/>
                                        <p:tgtEl>
                                          <p:spTgt spid="3">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20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46" dur="2000" fill="hold"/>
                                        <p:tgtEl>
                                          <p:spTgt spid="3">
                                            <p:txEl>
                                              <p:pRg st="10" end="10"/>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20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50" dur="20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Administrator\Desktop\TC PPT\images (14).jpg"/>
          <p:cNvPicPr>
            <a:picLocks noChangeAspect="1" noChangeArrowheads="1"/>
          </p:cNvPicPr>
          <p:nvPr/>
        </p:nvPicPr>
        <p:blipFill>
          <a:blip r:embed="rId2"/>
          <a:srcRect/>
          <a:stretch>
            <a:fillRect/>
          </a:stretch>
        </p:blipFill>
        <p:spPr bwMode="auto">
          <a:xfrm>
            <a:off x="-1" y="4419600"/>
            <a:ext cx="2786743" cy="2438400"/>
          </a:xfrm>
          <a:prstGeom prst="rect">
            <a:avLst/>
          </a:prstGeom>
          <a:ln>
            <a:noFill/>
          </a:ln>
          <a:effectLst>
            <a:softEdge rad="112500"/>
          </a:effectLst>
        </p:spPr>
      </p:pic>
      <p:sp>
        <p:nvSpPr>
          <p:cNvPr id="2" name="Title 1"/>
          <p:cNvSpPr>
            <a:spLocks noGrp="1"/>
          </p:cNvSpPr>
          <p:nvPr>
            <p:ph type="title"/>
          </p:nvPr>
        </p:nvSpPr>
        <p:spPr>
          <a:xfrm>
            <a:off x="533400" y="0"/>
            <a:ext cx="8229600" cy="1143000"/>
          </a:xfrm>
        </p:spPr>
        <p:txBody>
          <a:bodyPr>
            <a:normAutofit/>
          </a:bodyPr>
          <a:lstStyle/>
          <a:p>
            <a:r>
              <a:rPr lang="en-IN" dirty="0" smtClean="0">
                <a:solidFill>
                  <a:srgbClr val="66FF33"/>
                </a:solidFill>
                <a:latin typeface="Arial Unicode MS" pitchFamily="34" charset="-128"/>
                <a:ea typeface="Arial Unicode MS" pitchFamily="34" charset="-128"/>
                <a:cs typeface="Arial Unicode MS" pitchFamily="34" charset="-128"/>
              </a:rPr>
              <a:t>Sacred places &amp; objects</a:t>
            </a:r>
            <a:endParaRPr lang="en-US" dirty="0">
              <a:solidFill>
                <a:srgbClr val="66FF33"/>
              </a:solidFill>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a:xfrm>
            <a:off x="304800" y="1447800"/>
            <a:ext cx="8229600" cy="4389120"/>
          </a:xfrm>
        </p:spPr>
        <p:txBody>
          <a:bodyPr>
            <a:normAutofit/>
          </a:bodyPr>
          <a:lstStyle/>
          <a:p>
            <a:pPr>
              <a:buFont typeface="Wingdings" pitchFamily="2" charset="2"/>
              <a:buChar char="ü"/>
            </a:pPr>
            <a:r>
              <a:rPr lang="en-IN" sz="1800" dirty="0" smtClean="0">
                <a:solidFill>
                  <a:srgbClr val="66FFFF"/>
                </a:solidFill>
                <a:latin typeface="Arial Black" pitchFamily="34" charset="0"/>
              </a:rPr>
              <a:t>pagan notion of  sacredness of objects  &amp;</a:t>
            </a:r>
          </a:p>
          <a:p>
            <a:pPr>
              <a:buFont typeface="Wingdings" pitchFamily="2" charset="2"/>
              <a:buChar char="ü"/>
            </a:pPr>
            <a:r>
              <a:rPr lang="en-IN" sz="1800" dirty="0" smtClean="0">
                <a:solidFill>
                  <a:srgbClr val="66FFFF"/>
                </a:solidFill>
                <a:latin typeface="Arial Black" pitchFamily="34" charset="0"/>
              </a:rPr>
              <a:t> places - strengthened   in  Christianity </a:t>
            </a:r>
          </a:p>
          <a:p>
            <a:pPr marL="514350" indent="-514350">
              <a:buNone/>
            </a:pPr>
            <a:r>
              <a:rPr lang="en-IN" sz="1800" dirty="0" smtClean="0">
                <a:solidFill>
                  <a:srgbClr val="66FFFF"/>
                </a:solidFill>
                <a:latin typeface="Arial Black" pitchFamily="34" charset="0"/>
                <a:ea typeface="Arial Unicode MS" pitchFamily="34" charset="-128"/>
                <a:cs typeface="Arial Unicode MS" pitchFamily="34" charset="-128"/>
              </a:rPr>
              <a:t>	Palestine named  “</a:t>
            </a:r>
            <a:r>
              <a:rPr lang="en-IN" sz="1800" dirty="0" smtClean="0">
                <a:solidFill>
                  <a:srgbClr val="66FFFF"/>
                </a:solidFill>
                <a:latin typeface="Arial Black" pitchFamily="34" charset="0"/>
              </a:rPr>
              <a:t> Holy Land"  -  6</a:t>
            </a:r>
            <a:r>
              <a:rPr lang="en-IN" sz="1800" baseline="30000" dirty="0" smtClean="0">
                <a:solidFill>
                  <a:srgbClr val="66FFFF"/>
                </a:solidFill>
                <a:latin typeface="Arial Black" pitchFamily="34" charset="0"/>
              </a:rPr>
              <a:t>th</a:t>
            </a:r>
            <a:r>
              <a:rPr lang="en-IN" sz="1800" dirty="0" smtClean="0">
                <a:solidFill>
                  <a:srgbClr val="66FFFF"/>
                </a:solidFill>
                <a:latin typeface="Arial Black" pitchFamily="34" charset="0"/>
              </a:rPr>
              <a:t> century</a:t>
            </a:r>
          </a:p>
          <a:p>
            <a:pPr marL="514350" indent="-514350">
              <a:buNone/>
            </a:pPr>
            <a:endParaRPr lang="en-IN" sz="1800" dirty="0" smtClean="0">
              <a:solidFill>
                <a:srgbClr val="66FFFF"/>
              </a:solidFill>
              <a:latin typeface="Arial Black" pitchFamily="34" charset="0"/>
              <a:ea typeface="Arial Unicode MS" pitchFamily="34" charset="-128"/>
              <a:cs typeface="Arial Unicode MS" pitchFamily="34" charset="-128"/>
            </a:endParaRPr>
          </a:p>
          <a:p>
            <a:pPr>
              <a:buFont typeface="Wingdings" pitchFamily="2" charset="2"/>
              <a:buChar char="ü"/>
            </a:pPr>
            <a:r>
              <a:rPr lang="en-IN" sz="1800" dirty="0" smtClean="0">
                <a:solidFill>
                  <a:srgbClr val="66FFFF"/>
                </a:solidFill>
                <a:latin typeface="Arial Black" pitchFamily="34" charset="0"/>
              </a:rPr>
              <a:t>After Constantine's death, he was declared to be "divine</a:t>
            </a:r>
          </a:p>
          <a:p>
            <a:pPr>
              <a:buFont typeface="Wingdings" pitchFamily="2" charset="2"/>
              <a:buChar char="ü"/>
            </a:pPr>
            <a:r>
              <a:rPr lang="en-IN" sz="1800" dirty="0" smtClean="0">
                <a:solidFill>
                  <a:srgbClr val="66FFFF"/>
                </a:solidFill>
                <a:latin typeface="Arial Black" pitchFamily="34" charset="0"/>
              </a:rPr>
              <a:t>Senate   declared him to be  pagan god at his death</a:t>
            </a:r>
          </a:p>
          <a:p>
            <a:pPr>
              <a:buFont typeface="Wingdings" pitchFamily="2" charset="2"/>
              <a:buChar char="ü"/>
            </a:pPr>
            <a:r>
              <a:rPr lang="en-IN" sz="1800" dirty="0" smtClean="0">
                <a:solidFill>
                  <a:srgbClr val="66FFFF"/>
                </a:solidFill>
                <a:latin typeface="Arial Black" pitchFamily="34" charset="0"/>
              </a:rPr>
              <a:t>In AD 326, his mother Helena made  pilgrimage to Palestine</a:t>
            </a:r>
          </a:p>
          <a:p>
            <a:pPr>
              <a:buFont typeface="Wingdings" pitchFamily="2" charset="2"/>
              <a:buChar char="ü"/>
            </a:pPr>
            <a:endParaRPr lang="en-IN" sz="1600" dirty="0" smtClean="0">
              <a:latin typeface="Arial Unicode MS" pitchFamily="34" charset="-128"/>
              <a:ea typeface="Arial Unicode MS" pitchFamily="34" charset="-128"/>
              <a:cs typeface="Arial Unicode MS" pitchFamily="34" charset="-128"/>
            </a:endParaRPr>
          </a:p>
          <a:p>
            <a:pPr>
              <a:buFont typeface="Wingdings" pitchFamily="2" charset="2"/>
              <a:buChar char="ü"/>
            </a:pPr>
            <a:endParaRPr lang="en-IN" sz="1600" dirty="0" smtClean="0">
              <a:latin typeface="Arial Unicode MS" pitchFamily="34" charset="-128"/>
              <a:ea typeface="Arial Unicode MS" pitchFamily="34" charset="-128"/>
              <a:cs typeface="Arial Unicode MS" pitchFamily="34" charset="-128"/>
            </a:endParaRPr>
          </a:p>
          <a:p>
            <a:endParaRPr lang="en-US" sz="1600" dirty="0">
              <a:latin typeface="Arial Unicode MS" pitchFamily="34" charset="-128"/>
              <a:ea typeface="Arial Unicode MS" pitchFamily="34" charset="-128"/>
              <a:cs typeface="Arial Unicode MS" pitchFamily="34" charset="-128"/>
            </a:endParaRPr>
          </a:p>
        </p:txBody>
      </p:sp>
      <p:pic>
        <p:nvPicPr>
          <p:cNvPr id="1026" name="Picture 2" descr="C:\Documents and Settings\Administrator\Desktop\TC PPT\images (13).jpg"/>
          <p:cNvPicPr>
            <a:picLocks noChangeAspect="1" noChangeArrowheads="1"/>
          </p:cNvPicPr>
          <p:nvPr/>
        </p:nvPicPr>
        <p:blipFill>
          <a:blip r:embed="rId3"/>
          <a:srcRect/>
          <a:stretch>
            <a:fillRect/>
          </a:stretch>
        </p:blipFill>
        <p:spPr bwMode="auto">
          <a:xfrm>
            <a:off x="5181600" y="4343400"/>
            <a:ext cx="3962400" cy="2514600"/>
          </a:xfrm>
          <a:prstGeom prst="rect">
            <a:avLst/>
          </a:prstGeom>
          <a:ln>
            <a:noFill/>
          </a:ln>
          <a:effectLst>
            <a:softEdge rad="112500"/>
          </a:effectLst>
        </p:spPr>
      </p:pic>
      <p:pic>
        <p:nvPicPr>
          <p:cNvPr id="1028" name="Picture 4" descr="C:\Documents and Settings\Administrator\Desktop\TC PPT\images (17).jpg"/>
          <p:cNvPicPr>
            <a:picLocks noChangeAspect="1" noChangeArrowheads="1"/>
          </p:cNvPicPr>
          <p:nvPr/>
        </p:nvPicPr>
        <p:blipFill>
          <a:blip r:embed="rId4"/>
          <a:srcRect/>
          <a:stretch>
            <a:fillRect/>
          </a:stretch>
        </p:blipFill>
        <p:spPr bwMode="auto">
          <a:xfrm>
            <a:off x="2819399" y="4343400"/>
            <a:ext cx="2286001" cy="2514600"/>
          </a:xfrm>
          <a:prstGeom prst="rect">
            <a:avLst/>
          </a:prstGeom>
          <a:ln>
            <a:noFill/>
          </a:ln>
          <a:effectLst>
            <a:softEdge rad="112500"/>
          </a:effectLst>
        </p:spPr>
      </p:pic>
      <p:pic>
        <p:nvPicPr>
          <p:cNvPr id="1029" name="Picture 5" descr="C:\Documents and Settings\Administrator\Desktop\TC PPT\download (14).jpg"/>
          <p:cNvPicPr>
            <a:picLocks noChangeAspect="1" noChangeArrowheads="1"/>
          </p:cNvPicPr>
          <p:nvPr/>
        </p:nvPicPr>
        <p:blipFill>
          <a:blip r:embed="rId5"/>
          <a:srcRect/>
          <a:stretch>
            <a:fillRect/>
          </a:stretch>
        </p:blipFill>
        <p:spPr bwMode="auto">
          <a:xfrm>
            <a:off x="6781800" y="762000"/>
            <a:ext cx="2209801" cy="1762507"/>
          </a:xfrm>
          <a:prstGeom prst="rect">
            <a:avLst/>
          </a:prstGeom>
          <a:ln>
            <a:noFill/>
          </a:ln>
          <a:effectLst>
            <a:softEdge rad="112500"/>
          </a:effectLst>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2" end="2"/>
                                            </p:txEl>
                                          </p:spTgt>
                                        </p:tgtEl>
                                        <p:attrNameLst>
                                          <p:attrName>ppt_h</p:attrName>
                                        </p:attrNameLst>
                                      </p:cBhvr>
                                      <p:tavLst>
                                        <p:tav tm="0">
                                          <p:val>
                                            <p:fltVal val="0"/>
                                          </p:val>
                                        </p:tav>
                                        <p:tav tm="100000">
                                          <p:val>
                                            <p:strVal val="#ppt_h"/>
                                          </p:val>
                                        </p:tav>
                                      </p:tavLst>
                                    </p:anim>
                                  </p:childTnLst>
                                </p:cTn>
                              </p:par>
                              <p:par>
                                <p:cTn id="26" presetID="47" presetClass="entr" presetSubtype="0" fill="hold" nodeType="with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1000"/>
                                        <p:tgtEl>
                                          <p:spTgt spid="1026"/>
                                        </p:tgtEl>
                                      </p:cBhvr>
                                    </p:animEffect>
                                    <p:anim calcmode="lin" valueType="num">
                                      <p:cBhvr>
                                        <p:cTn id="29" dur="1000" fill="hold"/>
                                        <p:tgtEl>
                                          <p:spTgt spid="1026"/>
                                        </p:tgtEl>
                                        <p:attrNameLst>
                                          <p:attrName>ppt_x</p:attrName>
                                        </p:attrNameLst>
                                      </p:cBhvr>
                                      <p:tavLst>
                                        <p:tav tm="0">
                                          <p:val>
                                            <p:strVal val="#ppt_x"/>
                                          </p:val>
                                        </p:tav>
                                        <p:tav tm="100000">
                                          <p:val>
                                            <p:strVal val="#ppt_x"/>
                                          </p:val>
                                        </p:tav>
                                      </p:tavLst>
                                    </p:anim>
                                    <p:anim calcmode="lin" valueType="num">
                                      <p:cBhvr>
                                        <p:cTn id="30"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nodeType="clickEffect">
                                  <p:stCondLst>
                                    <p:cond delay="0"/>
                                  </p:stCondLst>
                                  <p:childTnLst>
                                    <p:set>
                                      <p:cBhvr>
                                        <p:cTn id="40" dur="1" fill="hold">
                                          <p:stCondLst>
                                            <p:cond delay="0"/>
                                          </p:stCondLst>
                                        </p:cTn>
                                        <p:tgtEl>
                                          <p:spTgt spid="1028"/>
                                        </p:tgtEl>
                                        <p:attrNameLst>
                                          <p:attrName>style.visibility</p:attrName>
                                        </p:attrNameLst>
                                      </p:cBhvr>
                                      <p:to>
                                        <p:strVal val="visible"/>
                                      </p:to>
                                    </p:set>
                                    <p:animEffect transition="in" filter="fade">
                                      <p:cBhvr>
                                        <p:cTn id="41" dur="1000"/>
                                        <p:tgtEl>
                                          <p:spTgt spid="1028"/>
                                        </p:tgtEl>
                                      </p:cBhvr>
                                    </p:animEffect>
                                    <p:anim calcmode="lin" valueType="num">
                                      <p:cBhvr>
                                        <p:cTn id="42" dur="1000" fill="hold"/>
                                        <p:tgtEl>
                                          <p:spTgt spid="1028"/>
                                        </p:tgtEl>
                                        <p:attrNameLst>
                                          <p:attrName>ppt_x</p:attrName>
                                        </p:attrNameLst>
                                      </p:cBhvr>
                                      <p:tavLst>
                                        <p:tav tm="0">
                                          <p:val>
                                            <p:strVal val="#ppt_x"/>
                                          </p:val>
                                        </p:tav>
                                        <p:tav tm="100000">
                                          <p:val>
                                            <p:strVal val="#ppt_x"/>
                                          </p:val>
                                        </p:tav>
                                      </p:tavLst>
                                    </p:anim>
                                    <p:anim calcmode="lin" valueType="num">
                                      <p:cBhvr>
                                        <p:cTn id="4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 calcmode="lin" valueType="num">
                                      <p:cBhvr>
                                        <p:cTn id="4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248400"/>
          </a:xfrm>
        </p:spPr>
        <p:txBody>
          <a:bodyPr>
            <a:noAutofit/>
          </a:bodyPr>
          <a:lstStyle/>
          <a:p>
            <a:r>
              <a:rPr lang="en-US" sz="4000" b="1" dirty="0" smtClean="0">
                <a:solidFill>
                  <a:srgbClr val="FFFF00"/>
                </a:solidFill>
                <a:latin typeface="Arial Unicode MS" pitchFamily="34" charset="-128"/>
                <a:ea typeface="Arial Unicode MS" pitchFamily="34" charset="-128"/>
                <a:cs typeface="Arial Unicode MS" pitchFamily="34" charset="-128"/>
              </a:rPr>
              <a:t>Step by step  the Church deviated from the commandments of the Lord. </a:t>
            </a:r>
          </a:p>
          <a:p>
            <a:endParaRPr lang="en-US" sz="4000" b="1" dirty="0" smtClean="0">
              <a:solidFill>
                <a:srgbClr val="FFFF00"/>
              </a:solidFill>
              <a:latin typeface="Arial Unicode MS" pitchFamily="34" charset="-128"/>
              <a:ea typeface="Arial Unicode MS" pitchFamily="34" charset="-128"/>
              <a:cs typeface="Arial Unicode MS" pitchFamily="34" charset="-128"/>
            </a:endParaRPr>
          </a:p>
          <a:p>
            <a:r>
              <a:rPr lang="en-US" sz="4000" b="1" dirty="0" smtClean="0">
                <a:solidFill>
                  <a:srgbClr val="FFFF00"/>
                </a:solidFill>
                <a:latin typeface="Arial Unicode MS" pitchFamily="34" charset="-128"/>
                <a:ea typeface="Arial Unicode MS" pitchFamily="34" charset="-128"/>
                <a:cs typeface="Arial Unicode MS" pitchFamily="34" charset="-128"/>
              </a:rPr>
              <a:t>This led to the fall, bloodshed, all disputes  power struggle we see  in the Church today </a:t>
            </a:r>
          </a:p>
          <a:p>
            <a:r>
              <a:rPr lang="en-US" sz="4000" b="1" dirty="0" smtClean="0">
                <a:solidFill>
                  <a:srgbClr val="FFFF00"/>
                </a:solidFill>
                <a:latin typeface="Arial Unicode MS" pitchFamily="34" charset="-128"/>
                <a:ea typeface="Arial Unicode MS" pitchFamily="34" charset="-128"/>
                <a:cs typeface="Arial Unicode MS" pitchFamily="34" charset="-128"/>
              </a:rPr>
              <a:t> </a:t>
            </a:r>
          </a:p>
          <a:p>
            <a:endParaRPr lang="en-US" sz="2000" b="1" dirty="0" smtClean="0">
              <a:solidFill>
                <a:srgbClr val="FFFF00"/>
              </a:solidFill>
              <a:latin typeface="Arial Unicode MS" pitchFamily="34" charset="-128"/>
              <a:ea typeface="Arial Unicode MS" pitchFamily="34" charset="-128"/>
              <a:cs typeface="Arial Unicode MS" pitchFamily="34" charset="-128"/>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Constantine’s Building program</a:t>
            </a:r>
            <a:endParaRPr lang="en-IN" dirty="0"/>
          </a:p>
        </p:txBody>
      </p:sp>
      <p:sp>
        <p:nvSpPr>
          <p:cNvPr id="3" name="Content Placeholder 2"/>
          <p:cNvSpPr>
            <a:spLocks noGrp="1"/>
          </p:cNvSpPr>
          <p:nvPr>
            <p:ph idx="1"/>
          </p:nvPr>
        </p:nvSpPr>
        <p:spPr/>
        <p:txBody>
          <a:bodyPr>
            <a:normAutofit fontScale="85000" lnSpcReduction="10000"/>
          </a:bodyPr>
          <a:lstStyle/>
          <a:p>
            <a:r>
              <a:rPr lang="en-IN" b="1" dirty="0" smtClean="0">
                <a:solidFill>
                  <a:srgbClr val="FFFF00"/>
                </a:solidFill>
              </a:rPr>
              <a:t>Because the church building  regarded as sacred, congregants had to undergo a purification ritual before entering.</a:t>
            </a:r>
          </a:p>
          <a:p>
            <a:r>
              <a:rPr lang="en-IN" b="1" dirty="0" smtClean="0">
                <a:solidFill>
                  <a:srgbClr val="FFFF00"/>
                </a:solidFill>
              </a:rPr>
              <a:t> 4</a:t>
            </a:r>
            <a:r>
              <a:rPr lang="en-IN" b="1" baseline="30000" dirty="0" smtClean="0">
                <a:solidFill>
                  <a:srgbClr val="FFFF00"/>
                </a:solidFill>
              </a:rPr>
              <a:t>th</a:t>
            </a:r>
            <a:r>
              <a:rPr lang="en-IN" b="1" dirty="0" smtClean="0">
                <a:solidFill>
                  <a:srgbClr val="FFFF00"/>
                </a:solidFill>
              </a:rPr>
              <a:t> </a:t>
            </a:r>
            <a:r>
              <a:rPr lang="en-IN" b="1" dirty="0" err="1" smtClean="0">
                <a:solidFill>
                  <a:srgbClr val="FFFF00"/>
                </a:solidFill>
              </a:rPr>
              <a:t>entury</a:t>
            </a:r>
            <a:r>
              <a:rPr lang="en-IN" b="1" dirty="0" smtClean="0">
                <a:solidFill>
                  <a:srgbClr val="FFFF00"/>
                </a:solidFill>
              </a:rPr>
              <a:t>, fountains erected in the courtyard so the Christians could wash before they entered the building.“</a:t>
            </a:r>
          </a:p>
          <a:p>
            <a:endParaRPr lang="en-IN" b="1" dirty="0" smtClean="0">
              <a:solidFill>
                <a:srgbClr val="FFFF00"/>
              </a:solidFill>
            </a:endParaRPr>
          </a:p>
          <a:p>
            <a:r>
              <a:rPr lang="en-IN" b="1" dirty="0" smtClean="0">
                <a:solidFill>
                  <a:srgbClr val="FFFF00"/>
                </a:solidFill>
              </a:rPr>
              <a:t>Constantine's church buildings - spacious and magnificent edifices that were said to be "worthy of an Emperor." </a:t>
            </a:r>
          </a:p>
          <a:p>
            <a:endParaRPr lang="en-IN" b="1" dirty="0" smtClean="0">
              <a:solidFill>
                <a:srgbClr val="FFFF00"/>
              </a:solidFill>
            </a:endParaRPr>
          </a:p>
          <a:p>
            <a:r>
              <a:rPr lang="en-IN" b="1" dirty="0" smtClean="0">
                <a:solidFill>
                  <a:srgbClr val="FFFF00"/>
                </a:solidFill>
              </a:rPr>
              <a:t>They were so splendid that his pagan contemporaries observed that these "huge buildings imitated" the structure of pagan temples." Constantine even decorated the new church buildings with pagan art."</a:t>
            </a:r>
          </a:p>
          <a:p>
            <a:endParaRPr lang="en-IN"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Constantine’s Building program</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solidFill>
                  <a:srgbClr val="FFFF00"/>
                </a:solidFill>
              </a:rPr>
              <a:t>The church edifices built  - patterned exactly after the model of the basilica.”</a:t>
            </a:r>
          </a:p>
          <a:p>
            <a:endParaRPr lang="en-IN" b="1" dirty="0" smtClean="0">
              <a:solidFill>
                <a:srgbClr val="FFFF00"/>
              </a:solidFill>
            </a:endParaRPr>
          </a:p>
          <a:p>
            <a:r>
              <a:rPr lang="en-IN" b="1" dirty="0" smtClean="0">
                <a:solidFill>
                  <a:srgbClr val="FFFF00"/>
                </a:solidFill>
              </a:rPr>
              <a:t>Basilicas served the same function as high school auditoriums do today. They were wonderful for seating passive and docile crowds to watch a performance. </a:t>
            </a:r>
          </a:p>
          <a:p>
            <a:endParaRPr lang="en-IN" b="1" dirty="0" smtClean="0">
              <a:solidFill>
                <a:srgbClr val="FFFF00"/>
              </a:solidFill>
            </a:endParaRPr>
          </a:p>
          <a:p>
            <a:r>
              <a:rPr lang="en-IN" b="1" dirty="0" smtClean="0">
                <a:solidFill>
                  <a:srgbClr val="FFFF00"/>
                </a:solidFill>
              </a:rPr>
              <a:t>He </a:t>
            </a:r>
            <a:r>
              <a:rPr lang="en-IN" b="1" dirty="0" err="1" smtClean="0">
                <a:solidFill>
                  <a:srgbClr val="FFFF00"/>
                </a:solidFill>
              </a:rPr>
              <a:t>favored</a:t>
            </a:r>
            <a:r>
              <a:rPr lang="en-IN" b="1" dirty="0" smtClean="0">
                <a:solidFill>
                  <a:srgbClr val="FFFF00"/>
                </a:solidFill>
              </a:rPr>
              <a:t> it because of his fascination with sun worship. Basilicas were designed so that the sun fell upon the speaker as he faced the congregation." Like the temples of the Greeks and Romans, the Christian basilicas were built with a facade (front) facing east."</a:t>
            </a:r>
          </a:p>
          <a:p>
            <a:endParaRPr lang="en-IN"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Christian basilicas</a:t>
            </a:r>
            <a:endParaRPr lang="en-IN" dirty="0"/>
          </a:p>
        </p:txBody>
      </p:sp>
      <p:sp>
        <p:nvSpPr>
          <p:cNvPr id="3" name="Content Placeholder 2"/>
          <p:cNvSpPr>
            <a:spLocks noGrp="1"/>
          </p:cNvSpPr>
          <p:nvPr>
            <p:ph idx="1"/>
          </p:nvPr>
        </p:nvSpPr>
        <p:spPr/>
        <p:txBody>
          <a:bodyPr>
            <a:normAutofit lnSpcReduction="10000"/>
          </a:bodyPr>
          <a:lstStyle/>
          <a:p>
            <a:r>
              <a:rPr lang="en-IN" b="1" dirty="0" smtClean="0">
                <a:solidFill>
                  <a:srgbClr val="FFFF00"/>
                </a:solidFill>
              </a:rPr>
              <a:t>Christian basilicas possessed an elevated platform where the clergy ministered. The platform was usually elevated by several steps. There was also a rail or screen that separated the clergy from the laity."</a:t>
            </a:r>
          </a:p>
          <a:p>
            <a:endParaRPr lang="en-US" b="1" dirty="0" smtClean="0">
              <a:solidFill>
                <a:srgbClr val="FFFF00"/>
              </a:solidFill>
            </a:endParaRPr>
          </a:p>
          <a:p>
            <a:r>
              <a:rPr lang="en-IN" b="1" dirty="0" smtClean="0">
                <a:solidFill>
                  <a:srgbClr val="FFFF00"/>
                </a:solidFill>
              </a:rPr>
              <a:t>The altar – became  the most holy place -  2 reasons</a:t>
            </a:r>
          </a:p>
          <a:p>
            <a:r>
              <a:rPr lang="en-IN" b="1" dirty="0" smtClean="0">
                <a:solidFill>
                  <a:srgbClr val="FFFF00"/>
                </a:solidFill>
              </a:rPr>
              <a:t>1. Altar often contained the relics of the martyrs.“</a:t>
            </a:r>
          </a:p>
          <a:p>
            <a:r>
              <a:rPr lang="en-IN" b="1" dirty="0" smtClean="0">
                <a:solidFill>
                  <a:srgbClr val="FFFF00"/>
                </a:solidFill>
              </a:rPr>
              <a:t>2. In front of the altar stood the bishop's chair, called the cathedra." </a:t>
            </a:r>
            <a:endParaRPr lang="en-IN" b="1" dirty="0">
              <a:solidFill>
                <a:srgbClr val="FFFF00"/>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influences on worship</a:t>
            </a:r>
            <a:endParaRPr lang="en-IN" dirty="0"/>
          </a:p>
        </p:txBody>
      </p:sp>
      <p:sp>
        <p:nvSpPr>
          <p:cNvPr id="3" name="Content Placeholder 2"/>
          <p:cNvSpPr>
            <a:spLocks noGrp="1"/>
          </p:cNvSpPr>
          <p:nvPr>
            <p:ph idx="1"/>
          </p:nvPr>
        </p:nvSpPr>
        <p:spPr/>
        <p:txBody>
          <a:bodyPr>
            <a:normAutofit/>
          </a:bodyPr>
          <a:lstStyle/>
          <a:p>
            <a:r>
              <a:rPr lang="en-IN" dirty="0" smtClean="0"/>
              <a:t> </a:t>
            </a:r>
            <a:r>
              <a:rPr lang="en-IN" b="1" dirty="0" smtClean="0">
                <a:solidFill>
                  <a:srgbClr val="FFFF00"/>
                </a:solidFill>
              </a:rPr>
              <a:t>Because the emperor was the number one "lay-person" in the church, a simple ceremony was not sufficient. In order to </a:t>
            </a:r>
            <a:r>
              <a:rPr lang="en-IN" b="1" dirty="0" err="1" smtClean="0">
                <a:solidFill>
                  <a:srgbClr val="FFFF00"/>
                </a:solidFill>
              </a:rPr>
              <a:t>honor</a:t>
            </a:r>
            <a:r>
              <a:rPr lang="en-IN" b="1" dirty="0" smtClean="0">
                <a:solidFill>
                  <a:srgbClr val="FFFF00"/>
                </a:solidFill>
              </a:rPr>
              <a:t> him, the pomp and ritual of the imperial court was incorporated into the Christian liturgy.'"</a:t>
            </a:r>
          </a:p>
          <a:p>
            <a:r>
              <a:rPr lang="en-IN" b="1" dirty="0" smtClean="0">
                <a:solidFill>
                  <a:srgbClr val="FFFF00"/>
                </a:solidFill>
              </a:rPr>
              <a:t>It was the custom of the Roman emperors to have lights carried before them whenever they appeared in public. The lights were accompanied by a basin of fire filled with aromatic spices.</a:t>
            </a:r>
            <a:endParaRPr lang="en-IN" b="1" dirty="0">
              <a:solidFill>
                <a:srgbClr val="FFFF00"/>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influences on worship</a:t>
            </a:r>
            <a:endParaRPr lang="en-IN" dirty="0"/>
          </a:p>
        </p:txBody>
      </p:sp>
      <p:sp>
        <p:nvSpPr>
          <p:cNvPr id="3" name="Content Placeholder 2"/>
          <p:cNvSpPr>
            <a:spLocks noGrp="1"/>
          </p:cNvSpPr>
          <p:nvPr>
            <p:ph idx="1"/>
          </p:nvPr>
        </p:nvSpPr>
        <p:spPr/>
        <p:txBody>
          <a:bodyPr>
            <a:normAutofit lnSpcReduction="10000"/>
          </a:bodyPr>
          <a:lstStyle/>
          <a:p>
            <a:endParaRPr lang="en-IN" b="1" dirty="0" smtClean="0">
              <a:solidFill>
                <a:srgbClr val="FFFF00"/>
              </a:solidFill>
            </a:endParaRPr>
          </a:p>
          <a:p>
            <a:r>
              <a:rPr lang="en-IN" b="1" dirty="0" smtClean="0">
                <a:solidFill>
                  <a:srgbClr val="FFFF00"/>
                </a:solidFill>
              </a:rPr>
              <a:t>Taking his cue from this custom, Constantine introduced candles  &amp;  the burning of incense as part of the church service. And they were brought in when the clergy entered the room.‘</a:t>
            </a:r>
          </a:p>
          <a:p>
            <a:endParaRPr lang="en-IN" b="1" dirty="0" smtClean="0">
              <a:solidFill>
                <a:srgbClr val="FFFF00"/>
              </a:solidFill>
            </a:endParaRPr>
          </a:p>
          <a:p>
            <a:r>
              <a:rPr lang="en-IN" b="1" dirty="0" smtClean="0">
                <a:solidFill>
                  <a:srgbClr val="FFFF00"/>
                </a:solidFill>
              </a:rPr>
              <a:t>Under Constantine's reign, the clergy, who had first worn every-day clothes, began dressing in special garments. What were those special clothes? They were the garments of Roman officials.</a:t>
            </a:r>
          </a:p>
          <a:p>
            <a:endParaRPr lang="en-IN" b="1" dirty="0">
              <a:solidFill>
                <a:srgbClr val="FFFF00"/>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influences on worship</a:t>
            </a:r>
            <a:endParaRPr lang="en-IN" dirty="0"/>
          </a:p>
        </p:txBody>
      </p:sp>
      <p:sp>
        <p:nvSpPr>
          <p:cNvPr id="3" name="Content Placeholder 2"/>
          <p:cNvSpPr>
            <a:spLocks noGrp="1"/>
          </p:cNvSpPr>
          <p:nvPr>
            <p:ph idx="1"/>
          </p:nvPr>
        </p:nvSpPr>
        <p:spPr/>
        <p:txBody>
          <a:bodyPr/>
          <a:lstStyle/>
          <a:p>
            <a:r>
              <a:rPr lang="en-IN" b="1" dirty="0" smtClean="0">
                <a:solidFill>
                  <a:srgbClr val="FFFF00"/>
                </a:solidFill>
              </a:rPr>
              <a:t>The Roman custom of beginning a service with processional music was adopted as well. For this purpose, choirs were developed and brought into the Christian church. Worship became more professional, dramatic, and ceremonial.</a:t>
            </a:r>
          </a:p>
          <a:p>
            <a:endParaRPr lang="en-IN" b="1" dirty="0" smtClean="0">
              <a:solidFill>
                <a:srgbClr val="FFFF00"/>
              </a:solidFill>
            </a:endParaRPr>
          </a:p>
          <a:p>
            <a:r>
              <a:rPr lang="en-IN" b="1" dirty="0" smtClean="0">
                <a:solidFill>
                  <a:srgbClr val="FFFF00"/>
                </a:solidFill>
              </a:rPr>
              <a:t>All of these features were borrowed from the Greco-Roman culture and carried straight into the Christian church."'</a:t>
            </a:r>
            <a:endParaRPr lang="en-IN" b="1" dirty="0">
              <a:solidFill>
                <a:srgbClr val="FFFF00"/>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7" name="Picture 7" descr="C:\Documents and Settings\Administrator\Desktop\TC PPT\download (26).jpg"/>
          <p:cNvPicPr>
            <a:picLocks noChangeAspect="1" noChangeArrowheads="1"/>
          </p:cNvPicPr>
          <p:nvPr/>
        </p:nvPicPr>
        <p:blipFill>
          <a:blip r:embed="rId2"/>
          <a:srcRect/>
          <a:stretch>
            <a:fillRect/>
          </a:stretch>
        </p:blipFill>
        <p:spPr bwMode="auto">
          <a:xfrm>
            <a:off x="7391400" y="2819400"/>
            <a:ext cx="1752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a:xfrm>
            <a:off x="2819400" y="754746"/>
            <a:ext cx="5943600" cy="1378854"/>
          </a:xfrm>
        </p:spPr>
        <p:txBody>
          <a:bodyPr>
            <a:noAutofit/>
          </a:bodyPr>
          <a:lstStyle/>
          <a:p>
            <a:r>
              <a:rPr lang="en-IN" sz="2400" dirty="0" smtClean="0">
                <a:latin typeface="Arial Unicode MS" pitchFamily="34" charset="-128"/>
                <a:ea typeface="Arial Unicode MS" pitchFamily="34" charset="-128"/>
                <a:cs typeface="Arial Unicode MS" pitchFamily="34" charset="-128"/>
              </a:rPr>
              <a:t>Today Church has almost become the building </a:t>
            </a:r>
            <a:br>
              <a:rPr lang="en-IN" sz="2400" dirty="0" smtClean="0">
                <a:latin typeface="Arial Unicode MS" pitchFamily="34" charset="-128"/>
                <a:ea typeface="Arial Unicode MS" pitchFamily="34" charset="-128"/>
                <a:cs typeface="Arial Unicode MS" pitchFamily="34" charset="-128"/>
              </a:rPr>
            </a:br>
            <a:endParaRPr lang="en-US" sz="2400"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a:xfrm>
            <a:off x="2362200" y="2819400"/>
            <a:ext cx="5105400" cy="1676400"/>
          </a:xfrm>
        </p:spPr>
        <p:txBody>
          <a:bodyPr>
            <a:noAutofit/>
          </a:bodyPr>
          <a:lstStyle/>
          <a:p>
            <a:pPr algn="ctr">
              <a:buNone/>
            </a:pPr>
            <a:r>
              <a:rPr lang="en-IN" sz="3600" dirty="0" smtClean="0">
                <a:solidFill>
                  <a:srgbClr val="FFC000"/>
                </a:solidFill>
                <a:latin typeface="Arial Unicode MS" pitchFamily="34" charset="-128"/>
                <a:ea typeface="Arial Unicode MS" pitchFamily="34" charset="-128"/>
                <a:cs typeface="Arial Unicode MS" pitchFamily="34" charset="-128"/>
              </a:rPr>
              <a:t>“</a:t>
            </a:r>
            <a:r>
              <a:rPr lang="en-US" sz="3600" dirty="0" smtClean="0"/>
              <a:t>That is the largest church I have ever seen”! </a:t>
            </a:r>
            <a:endParaRPr lang="en-IN" sz="3600" dirty="0" smtClean="0"/>
          </a:p>
          <a:p>
            <a:endParaRPr lang="en-US" sz="3600" dirty="0">
              <a:latin typeface="Arial Unicode MS" pitchFamily="34" charset="-128"/>
              <a:ea typeface="Arial Unicode MS" pitchFamily="34" charset="-128"/>
              <a:cs typeface="Arial Unicode MS" pitchFamily="34" charset="-128"/>
            </a:endParaRPr>
          </a:p>
        </p:txBody>
      </p:sp>
      <p:pic>
        <p:nvPicPr>
          <p:cNvPr id="15364" name="Picture 4" descr="C:\Documents and Settings\Administrator\Desktop\TC PPT\5th-583x391.jpg"/>
          <p:cNvPicPr>
            <a:picLocks noChangeAspect="1" noChangeArrowheads="1"/>
          </p:cNvPicPr>
          <p:nvPr/>
        </p:nvPicPr>
        <p:blipFill>
          <a:blip r:embed="rId3"/>
          <a:srcRect/>
          <a:stretch>
            <a:fillRect/>
          </a:stretch>
        </p:blipFill>
        <p:spPr bwMode="auto">
          <a:xfrm>
            <a:off x="152400" y="1066800"/>
            <a:ext cx="2209800" cy="19049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p:cNvSpPr/>
          <p:nvPr/>
        </p:nvSpPr>
        <p:spPr>
          <a:xfrm>
            <a:off x="2971800" y="5105400"/>
            <a:ext cx="6019800" cy="1569660"/>
          </a:xfrm>
          <a:prstGeom prst="rect">
            <a:avLst/>
          </a:prstGeom>
        </p:spPr>
        <p:txBody>
          <a:bodyPr wrap="square">
            <a:spAutoFit/>
          </a:bodyPr>
          <a:lstStyle/>
          <a:p>
            <a:pPr algn="just">
              <a:buFont typeface="Wingdings" pitchFamily="2" charset="2"/>
              <a:buChar char="ü"/>
            </a:pPr>
            <a:r>
              <a:rPr lang="en-IN" sz="2400" dirty="0" smtClean="0">
                <a:solidFill>
                  <a:srgbClr val="FFFF00"/>
                </a:solidFill>
              </a:rPr>
              <a:t>This  thought has  nothing to do with New Testament Christianity</a:t>
            </a:r>
          </a:p>
          <a:p>
            <a:pPr algn="just">
              <a:buFont typeface="Wingdings" pitchFamily="2" charset="2"/>
              <a:buChar char="ü"/>
            </a:pPr>
            <a:r>
              <a:rPr lang="en-US" sz="2400" dirty="0" smtClean="0">
                <a:solidFill>
                  <a:srgbClr val="FFFF00"/>
                </a:solidFill>
              </a:rPr>
              <a:t> reflects the thinking of other religions— Judaism and paganism</a:t>
            </a:r>
            <a:r>
              <a:rPr lang="en-US" dirty="0" smtClean="0"/>
              <a:t>.</a:t>
            </a:r>
            <a:endParaRPr lang="en-IN" dirty="0" smtClean="0"/>
          </a:p>
        </p:txBody>
      </p:sp>
      <p:pic>
        <p:nvPicPr>
          <p:cNvPr id="15366" name="Picture 6" descr="C:\Documents and Settings\Administrator\Desktop\TC PPT\download (17).jpg"/>
          <p:cNvPicPr>
            <a:picLocks noChangeAspect="1" noChangeArrowheads="1"/>
          </p:cNvPicPr>
          <p:nvPr/>
        </p:nvPicPr>
        <p:blipFill>
          <a:blip r:embed="rId4"/>
          <a:srcRect/>
          <a:stretch>
            <a:fillRect/>
          </a:stretch>
        </p:blipFill>
        <p:spPr bwMode="auto">
          <a:xfrm>
            <a:off x="228600" y="3581400"/>
            <a:ext cx="22098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4572000" y="1981200"/>
            <a:ext cx="4177284" cy="646331"/>
          </a:xfrm>
          <a:prstGeom prst="rect">
            <a:avLst/>
          </a:prstGeom>
          <a:noFill/>
        </p:spPr>
        <p:txBody>
          <a:bodyPr wrap="square" rtlCol="0">
            <a:spAutoFit/>
          </a:bodyPr>
          <a:lstStyle/>
          <a:p>
            <a:pPr algn="r"/>
            <a:r>
              <a:rPr lang="en-IN" dirty="0" smtClean="0">
                <a:latin typeface="Arial Unicode MS" pitchFamily="34" charset="-128"/>
                <a:ea typeface="Arial Unicode MS" pitchFamily="34" charset="-128"/>
                <a:cs typeface="Arial Unicode MS" pitchFamily="34" charset="-128"/>
              </a:rPr>
              <a:t/>
            </a:r>
            <a:br>
              <a:rPr lang="en-IN" dirty="0" smtClean="0">
                <a:latin typeface="Arial Unicode MS" pitchFamily="34" charset="-128"/>
                <a:ea typeface="Arial Unicode MS" pitchFamily="34" charset="-128"/>
                <a:cs typeface="Arial Unicode MS" pitchFamily="34" charset="-128"/>
              </a:rPr>
            </a:br>
            <a:r>
              <a:rPr lang="en-IN" dirty="0" smtClean="0">
                <a:solidFill>
                  <a:srgbClr val="FFFF00"/>
                </a:solidFill>
                <a:latin typeface="Arial Unicode MS" pitchFamily="34" charset="-128"/>
                <a:ea typeface="Arial Unicode MS" pitchFamily="34" charset="-128"/>
                <a:cs typeface="Arial Unicode MS" pitchFamily="34" charset="-128"/>
              </a:rPr>
              <a:t>Talk among believers</a:t>
            </a:r>
            <a:endParaRPr lang="en-US" dirty="0">
              <a:solidFill>
                <a:srgbClr val="FFFF00"/>
              </a:solidFill>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50" presetClass="entr" presetSubtype="0" decel="100000" fill="hold" nodeType="withEffect">
                                  <p:stCondLst>
                                    <p:cond delay="0"/>
                                  </p:stCondLst>
                                  <p:childTnLst>
                                    <p:set>
                                      <p:cBhvr>
                                        <p:cTn id="12" dur="1" fill="hold">
                                          <p:stCondLst>
                                            <p:cond delay="0"/>
                                          </p:stCondLst>
                                        </p:cTn>
                                        <p:tgtEl>
                                          <p:spTgt spid="15366"/>
                                        </p:tgtEl>
                                        <p:attrNameLst>
                                          <p:attrName>style.visibility</p:attrName>
                                        </p:attrNameLst>
                                      </p:cBhvr>
                                      <p:to>
                                        <p:strVal val="visible"/>
                                      </p:to>
                                    </p:set>
                                    <p:anim calcmode="lin" valueType="num">
                                      <p:cBhvr>
                                        <p:cTn id="13" dur="1000" fill="hold"/>
                                        <p:tgtEl>
                                          <p:spTgt spid="15366"/>
                                        </p:tgtEl>
                                        <p:attrNameLst>
                                          <p:attrName>ppt_w</p:attrName>
                                        </p:attrNameLst>
                                      </p:cBhvr>
                                      <p:tavLst>
                                        <p:tav tm="0">
                                          <p:val>
                                            <p:strVal val="#ppt_w+.3"/>
                                          </p:val>
                                        </p:tav>
                                        <p:tav tm="100000">
                                          <p:val>
                                            <p:strVal val="#ppt_w"/>
                                          </p:val>
                                        </p:tav>
                                      </p:tavLst>
                                    </p:anim>
                                    <p:anim calcmode="lin" valueType="num">
                                      <p:cBhvr>
                                        <p:cTn id="14" dur="1000" fill="hold"/>
                                        <p:tgtEl>
                                          <p:spTgt spid="15366"/>
                                        </p:tgtEl>
                                        <p:attrNameLst>
                                          <p:attrName>ppt_h</p:attrName>
                                        </p:attrNameLst>
                                      </p:cBhvr>
                                      <p:tavLst>
                                        <p:tav tm="0">
                                          <p:val>
                                            <p:strVal val="#ppt_h"/>
                                          </p:val>
                                        </p:tav>
                                        <p:tav tm="100000">
                                          <p:val>
                                            <p:strVal val="#ppt_h"/>
                                          </p:val>
                                        </p:tav>
                                      </p:tavLst>
                                    </p:anim>
                                    <p:animEffect transition="in" filter="fade">
                                      <p:cBhvr>
                                        <p:cTn id="15" dur="1000"/>
                                        <p:tgtEl>
                                          <p:spTgt spid="15366"/>
                                        </p:tgtEl>
                                      </p:cBhvr>
                                    </p:animEffect>
                                  </p:childTnLst>
                                </p:cTn>
                              </p:par>
                              <p:par>
                                <p:cTn id="16" presetID="50" presetClass="entr" presetSubtype="0" decel="100000" fill="hold" nodeType="withEffect">
                                  <p:stCondLst>
                                    <p:cond delay="0"/>
                                  </p:stCondLst>
                                  <p:childTnLst>
                                    <p:set>
                                      <p:cBhvr>
                                        <p:cTn id="17" dur="1" fill="hold">
                                          <p:stCondLst>
                                            <p:cond delay="0"/>
                                          </p:stCondLst>
                                        </p:cTn>
                                        <p:tgtEl>
                                          <p:spTgt spid="15364"/>
                                        </p:tgtEl>
                                        <p:attrNameLst>
                                          <p:attrName>style.visibility</p:attrName>
                                        </p:attrNameLst>
                                      </p:cBhvr>
                                      <p:to>
                                        <p:strVal val="visible"/>
                                      </p:to>
                                    </p:set>
                                    <p:anim calcmode="lin" valueType="num">
                                      <p:cBhvr>
                                        <p:cTn id="18" dur="1000" fill="hold"/>
                                        <p:tgtEl>
                                          <p:spTgt spid="15364"/>
                                        </p:tgtEl>
                                        <p:attrNameLst>
                                          <p:attrName>ppt_w</p:attrName>
                                        </p:attrNameLst>
                                      </p:cBhvr>
                                      <p:tavLst>
                                        <p:tav tm="0">
                                          <p:val>
                                            <p:strVal val="#ppt_w+.3"/>
                                          </p:val>
                                        </p:tav>
                                        <p:tav tm="100000">
                                          <p:val>
                                            <p:strVal val="#ppt_w"/>
                                          </p:val>
                                        </p:tav>
                                      </p:tavLst>
                                    </p:anim>
                                    <p:anim calcmode="lin" valueType="num">
                                      <p:cBhvr>
                                        <p:cTn id="19" dur="1000" fill="hold"/>
                                        <p:tgtEl>
                                          <p:spTgt spid="15364"/>
                                        </p:tgtEl>
                                        <p:attrNameLst>
                                          <p:attrName>ppt_h</p:attrName>
                                        </p:attrNameLst>
                                      </p:cBhvr>
                                      <p:tavLst>
                                        <p:tav tm="0">
                                          <p:val>
                                            <p:strVal val="#ppt_h"/>
                                          </p:val>
                                        </p:tav>
                                        <p:tav tm="100000">
                                          <p:val>
                                            <p:strVal val="#ppt_h"/>
                                          </p:val>
                                        </p:tav>
                                      </p:tavLst>
                                    </p:anim>
                                    <p:animEffect transition="in" filter="fade">
                                      <p:cBhvr>
                                        <p:cTn id="20" dur="1000"/>
                                        <p:tgtEl>
                                          <p:spTgt spid="15364"/>
                                        </p:tgtEl>
                                      </p:cBhvr>
                                    </p:animEffect>
                                  </p:childTnLst>
                                </p:cTn>
                              </p:par>
                              <p:par>
                                <p:cTn id="21" presetID="50" presetClass="entr" presetSubtype="0" decel="10000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strVal val="#ppt_w+.3"/>
                                          </p:val>
                                        </p:tav>
                                        <p:tav tm="100000">
                                          <p:val>
                                            <p:strVal val="#ppt_w"/>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animEffect transition="in" filter="fade">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4" presetClass="entr" presetSubtype="0" fill="hold" nodeType="clickEffect">
                                  <p:stCondLst>
                                    <p:cond delay="0"/>
                                  </p:stCondLst>
                                  <p:childTnLst>
                                    <p:set>
                                      <p:cBhvr>
                                        <p:cTn id="29" dur="1" fill="hold">
                                          <p:stCondLst>
                                            <p:cond delay="0"/>
                                          </p:stCondLst>
                                        </p:cTn>
                                        <p:tgtEl>
                                          <p:spTgt spid="15367"/>
                                        </p:tgtEl>
                                        <p:attrNameLst>
                                          <p:attrName>style.visibility</p:attrName>
                                        </p:attrNameLst>
                                      </p:cBhvr>
                                      <p:to>
                                        <p:strVal val="visible"/>
                                      </p:to>
                                    </p:set>
                                    <p:anim from="(-#ppt_w/2)" to="(#ppt_x)" calcmode="lin" valueType="num">
                                      <p:cBhvr>
                                        <p:cTn id="30" dur="600" fill="hold">
                                          <p:stCondLst>
                                            <p:cond delay="0"/>
                                          </p:stCondLst>
                                        </p:cTn>
                                        <p:tgtEl>
                                          <p:spTgt spid="15367"/>
                                        </p:tgtEl>
                                        <p:attrNameLst>
                                          <p:attrName>ppt_x</p:attrName>
                                        </p:attrNameLst>
                                      </p:cBhvr>
                                    </p:anim>
                                    <p:anim from="0" to="-1.0" calcmode="lin" valueType="num">
                                      <p:cBhvr>
                                        <p:cTn id="31" dur="200" decel="50000" autoRev="1" fill="hold">
                                          <p:stCondLst>
                                            <p:cond delay="600"/>
                                          </p:stCondLst>
                                        </p:cTn>
                                        <p:tgtEl>
                                          <p:spTgt spid="15367"/>
                                        </p:tgtEl>
                                        <p:attrNameLst>
                                          <p:attrName>xshear</p:attrName>
                                        </p:attrNameLst>
                                      </p:cBhvr>
                                    </p:anim>
                                    <p:animScale>
                                      <p:cBhvr>
                                        <p:cTn id="32" dur="200" decel="100000" autoRev="1" fill="hold">
                                          <p:stCondLst>
                                            <p:cond delay="600"/>
                                          </p:stCondLst>
                                        </p:cTn>
                                        <p:tgtEl>
                                          <p:spTgt spid="15367"/>
                                        </p:tgtEl>
                                      </p:cBhvr>
                                      <p:from x="100000" y="100000"/>
                                      <p:to x="80000" y="100000"/>
                                    </p:animScale>
                                    <p:anim by="(#ppt_h/3+#ppt_w*0.1)" calcmode="lin" valueType="num">
                                      <p:cBhvr additive="sum">
                                        <p:cTn id="33" dur="200" decel="100000" autoRev="1" fill="hold">
                                          <p:stCondLst>
                                            <p:cond delay="600"/>
                                          </p:stCondLst>
                                        </p:cTn>
                                        <p:tgtEl>
                                          <p:spTgt spid="15367"/>
                                        </p:tgtEl>
                                        <p:attrNameLst>
                                          <p:attrName>ppt_x</p:attrName>
                                        </p:attrNameLst>
                                      </p:cBhvr>
                                    </p:anim>
                                  </p:childTnLst>
                                </p:cTn>
                              </p:par>
                              <p:par>
                                <p:cTn id="34" presetID="41" presetClass="entr" presetSubtype="0" fill="hold" grpId="0" nodeType="withEffect">
                                  <p:stCondLst>
                                    <p:cond delay="0"/>
                                  </p:stCondLst>
                                  <p:iterate type="lt">
                                    <p:tmPct val="10000"/>
                                  </p:iterate>
                                  <p:childTnLst>
                                    <p:set>
                                      <p:cBhvr>
                                        <p:cTn id="35" dur="1" fill="hold">
                                          <p:stCondLst>
                                            <p:cond delay="0"/>
                                          </p:stCondLst>
                                        </p:cTn>
                                        <p:tgtEl>
                                          <p:spTgt spid="3">
                                            <p:txEl>
                                              <p:pRg st="0" end="0"/>
                                            </p:txEl>
                                          </p:spTgt>
                                        </p:tgtEl>
                                        <p:attrNameLst>
                                          <p:attrName>style.visibility</p:attrName>
                                        </p:attrNameLst>
                                      </p:cBhvr>
                                      <p:to>
                                        <p:strVal val="visible"/>
                                      </p:to>
                                    </p:set>
                                    <p:anim calcmode="lin" valueType="num">
                                      <p:cBhvr>
                                        <p:cTn id="36"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38"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1000" fill="hold"/>
                                        <p:tgtEl>
                                          <p:spTgt spid="7"/>
                                        </p:tgtEl>
                                        <p:attrNameLst>
                                          <p:attrName>ppt_x</p:attrName>
                                        </p:attrNameLst>
                                      </p:cBhvr>
                                      <p:tavLst>
                                        <p:tav tm="0">
                                          <p:val>
                                            <p:strVal val="#ppt_x-.2"/>
                                          </p:val>
                                        </p:tav>
                                        <p:tav tm="100000">
                                          <p:val>
                                            <p:strVal val="#ppt_x"/>
                                          </p:val>
                                        </p:tav>
                                      </p:tavLst>
                                    </p:anim>
                                    <p:anim calcmode="lin" valueType="num">
                                      <p:cBhvr>
                                        <p:cTn id="46"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4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4</a:t>
            </a:r>
            <a:r>
              <a:rPr lang="en-US" baseline="30000" dirty="0" smtClean="0"/>
              <a:t>th</a:t>
            </a:r>
            <a:r>
              <a:rPr lang="en-US" dirty="0" smtClean="0"/>
              <a:t> Century Christianity</a:t>
            </a:r>
            <a:endParaRPr lang="en-IN" dirty="0"/>
          </a:p>
        </p:txBody>
      </p:sp>
      <p:sp>
        <p:nvSpPr>
          <p:cNvPr id="3" name="Content Placeholder 2"/>
          <p:cNvSpPr>
            <a:spLocks noGrp="1"/>
          </p:cNvSpPr>
          <p:nvPr>
            <p:ph idx="1"/>
          </p:nvPr>
        </p:nvSpPr>
        <p:spPr/>
        <p:txBody>
          <a:bodyPr>
            <a:normAutofit fontScale="62500" lnSpcReduction="20000"/>
          </a:bodyPr>
          <a:lstStyle/>
          <a:p>
            <a:r>
              <a:rPr lang="en-IN" sz="4000" dirty="0" smtClean="0"/>
              <a:t>4</a:t>
            </a:r>
            <a:r>
              <a:rPr lang="en-IN" sz="4000" baseline="30000" dirty="0" smtClean="0"/>
              <a:t>th</a:t>
            </a:r>
            <a:r>
              <a:rPr lang="en-IN" sz="4000" dirty="0" smtClean="0"/>
              <a:t> </a:t>
            </a:r>
            <a:r>
              <a:rPr lang="en-IN" sz="4000" dirty="0" smtClean="0"/>
              <a:t>century </a:t>
            </a:r>
            <a:r>
              <a:rPr lang="en-IN" sz="4000" dirty="0" smtClean="0"/>
              <a:t>Christianity - profoundly shaped by Greek paganism and Roman imperialism.'" </a:t>
            </a:r>
          </a:p>
          <a:p>
            <a:endParaRPr lang="en-IN" dirty="0" smtClean="0"/>
          </a:p>
          <a:p>
            <a:r>
              <a:rPr lang="en-IN" sz="3500" dirty="0" smtClean="0">
                <a:solidFill>
                  <a:srgbClr val="66FFFF"/>
                </a:solidFill>
              </a:rPr>
              <a:t>The upshot of it all was that there was a loss of intimacy and open participation. The professional clergy performed the acts of worship while the laity looked on as spectators.’</a:t>
            </a:r>
          </a:p>
          <a:p>
            <a:endParaRPr lang="en-IN" sz="3500" dirty="0" smtClean="0">
              <a:solidFill>
                <a:srgbClr val="66FFFF"/>
              </a:solidFill>
            </a:endParaRPr>
          </a:p>
          <a:p>
            <a:r>
              <a:rPr lang="en-IN" sz="3600" b="1" dirty="0" smtClean="0">
                <a:solidFill>
                  <a:srgbClr val="FFFF00"/>
                </a:solidFill>
              </a:rPr>
              <a:t>As one Catholic scholar wrote, with the coming of Constantine "various customs of ancient Roman culture flowed into the Christian liturgy . . . even the ceremonies involved in the ancient worship of the emperor as a deity found their way into the church's worship, only in their secularized form.</a:t>
            </a:r>
          </a:p>
          <a:p>
            <a:endParaRPr lang="en-IN"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Recognition of Christianity</a:t>
            </a:r>
            <a:endParaRPr lang="en-IN" dirty="0"/>
          </a:p>
        </p:txBody>
      </p:sp>
      <p:sp>
        <p:nvSpPr>
          <p:cNvPr id="3" name="Content Placeholder 2"/>
          <p:cNvSpPr>
            <a:spLocks noGrp="1"/>
          </p:cNvSpPr>
          <p:nvPr>
            <p:ph idx="1"/>
          </p:nvPr>
        </p:nvSpPr>
        <p:spPr/>
        <p:txBody>
          <a:bodyPr/>
          <a:lstStyle/>
          <a:p>
            <a:r>
              <a:rPr lang="en-IN" dirty="0" smtClean="0"/>
              <a:t>Constantine brought peace for all Christians.'" Under his reign, the Christian faith had become legitimate. In fact, it had risen to a status greater than Judaism and paganism.“</a:t>
            </a:r>
          </a:p>
          <a:p>
            <a:endParaRPr lang="en-IN" dirty="0" smtClean="0"/>
          </a:p>
          <a:p>
            <a:r>
              <a:rPr lang="en-US" dirty="0" smtClean="0"/>
              <a:t>For these reasons, the Christians saw Constantine's rise to emperor as an act of God. Here was God's instrument who had come to their rescue. </a:t>
            </a:r>
          </a:p>
          <a:p>
            <a:r>
              <a:rPr lang="en-US" b="1" dirty="0" smtClean="0">
                <a:solidFill>
                  <a:srgbClr val="FFFF00"/>
                </a:solidFill>
              </a:rPr>
              <a:t>Christianity and Roman culture were now melded together.'"</a:t>
            </a:r>
            <a:endParaRPr lang="en-IN" b="1" dirty="0" smtClean="0">
              <a:solidFill>
                <a:srgbClr val="FFFF00"/>
              </a:solidFill>
            </a:endParaRPr>
          </a:p>
          <a:p>
            <a:endParaRPr lang="en-IN"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Christian Buildings </a:t>
            </a:r>
            <a:endParaRPr lang="en-IN" dirty="0"/>
          </a:p>
        </p:txBody>
      </p:sp>
      <p:sp>
        <p:nvSpPr>
          <p:cNvPr id="3" name="Content Placeholder 2"/>
          <p:cNvSpPr>
            <a:spLocks noGrp="1"/>
          </p:cNvSpPr>
          <p:nvPr>
            <p:ph idx="1"/>
          </p:nvPr>
        </p:nvSpPr>
        <p:spPr/>
        <p:txBody>
          <a:bodyPr/>
          <a:lstStyle/>
          <a:p>
            <a:r>
              <a:rPr lang="en-IN" dirty="0" smtClean="0"/>
              <a:t>The Christian building demonstrates that the church, whether she wanted it or not, had entered into a close alliance with pagan culture.' </a:t>
            </a:r>
          </a:p>
          <a:p>
            <a:r>
              <a:rPr lang="en-IN" dirty="0" smtClean="0"/>
              <a:t>As Will Durant, author of </a:t>
            </a:r>
            <a:r>
              <a:rPr lang="en-IN" i="1" dirty="0" smtClean="0"/>
              <a:t>The Story of Civilization </a:t>
            </a:r>
            <a:r>
              <a:rPr lang="en-IN" dirty="0" smtClean="0"/>
              <a:t>(a sweeping, eleven-volume work on world history that earned him a Pulitzer Prize), put it, </a:t>
            </a:r>
          </a:p>
          <a:p>
            <a:r>
              <a:rPr lang="en-IN" b="1" dirty="0" smtClean="0">
                <a:solidFill>
                  <a:srgbClr val="FFFF00"/>
                </a:solidFill>
              </a:rPr>
              <a:t>"Pagan isles remained in the spreading Christian sea.’  - a tragic shift from the primitive simplicity that the church of Jesus Christ first knew.</a:t>
            </a:r>
          </a:p>
          <a:p>
            <a:endParaRPr lang="en-IN"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t>   Tax Exemption, Church endowments</a:t>
            </a:r>
            <a:endParaRPr lang="en-IN" dirty="0"/>
          </a:p>
        </p:txBody>
      </p:sp>
      <p:sp>
        <p:nvSpPr>
          <p:cNvPr id="3" name="Content Placeholder 2"/>
          <p:cNvSpPr>
            <a:spLocks noGrp="1"/>
          </p:cNvSpPr>
          <p:nvPr>
            <p:ph idx="1"/>
          </p:nvPr>
        </p:nvSpPr>
        <p:spPr>
          <a:xfrm>
            <a:off x="533400" y="1295400"/>
            <a:ext cx="8229600" cy="4693920"/>
          </a:xfrm>
        </p:spPr>
        <p:txBody>
          <a:bodyPr>
            <a:normAutofit/>
          </a:bodyPr>
          <a:lstStyle/>
          <a:p>
            <a:r>
              <a:rPr lang="en-IN" dirty="0" smtClean="0">
                <a:solidFill>
                  <a:srgbClr val="FFFF00"/>
                </a:solidFill>
              </a:rPr>
              <a:t>The 1</a:t>
            </a:r>
            <a:r>
              <a:rPr lang="en-IN" baseline="30000" dirty="0" smtClean="0">
                <a:solidFill>
                  <a:srgbClr val="FFFF00"/>
                </a:solidFill>
              </a:rPr>
              <a:t>st</a:t>
            </a:r>
            <a:r>
              <a:rPr lang="en-IN" dirty="0" smtClean="0">
                <a:solidFill>
                  <a:srgbClr val="FFFF00"/>
                </a:solidFill>
              </a:rPr>
              <a:t> century Christians were opposed to the world's systems and avoided any contact with paganism. </a:t>
            </a:r>
          </a:p>
          <a:p>
            <a:r>
              <a:rPr lang="en-IN" dirty="0" smtClean="0">
                <a:solidFill>
                  <a:srgbClr val="FFFF00"/>
                </a:solidFill>
              </a:rPr>
              <a:t>This all changed during the 4</a:t>
            </a:r>
            <a:r>
              <a:rPr lang="en-IN" baseline="30000" dirty="0" smtClean="0">
                <a:solidFill>
                  <a:srgbClr val="FFFF00"/>
                </a:solidFill>
              </a:rPr>
              <a:t>th</a:t>
            </a:r>
            <a:r>
              <a:rPr lang="en-IN" dirty="0" smtClean="0">
                <a:solidFill>
                  <a:srgbClr val="FFFF00"/>
                </a:solidFill>
              </a:rPr>
              <a:t> century when the church emerged as a public institution in the world and began to "absorb and Christianize pagan religious ideas and practices.“</a:t>
            </a:r>
          </a:p>
          <a:p>
            <a:r>
              <a:rPr lang="en-IN" dirty="0" smtClean="0">
                <a:solidFill>
                  <a:srgbClr val="FFFF00"/>
                </a:solidFill>
              </a:rPr>
              <a:t>As one historian put it, "Church buildings took the place of temples; church endowments replaced temple lands and funds."' </a:t>
            </a:r>
          </a:p>
          <a:p>
            <a:r>
              <a:rPr lang="en-IN" dirty="0" smtClean="0">
                <a:solidFill>
                  <a:srgbClr val="FFFF00"/>
                </a:solidFill>
              </a:rPr>
              <a:t>Under Constantine, tax exempt status was granted for all church property.'"</a:t>
            </a:r>
          </a:p>
          <a:p>
            <a:endParaRPr lang="en-IN"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Pagan Customs - absorbed</a:t>
            </a:r>
            <a:endParaRPr lang="en-IN" dirty="0"/>
          </a:p>
        </p:txBody>
      </p:sp>
      <p:sp>
        <p:nvSpPr>
          <p:cNvPr id="3" name="Content Placeholder 2"/>
          <p:cNvSpPr>
            <a:spLocks noGrp="1"/>
          </p:cNvSpPr>
          <p:nvPr>
            <p:ph idx="1"/>
          </p:nvPr>
        </p:nvSpPr>
        <p:spPr/>
        <p:txBody>
          <a:bodyPr/>
          <a:lstStyle/>
          <a:p>
            <a:endParaRPr lang="en-IN" dirty="0" smtClean="0"/>
          </a:p>
          <a:p>
            <a:r>
              <a:rPr lang="en-IN" dirty="0" smtClean="0">
                <a:solidFill>
                  <a:srgbClr val="FFFF00"/>
                </a:solidFill>
              </a:rPr>
              <a:t>Christians imbibed the pagan idea that there exists a special place where God dwells in a special way. And that place is made "with hands.” opposite to Acts 7, 47,48</a:t>
            </a:r>
          </a:p>
          <a:p>
            <a:r>
              <a:rPr lang="en-IN" dirty="0" smtClean="0">
                <a:solidFill>
                  <a:srgbClr val="FFFF00"/>
                </a:solidFill>
              </a:rPr>
              <a:t>All  pagan customs  absorbed into the Christian faith (such as the liturgy, the sermon, clerical vestments, and hierarchical leadership structure)."</a:t>
            </a:r>
            <a:endParaRPr lang="en-IN" dirty="0">
              <a:solidFill>
                <a:srgbClr val="FFFF0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Victory of the Cross - </a:t>
            </a:r>
            <a:r>
              <a:rPr lang="en-US" dirty="0" err="1" smtClean="0"/>
              <a:t>Ekklesia</a:t>
            </a:r>
            <a:endParaRPr lang="en-IN" dirty="0"/>
          </a:p>
        </p:txBody>
      </p:sp>
      <p:sp>
        <p:nvSpPr>
          <p:cNvPr id="3" name="Content Placeholder 2"/>
          <p:cNvSpPr>
            <a:spLocks noGrp="1"/>
          </p:cNvSpPr>
          <p:nvPr>
            <p:ph idx="1"/>
          </p:nvPr>
        </p:nvSpPr>
        <p:spPr>
          <a:xfrm>
            <a:off x="0" y="1935480"/>
            <a:ext cx="9144000" cy="4922520"/>
          </a:xfrm>
        </p:spPr>
        <p:txBody>
          <a:bodyPr>
            <a:normAutofit fontScale="92500" lnSpcReduction="10000"/>
          </a:bodyPr>
          <a:lstStyle/>
          <a:p>
            <a:r>
              <a:rPr lang="en-IN" dirty="0" smtClean="0"/>
              <a:t>The old Mosaic economy of </a:t>
            </a:r>
            <a:r>
              <a:rPr lang="en-IN" sz="3900" dirty="0" smtClean="0">
                <a:solidFill>
                  <a:srgbClr val="FFC000"/>
                </a:solidFill>
              </a:rPr>
              <a:t>sacred priests, sacred buildings, sacred rituals, and sacred objects </a:t>
            </a:r>
            <a:r>
              <a:rPr lang="en-IN" dirty="0" smtClean="0"/>
              <a:t>has been forever destroyed by the cross of Jesus Christ. </a:t>
            </a:r>
          </a:p>
          <a:p>
            <a:endParaRPr lang="en-IN" dirty="0" smtClean="0"/>
          </a:p>
          <a:p>
            <a:r>
              <a:rPr lang="en-IN" dirty="0" smtClean="0"/>
              <a:t>It has been replaced by a</a:t>
            </a:r>
          </a:p>
          <a:p>
            <a:r>
              <a:rPr lang="en-IN" dirty="0" smtClean="0"/>
              <a:t> </a:t>
            </a:r>
            <a:r>
              <a:rPr lang="en-IN" sz="3600" dirty="0" smtClean="0">
                <a:solidFill>
                  <a:srgbClr val="66FFFF"/>
                </a:solidFill>
              </a:rPr>
              <a:t>non  hierarchical, </a:t>
            </a:r>
          </a:p>
          <a:p>
            <a:r>
              <a:rPr lang="en-IN" sz="3600" dirty="0" smtClean="0">
                <a:solidFill>
                  <a:srgbClr val="66FFFF"/>
                </a:solidFill>
              </a:rPr>
              <a:t>non ritualistic, non  liturgical </a:t>
            </a:r>
          </a:p>
          <a:p>
            <a:r>
              <a:rPr lang="en-IN" sz="3600" dirty="0" smtClean="0">
                <a:solidFill>
                  <a:srgbClr val="66FFFF"/>
                </a:solidFill>
              </a:rPr>
              <a:t>organism called</a:t>
            </a:r>
          </a:p>
          <a:p>
            <a:pPr>
              <a:buNone/>
            </a:pPr>
            <a:r>
              <a:rPr lang="en-IN" sz="5800" dirty="0" smtClean="0">
                <a:solidFill>
                  <a:srgbClr val="FFFF00"/>
                </a:solidFill>
              </a:rPr>
              <a:t>The </a:t>
            </a:r>
            <a:r>
              <a:rPr lang="en-IN" sz="5800" dirty="0" err="1" smtClean="0">
                <a:solidFill>
                  <a:srgbClr val="FFFF00"/>
                </a:solidFill>
              </a:rPr>
              <a:t>ekklesia</a:t>
            </a:r>
            <a:r>
              <a:rPr lang="en-IN" sz="5800" dirty="0" smtClean="0">
                <a:solidFill>
                  <a:srgbClr val="FFFF00"/>
                </a:solidFill>
              </a:rPr>
              <a:t> – House Church</a:t>
            </a:r>
            <a:r>
              <a:rPr lang="en-IN" sz="5800" dirty="0" smtClean="0"/>
              <a:t>.</a:t>
            </a:r>
            <a:endParaRPr lang="en-IN" sz="58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Basilica- Byzantine- Romanesque</a:t>
            </a:r>
            <a:endParaRPr lang="en-IN" dirty="0"/>
          </a:p>
        </p:txBody>
      </p:sp>
      <p:sp>
        <p:nvSpPr>
          <p:cNvPr id="3" name="Content Placeholder 2"/>
          <p:cNvSpPr>
            <a:spLocks noGrp="1"/>
          </p:cNvSpPr>
          <p:nvPr>
            <p:ph idx="1"/>
          </p:nvPr>
        </p:nvSpPr>
        <p:spPr/>
        <p:txBody>
          <a:bodyPr>
            <a:normAutofit lnSpcReduction="10000"/>
          </a:bodyPr>
          <a:lstStyle/>
          <a:p>
            <a:r>
              <a:rPr lang="en-IN" sz="2800" b="1" dirty="0" smtClean="0">
                <a:solidFill>
                  <a:srgbClr val="FFFF00"/>
                </a:solidFill>
              </a:rPr>
              <a:t>After Constantine, Christian architecture  Basilica  - Byzantine phase  </a:t>
            </a:r>
          </a:p>
          <a:p>
            <a:r>
              <a:rPr lang="en-IN" sz="2800" b="1" dirty="0" smtClean="0">
                <a:solidFill>
                  <a:srgbClr val="FFFF00"/>
                </a:solidFill>
              </a:rPr>
              <a:t>Byzantine churches -wide central domes and decorative icons and mosaics. </a:t>
            </a:r>
          </a:p>
          <a:p>
            <a:r>
              <a:rPr lang="en-IN" sz="2800" b="1" dirty="0" smtClean="0">
                <a:solidFill>
                  <a:srgbClr val="FFFF00"/>
                </a:solidFill>
              </a:rPr>
              <a:t>Byzantine architecture  -&gt;  Romanesque architecture.' </a:t>
            </a:r>
          </a:p>
          <a:p>
            <a:r>
              <a:rPr lang="en-IN" sz="2800" b="1" dirty="0" smtClean="0">
                <a:solidFill>
                  <a:srgbClr val="FFFF00"/>
                </a:solidFill>
              </a:rPr>
              <a:t>Romanesque buildings  - three-story elevation, massive pillars supporting round arches, and </a:t>
            </a:r>
            <a:r>
              <a:rPr lang="en-IN" sz="2800" b="1" dirty="0" err="1" smtClean="0">
                <a:solidFill>
                  <a:srgbClr val="FFFF00"/>
                </a:solidFill>
              </a:rPr>
              <a:t>colorful</a:t>
            </a:r>
            <a:r>
              <a:rPr lang="en-IN" sz="2800" b="1" dirty="0" smtClean="0">
                <a:solidFill>
                  <a:srgbClr val="FFFF00"/>
                </a:solidFill>
              </a:rPr>
              <a:t> interiors.'" </a:t>
            </a:r>
          </a:p>
          <a:p>
            <a:r>
              <a:rPr lang="en-IN" sz="2800" b="1" dirty="0" smtClean="0">
                <a:solidFill>
                  <a:srgbClr val="FFFF00"/>
                </a:solidFill>
              </a:rPr>
              <a:t>Romanesque  -&gt; Gothic style</a:t>
            </a:r>
            <a:endParaRPr lang="en-IN" sz="2800" b="1" dirty="0">
              <a:solidFill>
                <a:srgbClr val="FFFF00"/>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a:t>
            </a:r>
            <a:r>
              <a:rPr lang="en-US" baseline="30000" dirty="0" smtClean="0"/>
              <a:t>th</a:t>
            </a:r>
            <a:r>
              <a:rPr lang="en-US" dirty="0" smtClean="0"/>
              <a:t> Century –Gothic  Architecture</a:t>
            </a:r>
            <a:endParaRPr lang="en-IN" dirty="0"/>
          </a:p>
        </p:txBody>
      </p:sp>
      <p:sp>
        <p:nvSpPr>
          <p:cNvPr id="3" name="Content Placeholder 2"/>
          <p:cNvSpPr>
            <a:spLocks noGrp="1"/>
          </p:cNvSpPr>
          <p:nvPr>
            <p:ph idx="1"/>
          </p:nvPr>
        </p:nvSpPr>
        <p:spPr/>
        <p:txBody>
          <a:bodyPr>
            <a:normAutofit/>
          </a:bodyPr>
          <a:lstStyle/>
          <a:p>
            <a:r>
              <a:rPr lang="en-IN" dirty="0" smtClean="0"/>
              <a:t> Gothic architecture  -  the spell-binding Gothic cathedrals  - cross-ribbed vaults, pointed arches, and flying buttresses.“</a:t>
            </a:r>
          </a:p>
          <a:p>
            <a:r>
              <a:rPr lang="en-IN" dirty="0" err="1" smtClean="0"/>
              <a:t>Colored</a:t>
            </a:r>
            <a:r>
              <a:rPr lang="en-IN" dirty="0" smtClean="0"/>
              <a:t> glass  - introduced to church buildings in  6</a:t>
            </a:r>
            <a:r>
              <a:rPr lang="en-IN" baseline="30000" dirty="0" smtClean="0"/>
              <a:t>th</a:t>
            </a:r>
            <a:r>
              <a:rPr lang="en-IN" dirty="0" smtClean="0"/>
              <a:t> </a:t>
            </a:r>
            <a:r>
              <a:rPr lang="en-IN" dirty="0" err="1" smtClean="0"/>
              <a:t>cen</a:t>
            </a:r>
            <a:r>
              <a:rPr lang="en-IN" dirty="0" smtClean="0"/>
              <a:t> -  the ultimate symbol of heaven joining the earth.'"</a:t>
            </a:r>
          </a:p>
          <a:p>
            <a:r>
              <a:rPr lang="en-IN" dirty="0" smtClean="0"/>
              <a:t>So with its use of light, </a:t>
            </a:r>
            <a:r>
              <a:rPr lang="en-IN" dirty="0" err="1" smtClean="0"/>
              <a:t>color</a:t>
            </a:r>
            <a:r>
              <a:rPr lang="en-IN" dirty="0" smtClean="0"/>
              <a:t>, and excessive height, the Gothic cathedral fostered a sense of mystery, transcendence, and awe.‘  Gregory of Tours (538-594).</a:t>
            </a:r>
            <a:endParaRPr lang="en-IN"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Man’s quest to sense the divine with </a:t>
            </a:r>
            <a:r>
              <a:rPr lang="en-IN" dirty="0" smtClean="0"/>
              <a:t> physical senses </a:t>
            </a:r>
            <a:endParaRPr lang="en-IN" dirty="0"/>
          </a:p>
        </p:txBody>
      </p:sp>
      <p:sp>
        <p:nvSpPr>
          <p:cNvPr id="3" name="Content Placeholder 2"/>
          <p:cNvSpPr>
            <a:spLocks noGrp="1"/>
          </p:cNvSpPr>
          <p:nvPr>
            <p:ph idx="1"/>
          </p:nvPr>
        </p:nvSpPr>
        <p:spPr/>
        <p:txBody>
          <a:bodyPr/>
          <a:lstStyle/>
          <a:p>
            <a:endParaRPr lang="en-IN" dirty="0" smtClean="0"/>
          </a:p>
          <a:p>
            <a:r>
              <a:rPr lang="en-IN" b="1" dirty="0" smtClean="0">
                <a:solidFill>
                  <a:srgbClr val="FFFF00"/>
                </a:solidFill>
              </a:rPr>
              <a:t>Basilica, Romanesque, and Gothic  Model church buildings  - all  human attempt to duplicate that which is heavenly and spiritual.‘</a:t>
            </a:r>
          </a:p>
          <a:p>
            <a:endParaRPr lang="en-IN" b="1" dirty="0" smtClean="0">
              <a:solidFill>
                <a:srgbClr val="FFFF00"/>
              </a:solidFill>
            </a:endParaRPr>
          </a:p>
          <a:p>
            <a:r>
              <a:rPr lang="en-IN" b="1" dirty="0" smtClean="0">
                <a:solidFill>
                  <a:srgbClr val="FFFF00"/>
                </a:solidFill>
              </a:rPr>
              <a:t> In a very real way, the church building throughout history reflects man's quest to sense the divine with his physical senses – Absolutely Impossible attempt</a:t>
            </a:r>
            <a:endParaRPr lang="en-IN" b="1" dirty="0">
              <a:solidFill>
                <a:srgbClr val="FFFF00"/>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991600" cy="1143000"/>
          </a:xfrm>
        </p:spPr>
        <p:txBody>
          <a:bodyPr>
            <a:noAutofit/>
          </a:bodyPr>
          <a:lstStyle/>
          <a:p>
            <a:pPr algn="ctr"/>
            <a:r>
              <a:rPr lang="en-US" sz="4000" dirty="0" smtClean="0"/>
              <a:t>4</a:t>
            </a:r>
            <a:r>
              <a:rPr lang="en-US" sz="4000" baseline="30000" dirty="0" smtClean="0"/>
              <a:t>th</a:t>
            </a:r>
            <a:r>
              <a:rPr lang="en-US" sz="4000" dirty="0" smtClean="0"/>
              <a:t> Cen.  Christianity loses touch with heavenly realities</a:t>
            </a:r>
            <a:endParaRPr lang="en-IN" sz="4000" dirty="0"/>
          </a:p>
        </p:txBody>
      </p:sp>
      <p:sp>
        <p:nvSpPr>
          <p:cNvPr id="3" name="Content Placeholder 2"/>
          <p:cNvSpPr>
            <a:spLocks noGrp="1"/>
          </p:cNvSpPr>
          <p:nvPr>
            <p:ph idx="1"/>
          </p:nvPr>
        </p:nvSpPr>
        <p:spPr/>
        <p:txBody>
          <a:bodyPr>
            <a:normAutofit fontScale="85000" lnSpcReduction="10000"/>
          </a:bodyPr>
          <a:lstStyle/>
          <a:p>
            <a:r>
              <a:rPr lang="en-US" b="1" dirty="0" smtClean="0">
                <a:solidFill>
                  <a:srgbClr val="FFFF00"/>
                </a:solidFill>
              </a:rPr>
              <a:t>By the fourth century, the Christian community had lost touch with those heavenly realities and spiritual intangibles that cannot be perceived by the senses, but which can only be registered by the human spirit(1 </a:t>
            </a:r>
            <a:r>
              <a:rPr lang="en-US" b="1" dirty="0" err="1" smtClean="0">
                <a:solidFill>
                  <a:srgbClr val="FFFF00"/>
                </a:solidFill>
              </a:rPr>
              <a:t>Cor</a:t>
            </a:r>
            <a:r>
              <a:rPr lang="en-US" b="1" dirty="0" smtClean="0">
                <a:solidFill>
                  <a:srgbClr val="FFFF00"/>
                </a:solidFill>
              </a:rPr>
              <a:t>  2:9-16).</a:t>
            </a:r>
          </a:p>
          <a:p>
            <a:endParaRPr lang="en-US" dirty="0" smtClean="0"/>
          </a:p>
          <a:p>
            <a:pPr algn="ctr">
              <a:buNone/>
            </a:pPr>
            <a:r>
              <a:rPr lang="en-IN" sz="4300" dirty="0" smtClean="0">
                <a:solidFill>
                  <a:srgbClr val="66FFFF"/>
                </a:solidFill>
              </a:rPr>
              <a:t>Message of Gothic architecture X  Message of the Gospel</a:t>
            </a:r>
          </a:p>
          <a:p>
            <a:r>
              <a:rPr lang="en-IN" b="1" dirty="0" smtClean="0">
                <a:solidFill>
                  <a:srgbClr val="FFFF00"/>
                </a:solidFill>
              </a:rPr>
              <a:t> "God is transcendent and unreachable—so be awed at His majesty." But such a message defies the message of the gospel, which says that God is very accessible—so much so that He has taken up residence inside of His people.</a:t>
            </a:r>
          </a:p>
          <a:p>
            <a:endParaRPr lang="en-US" b="1" dirty="0" smtClean="0">
              <a:solidFill>
                <a:srgbClr val="FFFF00"/>
              </a:solidFill>
            </a:endParaRPr>
          </a:p>
          <a:p>
            <a:endParaRPr lang="en-IN" b="1" dirty="0">
              <a:solidFill>
                <a:srgbClr val="FFFF0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pPr algn="ctr"/>
            <a:r>
              <a:rPr lang="en-IN" sz="3600" b="1" dirty="0" smtClean="0">
                <a:solidFill>
                  <a:srgbClr val="FFFF00"/>
                </a:solidFill>
                <a:latin typeface="Arial Unicode MS" pitchFamily="34" charset="-128"/>
                <a:ea typeface="Arial Unicode MS" pitchFamily="34" charset="-128"/>
                <a:cs typeface="Arial Unicode MS" pitchFamily="34" charset="-128"/>
              </a:rPr>
              <a:t>Temple, Priesthood, &amp; Sacrifices</a:t>
            </a:r>
            <a:endParaRPr lang="en-US" sz="7200" dirty="0">
              <a:solidFill>
                <a:srgbClr val="FFFF00"/>
              </a:solidFill>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a:xfrm>
            <a:off x="0" y="2209800"/>
            <a:ext cx="8610600" cy="3124200"/>
          </a:xfrm>
        </p:spPr>
        <p:txBody>
          <a:bodyPr>
            <a:normAutofit/>
          </a:bodyPr>
          <a:lstStyle/>
          <a:p>
            <a:pPr>
              <a:buFont typeface="Wingdings" pitchFamily="2" charset="2"/>
              <a:buChar char="q"/>
            </a:pPr>
            <a:r>
              <a:rPr lang="en-IN" sz="2400" dirty="0" smtClean="0">
                <a:solidFill>
                  <a:srgbClr val="66FFFF"/>
                </a:solidFill>
                <a:latin typeface="Arial Unicode MS" pitchFamily="34" charset="-128"/>
                <a:ea typeface="Arial Unicode MS" pitchFamily="34" charset="-128"/>
                <a:cs typeface="Arial Unicode MS" pitchFamily="34" charset="-128"/>
              </a:rPr>
              <a:t>3 elements of  Judaism              </a:t>
            </a:r>
            <a:endParaRPr lang="en-IN" sz="2400" b="1" dirty="0" smtClean="0">
              <a:solidFill>
                <a:srgbClr val="66FFFF"/>
              </a:solidFill>
              <a:latin typeface="Arial Unicode MS" pitchFamily="34" charset="-128"/>
              <a:ea typeface="Arial Unicode MS" pitchFamily="34" charset="-128"/>
              <a:cs typeface="Arial Unicode MS" pitchFamily="34" charset="-128"/>
            </a:endParaRPr>
          </a:p>
          <a:p>
            <a:endParaRPr lang="en-IN" sz="2400" dirty="0">
              <a:solidFill>
                <a:srgbClr val="66FFFF"/>
              </a:solidFill>
              <a:latin typeface="Arial Unicode MS" pitchFamily="34" charset="-128"/>
              <a:ea typeface="Arial Unicode MS" pitchFamily="34" charset="-128"/>
              <a:cs typeface="Arial Unicode MS" pitchFamily="34" charset="-128"/>
            </a:endParaRPr>
          </a:p>
          <a:p>
            <a:pPr>
              <a:buFont typeface="Wingdings" pitchFamily="2" charset="2"/>
              <a:buChar char="q"/>
            </a:pPr>
            <a:r>
              <a:rPr lang="en-IN" sz="2400" dirty="0" smtClean="0">
                <a:solidFill>
                  <a:srgbClr val="66FFFF"/>
                </a:solidFill>
              </a:rPr>
              <a:t>Jesus ended all three, fulfilling them in Himself</a:t>
            </a:r>
          </a:p>
          <a:p>
            <a:pPr algn="ctr">
              <a:buNone/>
            </a:pPr>
            <a:r>
              <a:rPr lang="en-IN" sz="1800" b="1" smtClean="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         </a:t>
            </a:r>
            <a:r>
              <a:rPr lang="en-IN" sz="3200" smtClean="0"/>
              <a:t>Jesus- </a:t>
            </a:r>
            <a:r>
              <a:rPr lang="en-IN" sz="3200" dirty="0" smtClean="0"/>
              <a:t>the temple, the priest and perfect sacrifice </a:t>
            </a:r>
            <a:r>
              <a:rPr lang="en-IN" sz="3200" b="1" dirty="0" smtClean="0">
                <a:solidFill>
                  <a:srgbClr val="FFFF00"/>
                </a:solidFill>
              </a:rPr>
              <a:t>(</a:t>
            </a:r>
            <a:r>
              <a:rPr lang="en-IN" sz="3200" b="1" smtClean="0">
                <a:solidFill>
                  <a:srgbClr val="FFFF00"/>
                </a:solidFill>
              </a:rPr>
              <a:t>Acts 7</a:t>
            </a:r>
            <a:r>
              <a:rPr lang="en-IN" sz="3200" b="1" smtClean="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:48</a:t>
            </a:r>
            <a:r>
              <a:rPr lang="en-IN" sz="3200" b="1" dirty="0" smtClean="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 </a:t>
            </a:r>
          </a:p>
          <a:p>
            <a:pPr algn="ctr">
              <a:buNone/>
            </a:pPr>
            <a:endParaRPr lang="en-IN" sz="3200" b="1" dirty="0" smtClean="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endParaRPr>
          </a:p>
          <a:p>
            <a:pPr algn="ctr">
              <a:buFont typeface="Wingdings" pitchFamily="2" charset="2"/>
              <a:buChar char="q"/>
            </a:pPr>
            <a:endParaRPr lang="en-IN" sz="3200" b="1" dirty="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endParaRPr>
          </a:p>
          <a:p>
            <a:pPr algn="ctr">
              <a:buNone/>
            </a:pPr>
            <a:endParaRPr lang="en-IN" sz="3200" b="1" dirty="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endParaRPr>
          </a:p>
          <a:p>
            <a:pPr algn="ctr">
              <a:buNone/>
            </a:pPr>
            <a:endParaRPr lang="en-US" sz="2800" dirty="0">
              <a:latin typeface="Arial Unicode MS" pitchFamily="34" charset="-128"/>
              <a:ea typeface="Arial Unicode MS" pitchFamily="34" charset="-128"/>
              <a:cs typeface="Arial Unicode MS" pitchFamily="34" charset="-128"/>
            </a:endParaRPr>
          </a:p>
        </p:txBody>
      </p:sp>
      <p:pic>
        <p:nvPicPr>
          <p:cNvPr id="14339" name="Picture 3" descr="C:\Documents and Settings\Administrator\Desktop\TC PPT\images (21).jpg"/>
          <p:cNvPicPr>
            <a:picLocks noChangeAspect="1" noChangeArrowheads="1"/>
          </p:cNvPicPr>
          <p:nvPr/>
        </p:nvPicPr>
        <p:blipFill>
          <a:blip r:embed="rId2"/>
          <a:srcRect/>
          <a:stretch>
            <a:fillRect/>
          </a:stretch>
        </p:blipFill>
        <p:spPr bwMode="auto">
          <a:xfrm>
            <a:off x="228600" y="4572000"/>
            <a:ext cx="3019425"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340" name="Picture 4" descr="C:\Documents and Settings\Administrator\Desktop\TC PPT\download (19).jpg"/>
          <p:cNvPicPr>
            <a:picLocks noChangeAspect="1" noChangeArrowheads="1"/>
          </p:cNvPicPr>
          <p:nvPr/>
        </p:nvPicPr>
        <p:blipFill>
          <a:blip r:embed="rId3"/>
          <a:srcRect/>
          <a:stretch>
            <a:fillRect/>
          </a:stretch>
        </p:blipFill>
        <p:spPr bwMode="auto">
          <a:xfrm>
            <a:off x="6934200" y="1447800"/>
            <a:ext cx="1905000" cy="15175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341" name="Picture 5" descr="C:\Documents and Settings\Administrator\Desktop\TC PPT\images (20).jpg"/>
          <p:cNvPicPr>
            <a:picLocks noChangeAspect="1" noChangeArrowheads="1"/>
          </p:cNvPicPr>
          <p:nvPr/>
        </p:nvPicPr>
        <p:blipFill>
          <a:blip r:embed="rId4"/>
          <a:srcRect/>
          <a:stretch>
            <a:fillRect/>
          </a:stretch>
        </p:blipFill>
        <p:spPr bwMode="auto">
          <a:xfrm>
            <a:off x="5791200" y="4572000"/>
            <a:ext cx="2771775"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3" descr="C:\Documents and Settings\Administrator\Desktop\TC PPT\images (38).jpg"/>
          <p:cNvPicPr>
            <a:picLocks noChangeAspect="1" noChangeArrowheads="1"/>
          </p:cNvPicPr>
          <p:nvPr/>
        </p:nvPicPr>
        <p:blipFill>
          <a:blip r:embed="rId5"/>
          <a:srcRect/>
          <a:stretch>
            <a:fillRect/>
          </a:stretch>
        </p:blipFill>
        <p:spPr bwMode="auto">
          <a:xfrm>
            <a:off x="5791200" y="4572000"/>
            <a:ext cx="2782957" cy="1828800"/>
          </a:xfrm>
          <a:prstGeom prst="roundRect">
            <a:avLst>
              <a:gd name="adj" fmla="val 8594"/>
            </a:avLst>
          </a:prstGeom>
          <a:solidFill>
            <a:srgbClr val="FFFFFF">
              <a:shade val="85000"/>
            </a:srgbClr>
          </a:solidFill>
          <a:ln>
            <a:noFill/>
          </a:ln>
          <a:effectLst>
            <a:reflection blurRad="6350" stA="50000" endA="300" endPos="55000" dir="5400000" sy="-100000" algn="bl" rotWithShape="0"/>
          </a:effectLst>
        </p:spPr>
      </p:pic>
      <p:pic>
        <p:nvPicPr>
          <p:cNvPr id="8" name="Picture 2" descr="C:\Documents and Settings\Administrator\Desktop\TC PPT\images (37).jpg"/>
          <p:cNvPicPr>
            <a:picLocks noChangeAspect="1" noChangeArrowheads="1"/>
          </p:cNvPicPr>
          <p:nvPr/>
        </p:nvPicPr>
        <p:blipFill>
          <a:blip r:embed="rId6"/>
          <a:srcRect/>
          <a:stretch>
            <a:fillRect/>
          </a:stretch>
        </p:blipFill>
        <p:spPr bwMode="auto">
          <a:xfrm>
            <a:off x="6604000" y="1371600"/>
            <a:ext cx="2235200" cy="1676400"/>
          </a:xfrm>
          <a:prstGeom prst="roundRect">
            <a:avLst>
              <a:gd name="adj" fmla="val 8594"/>
            </a:avLst>
          </a:prstGeom>
          <a:solidFill>
            <a:srgbClr val="FFFFFF">
              <a:shade val="85000"/>
            </a:srgbClr>
          </a:solidFill>
          <a:ln>
            <a:noFill/>
          </a:ln>
          <a:effectLst>
            <a:outerShdw blurRad="152400" dist="317500" dir="5400000" sx="90000" sy="-19000" rotWithShape="0">
              <a:prstClr val="black">
                <a:alpha val="15000"/>
              </a:prstClr>
            </a:outerShdw>
            <a:reflection blurRad="12700" stA="38000" endPos="28000" dist="5000" dir="5400000" sy="-100000" algn="bl" rotWithShape="0"/>
          </a:effectLst>
        </p:spPr>
      </p:pic>
      <p:pic>
        <p:nvPicPr>
          <p:cNvPr id="9" name="Picture 5" descr="C:\Documents and Settings\Administrator\Desktop\TC PPT\images (44).jpg"/>
          <p:cNvPicPr>
            <a:picLocks noChangeAspect="1" noChangeArrowheads="1"/>
          </p:cNvPicPr>
          <p:nvPr/>
        </p:nvPicPr>
        <p:blipFill>
          <a:blip r:embed="rId7"/>
          <a:srcRect/>
          <a:stretch>
            <a:fillRect/>
          </a:stretch>
        </p:blipFill>
        <p:spPr bwMode="auto">
          <a:xfrm>
            <a:off x="914400" y="4560570"/>
            <a:ext cx="1798983" cy="2068830"/>
          </a:xfrm>
          <a:prstGeom prst="rect">
            <a:avLst/>
          </a:prstGeom>
          <a:ln>
            <a:noFill/>
          </a:ln>
          <a:effectLst>
            <a:outerShdw blurRad="152400" dist="317500" dir="5400000" sx="90000" sy="-19000" rotWithShape="0">
              <a:prstClr val="black">
                <a:alpha val="15000"/>
              </a:prstClr>
            </a:outerShdw>
            <a:softEdge rad="112500"/>
          </a:effectLst>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4"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from="(-#ppt_w/2)" to="(#ppt_x)" calcmode="lin" valueType="num">
                                      <p:cBhvr>
                                        <p:cTn id="14" dur="600" fill="hold">
                                          <p:stCondLst>
                                            <p:cond delay="0"/>
                                          </p:stCondLst>
                                        </p:cTn>
                                        <p:tgtEl>
                                          <p:spTgt spid="3">
                                            <p:txEl>
                                              <p:pRg st="0" end="0"/>
                                            </p:txEl>
                                          </p:spTgt>
                                        </p:tgtEl>
                                        <p:attrNameLst>
                                          <p:attrName>ppt_x</p:attrName>
                                        </p:attrNameLst>
                                      </p:cBhvr>
                                    </p:anim>
                                    <p:anim from="0" to="-1.0" calcmode="lin" valueType="num">
                                      <p:cBhvr>
                                        <p:cTn id="15" dur="200" decel="50000" autoRev="1" fill="hold">
                                          <p:stCondLst>
                                            <p:cond delay="600"/>
                                          </p:stCondLst>
                                        </p:cTn>
                                        <p:tgtEl>
                                          <p:spTgt spid="3">
                                            <p:txEl>
                                              <p:pRg st="0" end="0"/>
                                            </p:txEl>
                                          </p:spTgt>
                                        </p:tgtEl>
                                        <p:attrNameLst>
                                          <p:attrName>xshear</p:attrName>
                                        </p:attrNameLst>
                                      </p:cBhvr>
                                    </p:anim>
                                    <p:animScale>
                                      <p:cBhvr>
                                        <p:cTn id="16" dur="200" decel="100000" autoRev="1" fill="hold">
                                          <p:stCondLst>
                                            <p:cond delay="600"/>
                                          </p:stCondLst>
                                        </p:cTn>
                                        <p:tgtEl>
                                          <p:spTgt spid="3">
                                            <p:txEl>
                                              <p:pRg st="0" end="0"/>
                                            </p:txEl>
                                          </p:spTgt>
                                        </p:tgtEl>
                                      </p:cBhvr>
                                      <p:from x="100000" y="100000"/>
                                      <p:to x="80000" y="100000"/>
                                    </p:animScale>
                                    <p:anim by="(#ppt_h/3+#ppt_w*0.1)" calcmode="lin" valueType="num">
                                      <p:cBhvr additive="sum">
                                        <p:cTn id="17" dur="200" decel="100000" autoRev="1" fill="hold">
                                          <p:stCondLst>
                                            <p:cond delay="600"/>
                                          </p:stCondLst>
                                        </p:cTn>
                                        <p:tgtEl>
                                          <p:spTgt spid="3">
                                            <p:txEl>
                                              <p:pRg st="0" end="0"/>
                                            </p:txEl>
                                          </p:spTgt>
                                        </p:tgtEl>
                                        <p:attrNameLst>
                                          <p:attrName>ppt_x</p:attrName>
                                        </p:attrNameLst>
                                      </p:cBhvr>
                                    </p:anim>
                                  </p:childTnLst>
                                </p:cTn>
                              </p:par>
                              <p:par>
                                <p:cTn id="18" presetID="49" presetClass="entr" presetSubtype="0" decel="10000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 calcmode="lin" valueType="num">
                                      <p:cBhvr>
                                        <p:cTn id="22" dur="500" fill="hold"/>
                                        <p:tgtEl>
                                          <p:spTgt spid="8"/>
                                        </p:tgtEl>
                                        <p:attrNameLst>
                                          <p:attrName>style.rotation</p:attrName>
                                        </p:attrNameLst>
                                      </p:cBhvr>
                                      <p:tavLst>
                                        <p:tav tm="0">
                                          <p:val>
                                            <p:fltVal val="360"/>
                                          </p:val>
                                        </p:tav>
                                        <p:tav tm="100000">
                                          <p:val>
                                            <p:fltVal val="0"/>
                                          </p:val>
                                        </p:tav>
                                      </p:tavLst>
                                    </p:anim>
                                    <p:animEffect transition="in" filter="fade">
                                      <p:cBhvr>
                                        <p:cTn id="23" dur="500"/>
                                        <p:tgtEl>
                                          <p:spTgt spid="8"/>
                                        </p:tgtEl>
                                      </p:cBhvr>
                                    </p:animEffect>
                                  </p:childTnLst>
                                </p:cTn>
                              </p:par>
                              <p:par>
                                <p:cTn id="24" presetID="49" presetClass="entr" presetSubtype="0" decel="10000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 calcmode="lin" valueType="num">
                                      <p:cBhvr>
                                        <p:cTn id="28" dur="500" fill="hold"/>
                                        <p:tgtEl>
                                          <p:spTgt spid="7"/>
                                        </p:tgtEl>
                                        <p:attrNameLst>
                                          <p:attrName>style.rotation</p:attrName>
                                        </p:attrNameLst>
                                      </p:cBhvr>
                                      <p:tavLst>
                                        <p:tav tm="0">
                                          <p:val>
                                            <p:fltVal val="360"/>
                                          </p:val>
                                        </p:tav>
                                        <p:tav tm="100000">
                                          <p:val>
                                            <p:fltVal val="0"/>
                                          </p:val>
                                        </p:tav>
                                      </p:tavLst>
                                    </p:anim>
                                    <p:animEffect transition="in" filter="fade">
                                      <p:cBhvr>
                                        <p:cTn id="29" dur="500"/>
                                        <p:tgtEl>
                                          <p:spTgt spid="7"/>
                                        </p:tgtEl>
                                      </p:cBhvr>
                                    </p:animEffect>
                                  </p:childTnLst>
                                </p:cTn>
                              </p:par>
                              <p:par>
                                <p:cTn id="30" presetID="49" presetClass="entr" presetSubtype="0" decel="10000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34"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 from="(-#ppt_w/2)" to="(#ppt_x)" calcmode="lin" valueType="num">
                                      <p:cBhvr>
                                        <p:cTn id="40" dur="600" fill="hold">
                                          <p:stCondLst>
                                            <p:cond delay="0"/>
                                          </p:stCondLst>
                                        </p:cTn>
                                        <p:tgtEl>
                                          <p:spTgt spid="3">
                                            <p:txEl>
                                              <p:pRg st="2" end="2"/>
                                            </p:txEl>
                                          </p:spTgt>
                                        </p:tgtEl>
                                        <p:attrNameLst>
                                          <p:attrName>ppt_x</p:attrName>
                                        </p:attrNameLst>
                                      </p:cBhvr>
                                    </p:anim>
                                    <p:anim from="0" to="-1.0" calcmode="lin" valueType="num">
                                      <p:cBhvr>
                                        <p:cTn id="41" dur="200" decel="50000" autoRev="1" fill="hold">
                                          <p:stCondLst>
                                            <p:cond delay="600"/>
                                          </p:stCondLst>
                                        </p:cTn>
                                        <p:tgtEl>
                                          <p:spTgt spid="3">
                                            <p:txEl>
                                              <p:pRg st="2" end="2"/>
                                            </p:txEl>
                                          </p:spTgt>
                                        </p:tgtEl>
                                        <p:attrNameLst>
                                          <p:attrName>xshear</p:attrName>
                                        </p:attrNameLst>
                                      </p:cBhvr>
                                    </p:anim>
                                    <p:animScale>
                                      <p:cBhvr>
                                        <p:cTn id="42" dur="200" decel="100000" autoRev="1" fill="hold">
                                          <p:stCondLst>
                                            <p:cond delay="600"/>
                                          </p:stCondLst>
                                        </p:cTn>
                                        <p:tgtEl>
                                          <p:spTgt spid="3">
                                            <p:txEl>
                                              <p:pRg st="2" end="2"/>
                                            </p:txEl>
                                          </p:spTgt>
                                        </p:tgtEl>
                                      </p:cBhvr>
                                      <p:from x="100000" y="100000"/>
                                      <p:to x="80000" y="100000"/>
                                    </p:animScale>
                                    <p:anim by="(#ppt_h/3+#ppt_w*0.1)" calcmode="lin" valueType="num">
                                      <p:cBhvr additive="sum">
                                        <p:cTn id="43" dur="200" decel="100000" autoRev="1" fill="hold">
                                          <p:stCondLst>
                                            <p:cond delay="600"/>
                                          </p:stCondLst>
                                        </p:cTn>
                                        <p:tgtEl>
                                          <p:spTgt spid="3">
                                            <p:txEl>
                                              <p:pRg st="2" end="2"/>
                                            </p:txEl>
                                          </p:spTgt>
                                        </p:tgtEl>
                                        <p:attrNameLst>
                                          <p:attrName>ppt_x</p:attrName>
                                        </p:attrNameLst>
                                      </p:cBhvr>
                                    </p:anim>
                                  </p:childTnLst>
                                </p:cTn>
                              </p:par>
                              <p:par>
                                <p:cTn id="44" presetID="34" presetClass="entr" presetSubtype="0" fill="hold"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 from="(-#ppt_w/2)" to="(#ppt_x)" calcmode="lin" valueType="num">
                                      <p:cBhvr>
                                        <p:cTn id="46" dur="600" fill="hold">
                                          <p:stCondLst>
                                            <p:cond delay="0"/>
                                          </p:stCondLst>
                                        </p:cTn>
                                        <p:tgtEl>
                                          <p:spTgt spid="3">
                                            <p:txEl>
                                              <p:pRg st="3" end="3"/>
                                            </p:txEl>
                                          </p:spTgt>
                                        </p:tgtEl>
                                        <p:attrNameLst>
                                          <p:attrName>ppt_x</p:attrName>
                                        </p:attrNameLst>
                                      </p:cBhvr>
                                    </p:anim>
                                    <p:anim from="0" to="-1.0" calcmode="lin" valueType="num">
                                      <p:cBhvr>
                                        <p:cTn id="47" dur="200" decel="50000" autoRev="1" fill="hold">
                                          <p:stCondLst>
                                            <p:cond delay="600"/>
                                          </p:stCondLst>
                                        </p:cTn>
                                        <p:tgtEl>
                                          <p:spTgt spid="3">
                                            <p:txEl>
                                              <p:pRg st="3" end="3"/>
                                            </p:txEl>
                                          </p:spTgt>
                                        </p:tgtEl>
                                        <p:attrNameLst>
                                          <p:attrName>xshear</p:attrName>
                                        </p:attrNameLst>
                                      </p:cBhvr>
                                    </p:anim>
                                    <p:animScale>
                                      <p:cBhvr>
                                        <p:cTn id="48" dur="200" decel="100000" autoRev="1" fill="hold">
                                          <p:stCondLst>
                                            <p:cond delay="600"/>
                                          </p:stCondLst>
                                        </p:cTn>
                                        <p:tgtEl>
                                          <p:spTgt spid="3">
                                            <p:txEl>
                                              <p:pRg st="3" end="3"/>
                                            </p:txEl>
                                          </p:spTgt>
                                        </p:tgtEl>
                                      </p:cBhvr>
                                      <p:from x="100000" y="100000"/>
                                      <p:to x="80000" y="100000"/>
                                    </p:animScale>
                                    <p:anim by="(#ppt_h/3+#ppt_w*0.1)" calcmode="lin" valueType="num">
                                      <p:cBhvr additive="sum">
                                        <p:cTn id="49" dur="200" decel="100000" autoRev="1" fill="hold">
                                          <p:stCondLst>
                                            <p:cond delay="600"/>
                                          </p:stCondLst>
                                        </p:cTn>
                                        <p:tgtEl>
                                          <p:spTgt spid="3">
                                            <p:txEl>
                                              <p:pRg st="3" end="3"/>
                                            </p:txEl>
                                          </p:spTgt>
                                        </p:tgtEl>
                                        <p:attrNameLst>
                                          <p:attrName>ppt_x</p:attrName>
                                        </p:attrNameLst>
                                      </p:cBhvr>
                                    </p:anim>
                                  </p:childTnLst>
                                </p:cTn>
                              </p:par>
                            </p:childTnLst>
                          </p:cTn>
                        </p:par>
                      </p:childTnLst>
                    </p:cTn>
                  </p:par>
                  <p:par>
                    <p:cTn id="50" fill="hold">
                      <p:stCondLst>
                        <p:cond delay="indefinite"/>
                      </p:stCondLst>
                      <p:childTnLst>
                        <p:par>
                          <p:cTn id="51" fill="hold">
                            <p:stCondLst>
                              <p:cond delay="0"/>
                            </p:stCondLst>
                            <p:childTnLst>
                              <p:par>
                                <p:cTn id="52" presetID="2" presetClass="exit" presetSubtype="4" fill="hold" nodeType="clickEffect">
                                  <p:stCondLst>
                                    <p:cond delay="0"/>
                                  </p:stCondLst>
                                  <p:childTnLst>
                                    <p:anim calcmode="lin" valueType="num">
                                      <p:cBhvr additive="base">
                                        <p:cTn id="53" dur="500"/>
                                        <p:tgtEl>
                                          <p:spTgt spid="8"/>
                                        </p:tgtEl>
                                        <p:attrNameLst>
                                          <p:attrName>ppt_x</p:attrName>
                                        </p:attrNameLst>
                                      </p:cBhvr>
                                      <p:tavLst>
                                        <p:tav tm="0">
                                          <p:val>
                                            <p:strVal val="ppt_x"/>
                                          </p:val>
                                        </p:tav>
                                        <p:tav tm="100000">
                                          <p:val>
                                            <p:strVal val="ppt_x"/>
                                          </p:val>
                                        </p:tav>
                                      </p:tavLst>
                                    </p:anim>
                                    <p:anim calcmode="lin" valueType="num">
                                      <p:cBhvr additive="base">
                                        <p:cTn id="54" dur="500"/>
                                        <p:tgtEl>
                                          <p:spTgt spid="8"/>
                                        </p:tgtEl>
                                        <p:attrNameLst>
                                          <p:attrName>ppt_y</p:attrName>
                                        </p:attrNameLst>
                                      </p:cBhvr>
                                      <p:tavLst>
                                        <p:tav tm="0">
                                          <p:val>
                                            <p:strVal val="ppt_y"/>
                                          </p:val>
                                        </p:tav>
                                        <p:tav tm="100000">
                                          <p:val>
                                            <p:strVal val="1+ppt_h/2"/>
                                          </p:val>
                                        </p:tav>
                                      </p:tavLst>
                                    </p:anim>
                                    <p:set>
                                      <p:cBhvr>
                                        <p:cTn id="55" dur="1" fill="hold">
                                          <p:stCondLst>
                                            <p:cond delay="499"/>
                                          </p:stCondLst>
                                        </p:cTn>
                                        <p:tgtEl>
                                          <p:spTgt spid="8"/>
                                        </p:tgtEl>
                                        <p:attrNameLst>
                                          <p:attrName>style.visibility</p:attrName>
                                        </p:attrNameLst>
                                      </p:cBhvr>
                                      <p:to>
                                        <p:strVal val="hidden"/>
                                      </p:to>
                                    </p:set>
                                  </p:childTnLst>
                                </p:cTn>
                              </p:par>
                              <p:par>
                                <p:cTn id="56" presetID="2" presetClass="exit" presetSubtype="4" fill="hold" nodeType="withEffect">
                                  <p:stCondLst>
                                    <p:cond delay="0"/>
                                  </p:stCondLst>
                                  <p:childTnLst>
                                    <p:anim calcmode="lin" valueType="num">
                                      <p:cBhvr additive="base">
                                        <p:cTn id="57" dur="500"/>
                                        <p:tgtEl>
                                          <p:spTgt spid="7"/>
                                        </p:tgtEl>
                                        <p:attrNameLst>
                                          <p:attrName>ppt_x</p:attrName>
                                        </p:attrNameLst>
                                      </p:cBhvr>
                                      <p:tavLst>
                                        <p:tav tm="0">
                                          <p:val>
                                            <p:strVal val="ppt_x"/>
                                          </p:val>
                                        </p:tav>
                                        <p:tav tm="100000">
                                          <p:val>
                                            <p:strVal val="ppt_x"/>
                                          </p:val>
                                        </p:tav>
                                      </p:tavLst>
                                    </p:anim>
                                    <p:anim calcmode="lin" valueType="num">
                                      <p:cBhvr additive="base">
                                        <p:cTn id="58" dur="500"/>
                                        <p:tgtEl>
                                          <p:spTgt spid="7"/>
                                        </p:tgtEl>
                                        <p:attrNameLst>
                                          <p:attrName>ppt_y</p:attrName>
                                        </p:attrNameLst>
                                      </p:cBhvr>
                                      <p:tavLst>
                                        <p:tav tm="0">
                                          <p:val>
                                            <p:strVal val="ppt_y"/>
                                          </p:val>
                                        </p:tav>
                                        <p:tav tm="100000">
                                          <p:val>
                                            <p:strVal val="1+ppt_h/2"/>
                                          </p:val>
                                        </p:tav>
                                      </p:tavLst>
                                    </p:anim>
                                    <p:set>
                                      <p:cBhvr>
                                        <p:cTn id="59" dur="1" fill="hold">
                                          <p:stCondLst>
                                            <p:cond delay="499"/>
                                          </p:stCondLst>
                                        </p:cTn>
                                        <p:tgtEl>
                                          <p:spTgt spid="7"/>
                                        </p:tgtEl>
                                        <p:attrNameLst>
                                          <p:attrName>style.visibility</p:attrName>
                                        </p:attrNameLst>
                                      </p:cBhvr>
                                      <p:to>
                                        <p:strVal val="hidden"/>
                                      </p:to>
                                    </p:set>
                                  </p:childTnLst>
                                </p:cTn>
                              </p:par>
                              <p:par>
                                <p:cTn id="60" presetID="2" presetClass="exit" presetSubtype="4" fill="hold" nodeType="withEffect">
                                  <p:stCondLst>
                                    <p:cond delay="0"/>
                                  </p:stCondLst>
                                  <p:childTnLst>
                                    <p:anim calcmode="lin" valueType="num">
                                      <p:cBhvr additive="base">
                                        <p:cTn id="61" dur="500"/>
                                        <p:tgtEl>
                                          <p:spTgt spid="9"/>
                                        </p:tgtEl>
                                        <p:attrNameLst>
                                          <p:attrName>ppt_x</p:attrName>
                                        </p:attrNameLst>
                                      </p:cBhvr>
                                      <p:tavLst>
                                        <p:tav tm="0">
                                          <p:val>
                                            <p:strVal val="ppt_x"/>
                                          </p:val>
                                        </p:tav>
                                        <p:tav tm="100000">
                                          <p:val>
                                            <p:strVal val="ppt_x"/>
                                          </p:val>
                                        </p:tav>
                                      </p:tavLst>
                                    </p:anim>
                                    <p:anim calcmode="lin" valueType="num">
                                      <p:cBhvr additive="base">
                                        <p:cTn id="62" dur="500"/>
                                        <p:tgtEl>
                                          <p:spTgt spid="9"/>
                                        </p:tgtEl>
                                        <p:attrNameLst>
                                          <p:attrName>ppt_y</p:attrName>
                                        </p:attrNameLst>
                                      </p:cBhvr>
                                      <p:tavLst>
                                        <p:tav tm="0">
                                          <p:val>
                                            <p:strVal val="ppt_y"/>
                                          </p:val>
                                        </p:tav>
                                        <p:tav tm="100000">
                                          <p:val>
                                            <p:strVal val="1+ppt_h/2"/>
                                          </p:val>
                                        </p:tav>
                                      </p:tavLst>
                                    </p:anim>
                                    <p:set>
                                      <p:cBhvr>
                                        <p:cTn id="63" dur="1" fill="hold">
                                          <p:stCondLst>
                                            <p:cond delay="499"/>
                                          </p:stCondLst>
                                        </p:cTn>
                                        <p:tgtEl>
                                          <p:spTgt spid="9"/>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51" presetClass="entr" presetSubtype="0" fill="hold" nodeType="clickEffect">
                                  <p:stCondLst>
                                    <p:cond delay="0"/>
                                  </p:stCondLst>
                                  <p:childTnLst>
                                    <p:set>
                                      <p:cBhvr>
                                        <p:cTn id="67" dur="1" fill="hold">
                                          <p:stCondLst>
                                            <p:cond delay="0"/>
                                          </p:stCondLst>
                                        </p:cTn>
                                        <p:tgtEl>
                                          <p:spTgt spid="14340"/>
                                        </p:tgtEl>
                                        <p:attrNameLst>
                                          <p:attrName>style.visibility</p:attrName>
                                        </p:attrNameLst>
                                      </p:cBhvr>
                                      <p:to>
                                        <p:strVal val="visible"/>
                                      </p:to>
                                    </p:set>
                                    <p:animEffect transition="in" filter="fade">
                                      <p:cBhvr>
                                        <p:cTn id="68" dur="770" decel="100000"/>
                                        <p:tgtEl>
                                          <p:spTgt spid="14340"/>
                                        </p:tgtEl>
                                      </p:cBhvr>
                                    </p:animEffect>
                                    <p:animScale>
                                      <p:cBhvr>
                                        <p:cTn id="69" dur="770" decel="100000"/>
                                        <p:tgtEl>
                                          <p:spTgt spid="14340"/>
                                        </p:tgtEl>
                                      </p:cBhvr>
                                      <p:from x="10000" y="10000"/>
                                      <p:to x="200000" y="450000"/>
                                    </p:animScale>
                                    <p:animScale>
                                      <p:cBhvr>
                                        <p:cTn id="70" dur="1230" accel="100000" fill="hold">
                                          <p:stCondLst>
                                            <p:cond delay="770"/>
                                          </p:stCondLst>
                                        </p:cTn>
                                        <p:tgtEl>
                                          <p:spTgt spid="14340"/>
                                        </p:tgtEl>
                                      </p:cBhvr>
                                      <p:from x="200000" y="450000"/>
                                      <p:to x="100000" y="100000"/>
                                    </p:animScale>
                                    <p:set>
                                      <p:cBhvr>
                                        <p:cTn id="71" dur="770" fill="hold"/>
                                        <p:tgtEl>
                                          <p:spTgt spid="14340"/>
                                        </p:tgtEl>
                                        <p:attrNameLst>
                                          <p:attrName>ppt_x</p:attrName>
                                        </p:attrNameLst>
                                      </p:cBhvr>
                                      <p:to>
                                        <p:strVal val="(0.5)"/>
                                      </p:to>
                                    </p:set>
                                    <p:anim from="(0.5)" to="(#ppt_x)" calcmode="lin" valueType="num">
                                      <p:cBhvr>
                                        <p:cTn id="72" dur="1230" accel="100000" fill="hold">
                                          <p:stCondLst>
                                            <p:cond delay="770"/>
                                          </p:stCondLst>
                                        </p:cTn>
                                        <p:tgtEl>
                                          <p:spTgt spid="14340"/>
                                        </p:tgtEl>
                                        <p:attrNameLst>
                                          <p:attrName>ppt_x</p:attrName>
                                        </p:attrNameLst>
                                      </p:cBhvr>
                                    </p:anim>
                                    <p:set>
                                      <p:cBhvr>
                                        <p:cTn id="73" dur="770" fill="hold"/>
                                        <p:tgtEl>
                                          <p:spTgt spid="14340"/>
                                        </p:tgtEl>
                                        <p:attrNameLst>
                                          <p:attrName>ppt_y</p:attrName>
                                        </p:attrNameLst>
                                      </p:cBhvr>
                                      <p:to>
                                        <p:strVal val="(#ppt_y+0.4)"/>
                                      </p:to>
                                    </p:set>
                                    <p:anim from="(#ppt_y+0.4)" to="(#ppt_y)" calcmode="lin" valueType="num">
                                      <p:cBhvr>
                                        <p:cTn id="74" dur="1230" accel="100000" fill="hold">
                                          <p:stCondLst>
                                            <p:cond delay="770"/>
                                          </p:stCondLst>
                                        </p:cTn>
                                        <p:tgtEl>
                                          <p:spTgt spid="14340"/>
                                        </p:tgtEl>
                                        <p:attrNameLst>
                                          <p:attrName>ppt_y</p:attrName>
                                        </p:attrNameLst>
                                      </p:cBhvr>
                                    </p:anim>
                                  </p:childTnLst>
                                </p:cTn>
                              </p:par>
                              <p:par>
                                <p:cTn id="75" presetID="51" presetClass="entr" presetSubtype="0" fill="hold" nodeType="withEffect">
                                  <p:stCondLst>
                                    <p:cond delay="0"/>
                                  </p:stCondLst>
                                  <p:childTnLst>
                                    <p:set>
                                      <p:cBhvr>
                                        <p:cTn id="76" dur="1" fill="hold">
                                          <p:stCondLst>
                                            <p:cond delay="0"/>
                                          </p:stCondLst>
                                        </p:cTn>
                                        <p:tgtEl>
                                          <p:spTgt spid="14341"/>
                                        </p:tgtEl>
                                        <p:attrNameLst>
                                          <p:attrName>style.visibility</p:attrName>
                                        </p:attrNameLst>
                                      </p:cBhvr>
                                      <p:to>
                                        <p:strVal val="visible"/>
                                      </p:to>
                                    </p:set>
                                    <p:animEffect transition="in" filter="fade">
                                      <p:cBhvr>
                                        <p:cTn id="77" dur="770" decel="100000"/>
                                        <p:tgtEl>
                                          <p:spTgt spid="14341"/>
                                        </p:tgtEl>
                                      </p:cBhvr>
                                    </p:animEffect>
                                    <p:animScale>
                                      <p:cBhvr>
                                        <p:cTn id="78" dur="770" decel="100000"/>
                                        <p:tgtEl>
                                          <p:spTgt spid="14341"/>
                                        </p:tgtEl>
                                      </p:cBhvr>
                                      <p:from x="10000" y="10000"/>
                                      <p:to x="200000" y="450000"/>
                                    </p:animScale>
                                    <p:animScale>
                                      <p:cBhvr>
                                        <p:cTn id="79" dur="1230" accel="100000" fill="hold">
                                          <p:stCondLst>
                                            <p:cond delay="770"/>
                                          </p:stCondLst>
                                        </p:cTn>
                                        <p:tgtEl>
                                          <p:spTgt spid="14341"/>
                                        </p:tgtEl>
                                      </p:cBhvr>
                                      <p:from x="200000" y="450000"/>
                                      <p:to x="100000" y="100000"/>
                                    </p:animScale>
                                    <p:set>
                                      <p:cBhvr>
                                        <p:cTn id="80" dur="770" fill="hold"/>
                                        <p:tgtEl>
                                          <p:spTgt spid="14341"/>
                                        </p:tgtEl>
                                        <p:attrNameLst>
                                          <p:attrName>ppt_x</p:attrName>
                                        </p:attrNameLst>
                                      </p:cBhvr>
                                      <p:to>
                                        <p:strVal val="(0.5)"/>
                                      </p:to>
                                    </p:set>
                                    <p:anim from="(0.5)" to="(#ppt_x)" calcmode="lin" valueType="num">
                                      <p:cBhvr>
                                        <p:cTn id="81" dur="1230" accel="100000" fill="hold">
                                          <p:stCondLst>
                                            <p:cond delay="770"/>
                                          </p:stCondLst>
                                        </p:cTn>
                                        <p:tgtEl>
                                          <p:spTgt spid="14341"/>
                                        </p:tgtEl>
                                        <p:attrNameLst>
                                          <p:attrName>ppt_x</p:attrName>
                                        </p:attrNameLst>
                                      </p:cBhvr>
                                    </p:anim>
                                    <p:set>
                                      <p:cBhvr>
                                        <p:cTn id="82" dur="770" fill="hold"/>
                                        <p:tgtEl>
                                          <p:spTgt spid="14341"/>
                                        </p:tgtEl>
                                        <p:attrNameLst>
                                          <p:attrName>ppt_y</p:attrName>
                                        </p:attrNameLst>
                                      </p:cBhvr>
                                      <p:to>
                                        <p:strVal val="(#ppt_y+0.4)"/>
                                      </p:to>
                                    </p:set>
                                    <p:anim from="(#ppt_y+0.4)" to="(#ppt_y)" calcmode="lin" valueType="num">
                                      <p:cBhvr>
                                        <p:cTn id="83" dur="1230" accel="100000" fill="hold">
                                          <p:stCondLst>
                                            <p:cond delay="770"/>
                                          </p:stCondLst>
                                        </p:cTn>
                                        <p:tgtEl>
                                          <p:spTgt spid="14341"/>
                                        </p:tgtEl>
                                        <p:attrNameLst>
                                          <p:attrName>ppt_y</p:attrName>
                                        </p:attrNameLst>
                                      </p:cBhvr>
                                    </p:anim>
                                  </p:childTnLst>
                                </p:cTn>
                              </p:par>
                              <p:par>
                                <p:cTn id="84" presetID="51" presetClass="entr" presetSubtype="0" fill="hold" nodeType="withEffect">
                                  <p:stCondLst>
                                    <p:cond delay="0"/>
                                  </p:stCondLst>
                                  <p:childTnLst>
                                    <p:set>
                                      <p:cBhvr>
                                        <p:cTn id="85" dur="1" fill="hold">
                                          <p:stCondLst>
                                            <p:cond delay="0"/>
                                          </p:stCondLst>
                                        </p:cTn>
                                        <p:tgtEl>
                                          <p:spTgt spid="14339"/>
                                        </p:tgtEl>
                                        <p:attrNameLst>
                                          <p:attrName>style.visibility</p:attrName>
                                        </p:attrNameLst>
                                      </p:cBhvr>
                                      <p:to>
                                        <p:strVal val="visible"/>
                                      </p:to>
                                    </p:set>
                                    <p:animEffect transition="in" filter="fade">
                                      <p:cBhvr>
                                        <p:cTn id="86" dur="770" decel="100000"/>
                                        <p:tgtEl>
                                          <p:spTgt spid="14339"/>
                                        </p:tgtEl>
                                      </p:cBhvr>
                                    </p:animEffect>
                                    <p:animScale>
                                      <p:cBhvr>
                                        <p:cTn id="87" dur="770" decel="100000"/>
                                        <p:tgtEl>
                                          <p:spTgt spid="14339"/>
                                        </p:tgtEl>
                                      </p:cBhvr>
                                      <p:from x="10000" y="10000"/>
                                      <p:to x="200000" y="450000"/>
                                    </p:animScale>
                                    <p:animScale>
                                      <p:cBhvr>
                                        <p:cTn id="88" dur="1230" accel="100000" fill="hold">
                                          <p:stCondLst>
                                            <p:cond delay="770"/>
                                          </p:stCondLst>
                                        </p:cTn>
                                        <p:tgtEl>
                                          <p:spTgt spid="14339"/>
                                        </p:tgtEl>
                                      </p:cBhvr>
                                      <p:from x="200000" y="450000"/>
                                      <p:to x="100000" y="100000"/>
                                    </p:animScale>
                                    <p:set>
                                      <p:cBhvr>
                                        <p:cTn id="89" dur="770" fill="hold"/>
                                        <p:tgtEl>
                                          <p:spTgt spid="14339"/>
                                        </p:tgtEl>
                                        <p:attrNameLst>
                                          <p:attrName>ppt_x</p:attrName>
                                        </p:attrNameLst>
                                      </p:cBhvr>
                                      <p:to>
                                        <p:strVal val="(0.5)"/>
                                      </p:to>
                                    </p:set>
                                    <p:anim from="(0.5)" to="(#ppt_x)" calcmode="lin" valueType="num">
                                      <p:cBhvr>
                                        <p:cTn id="90" dur="1230" accel="100000" fill="hold">
                                          <p:stCondLst>
                                            <p:cond delay="770"/>
                                          </p:stCondLst>
                                        </p:cTn>
                                        <p:tgtEl>
                                          <p:spTgt spid="14339"/>
                                        </p:tgtEl>
                                        <p:attrNameLst>
                                          <p:attrName>ppt_x</p:attrName>
                                        </p:attrNameLst>
                                      </p:cBhvr>
                                    </p:anim>
                                    <p:set>
                                      <p:cBhvr>
                                        <p:cTn id="91" dur="770" fill="hold"/>
                                        <p:tgtEl>
                                          <p:spTgt spid="14339"/>
                                        </p:tgtEl>
                                        <p:attrNameLst>
                                          <p:attrName>ppt_y</p:attrName>
                                        </p:attrNameLst>
                                      </p:cBhvr>
                                      <p:to>
                                        <p:strVal val="(#ppt_y+0.4)"/>
                                      </p:to>
                                    </p:set>
                                    <p:anim from="(#ppt_y+0.4)" to="(#ppt_y)" calcmode="lin" valueType="num">
                                      <p:cBhvr>
                                        <p:cTn id="92" dur="1230" accel="100000" fill="hold">
                                          <p:stCondLst>
                                            <p:cond delay="770"/>
                                          </p:stCondLst>
                                        </p:cTn>
                                        <p:tgtEl>
                                          <p:spTgt spid="14339"/>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		Protestant Churches</a:t>
            </a:r>
            <a:endParaRPr lang="en-IN" dirty="0"/>
          </a:p>
        </p:txBody>
      </p:sp>
      <p:sp>
        <p:nvSpPr>
          <p:cNvPr id="3" name="Content Placeholder 2"/>
          <p:cNvSpPr>
            <a:spLocks noGrp="1"/>
          </p:cNvSpPr>
          <p:nvPr>
            <p:ph idx="1"/>
          </p:nvPr>
        </p:nvSpPr>
        <p:spPr>
          <a:xfrm>
            <a:off x="228600" y="1219200"/>
            <a:ext cx="8915400" cy="4389120"/>
          </a:xfrm>
        </p:spPr>
        <p:txBody>
          <a:bodyPr>
            <a:normAutofit fontScale="92500" lnSpcReduction="10000"/>
          </a:bodyPr>
          <a:lstStyle/>
          <a:p>
            <a:r>
              <a:rPr lang="en-IN" b="1" dirty="0" smtClean="0">
                <a:solidFill>
                  <a:srgbClr val="FFFF00"/>
                </a:solidFill>
              </a:rPr>
              <a:t>In the 16</a:t>
            </a:r>
            <a:r>
              <a:rPr lang="en-IN" b="1" baseline="30000" dirty="0" smtClean="0">
                <a:solidFill>
                  <a:srgbClr val="FFFF00"/>
                </a:solidFill>
              </a:rPr>
              <a:t>th</a:t>
            </a:r>
            <a:r>
              <a:rPr lang="en-IN" b="1" dirty="0" smtClean="0">
                <a:solidFill>
                  <a:srgbClr val="FFFF00"/>
                </a:solidFill>
              </a:rPr>
              <a:t> century, the Reformers inherited the aforementioned building tradition. In a short period of time, thousands of medieval cathedrals became their properties  &amp; the local rulers who controlled those structures joined the Reformation.‘</a:t>
            </a:r>
          </a:p>
          <a:p>
            <a:endParaRPr lang="en-IN" b="1" dirty="0" smtClean="0">
              <a:solidFill>
                <a:srgbClr val="FFFF00"/>
              </a:solidFill>
            </a:endParaRPr>
          </a:p>
          <a:p>
            <a:r>
              <a:rPr lang="en-IN" b="1" dirty="0" smtClean="0">
                <a:solidFill>
                  <a:srgbClr val="66FFFF"/>
                </a:solidFill>
              </a:rPr>
              <a:t>Most of the Reformers were former priests. Hence, they had been unwittingly conditioned by the thought patterns of medieval Catholicism.' So even though the Reformers did some remodelling to their newly acquired church buildings, they made little functional change in the architecture.'</a:t>
            </a:r>
          </a:p>
          <a:p>
            <a:endParaRPr lang="en-IN"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 Reformation – Martin Luther </a:t>
            </a:r>
            <a:endParaRPr lang="en-IN" dirty="0"/>
          </a:p>
        </p:txBody>
      </p:sp>
      <p:sp>
        <p:nvSpPr>
          <p:cNvPr id="3" name="Content Placeholder 2"/>
          <p:cNvSpPr>
            <a:spLocks noGrp="1"/>
          </p:cNvSpPr>
          <p:nvPr>
            <p:ph idx="1"/>
          </p:nvPr>
        </p:nvSpPr>
        <p:spPr>
          <a:xfrm>
            <a:off x="381000" y="1143000"/>
            <a:ext cx="8458200" cy="4389120"/>
          </a:xfrm>
        </p:spPr>
        <p:txBody>
          <a:bodyPr/>
          <a:lstStyle/>
          <a:p>
            <a:r>
              <a:rPr lang="en-US" b="1" dirty="0" smtClean="0">
                <a:solidFill>
                  <a:srgbClr val="FFFF00"/>
                </a:solidFill>
              </a:rPr>
              <a:t>The Reformers wanted to bring radical changes to the practice of the church -  the masses were not ready</a:t>
            </a:r>
          </a:p>
          <a:p>
            <a:endParaRPr lang="en-US" dirty="0" smtClean="0"/>
          </a:p>
          <a:p>
            <a:r>
              <a:rPr lang="en-US" b="1" dirty="0" smtClean="0">
                <a:solidFill>
                  <a:srgbClr val="FFFF00"/>
                </a:solidFill>
              </a:rPr>
              <a:t>Martin Luther - quite clear that the church was not a building or an institution." </a:t>
            </a:r>
          </a:p>
          <a:p>
            <a:endParaRPr lang="en-US" b="1" dirty="0" smtClean="0">
              <a:solidFill>
                <a:srgbClr val="FFFF00"/>
              </a:solidFill>
            </a:endParaRPr>
          </a:p>
          <a:p>
            <a:r>
              <a:rPr lang="en-US" b="1" dirty="0" smtClean="0">
                <a:solidFill>
                  <a:srgbClr val="FFFF00"/>
                </a:solidFill>
              </a:rPr>
              <a:t>Yet it would have been impossible for him to overturn more than a millennium of confusion on the subject.'"</a:t>
            </a:r>
            <a:endParaRPr lang="en-IN" b="1" dirty="0" smtClean="0">
              <a:solidFill>
                <a:srgbClr val="FFFF00"/>
              </a:solidFill>
            </a:endParaRPr>
          </a:p>
          <a:p>
            <a:endParaRPr lang="en-IN"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Babel- “Reach to the heavens”</a:t>
            </a:r>
            <a:endParaRPr lang="en-IN" dirty="0"/>
          </a:p>
        </p:txBody>
      </p:sp>
      <p:sp>
        <p:nvSpPr>
          <p:cNvPr id="3" name="Content Placeholder 2"/>
          <p:cNvSpPr>
            <a:spLocks noGrp="1"/>
          </p:cNvSpPr>
          <p:nvPr>
            <p:ph idx="1"/>
          </p:nvPr>
        </p:nvSpPr>
        <p:spPr/>
        <p:txBody>
          <a:bodyPr>
            <a:normAutofit fontScale="92500"/>
          </a:bodyPr>
          <a:lstStyle/>
          <a:p>
            <a:r>
              <a:rPr lang="en-IN" b="1" dirty="0" smtClean="0">
                <a:solidFill>
                  <a:srgbClr val="FFFF00"/>
                </a:solidFill>
              </a:rPr>
              <a:t>Ever since the inhabitants of Babel erected a tower to "reach to the heavens," civilizations have followed suit by building structures with pointed tops.'' </a:t>
            </a:r>
          </a:p>
          <a:p>
            <a:r>
              <a:rPr lang="en-IN" dirty="0" smtClean="0"/>
              <a:t>The Babylonians &amp; Egyptians -&gt;  obelisks &amp; pyramids that reflected their belief that they were progressing toward immortality. </a:t>
            </a:r>
          </a:p>
          <a:p>
            <a:r>
              <a:rPr lang="en-IN" dirty="0" smtClean="0"/>
              <a:t> </a:t>
            </a:r>
            <a:r>
              <a:rPr lang="en-IN" b="1" dirty="0" smtClean="0">
                <a:solidFill>
                  <a:srgbClr val="FFFF00"/>
                </a:solidFill>
              </a:rPr>
              <a:t>Greek philosophy, culture came along, the direction of architecture changed from upward and vertical to down-ward and horizontal. All of this suggested the Greek belief in democracy, human equality, and earthbound gods.'"</a:t>
            </a:r>
          </a:p>
          <a:p>
            <a:endParaRPr lang="en-IN"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fontScale="90000"/>
          </a:bodyPr>
          <a:lstStyle/>
          <a:p>
            <a:r>
              <a:rPr lang="en-US" dirty="0" smtClean="0"/>
              <a:t> </a:t>
            </a:r>
            <a:r>
              <a:rPr lang="en-US" sz="4400" dirty="0" smtClean="0"/>
              <a:t>Church Edifice - Huge investment of Money</a:t>
            </a:r>
            <a:endParaRPr lang="en-IN" sz="4400" dirty="0"/>
          </a:p>
        </p:txBody>
      </p:sp>
      <p:sp>
        <p:nvSpPr>
          <p:cNvPr id="3" name="Content Placeholder 2"/>
          <p:cNvSpPr>
            <a:spLocks noGrp="1"/>
          </p:cNvSpPr>
          <p:nvPr>
            <p:ph idx="1"/>
          </p:nvPr>
        </p:nvSpPr>
        <p:spPr>
          <a:xfrm>
            <a:off x="457200" y="1371600"/>
            <a:ext cx="8229600" cy="5029200"/>
          </a:xfrm>
        </p:spPr>
        <p:txBody>
          <a:bodyPr/>
          <a:lstStyle/>
          <a:p>
            <a:r>
              <a:rPr lang="en-US" b="1" dirty="0" smtClean="0">
                <a:solidFill>
                  <a:srgbClr val="FFFF00"/>
                </a:solidFill>
              </a:rPr>
              <a:t>The church edifice demands a vast infusion of money. In U. S. A. real estate owned by institutional churches today is worth over $230 billion. </a:t>
            </a:r>
          </a:p>
          <a:p>
            <a:r>
              <a:rPr lang="en-US" b="1" dirty="0" smtClean="0">
                <a:solidFill>
                  <a:srgbClr val="FFFF00"/>
                </a:solidFill>
              </a:rPr>
              <a:t>Church building debt, service, and maintenance consumes about 18 percent of the $50 to $60 billion tithed to churches annually. </a:t>
            </a:r>
          </a:p>
          <a:p>
            <a:r>
              <a:rPr lang="en-US" b="1" dirty="0" smtClean="0">
                <a:solidFill>
                  <a:srgbClr val="FFFF00"/>
                </a:solidFill>
              </a:rPr>
              <a:t> Point: Contemporary Christians are spending an astronomical amount of money on their buildings.</a:t>
            </a:r>
            <a:endParaRPr lang="en-IN" b="1" dirty="0" smtClean="0">
              <a:solidFill>
                <a:srgbClr val="FFFF00"/>
              </a:solidFill>
            </a:endParaRPr>
          </a:p>
          <a:p>
            <a:endParaRPr lang="en-IN"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200" dirty="0" smtClean="0"/>
              <a:t>		</a:t>
            </a:r>
            <a:r>
              <a:rPr lang="en-US" sz="4400" dirty="0" smtClean="0">
                <a:solidFill>
                  <a:srgbClr val="66FFFF"/>
                </a:solidFill>
              </a:rPr>
              <a:t>Sanctifying brick &amp; stone</a:t>
            </a:r>
            <a:endParaRPr lang="en-IN" sz="4400" dirty="0">
              <a:solidFill>
                <a:srgbClr val="66FFFF"/>
              </a:solidFill>
            </a:endParaRPr>
          </a:p>
        </p:txBody>
      </p:sp>
      <p:sp>
        <p:nvSpPr>
          <p:cNvPr id="3" name="Content Placeholder 2"/>
          <p:cNvSpPr>
            <a:spLocks noGrp="1"/>
          </p:cNvSpPr>
          <p:nvPr>
            <p:ph idx="1"/>
          </p:nvPr>
        </p:nvSpPr>
        <p:spPr>
          <a:xfrm>
            <a:off x="457200" y="1447800"/>
            <a:ext cx="8229600" cy="5029200"/>
          </a:xfrm>
        </p:spPr>
        <p:txBody>
          <a:bodyPr>
            <a:normAutofit fontScale="70000" lnSpcReduction="20000"/>
          </a:bodyPr>
          <a:lstStyle/>
          <a:p>
            <a:r>
              <a:rPr lang="en-US" sz="3600" b="1" dirty="0" smtClean="0">
                <a:solidFill>
                  <a:srgbClr val="FFFF00"/>
                </a:solidFill>
              </a:rPr>
              <a:t>Most of </a:t>
            </a:r>
            <a:r>
              <a:rPr lang="en-US" sz="3600" b="1" smtClean="0">
                <a:solidFill>
                  <a:srgbClr val="FFFF00"/>
                </a:solidFill>
              </a:rPr>
              <a:t>us - completely </a:t>
            </a:r>
            <a:r>
              <a:rPr lang="en-US" sz="3600" b="1" dirty="0" smtClean="0">
                <a:solidFill>
                  <a:srgbClr val="FFFF00"/>
                </a:solidFill>
              </a:rPr>
              <a:t>unaware of what we lost as Christians when we began erecting places devoted exclusively for worship. </a:t>
            </a:r>
          </a:p>
          <a:p>
            <a:endParaRPr lang="en-US" sz="3600" b="1" dirty="0" smtClean="0">
              <a:solidFill>
                <a:srgbClr val="FFFF00"/>
              </a:solidFill>
            </a:endParaRPr>
          </a:p>
          <a:p>
            <a:r>
              <a:rPr lang="en-US" sz="3600" b="1" dirty="0" smtClean="0">
                <a:solidFill>
                  <a:srgbClr val="FFFF00"/>
                </a:solidFill>
              </a:rPr>
              <a:t>The Christian faith was born in believers' homes, yet every Sunday morning, scores of Christians sit in a building with pagan origins that is based upon pagan philosophy.</a:t>
            </a:r>
          </a:p>
          <a:p>
            <a:endParaRPr lang="en-IN" sz="3600" b="1" dirty="0" smtClean="0">
              <a:solidFill>
                <a:srgbClr val="FFFF00"/>
              </a:solidFill>
            </a:endParaRPr>
          </a:p>
          <a:p>
            <a:r>
              <a:rPr lang="en-US" sz="3600" b="1" dirty="0" smtClean="0">
                <a:solidFill>
                  <a:srgbClr val="FFFF00"/>
                </a:solidFill>
              </a:rPr>
              <a:t>Scores of Christians pay good money each year to sanctify their brick and stone. By doing so, they have supported an artificial setting where they are lulled into passivity and prevented from being natural or intimate with other believers.‘</a:t>
            </a:r>
            <a:endParaRPr lang="en-IN" sz="3600" b="1" dirty="0" smtClean="0">
              <a:solidFill>
                <a:srgbClr val="FFFF00"/>
              </a:solidFill>
            </a:endParaRPr>
          </a:p>
          <a:p>
            <a:endParaRPr lang="en-IN" sz="2800"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		Victims of our Past</a:t>
            </a:r>
            <a:endParaRPr lang="en-IN" dirty="0"/>
          </a:p>
        </p:txBody>
      </p:sp>
      <p:sp>
        <p:nvSpPr>
          <p:cNvPr id="3" name="Content Placeholder 2"/>
          <p:cNvSpPr>
            <a:spLocks noGrp="1"/>
          </p:cNvSpPr>
          <p:nvPr>
            <p:ph idx="1"/>
          </p:nvPr>
        </p:nvSpPr>
        <p:spPr>
          <a:xfrm>
            <a:off x="457200" y="990600"/>
            <a:ext cx="8229600" cy="5486400"/>
          </a:xfrm>
        </p:spPr>
        <p:txBody>
          <a:bodyPr>
            <a:normAutofit fontScale="47500" lnSpcReduction="20000"/>
          </a:bodyPr>
          <a:lstStyle/>
          <a:p>
            <a:endParaRPr lang="en-IN" dirty="0" smtClean="0"/>
          </a:p>
          <a:p>
            <a:r>
              <a:rPr lang="en-IN" sz="3800" b="1" dirty="0" smtClean="0">
                <a:solidFill>
                  <a:srgbClr val="FFFF00"/>
                </a:solidFill>
              </a:rPr>
              <a:t>We have been </a:t>
            </a:r>
          </a:p>
          <a:p>
            <a:endParaRPr lang="en-IN" sz="3800" b="1" dirty="0" smtClean="0">
              <a:solidFill>
                <a:srgbClr val="FFFF00"/>
              </a:solidFill>
            </a:endParaRPr>
          </a:p>
          <a:p>
            <a:pPr>
              <a:buNone/>
            </a:pPr>
            <a:r>
              <a:rPr lang="en-IN" sz="3800" b="1" dirty="0" smtClean="0">
                <a:solidFill>
                  <a:srgbClr val="FFFF00"/>
                </a:solidFill>
              </a:rPr>
              <a:t>	Fathered by Constantine who gave us the prestigious status of owning a building, </a:t>
            </a:r>
          </a:p>
          <a:p>
            <a:endParaRPr lang="en-IN" sz="3800" b="1" dirty="0" smtClean="0">
              <a:solidFill>
                <a:srgbClr val="FFFF00"/>
              </a:solidFill>
            </a:endParaRPr>
          </a:p>
          <a:p>
            <a:r>
              <a:rPr lang="en-IN" sz="3800" b="1" dirty="0" smtClean="0">
                <a:solidFill>
                  <a:srgbClr val="FFFF00"/>
                </a:solidFill>
              </a:rPr>
              <a:t> blinded by the Romans and Greeks who forced upon us their hierarchically structured basilicas</a:t>
            </a:r>
          </a:p>
          <a:p>
            <a:endParaRPr lang="en-IN" sz="3800" b="1" dirty="0" smtClean="0">
              <a:solidFill>
                <a:srgbClr val="FFFF00"/>
              </a:solidFill>
            </a:endParaRPr>
          </a:p>
          <a:p>
            <a:r>
              <a:rPr lang="en-IN" sz="3800" b="1" dirty="0" smtClean="0">
                <a:solidFill>
                  <a:srgbClr val="FFFF00"/>
                </a:solidFill>
              </a:rPr>
              <a:t>Taken by the Goths who imposed upon us their Platonic architecture. </a:t>
            </a:r>
          </a:p>
          <a:p>
            <a:endParaRPr lang="en-IN" sz="3800" b="1" dirty="0" smtClean="0">
              <a:solidFill>
                <a:srgbClr val="FFFF00"/>
              </a:solidFill>
            </a:endParaRPr>
          </a:p>
          <a:p>
            <a:r>
              <a:rPr lang="en-IN" sz="3800" b="1" dirty="0" smtClean="0">
                <a:solidFill>
                  <a:srgbClr val="FFFF00"/>
                </a:solidFill>
              </a:rPr>
              <a:t>Hijacked by the Egyptians and Babylonians who gave us our sacred steeples. </a:t>
            </a:r>
          </a:p>
          <a:p>
            <a:endParaRPr lang="en-IN" sz="3800" b="1" dirty="0" smtClean="0">
              <a:solidFill>
                <a:srgbClr val="FFFF00"/>
              </a:solidFill>
            </a:endParaRPr>
          </a:p>
          <a:p>
            <a:r>
              <a:rPr lang="en-IN" sz="3800" b="1" dirty="0" smtClean="0">
                <a:solidFill>
                  <a:srgbClr val="FFFF00"/>
                </a:solidFill>
              </a:rPr>
              <a:t>Swindled by the Athenians who imposed on us their Doric columns. From Byzantine to Romanesque model  </a:t>
            </a:r>
          </a:p>
          <a:p>
            <a:r>
              <a:rPr lang="en-IN" sz="3800" b="1" dirty="0" smtClean="0">
                <a:solidFill>
                  <a:srgbClr val="FFFF00"/>
                </a:solidFill>
              </a:rPr>
              <a:t> </a:t>
            </a:r>
          </a:p>
          <a:p>
            <a:r>
              <a:rPr lang="en-IN" sz="3800" b="1" dirty="0" smtClean="0">
                <a:solidFill>
                  <a:srgbClr val="FFFF00"/>
                </a:solidFill>
              </a:rPr>
              <a:t>3 stories one above the other </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a:normAutofit fontScale="90000"/>
          </a:bodyPr>
          <a:lstStyle/>
          <a:p>
            <a:r>
              <a:rPr lang="en-US" dirty="0" smtClean="0"/>
              <a:t> 			House of God?</a:t>
            </a:r>
            <a:endParaRPr lang="en-IN" dirty="0"/>
          </a:p>
        </p:txBody>
      </p:sp>
      <p:sp>
        <p:nvSpPr>
          <p:cNvPr id="3" name="Content Placeholder 2"/>
          <p:cNvSpPr>
            <a:spLocks noGrp="1"/>
          </p:cNvSpPr>
          <p:nvPr>
            <p:ph idx="1"/>
          </p:nvPr>
        </p:nvSpPr>
        <p:spPr>
          <a:xfrm>
            <a:off x="381000" y="1219200"/>
            <a:ext cx="8229600" cy="4389120"/>
          </a:xfrm>
        </p:spPr>
        <p:txBody>
          <a:bodyPr>
            <a:noAutofit/>
          </a:bodyPr>
          <a:lstStyle/>
          <a:p>
            <a:r>
              <a:rPr lang="en-IN" sz="3600" b="1" dirty="0" smtClean="0">
                <a:solidFill>
                  <a:srgbClr val="FFFF00"/>
                </a:solidFill>
              </a:rPr>
              <a:t>Somehow we have been taught to feel holier when we are in "the house of God" </a:t>
            </a:r>
          </a:p>
          <a:p>
            <a:endParaRPr lang="en-US" sz="3600" b="1" dirty="0" smtClean="0">
              <a:solidFill>
                <a:srgbClr val="FFFF00"/>
              </a:solidFill>
            </a:endParaRPr>
          </a:p>
          <a:p>
            <a:r>
              <a:rPr lang="en-IN" sz="3600" b="1" dirty="0" smtClean="0">
                <a:solidFill>
                  <a:srgbClr val="FFFF00"/>
                </a:solidFill>
              </a:rPr>
              <a:t>The building is an architectural denial of the priesthood of all believers. It is a contradiction of the very nature of the </a:t>
            </a:r>
            <a:r>
              <a:rPr lang="en-IN" sz="3600" b="1" dirty="0" err="1" smtClean="0">
                <a:solidFill>
                  <a:srgbClr val="FFFF00"/>
                </a:solidFill>
              </a:rPr>
              <a:t>ekklesia</a:t>
            </a:r>
            <a:r>
              <a:rPr lang="en-IN" sz="3600" b="1" dirty="0" smtClean="0">
                <a:solidFill>
                  <a:srgbClr val="FFFF00"/>
                </a:solidFill>
              </a:rPr>
              <a:t>—which is a countercultural community. </a:t>
            </a:r>
            <a:endParaRPr lang="en-IN" sz="3600" b="1" dirty="0">
              <a:solidFill>
                <a:srgbClr val="FFFF00"/>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		Revolution in Faith</a:t>
            </a:r>
            <a:endParaRPr lang="en-IN" dirty="0"/>
          </a:p>
        </p:txBody>
      </p:sp>
      <p:sp>
        <p:nvSpPr>
          <p:cNvPr id="3" name="Content Placeholder 2"/>
          <p:cNvSpPr>
            <a:spLocks noGrp="1"/>
          </p:cNvSpPr>
          <p:nvPr>
            <p:ph idx="1"/>
          </p:nvPr>
        </p:nvSpPr>
        <p:spPr>
          <a:xfrm>
            <a:off x="457200" y="1295400"/>
            <a:ext cx="8229600" cy="5029200"/>
          </a:xfrm>
        </p:spPr>
        <p:txBody>
          <a:bodyPr>
            <a:noAutofit/>
          </a:bodyPr>
          <a:lstStyle/>
          <a:p>
            <a:r>
              <a:rPr lang="en-IN" sz="3200" dirty="0" smtClean="0">
                <a:solidFill>
                  <a:srgbClr val="FFFF00"/>
                </a:solidFill>
              </a:rPr>
              <a:t>It is high time we Christians wake up to the fact that we are being neither biblical nor spiritual by supporting church buildings. </a:t>
            </a:r>
          </a:p>
          <a:p>
            <a:r>
              <a:rPr lang="en-IN" sz="3200" dirty="0" smtClean="0">
                <a:solidFill>
                  <a:srgbClr val="FFFF00"/>
                </a:solidFill>
              </a:rPr>
              <a:t>Doing great damage to the New Testament message by calling man-made buildings "churches.“</a:t>
            </a:r>
          </a:p>
          <a:p>
            <a:r>
              <a:rPr lang="en-IN" sz="3200" dirty="0" smtClean="0">
                <a:solidFill>
                  <a:srgbClr val="FFFF00"/>
                </a:solidFill>
              </a:rPr>
              <a:t> If every Christian on the planet would never call a building a church again, this alone would create a revolution in our faith.</a:t>
            </a:r>
          </a:p>
          <a:p>
            <a:endParaRPr lang="en-IN" sz="3200" dirty="0" smtClean="0">
              <a:solidFill>
                <a:srgbClr val="FFFF00"/>
              </a:solidFill>
            </a:endParaRPr>
          </a:p>
          <a:p>
            <a:endParaRPr lang="en-IN" sz="3200" dirty="0">
              <a:solidFill>
                <a:srgbClr val="FFFF00"/>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Challenge</a:t>
            </a:r>
            <a:endParaRPr lang="en-IN" dirty="0"/>
          </a:p>
        </p:txBody>
      </p:sp>
      <p:sp>
        <p:nvSpPr>
          <p:cNvPr id="3" name="Content Placeholder 2"/>
          <p:cNvSpPr>
            <a:spLocks noGrp="1"/>
          </p:cNvSpPr>
          <p:nvPr>
            <p:ph idx="1"/>
          </p:nvPr>
        </p:nvSpPr>
        <p:spPr/>
        <p:txBody>
          <a:bodyPr>
            <a:normAutofit lnSpcReduction="10000"/>
          </a:bodyPr>
          <a:lstStyle/>
          <a:p>
            <a:pPr algn="ctr"/>
            <a:r>
              <a:rPr lang="en-IN" sz="6000" dirty="0" smtClean="0">
                <a:solidFill>
                  <a:srgbClr val="FFFF00"/>
                </a:solidFill>
              </a:rPr>
              <a:t>Will you take up this challenge?</a:t>
            </a:r>
          </a:p>
          <a:p>
            <a:pPr algn="ctr"/>
            <a:r>
              <a:rPr lang="en-US" sz="6000" dirty="0" smtClean="0">
                <a:solidFill>
                  <a:srgbClr val="FFFF00"/>
                </a:solidFill>
              </a:rPr>
              <a:t>Of building people instead of </a:t>
            </a:r>
            <a:r>
              <a:rPr lang="en-US" sz="6000" smtClean="0">
                <a:solidFill>
                  <a:srgbClr val="FFFF00"/>
                </a:solidFill>
              </a:rPr>
              <a:t>building </a:t>
            </a:r>
            <a:r>
              <a:rPr lang="en-US" sz="6000" smtClean="0">
                <a:solidFill>
                  <a:srgbClr val="FFFF00"/>
                </a:solidFill>
              </a:rPr>
              <a:t>edifices?</a:t>
            </a:r>
            <a:endParaRPr lang="en-IN" sz="6000" dirty="0" smtClean="0">
              <a:solidFill>
                <a:srgbClr val="FFFF00"/>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382000" cy="1600200"/>
          </a:xfrm>
        </p:spPr>
        <p:txBody>
          <a:bodyPr>
            <a:noAutofit/>
          </a:bodyPr>
          <a:lstStyle/>
          <a:p>
            <a:r>
              <a:rPr lang="en-IN" sz="4400" b="1" dirty="0" smtClean="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Christianity</a:t>
            </a:r>
            <a:r>
              <a:rPr lang="en-IN" sz="4000" b="1" dirty="0" smtClean="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 </a:t>
            </a:r>
            <a:r>
              <a:rPr lang="en-IN" sz="4000" b="1" dirty="0" smtClean="0">
                <a:solidFill>
                  <a:srgbClr val="FFFF00"/>
                </a:solidFill>
              </a:rPr>
              <a:t>the first </a:t>
            </a:r>
            <a:br>
              <a:rPr lang="en-IN" sz="4000" b="1" dirty="0" smtClean="0">
                <a:solidFill>
                  <a:srgbClr val="FFFF00"/>
                </a:solidFill>
              </a:rPr>
            </a:br>
            <a:r>
              <a:rPr lang="en-IN" sz="4000" b="1" dirty="0" smtClean="0">
                <a:solidFill>
                  <a:srgbClr val="FFFF00"/>
                </a:solidFill>
              </a:rPr>
              <a:t>non-temple-based </a:t>
            </a:r>
            <a:br>
              <a:rPr lang="en-IN" sz="4000" b="1" dirty="0" smtClean="0">
                <a:solidFill>
                  <a:srgbClr val="FFFF00"/>
                </a:solidFill>
              </a:rPr>
            </a:br>
            <a:r>
              <a:rPr lang="en-IN" sz="4000" b="1" dirty="0" smtClean="0">
                <a:solidFill>
                  <a:srgbClr val="FFFF00"/>
                </a:solidFill>
              </a:rPr>
              <a:t>religion ever to emerge</a:t>
            </a:r>
            <a:endParaRPr lang="en-US" sz="4000" dirty="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a:xfrm>
            <a:off x="381000" y="2743200"/>
            <a:ext cx="8229600" cy="4114800"/>
          </a:xfrm>
        </p:spPr>
        <p:txBody>
          <a:bodyPr>
            <a:normAutofit fontScale="92500" lnSpcReduction="20000"/>
          </a:bodyPr>
          <a:lstStyle/>
          <a:p>
            <a:pPr>
              <a:buNone/>
            </a:pPr>
            <a:r>
              <a:rPr lang="en-IN" dirty="0" smtClean="0">
                <a:solidFill>
                  <a:srgbClr val="66FFFF"/>
                </a:solidFill>
                <a:latin typeface="Arial Black" pitchFamily="34" charset="0"/>
              </a:rPr>
              <a:t>In Greco-Roman paganism,</a:t>
            </a:r>
          </a:p>
          <a:p>
            <a:pPr>
              <a:buNone/>
            </a:pPr>
            <a:r>
              <a:rPr lang="en-IN" dirty="0" smtClean="0">
                <a:solidFill>
                  <a:srgbClr val="66FFFF"/>
                </a:solidFill>
                <a:latin typeface="Arial Black" pitchFamily="34" charset="0"/>
              </a:rPr>
              <a:t>  3 elements present</a:t>
            </a:r>
          </a:p>
          <a:p>
            <a:pPr>
              <a:buNone/>
            </a:pPr>
            <a:endParaRPr lang="en-IN" dirty="0" smtClean="0">
              <a:solidFill>
                <a:srgbClr val="66FFFF"/>
              </a:solidFill>
              <a:latin typeface="Arial Black" pitchFamily="34" charset="0"/>
            </a:endParaRPr>
          </a:p>
          <a:p>
            <a:pPr>
              <a:buNone/>
            </a:pPr>
            <a:r>
              <a:rPr lang="en-IN" dirty="0" smtClean="0">
                <a:solidFill>
                  <a:srgbClr val="66FFFF"/>
                </a:solidFill>
                <a:latin typeface="Arial Black" pitchFamily="34" charset="0"/>
              </a:rPr>
              <a:t>Pagans had </a:t>
            </a:r>
          </a:p>
          <a:p>
            <a:pPr>
              <a:buNone/>
            </a:pPr>
            <a:r>
              <a:rPr lang="en-IN" sz="3500" dirty="0" smtClean="0">
                <a:solidFill>
                  <a:srgbClr val="FFFF00"/>
                </a:solidFill>
                <a:latin typeface="Arial Black" pitchFamily="34" charset="0"/>
              </a:rPr>
              <a:t>temples,  priests, and sacrifices</a:t>
            </a:r>
          </a:p>
          <a:p>
            <a:pPr>
              <a:buNone/>
            </a:pPr>
            <a:endParaRPr lang="en-IN" sz="1600" dirty="0" smtClean="0">
              <a:latin typeface="Arial Unicode MS" pitchFamily="34" charset="-128"/>
              <a:ea typeface="Arial Unicode MS" pitchFamily="34" charset="-128"/>
              <a:cs typeface="Arial Unicode MS" pitchFamily="34" charset="-128"/>
            </a:endParaRPr>
          </a:p>
          <a:p>
            <a:pPr algn="ctr">
              <a:buNone/>
            </a:pPr>
            <a:endParaRPr lang="en-IN" sz="2400" dirty="0" smtClean="0">
              <a:latin typeface="Arial Unicode MS" pitchFamily="34" charset="-128"/>
              <a:ea typeface="Arial Unicode MS" pitchFamily="34" charset="-128"/>
              <a:cs typeface="Arial Unicode MS" pitchFamily="34" charset="-128"/>
            </a:endParaRPr>
          </a:p>
          <a:p>
            <a:pPr>
              <a:buFont typeface="Wingdings" pitchFamily="2" charset="2"/>
              <a:buChar char="q"/>
            </a:pPr>
            <a:r>
              <a:rPr lang="en-IN" sz="2800" dirty="0" smtClean="0">
                <a:solidFill>
                  <a:srgbClr val="66FFFF"/>
                </a:solidFill>
                <a:latin typeface="Arial Black" pitchFamily="34" charset="0"/>
              </a:rPr>
              <a:t>For early Christians,  people were holy place- not architecture</a:t>
            </a:r>
            <a:endParaRPr lang="en-IN" sz="2800" dirty="0" smtClean="0">
              <a:solidFill>
                <a:srgbClr val="66FFFF"/>
              </a:solidFill>
              <a:latin typeface="Arial Black" pitchFamily="34" charset="0"/>
              <a:ea typeface="Arial Unicode MS" pitchFamily="34" charset="-128"/>
              <a:cs typeface="Arial Unicode MS" pitchFamily="34" charset="-128"/>
            </a:endParaRPr>
          </a:p>
          <a:p>
            <a:pPr>
              <a:buFont typeface="Wingdings" pitchFamily="2" charset="2"/>
              <a:buChar char="q"/>
            </a:pPr>
            <a:r>
              <a:rPr lang="en-US" sz="2800" dirty="0" smtClean="0">
                <a:solidFill>
                  <a:srgbClr val="66FFFF"/>
                </a:solidFill>
                <a:latin typeface="Arial Black" pitchFamily="34" charset="0"/>
              </a:rPr>
              <a:t>They themselves—corporately—were the temple of God and the house of God.</a:t>
            </a:r>
            <a:endParaRPr lang="en-IN" sz="2800" dirty="0" smtClean="0">
              <a:solidFill>
                <a:srgbClr val="66FFFF"/>
              </a:solidFill>
              <a:latin typeface="Arial Black" pitchFamily="34" charset="0"/>
            </a:endParaRPr>
          </a:p>
          <a:p>
            <a:endParaRPr lang="en-IN" sz="1400" dirty="0" smtClean="0">
              <a:latin typeface="Arial Unicode MS" pitchFamily="34" charset="-128"/>
              <a:ea typeface="Arial Unicode MS" pitchFamily="34" charset="-128"/>
              <a:cs typeface="Arial Unicode MS" pitchFamily="34" charset="-128"/>
            </a:endParaRPr>
          </a:p>
          <a:p>
            <a:pPr>
              <a:buNone/>
            </a:pPr>
            <a:endParaRPr lang="en-US" sz="2400" dirty="0">
              <a:latin typeface="Arial Unicode MS" pitchFamily="34" charset="-128"/>
              <a:ea typeface="Arial Unicode MS" pitchFamily="34" charset="-128"/>
              <a:cs typeface="Arial Unicode MS" pitchFamily="34" charset="-128"/>
            </a:endParaRPr>
          </a:p>
        </p:txBody>
      </p:sp>
      <p:pic>
        <p:nvPicPr>
          <p:cNvPr id="13317" name="Picture 5" descr="C:\Documents and Settings\Administrator\Desktop\TC PPT\images (34).jpg"/>
          <p:cNvPicPr>
            <a:picLocks noChangeAspect="1" noChangeArrowheads="1"/>
          </p:cNvPicPr>
          <p:nvPr/>
        </p:nvPicPr>
        <p:blipFill>
          <a:blip r:embed="rId2"/>
          <a:srcRect/>
          <a:stretch>
            <a:fillRect/>
          </a:stretch>
        </p:blipFill>
        <p:spPr bwMode="auto">
          <a:xfrm>
            <a:off x="5334000" y="1143000"/>
            <a:ext cx="3581400" cy="198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nodeType="clickEffect">
                                  <p:stCondLst>
                                    <p:cond delay="0"/>
                                  </p:stCondLst>
                                  <p:iterate type="wd">
                                    <p:tmPct val="10000"/>
                                  </p:iterate>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0" presetClass="entr" presetSubtype="0" fill="hold" nodeType="clickEffect">
                                  <p:stCondLst>
                                    <p:cond delay="0"/>
                                  </p:stCondLst>
                                  <p:iterate type="wd">
                                    <p:tmPct val="10000"/>
                                  </p:iterate>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0" presetClass="entr" presetSubtype="0" fill="hold" nodeType="clickEffect">
                                  <p:stCondLst>
                                    <p:cond delay="0"/>
                                  </p:stCondLst>
                                  <p:iterate type="wd">
                                    <p:tmPct val="10000"/>
                                  </p:iterate>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1"/>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0" presetClass="entr" presetSubtype="0" fill="hold" nodeType="clickEffect">
                                  <p:stCondLst>
                                    <p:cond delay="0"/>
                                  </p:stCondLst>
                                  <p:iterate type="wd">
                                    <p:tmPct val="10000"/>
                                  </p:iterate>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1"/>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
                                          </p:val>
                                        </p:tav>
                                        <p:tav tm="100000">
                                          <p:val>
                                            <p:strVal val="#ppt_y"/>
                                          </p:val>
                                        </p:tav>
                                      </p:tavLst>
                                    </p:anim>
                                  </p:childTnLst>
                                </p:cTn>
                              </p:par>
                              <p:par>
                                <p:cTn id="38" presetID="58" presetClass="entr" presetSubtype="0" accel="100000" fill="hold" nodeType="withEffect">
                                  <p:stCondLst>
                                    <p:cond delay="0"/>
                                  </p:stCondLst>
                                  <p:childTnLst>
                                    <p:set>
                                      <p:cBhvr>
                                        <p:cTn id="39" dur="1" fill="hold">
                                          <p:stCondLst>
                                            <p:cond delay="0"/>
                                          </p:stCondLst>
                                        </p:cTn>
                                        <p:tgtEl>
                                          <p:spTgt spid="13317"/>
                                        </p:tgtEl>
                                        <p:attrNameLst>
                                          <p:attrName>style.visibility</p:attrName>
                                        </p:attrNameLst>
                                      </p:cBhvr>
                                      <p:to>
                                        <p:strVal val="visible"/>
                                      </p:to>
                                    </p:set>
                                    <p:anim calcmode="lin" valueType="num">
                                      <p:cBhvr>
                                        <p:cTn id="40" dur="500" fill="hold"/>
                                        <p:tgtEl>
                                          <p:spTgt spid="13317"/>
                                        </p:tgtEl>
                                        <p:attrNameLst>
                                          <p:attrName>ppt_w</p:attrName>
                                        </p:attrNameLst>
                                      </p:cBhvr>
                                      <p:tavLst>
                                        <p:tav tm="0">
                                          <p:val>
                                            <p:strVal val="#ppt_w*2.5"/>
                                          </p:val>
                                        </p:tav>
                                        <p:tav tm="100000">
                                          <p:val>
                                            <p:strVal val="#ppt_w"/>
                                          </p:val>
                                        </p:tav>
                                      </p:tavLst>
                                    </p:anim>
                                    <p:anim calcmode="lin" valueType="num">
                                      <p:cBhvr>
                                        <p:cTn id="41" dur="500" fill="hold"/>
                                        <p:tgtEl>
                                          <p:spTgt spid="13317"/>
                                        </p:tgtEl>
                                        <p:attrNameLst>
                                          <p:attrName>ppt_h</p:attrName>
                                        </p:attrNameLst>
                                      </p:cBhvr>
                                      <p:tavLst>
                                        <p:tav tm="0">
                                          <p:val>
                                            <p:strVal val="#ppt_h*0.01"/>
                                          </p:val>
                                        </p:tav>
                                        <p:tav tm="100000">
                                          <p:val>
                                            <p:strVal val="#ppt_h"/>
                                          </p:val>
                                        </p:tav>
                                      </p:tavLst>
                                    </p:anim>
                                    <p:anim calcmode="lin" valueType="num">
                                      <p:cBhvr>
                                        <p:cTn id="42" dur="500" fill="hold"/>
                                        <p:tgtEl>
                                          <p:spTgt spid="13317"/>
                                        </p:tgtEl>
                                        <p:attrNameLst>
                                          <p:attrName>ppt_x</p:attrName>
                                        </p:attrNameLst>
                                      </p:cBhvr>
                                      <p:tavLst>
                                        <p:tav tm="0">
                                          <p:val>
                                            <p:strVal val="#ppt_x"/>
                                          </p:val>
                                        </p:tav>
                                        <p:tav tm="100000">
                                          <p:val>
                                            <p:strVal val="#ppt_x"/>
                                          </p:val>
                                        </p:tav>
                                      </p:tavLst>
                                    </p:anim>
                                    <p:anim calcmode="lin" valueType="num">
                                      <p:cBhvr>
                                        <p:cTn id="43" dur="500" fill="hold"/>
                                        <p:tgtEl>
                                          <p:spTgt spid="13317"/>
                                        </p:tgtEl>
                                        <p:attrNameLst>
                                          <p:attrName>ppt_y</p:attrName>
                                        </p:attrNameLst>
                                      </p:cBhvr>
                                      <p:tavLst>
                                        <p:tav tm="0">
                                          <p:val>
                                            <p:strVal val="#ppt_h+1"/>
                                          </p:val>
                                        </p:tav>
                                        <p:tav tm="100000">
                                          <p:val>
                                            <p:strVal val="#ppt_y"/>
                                          </p:val>
                                        </p:tav>
                                      </p:tavLst>
                                    </p:anim>
                                    <p:animEffect transition="in" filter="fade">
                                      <p:cBhvr>
                                        <p:cTn id="44" dur="500"/>
                                        <p:tgtEl>
                                          <p:spTgt spid="13317"/>
                                        </p:tgtEl>
                                      </p:cBhvr>
                                    </p:animEffect>
                                  </p:childTnLst>
                                </p:cTn>
                              </p:par>
                            </p:childTnLst>
                          </p:cTn>
                        </p:par>
                      </p:childTnLst>
                    </p:cTn>
                  </p:par>
                  <p:par>
                    <p:cTn id="45" fill="hold">
                      <p:stCondLst>
                        <p:cond delay="indefinite"/>
                      </p:stCondLst>
                      <p:childTnLst>
                        <p:par>
                          <p:cTn id="46" fill="hold">
                            <p:stCondLst>
                              <p:cond delay="0"/>
                            </p:stCondLst>
                            <p:childTnLst>
                              <p:par>
                                <p:cTn id="47" presetID="41" presetClass="entr" presetSubtype="0" fill="hold" nodeType="clickEffect">
                                  <p:stCondLst>
                                    <p:cond delay="0"/>
                                  </p:stCondLst>
                                  <p:iterate type="lt">
                                    <p:tmPct val="10000"/>
                                  </p:iterate>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5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1" dur="5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3">
                                            <p:txEl>
                                              <p:pRg st="7" end="7"/>
                                            </p:txEl>
                                          </p:spTgt>
                                        </p:tgtEl>
                                      </p:cBhvr>
                                    </p:animEffect>
                                  </p:childTnLst>
                                </p:cTn>
                              </p:par>
                              <p:par>
                                <p:cTn id="54" presetID="41" presetClass="entr" presetSubtype="0" fill="hold" nodeType="withEffect">
                                  <p:stCondLst>
                                    <p:cond delay="0"/>
                                  </p:stCondLst>
                                  <p:iterate type="wd">
                                    <p:tmPct val="10000"/>
                                  </p:iterate>
                                  <p:childTnLst>
                                    <p:set>
                                      <p:cBhvr>
                                        <p:cTn id="55" dur="1" fill="hold">
                                          <p:stCondLst>
                                            <p:cond delay="0"/>
                                          </p:stCondLst>
                                        </p:cTn>
                                        <p:tgtEl>
                                          <p:spTgt spid="3">
                                            <p:txEl>
                                              <p:pRg st="8" end="8"/>
                                            </p:txEl>
                                          </p:spTgt>
                                        </p:tgtEl>
                                        <p:attrNameLst>
                                          <p:attrName>style.visibility</p:attrName>
                                        </p:attrNameLst>
                                      </p:cBhvr>
                                      <p:to>
                                        <p:strVal val="visible"/>
                                      </p:to>
                                    </p:set>
                                    <p:anim calcmode="lin" valueType="num">
                                      <p:cBhvr>
                                        <p:cTn id="56" dur="5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58" dur="5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8229600" cy="780288"/>
          </a:xfrm>
        </p:spPr>
        <p:txBody>
          <a:bodyPr>
            <a:normAutofit/>
          </a:bodyPr>
          <a:lstStyle/>
          <a:p>
            <a:pPr algn="ctr"/>
            <a:r>
              <a:rPr lang="en-US" sz="4800" dirty="0" smtClean="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History of the Church</a:t>
            </a:r>
            <a:endParaRPr lang="en-US" sz="4800" dirty="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a:xfrm>
            <a:off x="152400" y="1676400"/>
            <a:ext cx="6553200" cy="4953000"/>
          </a:xfrm>
        </p:spPr>
        <p:txBody>
          <a:bodyPr>
            <a:noAutofit/>
          </a:bodyPr>
          <a:lstStyle/>
          <a:p>
            <a:pPr>
              <a:buFont typeface="Wingdings" pitchFamily="2" charset="2"/>
              <a:buChar char="q"/>
            </a:pPr>
            <a:r>
              <a:rPr lang="en-IN" sz="2000" dirty="0" smtClean="0">
                <a:solidFill>
                  <a:srgbClr val="66FFFF"/>
                </a:solidFill>
                <a:latin typeface="Arial Black" pitchFamily="34" charset="0"/>
              </a:rPr>
              <a:t>Nowhere in the New Testament do we find the terms ‘</a:t>
            </a:r>
            <a:r>
              <a:rPr lang="en-IN" sz="2000" i="1" dirty="0" smtClean="0">
                <a:solidFill>
                  <a:srgbClr val="66FFFF"/>
                </a:solidFill>
                <a:latin typeface="Arial Black" pitchFamily="34" charset="0"/>
              </a:rPr>
              <a:t>church”  </a:t>
            </a:r>
            <a:r>
              <a:rPr lang="en-IN" sz="2000" dirty="0" smtClean="0">
                <a:solidFill>
                  <a:srgbClr val="66FFFF"/>
                </a:solidFill>
                <a:latin typeface="Arial Black" pitchFamily="34" charset="0"/>
              </a:rPr>
              <a:t>used to refer to a building.</a:t>
            </a:r>
          </a:p>
          <a:p>
            <a:pPr algn="ctr">
              <a:buNone/>
            </a:pPr>
            <a:r>
              <a:rPr lang="en-IN" sz="1600" dirty="0" smtClean="0">
                <a:solidFill>
                  <a:srgbClr val="66FFFF"/>
                </a:solidFill>
                <a:latin typeface="Arial Unicode MS" pitchFamily="34" charset="-128"/>
                <a:ea typeface="Arial Unicode MS" pitchFamily="34" charset="-128"/>
                <a:cs typeface="Arial Unicode MS" pitchFamily="34" charset="-128"/>
              </a:rPr>
              <a:t>  </a:t>
            </a:r>
            <a:endParaRPr lang="en-US" sz="1400" dirty="0" smtClean="0">
              <a:solidFill>
                <a:srgbClr val="66FFFF"/>
              </a:solidFill>
              <a:latin typeface="Arial Unicode MS" pitchFamily="34" charset="-128"/>
              <a:ea typeface="Arial Unicode MS" pitchFamily="34" charset="-128"/>
              <a:cs typeface="Arial Unicode MS" pitchFamily="34" charset="-128"/>
            </a:endParaRPr>
          </a:p>
          <a:p>
            <a:pPr algn="ctr">
              <a:buNone/>
            </a:pPr>
            <a:r>
              <a:rPr lang="en-IN" sz="3200" dirty="0" smtClean="0">
                <a:solidFill>
                  <a:srgbClr val="66FFFF"/>
                </a:solidFill>
                <a:latin typeface="Arial Black" pitchFamily="34" charset="0"/>
              </a:rPr>
              <a:t>The first recorded use of the word </a:t>
            </a:r>
            <a:r>
              <a:rPr lang="en-IN" sz="3200" i="1" dirty="0" err="1" smtClean="0">
                <a:solidFill>
                  <a:srgbClr val="66FFFF"/>
                </a:solidFill>
                <a:latin typeface="Arial Black" pitchFamily="34" charset="0"/>
              </a:rPr>
              <a:t>ekklesia</a:t>
            </a:r>
            <a:r>
              <a:rPr lang="en-IN" sz="3200" i="1" dirty="0" smtClean="0">
                <a:solidFill>
                  <a:srgbClr val="66FFFF"/>
                </a:solidFill>
                <a:latin typeface="Arial Black" pitchFamily="34" charset="0"/>
              </a:rPr>
              <a:t> </a:t>
            </a:r>
            <a:r>
              <a:rPr lang="en-IN" sz="3200" dirty="0" smtClean="0">
                <a:solidFill>
                  <a:srgbClr val="66FFFF"/>
                </a:solidFill>
                <a:latin typeface="Arial Black" pitchFamily="34" charset="0"/>
              </a:rPr>
              <a:t>to refer to a Christian meeting place -AD 190 by Clement of Alexandria(150-215)</a:t>
            </a:r>
          </a:p>
          <a:p>
            <a:pPr algn="ctr">
              <a:buNone/>
            </a:pPr>
            <a:r>
              <a:rPr lang="en-US" sz="3200" dirty="0" smtClean="0">
                <a:solidFill>
                  <a:srgbClr val="66FFFF"/>
                </a:solidFill>
                <a:latin typeface="Arial Black" pitchFamily="34" charset="0"/>
                <a:ea typeface="Arial Unicode MS" pitchFamily="34" charset="-128"/>
                <a:cs typeface="Arial Unicode MS" pitchFamily="34" charset="-128"/>
              </a:rPr>
              <a:t> </a:t>
            </a:r>
            <a:endParaRPr lang="en-IN" sz="3200" b="1" dirty="0" smtClean="0">
              <a:solidFill>
                <a:srgbClr val="66FFFF"/>
              </a:solidFill>
              <a:latin typeface="Arial Black" pitchFamily="34" charset="0"/>
              <a:ea typeface="Arial Unicode MS" pitchFamily="34" charset="-128"/>
              <a:cs typeface="Arial Unicode MS" pitchFamily="34" charset="-128"/>
            </a:endParaRPr>
          </a:p>
        </p:txBody>
      </p:sp>
      <p:pic>
        <p:nvPicPr>
          <p:cNvPr id="12290" name="Picture 2" descr="C:\Documents and Settings\Administrator\Desktop\TC PPT\Clement_Scott.png"/>
          <p:cNvPicPr>
            <a:picLocks noChangeAspect="1" noChangeArrowheads="1"/>
          </p:cNvPicPr>
          <p:nvPr/>
        </p:nvPicPr>
        <p:blipFill>
          <a:blip r:embed="rId2"/>
          <a:srcRect/>
          <a:stretch>
            <a:fillRect/>
          </a:stretch>
        </p:blipFill>
        <p:spPr bwMode="auto">
          <a:xfrm>
            <a:off x="6629400" y="3962400"/>
            <a:ext cx="2286000" cy="213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292" name="Picture 4" descr="C:\Documents and Settings\Administrator\Desktop\TC PPT\download (27).jpg"/>
          <p:cNvPicPr>
            <a:picLocks noChangeAspect="1" noChangeArrowheads="1"/>
          </p:cNvPicPr>
          <p:nvPr/>
        </p:nvPicPr>
        <p:blipFill>
          <a:blip r:embed="rId3"/>
          <a:srcRect/>
          <a:stretch>
            <a:fillRect/>
          </a:stretch>
        </p:blipFill>
        <p:spPr bwMode="auto">
          <a:xfrm>
            <a:off x="6553200" y="1524000"/>
            <a:ext cx="2438400" cy="18770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0" end="0"/>
                                            </p:txEl>
                                          </p:spTgt>
                                        </p:tgtEl>
                                      </p:cBhvr>
                                    </p:animEffect>
                                  </p:childTnLst>
                                </p:cTn>
                              </p:par>
                              <p:par>
                                <p:cTn id="17" presetID="34"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from="(-#ppt_w/2)" to="(#ppt_x)" calcmode="lin" valueType="num">
                                      <p:cBhvr>
                                        <p:cTn id="19" dur="600" fill="hold">
                                          <p:stCondLst>
                                            <p:cond delay="0"/>
                                          </p:stCondLst>
                                        </p:cTn>
                                        <p:tgtEl>
                                          <p:spTgt spid="3">
                                            <p:txEl>
                                              <p:pRg st="1" end="1"/>
                                            </p:txEl>
                                          </p:spTgt>
                                        </p:tgtEl>
                                        <p:attrNameLst>
                                          <p:attrName>ppt_x</p:attrName>
                                        </p:attrNameLst>
                                      </p:cBhvr>
                                    </p:anim>
                                    <p:anim from="0" to="-1.0" calcmode="lin" valueType="num">
                                      <p:cBhvr>
                                        <p:cTn id="20" dur="200" decel="50000" autoRev="1" fill="hold">
                                          <p:stCondLst>
                                            <p:cond delay="600"/>
                                          </p:stCondLst>
                                        </p:cTn>
                                        <p:tgtEl>
                                          <p:spTgt spid="3">
                                            <p:txEl>
                                              <p:pRg st="1" end="1"/>
                                            </p:txEl>
                                          </p:spTgt>
                                        </p:tgtEl>
                                        <p:attrNameLst>
                                          <p:attrName>xshear</p:attrName>
                                        </p:attrNameLst>
                                      </p:cBhvr>
                                    </p:anim>
                                    <p:animScale>
                                      <p:cBhvr>
                                        <p:cTn id="21" dur="200" decel="100000" autoRev="1" fill="hold">
                                          <p:stCondLst>
                                            <p:cond delay="600"/>
                                          </p:stCondLst>
                                        </p:cTn>
                                        <p:tgtEl>
                                          <p:spTgt spid="3">
                                            <p:txEl>
                                              <p:pRg st="1" end="1"/>
                                            </p:txEl>
                                          </p:spTgt>
                                        </p:tgtEl>
                                      </p:cBhvr>
                                      <p:from x="100000" y="100000"/>
                                      <p:to x="80000" y="100000"/>
                                    </p:animScale>
                                    <p:anim by="(#ppt_h/3+#ppt_w*0.1)" calcmode="lin" valueType="num">
                                      <p:cBhvr additive="sum">
                                        <p:cTn id="22" dur="200" decel="100000" autoRev="1" fill="hold">
                                          <p:stCondLst>
                                            <p:cond delay="600"/>
                                          </p:stCondLst>
                                        </p:cTn>
                                        <p:tgtEl>
                                          <p:spTgt spid="3">
                                            <p:txEl>
                                              <p:pRg st="1" end="1"/>
                                            </p:txEl>
                                          </p:spTgt>
                                        </p:tgtEl>
                                        <p:attrNameLst>
                                          <p:attrName>ppt_x</p:attrName>
                                        </p:attrNameLst>
                                      </p:cBhvr>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childTnLst>
                                </p:cTn>
                              </p:par>
                              <p:par>
                                <p:cTn id="35" presetID="25" presetClass="entr" presetSubtype="0" fill="hold" nodeType="withEffect">
                                  <p:stCondLst>
                                    <p:cond delay="0"/>
                                  </p:stCondLst>
                                  <p:childTnLst>
                                    <p:set>
                                      <p:cBhvr>
                                        <p:cTn id="36" dur="1" fill="hold">
                                          <p:stCondLst>
                                            <p:cond delay="0"/>
                                          </p:stCondLst>
                                        </p:cTn>
                                        <p:tgtEl>
                                          <p:spTgt spid="12292"/>
                                        </p:tgtEl>
                                        <p:attrNameLst>
                                          <p:attrName>style.visibility</p:attrName>
                                        </p:attrNameLst>
                                      </p:cBhvr>
                                      <p:to>
                                        <p:strVal val="visible"/>
                                      </p:to>
                                    </p:set>
                                    <p:anim calcmode="lin" valueType="num">
                                      <p:cBhvr>
                                        <p:cTn id="37" dur="500" decel="50000" fill="hold">
                                          <p:stCondLst>
                                            <p:cond delay="0"/>
                                          </p:stCondLst>
                                        </p:cTn>
                                        <p:tgtEl>
                                          <p:spTgt spid="12292"/>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12292"/>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12292"/>
                                        </p:tgtEl>
                                        <p:attrNameLst>
                                          <p:attrName>ppt_w</p:attrName>
                                        </p:attrNameLst>
                                      </p:cBhvr>
                                      <p:tavLst>
                                        <p:tav tm="0">
                                          <p:val>
                                            <p:strVal val="#ppt_w*.05"/>
                                          </p:val>
                                        </p:tav>
                                        <p:tav tm="100000">
                                          <p:val>
                                            <p:strVal val="#ppt_w"/>
                                          </p:val>
                                        </p:tav>
                                      </p:tavLst>
                                    </p:anim>
                                    <p:anim calcmode="lin" valueType="num">
                                      <p:cBhvr>
                                        <p:cTn id="40" dur="1000" fill="hold"/>
                                        <p:tgtEl>
                                          <p:spTgt spid="12292"/>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12292"/>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12292"/>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12292"/>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12292"/>
                                        </p:tgtEl>
                                      </p:cBhvr>
                                    </p:animEffect>
                                  </p:childTnLst>
                                </p:cTn>
                              </p:par>
                            </p:childTnLst>
                          </p:cTn>
                        </p:par>
                      </p:childTnLst>
                    </p:cTn>
                  </p:par>
                  <p:par>
                    <p:cTn id="45" fill="hold">
                      <p:stCondLst>
                        <p:cond delay="indefinite"/>
                      </p:stCondLst>
                      <p:childTnLst>
                        <p:par>
                          <p:cTn id="46" fill="hold">
                            <p:stCondLst>
                              <p:cond delay="0"/>
                            </p:stCondLst>
                            <p:childTnLst>
                              <p:par>
                                <p:cTn id="47" presetID="48" presetClass="entr" presetSubtype="0" accel="50000" fill="hold" nodeType="clickEffect">
                                  <p:stCondLst>
                                    <p:cond delay="0"/>
                                  </p:stCondLst>
                                  <p:childTnLst>
                                    <p:set>
                                      <p:cBhvr>
                                        <p:cTn id="48" dur="1" fill="hold">
                                          <p:stCondLst>
                                            <p:cond delay="0"/>
                                          </p:stCondLst>
                                        </p:cTn>
                                        <p:tgtEl>
                                          <p:spTgt spid="12290"/>
                                        </p:tgtEl>
                                        <p:attrNameLst>
                                          <p:attrName>style.visibility</p:attrName>
                                        </p:attrNameLst>
                                      </p:cBhvr>
                                      <p:to>
                                        <p:strVal val="visible"/>
                                      </p:to>
                                    </p:set>
                                    <p:anim calcmode="lin" valueType="num">
                                      <p:cBhvr>
                                        <p:cTn id="49" dur="1000" fill="hold"/>
                                        <p:tgtEl>
                                          <p:spTgt spid="1229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0" dur="1000" fill="hold"/>
                                        <p:tgtEl>
                                          <p:spTgt spid="12290"/>
                                        </p:tgtEl>
                                        <p:attrNameLst>
                                          <p:attrName>ppt_x</p:attrName>
                                        </p:attrNameLst>
                                      </p:cBhvr>
                                      <p:tavLst>
                                        <p:tav tm="0">
                                          <p:val>
                                            <p:fltVal val="-1"/>
                                          </p:val>
                                        </p:tav>
                                        <p:tav tm="50000">
                                          <p:val>
                                            <p:fltVal val="0.95"/>
                                          </p:val>
                                        </p:tav>
                                        <p:tav tm="100000">
                                          <p:val>
                                            <p:strVal val="#ppt_x"/>
                                          </p:val>
                                        </p:tav>
                                      </p:tavLst>
                                    </p:anim>
                                    <p:anim calcmode="lin" valueType="num">
                                      <p:cBhvr>
                                        <p:cTn id="51" dur="1000" fill="hold"/>
                                        <p:tgtEl>
                                          <p:spTgt spid="12290"/>
                                        </p:tgtEl>
                                        <p:attrNameLst>
                                          <p:attrName>ppt_y</p:attrName>
                                        </p:attrNameLst>
                                      </p:cBhvr>
                                      <p:tavLst>
                                        <p:tav tm="0">
                                          <p:val>
                                            <p:strVal val="#ppt_y"/>
                                          </p:val>
                                        </p:tav>
                                        <p:tav tm="100000">
                                          <p:val>
                                            <p:strVal val="#ppt_y"/>
                                          </p:val>
                                        </p:tav>
                                      </p:tavLst>
                                    </p:anim>
                                    <p:animEffect transition="in" filter="fade">
                                      <p:cBhvr>
                                        <p:cTn id="52" dur="10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descr="C:\Documents and Settings\Administrator\Desktop\TC PPT\download (3).jpg"/>
          <p:cNvPicPr>
            <a:picLocks noChangeAspect="1" noChangeArrowheads="1"/>
          </p:cNvPicPr>
          <p:nvPr/>
        </p:nvPicPr>
        <p:blipFill>
          <a:blip r:embed="rId2"/>
          <a:srcRect/>
          <a:stretch>
            <a:fillRect/>
          </a:stretch>
        </p:blipFill>
        <p:spPr bwMode="auto">
          <a:xfrm>
            <a:off x="152400" y="4038600"/>
            <a:ext cx="2209800"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266" name="Picture 2" descr="C:\Documents and Settings\Administrator\Desktop\TC PPT\download (2).jpg"/>
          <p:cNvPicPr>
            <a:picLocks noChangeAspect="1" noChangeArrowheads="1"/>
          </p:cNvPicPr>
          <p:nvPr/>
        </p:nvPicPr>
        <p:blipFill>
          <a:blip r:embed="rId3"/>
          <a:srcRect/>
          <a:stretch>
            <a:fillRect/>
          </a:stretch>
        </p:blipFill>
        <p:spPr bwMode="auto">
          <a:xfrm>
            <a:off x="152400" y="1600200"/>
            <a:ext cx="22098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ontent Placeholder 2"/>
          <p:cNvSpPr>
            <a:spLocks noGrp="1"/>
          </p:cNvSpPr>
          <p:nvPr>
            <p:ph idx="1"/>
          </p:nvPr>
        </p:nvSpPr>
        <p:spPr>
          <a:xfrm>
            <a:off x="2438400" y="1905001"/>
            <a:ext cx="6477000" cy="4190999"/>
          </a:xfrm>
        </p:spPr>
        <p:txBody>
          <a:bodyPr>
            <a:normAutofit/>
          </a:bodyPr>
          <a:lstStyle/>
          <a:p>
            <a:pPr>
              <a:buFont typeface="Wingdings" pitchFamily="2" charset="2"/>
              <a:buChar char="q"/>
            </a:pPr>
            <a:r>
              <a:rPr lang="en-IN" sz="2000" dirty="0" smtClean="0">
                <a:latin typeface="Arial Unicode MS" pitchFamily="34" charset="-128"/>
                <a:ea typeface="Arial Unicode MS" pitchFamily="34" charset="-128"/>
                <a:cs typeface="Arial Unicode MS" pitchFamily="34" charset="-128"/>
              </a:rPr>
              <a:t> </a:t>
            </a:r>
            <a:r>
              <a:rPr lang="en-IN" sz="2800" dirty="0">
                <a:latin typeface="Arial Unicode MS" pitchFamily="34" charset="-128"/>
                <a:ea typeface="Arial Unicode MS" pitchFamily="34" charset="-128"/>
                <a:cs typeface="Arial Unicode MS" pitchFamily="34" charset="-128"/>
              </a:rPr>
              <a:t>114 </a:t>
            </a:r>
            <a:r>
              <a:rPr lang="en-IN" sz="2800" dirty="0" smtClean="0">
                <a:latin typeface="Arial Unicode MS" pitchFamily="34" charset="-128"/>
                <a:ea typeface="Arial Unicode MS" pitchFamily="34" charset="-128"/>
                <a:cs typeface="Arial Unicode MS" pitchFamily="34" charset="-128"/>
              </a:rPr>
              <a:t> times  ‘Church’  comes in N.T. </a:t>
            </a:r>
          </a:p>
          <a:p>
            <a:pPr algn="ctr">
              <a:buNone/>
            </a:pPr>
            <a:r>
              <a:rPr lang="en-IN" sz="3600" dirty="0" smtClean="0">
                <a:solidFill>
                  <a:srgbClr val="66FF33"/>
                </a:solidFill>
                <a:latin typeface="Arial Unicode MS" pitchFamily="34" charset="-128"/>
                <a:ea typeface="Arial Unicode MS" pitchFamily="34" charset="-128"/>
                <a:cs typeface="Arial Unicode MS" pitchFamily="34" charset="-128"/>
              </a:rPr>
              <a:t>Everywhere “Church" = People </a:t>
            </a:r>
          </a:p>
          <a:p>
            <a:pPr algn="just">
              <a:buFont typeface="Wingdings" pitchFamily="2" charset="2"/>
              <a:buChar char="q"/>
            </a:pPr>
            <a:endParaRPr lang="en-IN" sz="2000" dirty="0" smtClean="0">
              <a:latin typeface="Arial Unicode MS" pitchFamily="34" charset="-128"/>
              <a:ea typeface="Arial Unicode MS" pitchFamily="34" charset="-128"/>
              <a:cs typeface="Arial Unicode MS" pitchFamily="34" charset="-128"/>
            </a:endParaRPr>
          </a:p>
          <a:p>
            <a:pPr algn="just">
              <a:buFont typeface="Wingdings" pitchFamily="2" charset="2"/>
              <a:buChar char="q"/>
            </a:pPr>
            <a:r>
              <a:rPr lang="en-IN" sz="3200" dirty="0" smtClean="0">
                <a:solidFill>
                  <a:srgbClr val="66FFFF"/>
                </a:solidFill>
                <a:latin typeface="Arial Black" pitchFamily="34" charset="0"/>
                <a:ea typeface="Arial Unicode MS" pitchFamily="34" charset="-128"/>
                <a:cs typeface="Arial Unicode MS" pitchFamily="34" charset="-128"/>
              </a:rPr>
              <a:t>Even the word Clement used “Church” is a House</a:t>
            </a:r>
          </a:p>
          <a:p>
            <a:pPr algn="just">
              <a:buFont typeface="Wingdings" pitchFamily="2" charset="2"/>
              <a:buChar char="q"/>
            </a:pPr>
            <a:r>
              <a:rPr lang="en-IN" sz="3200" dirty="0" smtClean="0">
                <a:solidFill>
                  <a:srgbClr val="66FFFF"/>
                </a:solidFill>
                <a:latin typeface="Arial Black" pitchFamily="34" charset="0"/>
                <a:ea typeface="Arial Unicode MS" pitchFamily="34" charset="-128"/>
                <a:cs typeface="Arial Unicode MS" pitchFamily="34" charset="-128"/>
              </a:rPr>
              <a:t>not building constructed for worship</a:t>
            </a:r>
          </a:p>
          <a:p>
            <a:pPr algn="just">
              <a:buFont typeface="Wingdings" pitchFamily="2" charset="2"/>
              <a:buChar char="q"/>
            </a:pPr>
            <a:endParaRPr lang="en-IN" sz="2000" dirty="0" smtClean="0">
              <a:latin typeface="Arial Unicode MS" pitchFamily="34" charset="-128"/>
              <a:ea typeface="Arial Unicode MS" pitchFamily="34" charset="-128"/>
              <a:cs typeface="Arial Unicode MS" pitchFamily="34" charset="-128"/>
            </a:endParaRPr>
          </a:p>
          <a:p>
            <a:pPr>
              <a:buFont typeface="Wingdings" pitchFamily="2" charset="2"/>
              <a:buChar char="q"/>
            </a:pPr>
            <a:endParaRPr lang="en-IN" sz="1600" dirty="0" smtClean="0">
              <a:latin typeface="Arial Unicode MS" pitchFamily="34" charset="-128"/>
              <a:ea typeface="Arial Unicode MS" pitchFamily="34" charset="-128"/>
              <a:cs typeface="Arial Unicode MS" pitchFamily="34" charset="-128"/>
            </a:endParaRPr>
          </a:p>
          <a:p>
            <a:pPr>
              <a:buFont typeface="Wingdings" pitchFamily="2" charset="2"/>
              <a:buChar char="q"/>
            </a:pPr>
            <a:endParaRPr lang="en-US" sz="1200" dirty="0" smtClean="0"/>
          </a:p>
          <a:p>
            <a:pPr>
              <a:buFont typeface="Wingdings" pitchFamily="2" charset="2"/>
              <a:buChar char="q"/>
            </a:pPr>
            <a:endParaRPr lang="en-US" sz="1200" dirty="0"/>
          </a:p>
        </p:txBody>
      </p:sp>
      <p:sp>
        <p:nvSpPr>
          <p:cNvPr id="7" name="Title 1"/>
          <p:cNvSpPr>
            <a:spLocks noGrp="1"/>
          </p:cNvSpPr>
          <p:nvPr>
            <p:ph type="title"/>
          </p:nvPr>
        </p:nvSpPr>
        <p:spPr>
          <a:xfrm>
            <a:off x="0" y="685800"/>
            <a:ext cx="8229600" cy="780288"/>
          </a:xfrm>
        </p:spPr>
        <p:txBody>
          <a:bodyPr>
            <a:normAutofit/>
          </a:bodyPr>
          <a:lstStyle/>
          <a:p>
            <a:pPr algn="ctr"/>
            <a:r>
              <a:rPr lang="en-US" sz="4800" dirty="0" smtClean="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History of the Church</a:t>
            </a:r>
            <a:endParaRPr lang="en-US" sz="4800" dirty="0">
              <a:solidFill>
                <a:srgbClr val="FFFF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childTnLst>
                                </p:cTn>
                              </p:par>
                              <p:par>
                                <p:cTn id="16" presetID="23" presetClass="entr" presetSubtype="16"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childTnLst>
                                </p:cTn>
                              </p:par>
                              <p:par>
                                <p:cTn id="20" presetID="34" presetClass="entr" presetSubtype="0" fill="hold" nodeType="withEffect">
                                  <p:stCondLst>
                                    <p:cond delay="0"/>
                                  </p:stCondLst>
                                  <p:childTnLst>
                                    <p:set>
                                      <p:cBhvr>
                                        <p:cTn id="21" dur="1" fill="hold">
                                          <p:stCondLst>
                                            <p:cond delay="0"/>
                                          </p:stCondLst>
                                        </p:cTn>
                                        <p:tgtEl>
                                          <p:spTgt spid="11266"/>
                                        </p:tgtEl>
                                        <p:attrNameLst>
                                          <p:attrName>style.visibility</p:attrName>
                                        </p:attrNameLst>
                                      </p:cBhvr>
                                      <p:to>
                                        <p:strVal val="visible"/>
                                      </p:to>
                                    </p:set>
                                    <p:anim from="(-#ppt_w/2)" to="(#ppt_x)" calcmode="lin" valueType="num">
                                      <p:cBhvr>
                                        <p:cTn id="22" dur="600" fill="hold">
                                          <p:stCondLst>
                                            <p:cond delay="0"/>
                                          </p:stCondLst>
                                        </p:cTn>
                                        <p:tgtEl>
                                          <p:spTgt spid="11266"/>
                                        </p:tgtEl>
                                        <p:attrNameLst>
                                          <p:attrName>ppt_x</p:attrName>
                                        </p:attrNameLst>
                                      </p:cBhvr>
                                    </p:anim>
                                    <p:anim from="0" to="-1.0" calcmode="lin" valueType="num">
                                      <p:cBhvr>
                                        <p:cTn id="23" dur="200" decel="50000" autoRev="1" fill="hold">
                                          <p:stCondLst>
                                            <p:cond delay="600"/>
                                          </p:stCondLst>
                                        </p:cTn>
                                        <p:tgtEl>
                                          <p:spTgt spid="11266"/>
                                        </p:tgtEl>
                                        <p:attrNameLst>
                                          <p:attrName>xshear</p:attrName>
                                        </p:attrNameLst>
                                      </p:cBhvr>
                                    </p:anim>
                                    <p:animScale>
                                      <p:cBhvr>
                                        <p:cTn id="24" dur="200" decel="100000" autoRev="1" fill="hold">
                                          <p:stCondLst>
                                            <p:cond delay="600"/>
                                          </p:stCondLst>
                                        </p:cTn>
                                        <p:tgtEl>
                                          <p:spTgt spid="11266"/>
                                        </p:tgtEl>
                                      </p:cBhvr>
                                      <p:from x="100000" y="100000"/>
                                      <p:to x="80000" y="100000"/>
                                    </p:animScale>
                                    <p:anim by="(#ppt_h/3+#ppt_w*0.1)" calcmode="lin" valueType="num">
                                      <p:cBhvr additive="sum">
                                        <p:cTn id="25" dur="200" decel="100000" autoRev="1" fill="hold">
                                          <p:stCondLst>
                                            <p:cond delay="600"/>
                                          </p:stCondLst>
                                        </p:cTn>
                                        <p:tgtEl>
                                          <p:spTgt spid="11266"/>
                                        </p:tgtEl>
                                        <p:attrNameLst>
                                          <p:attrName>ppt_x</p:attrName>
                                        </p:attrNameLst>
                                      </p:cBhvr>
                                    </p:anim>
                                  </p:childTnLst>
                                </p:cTn>
                              </p:par>
                            </p:childTnLst>
                          </p:cTn>
                        </p:par>
                      </p:childTnLst>
                    </p:cTn>
                  </p:par>
                  <p:par>
                    <p:cTn id="26" fill="hold">
                      <p:stCondLst>
                        <p:cond delay="indefinite"/>
                      </p:stCondLst>
                      <p:childTnLst>
                        <p:par>
                          <p:cTn id="27" fill="hold">
                            <p:stCondLst>
                              <p:cond delay="0"/>
                            </p:stCondLst>
                            <p:childTnLst>
                              <p:par>
                                <p:cTn id="28" presetID="58" presetClass="entr" presetSubtype="0" accel="10000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31"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8" presetClass="entr" presetSubtype="0" accel="10000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40"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43" dur="500"/>
                                        <p:tgtEl>
                                          <p:spTgt spid="3">
                                            <p:txEl>
                                              <p:pRg st="4" end="4"/>
                                            </p:txEl>
                                          </p:spTgt>
                                        </p:tgtEl>
                                      </p:cBhvr>
                                    </p:animEffect>
                                  </p:childTnLst>
                                </p:cTn>
                              </p:par>
                              <p:par>
                                <p:cTn id="44" presetID="34" presetClass="entr" presetSubtype="0" fill="hold" nodeType="withEffect">
                                  <p:stCondLst>
                                    <p:cond delay="0"/>
                                  </p:stCondLst>
                                  <p:childTnLst>
                                    <p:set>
                                      <p:cBhvr>
                                        <p:cTn id="45" dur="1" fill="hold">
                                          <p:stCondLst>
                                            <p:cond delay="0"/>
                                          </p:stCondLst>
                                        </p:cTn>
                                        <p:tgtEl>
                                          <p:spTgt spid="11267"/>
                                        </p:tgtEl>
                                        <p:attrNameLst>
                                          <p:attrName>style.visibility</p:attrName>
                                        </p:attrNameLst>
                                      </p:cBhvr>
                                      <p:to>
                                        <p:strVal val="visible"/>
                                      </p:to>
                                    </p:set>
                                    <p:anim from="(-#ppt_w/2)" to="(#ppt_x)" calcmode="lin" valueType="num">
                                      <p:cBhvr>
                                        <p:cTn id="46" dur="600" fill="hold">
                                          <p:stCondLst>
                                            <p:cond delay="0"/>
                                          </p:stCondLst>
                                        </p:cTn>
                                        <p:tgtEl>
                                          <p:spTgt spid="11267"/>
                                        </p:tgtEl>
                                        <p:attrNameLst>
                                          <p:attrName>ppt_x</p:attrName>
                                        </p:attrNameLst>
                                      </p:cBhvr>
                                    </p:anim>
                                    <p:anim from="0" to="-1.0" calcmode="lin" valueType="num">
                                      <p:cBhvr>
                                        <p:cTn id="47" dur="200" decel="50000" autoRev="1" fill="hold">
                                          <p:stCondLst>
                                            <p:cond delay="600"/>
                                          </p:stCondLst>
                                        </p:cTn>
                                        <p:tgtEl>
                                          <p:spTgt spid="11267"/>
                                        </p:tgtEl>
                                        <p:attrNameLst>
                                          <p:attrName>xshear</p:attrName>
                                        </p:attrNameLst>
                                      </p:cBhvr>
                                    </p:anim>
                                    <p:animScale>
                                      <p:cBhvr>
                                        <p:cTn id="48" dur="200" decel="100000" autoRev="1" fill="hold">
                                          <p:stCondLst>
                                            <p:cond delay="600"/>
                                          </p:stCondLst>
                                        </p:cTn>
                                        <p:tgtEl>
                                          <p:spTgt spid="11267"/>
                                        </p:tgtEl>
                                      </p:cBhvr>
                                      <p:from x="100000" y="100000"/>
                                      <p:to x="80000" y="100000"/>
                                    </p:animScale>
                                    <p:anim by="(#ppt_h/3+#ppt_w*0.1)" calcmode="lin" valueType="num">
                                      <p:cBhvr additive="sum">
                                        <p:cTn id="49" dur="200" decel="100000" autoRev="1" fill="hold">
                                          <p:stCondLst>
                                            <p:cond delay="600"/>
                                          </p:stCondLst>
                                        </p:cTn>
                                        <p:tgtEl>
                                          <p:spTgt spid="1126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8686800" cy="838200"/>
          </a:xfrm>
        </p:spPr>
        <p:txBody>
          <a:bodyPr>
            <a:normAutofit/>
          </a:bodyPr>
          <a:lstStyle/>
          <a:p>
            <a:pPr algn="ctr"/>
            <a:r>
              <a:rPr lang="en-US" sz="3600" dirty="0" smtClean="0">
                <a:solidFill>
                  <a:srgbClr val="FFFF00"/>
                </a:solidFill>
                <a:latin typeface="Arial Black" pitchFamily="34" charset="0"/>
              </a:rPr>
              <a:t>Churches, Priests, Sacrifice</a:t>
            </a:r>
            <a:endParaRPr lang="en-IN" sz="3600" dirty="0">
              <a:solidFill>
                <a:srgbClr val="FFFF00"/>
              </a:solidFill>
              <a:latin typeface="Arial Black" pitchFamily="34" charset="0"/>
            </a:endParaRPr>
          </a:p>
        </p:txBody>
      </p:sp>
      <p:sp>
        <p:nvSpPr>
          <p:cNvPr id="3" name="Content Placeholder 2"/>
          <p:cNvSpPr>
            <a:spLocks noGrp="1"/>
          </p:cNvSpPr>
          <p:nvPr>
            <p:ph idx="1"/>
          </p:nvPr>
        </p:nvSpPr>
        <p:spPr>
          <a:xfrm>
            <a:off x="304800" y="1295400"/>
            <a:ext cx="8229600" cy="4389120"/>
          </a:xfrm>
        </p:spPr>
        <p:txBody>
          <a:bodyPr>
            <a:normAutofit fontScale="92500" lnSpcReduction="20000"/>
          </a:bodyPr>
          <a:lstStyle/>
          <a:p>
            <a:r>
              <a:rPr lang="en-IN" sz="2000" dirty="0" smtClean="0">
                <a:solidFill>
                  <a:srgbClr val="66FFFF"/>
                </a:solidFill>
                <a:latin typeface="Arial Black" pitchFamily="34" charset="0"/>
              </a:rPr>
              <a:t>Until the year 300,  no </a:t>
            </a:r>
          </a:p>
          <a:p>
            <a:pPr>
              <a:buNone/>
            </a:pPr>
            <a:r>
              <a:rPr lang="en-IN" sz="2000" dirty="0" smtClean="0">
                <a:solidFill>
                  <a:srgbClr val="66FFFF"/>
                </a:solidFill>
                <a:latin typeface="Arial Black" pitchFamily="34" charset="0"/>
              </a:rPr>
              <a:t>	buildings built as </a:t>
            </a:r>
            <a:r>
              <a:rPr lang="en-IN" sz="2000" dirty="0" smtClean="0">
                <a:solidFill>
                  <a:srgbClr val="FFFF00"/>
                </a:solidFill>
                <a:latin typeface="Arial Black" pitchFamily="34" charset="0"/>
              </a:rPr>
              <a:t>churches.‘</a:t>
            </a:r>
          </a:p>
          <a:p>
            <a:pPr>
              <a:buNone/>
            </a:pPr>
            <a:endParaRPr lang="en-IN" sz="2000" dirty="0" smtClean="0">
              <a:solidFill>
                <a:srgbClr val="FFFF00"/>
              </a:solidFill>
              <a:latin typeface="Arial Black" pitchFamily="34" charset="0"/>
            </a:endParaRPr>
          </a:p>
          <a:p>
            <a:r>
              <a:rPr lang="en-IN" sz="2000" dirty="0" smtClean="0">
                <a:solidFill>
                  <a:srgbClr val="66FFFF"/>
                </a:solidFill>
                <a:latin typeface="Arial Black" pitchFamily="34" charset="0"/>
              </a:rPr>
              <a:t>Neither did they have a special </a:t>
            </a:r>
          </a:p>
          <a:p>
            <a:pPr>
              <a:buNone/>
            </a:pPr>
            <a:r>
              <a:rPr lang="en-IN" sz="2000" dirty="0" smtClean="0">
                <a:solidFill>
                  <a:srgbClr val="66FFFF"/>
                </a:solidFill>
                <a:latin typeface="Arial Black" pitchFamily="34" charset="0"/>
              </a:rPr>
              <a:t>	priestly caste that was set apart to</a:t>
            </a:r>
          </a:p>
          <a:p>
            <a:pPr>
              <a:buNone/>
            </a:pPr>
            <a:r>
              <a:rPr lang="en-IN" sz="2000" dirty="0" smtClean="0">
                <a:solidFill>
                  <a:srgbClr val="66FFFF"/>
                </a:solidFill>
                <a:latin typeface="Arial Black" pitchFamily="34" charset="0"/>
              </a:rPr>
              <a:t>	 serve God. </a:t>
            </a:r>
          </a:p>
          <a:p>
            <a:endParaRPr lang="en-IN" sz="2000" dirty="0" smtClean="0">
              <a:solidFill>
                <a:srgbClr val="66FFFF"/>
              </a:solidFill>
              <a:latin typeface="Arial Black" pitchFamily="34" charset="0"/>
            </a:endParaRPr>
          </a:p>
          <a:p>
            <a:r>
              <a:rPr lang="en-IN" sz="2000" dirty="0" smtClean="0">
                <a:solidFill>
                  <a:srgbClr val="66FFFF"/>
                </a:solidFill>
                <a:latin typeface="Arial Black" pitchFamily="34" charset="0"/>
              </a:rPr>
              <a:t>Instead, every believer recognized that</a:t>
            </a:r>
          </a:p>
          <a:p>
            <a:pPr>
              <a:buNone/>
            </a:pPr>
            <a:r>
              <a:rPr lang="en-IN" sz="2000" dirty="0" smtClean="0">
                <a:solidFill>
                  <a:srgbClr val="66FFFF"/>
                </a:solidFill>
                <a:latin typeface="Arial Black" pitchFamily="34" charset="0"/>
              </a:rPr>
              <a:t>	 he or she was a </a:t>
            </a:r>
            <a:r>
              <a:rPr lang="en-IN" sz="2000" dirty="0" smtClean="0">
                <a:solidFill>
                  <a:srgbClr val="FFFF00"/>
                </a:solidFill>
                <a:latin typeface="Arial Black" pitchFamily="34" charset="0"/>
              </a:rPr>
              <a:t>priest</a:t>
            </a:r>
            <a:r>
              <a:rPr lang="en-IN" sz="2000" dirty="0" smtClean="0">
                <a:solidFill>
                  <a:srgbClr val="66FFFF"/>
                </a:solidFill>
                <a:latin typeface="Arial Black" pitchFamily="34" charset="0"/>
              </a:rPr>
              <a:t> unto God. </a:t>
            </a:r>
          </a:p>
          <a:p>
            <a:endParaRPr lang="en-IN" sz="2000" dirty="0" smtClean="0">
              <a:solidFill>
                <a:srgbClr val="66FFFF"/>
              </a:solidFill>
              <a:latin typeface="Arial Black" pitchFamily="34" charset="0"/>
            </a:endParaRPr>
          </a:p>
          <a:p>
            <a:r>
              <a:rPr lang="en-IN" sz="2000" dirty="0" smtClean="0">
                <a:solidFill>
                  <a:srgbClr val="66FFFF"/>
                </a:solidFill>
                <a:latin typeface="Arial Black" pitchFamily="34" charset="0"/>
              </a:rPr>
              <a:t>The early Christians also did away with </a:t>
            </a:r>
          </a:p>
          <a:p>
            <a:pPr>
              <a:buNone/>
            </a:pPr>
            <a:r>
              <a:rPr lang="en-IN" sz="2000" dirty="0" smtClean="0">
                <a:solidFill>
                  <a:srgbClr val="66FFFF"/>
                </a:solidFill>
                <a:latin typeface="Arial Black" pitchFamily="34" charset="0"/>
              </a:rPr>
              <a:t>	sacrifices. </a:t>
            </a:r>
          </a:p>
          <a:p>
            <a:pPr>
              <a:buNone/>
            </a:pPr>
            <a:r>
              <a:rPr lang="en-IN" sz="2000" dirty="0" smtClean="0">
                <a:solidFill>
                  <a:srgbClr val="66FFFF"/>
                </a:solidFill>
                <a:latin typeface="Arial Black" pitchFamily="34" charset="0"/>
              </a:rPr>
              <a:t>	Only </a:t>
            </a:r>
            <a:r>
              <a:rPr lang="en-IN" sz="2000" dirty="0" smtClean="0">
                <a:solidFill>
                  <a:srgbClr val="FFFF00"/>
                </a:solidFill>
                <a:latin typeface="Arial Black" pitchFamily="34" charset="0"/>
              </a:rPr>
              <a:t>sacrifice</a:t>
            </a:r>
            <a:r>
              <a:rPr lang="en-IN" sz="2000" dirty="0" smtClean="0">
                <a:solidFill>
                  <a:srgbClr val="66FFFF"/>
                </a:solidFill>
                <a:latin typeface="Arial Black" pitchFamily="34" charset="0"/>
              </a:rPr>
              <a:t>  offered –</a:t>
            </a:r>
          </a:p>
          <a:p>
            <a:pPr>
              <a:buNone/>
            </a:pPr>
            <a:r>
              <a:rPr lang="en-IN" sz="2000" dirty="0" smtClean="0">
                <a:solidFill>
                  <a:srgbClr val="66FFFF"/>
                </a:solidFill>
                <a:latin typeface="Arial Black" pitchFamily="34" charset="0"/>
              </a:rPr>
              <a:t>	 spiritual sacrifices of praise and</a:t>
            </a:r>
          </a:p>
          <a:p>
            <a:pPr>
              <a:buNone/>
            </a:pPr>
            <a:r>
              <a:rPr lang="en-IN" sz="2000" dirty="0" smtClean="0">
                <a:solidFill>
                  <a:srgbClr val="66FFFF"/>
                </a:solidFill>
                <a:latin typeface="Arial Black" pitchFamily="34" charset="0"/>
              </a:rPr>
              <a:t>	 thanksgiving (Heb. 13:15, 1 Peter2:5).</a:t>
            </a:r>
          </a:p>
          <a:p>
            <a:pPr algn="ctr"/>
            <a:endParaRPr lang="en-IN" sz="2000" dirty="0" smtClean="0">
              <a:solidFill>
                <a:srgbClr val="66FFFF"/>
              </a:solidFill>
              <a:latin typeface="Arial Black" pitchFamily="34" charset="0"/>
              <a:ea typeface="Arial Unicode MS" pitchFamily="34" charset="-128"/>
              <a:cs typeface="Arial Unicode MS" pitchFamily="34" charset="-128"/>
            </a:endParaRPr>
          </a:p>
          <a:p>
            <a:endParaRPr lang="en-US" sz="2000" dirty="0">
              <a:solidFill>
                <a:srgbClr val="66FFFF"/>
              </a:solidFill>
              <a:latin typeface="Arial Black" pitchFamily="34" charset="0"/>
            </a:endParaRPr>
          </a:p>
        </p:txBody>
      </p:sp>
      <p:pic>
        <p:nvPicPr>
          <p:cNvPr id="18434" name="Picture 2" descr="C:\Documents and Settings\Administrator\Desktop\TC PPT\images (39).jpg"/>
          <p:cNvPicPr>
            <a:picLocks noChangeAspect="1" noChangeArrowheads="1"/>
          </p:cNvPicPr>
          <p:nvPr/>
        </p:nvPicPr>
        <p:blipFill>
          <a:blip r:embed="rId2"/>
          <a:srcRect/>
          <a:stretch>
            <a:fillRect/>
          </a:stretch>
        </p:blipFill>
        <p:spPr bwMode="auto">
          <a:xfrm>
            <a:off x="6248400" y="914400"/>
            <a:ext cx="27432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435" name="Picture 3" descr="C:\Documents and Settings\Administrator\Desktop\TC PPT\images (38).jpg"/>
          <p:cNvPicPr>
            <a:picLocks noChangeAspect="1" noChangeArrowheads="1"/>
          </p:cNvPicPr>
          <p:nvPr/>
        </p:nvPicPr>
        <p:blipFill>
          <a:blip r:embed="rId3"/>
          <a:srcRect/>
          <a:stretch>
            <a:fillRect/>
          </a:stretch>
        </p:blipFill>
        <p:spPr bwMode="auto">
          <a:xfrm>
            <a:off x="6324600" y="2971800"/>
            <a:ext cx="2667000"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436" name="Picture 4" descr="C:\Documents and Settings\Administrator\Desktop\TC PPT\images (40).jpg"/>
          <p:cNvPicPr>
            <a:picLocks noChangeAspect="1" noChangeArrowheads="1"/>
          </p:cNvPicPr>
          <p:nvPr/>
        </p:nvPicPr>
        <p:blipFill>
          <a:blip r:embed="rId4"/>
          <a:srcRect/>
          <a:stretch>
            <a:fillRect/>
          </a:stretch>
        </p:blipFill>
        <p:spPr bwMode="auto">
          <a:xfrm>
            <a:off x="6400800" y="4876800"/>
            <a:ext cx="2590800"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16" dur="500"/>
                                        <p:tgtEl>
                                          <p:spTgt spid="3">
                                            <p:txEl>
                                              <p:pRg st="1" end="1"/>
                                            </p:txEl>
                                          </p:spTgt>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1"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22" dur="500"/>
                                        <p:tgtEl>
                                          <p:spTgt spid="3">
                                            <p:txEl>
                                              <p:pRg st="3" end="3"/>
                                            </p:txEl>
                                          </p:spTgt>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7"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28" dur="500"/>
                                        <p:tgtEl>
                                          <p:spTgt spid="3">
                                            <p:txEl>
                                              <p:pRg st="4" end="4"/>
                                            </p:txEl>
                                          </p:spTgt>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3"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34" dur="500"/>
                                        <p:tgtEl>
                                          <p:spTgt spid="3">
                                            <p:txEl>
                                              <p:pRg st="5" end="5"/>
                                            </p:txEl>
                                          </p:spTgt>
                                        </p:tgtEl>
                                      </p:cBhvr>
                                    </p:animEffect>
                                  </p:childTnLst>
                                </p:cTn>
                              </p:par>
                              <p:par>
                                <p:cTn id="35" presetID="49" presetClass="entr" presetSubtype="0" decel="10000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p:cTn id="3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7" end="7"/>
                                            </p:txEl>
                                          </p:spTgt>
                                        </p:tgtEl>
                                        <p:attrNameLst>
                                          <p:attrName>ppt_h</p:attrName>
                                        </p:attrNameLst>
                                      </p:cBhvr>
                                      <p:tavLst>
                                        <p:tav tm="0">
                                          <p:val>
                                            <p:fltVal val="0"/>
                                          </p:val>
                                        </p:tav>
                                        <p:tav tm="100000">
                                          <p:val>
                                            <p:strVal val="#ppt_h"/>
                                          </p:val>
                                        </p:tav>
                                      </p:tavLst>
                                    </p:anim>
                                    <p:anim calcmode="lin" valueType="num">
                                      <p:cBhvr>
                                        <p:cTn id="39" dur="500" fill="hold"/>
                                        <p:tgtEl>
                                          <p:spTgt spid="3">
                                            <p:txEl>
                                              <p:pRg st="7" end="7"/>
                                            </p:txEl>
                                          </p:spTgt>
                                        </p:tgtEl>
                                        <p:attrNameLst>
                                          <p:attrName>style.rotation</p:attrName>
                                        </p:attrNameLst>
                                      </p:cBhvr>
                                      <p:tavLst>
                                        <p:tav tm="0">
                                          <p:val>
                                            <p:fltVal val="360"/>
                                          </p:val>
                                        </p:tav>
                                        <p:tav tm="100000">
                                          <p:val>
                                            <p:fltVal val="0"/>
                                          </p:val>
                                        </p:tav>
                                      </p:tavLst>
                                    </p:anim>
                                    <p:animEffect transition="in" filter="fade">
                                      <p:cBhvr>
                                        <p:cTn id="40" dur="500"/>
                                        <p:tgtEl>
                                          <p:spTgt spid="3">
                                            <p:txEl>
                                              <p:pRg st="7" end="7"/>
                                            </p:txEl>
                                          </p:spTgt>
                                        </p:tgtEl>
                                      </p:cBhvr>
                                    </p:animEffect>
                                  </p:childTnLst>
                                </p:cTn>
                              </p:par>
                              <p:par>
                                <p:cTn id="41" presetID="49" presetClass="entr" presetSubtype="0" decel="10000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p:cTn id="4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8" end="8"/>
                                            </p:txEl>
                                          </p:spTgt>
                                        </p:tgtEl>
                                        <p:attrNameLst>
                                          <p:attrName>ppt_h</p:attrName>
                                        </p:attrNameLst>
                                      </p:cBhvr>
                                      <p:tavLst>
                                        <p:tav tm="0">
                                          <p:val>
                                            <p:fltVal val="0"/>
                                          </p:val>
                                        </p:tav>
                                        <p:tav tm="100000">
                                          <p:val>
                                            <p:strVal val="#ppt_h"/>
                                          </p:val>
                                        </p:tav>
                                      </p:tavLst>
                                    </p:anim>
                                    <p:anim calcmode="lin" valueType="num">
                                      <p:cBhvr>
                                        <p:cTn id="45" dur="500" fill="hold"/>
                                        <p:tgtEl>
                                          <p:spTgt spid="3">
                                            <p:txEl>
                                              <p:pRg st="8" end="8"/>
                                            </p:txEl>
                                          </p:spTgt>
                                        </p:tgtEl>
                                        <p:attrNameLst>
                                          <p:attrName>style.rotation</p:attrName>
                                        </p:attrNameLst>
                                      </p:cBhvr>
                                      <p:tavLst>
                                        <p:tav tm="0">
                                          <p:val>
                                            <p:fltVal val="360"/>
                                          </p:val>
                                        </p:tav>
                                        <p:tav tm="100000">
                                          <p:val>
                                            <p:fltVal val="0"/>
                                          </p:val>
                                        </p:tav>
                                      </p:tavLst>
                                    </p:anim>
                                    <p:animEffect transition="in" filter="fade">
                                      <p:cBhvr>
                                        <p:cTn id="46" dur="500"/>
                                        <p:tgtEl>
                                          <p:spTgt spid="3">
                                            <p:txEl>
                                              <p:pRg st="8" end="8"/>
                                            </p:txEl>
                                          </p:spTgt>
                                        </p:tgtEl>
                                      </p:cBhvr>
                                    </p:animEffect>
                                  </p:childTnLst>
                                </p:cTn>
                              </p:par>
                              <p:par>
                                <p:cTn id="47" presetID="49" presetClass="entr" presetSubtype="0" decel="10000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p:cTn id="49"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51" dur="500" fill="hold"/>
                                        <p:tgtEl>
                                          <p:spTgt spid="3">
                                            <p:txEl>
                                              <p:pRg st="10" end="10"/>
                                            </p:txEl>
                                          </p:spTgt>
                                        </p:tgtEl>
                                        <p:attrNameLst>
                                          <p:attrName>style.rotation</p:attrName>
                                        </p:attrNameLst>
                                      </p:cBhvr>
                                      <p:tavLst>
                                        <p:tav tm="0">
                                          <p:val>
                                            <p:fltVal val="360"/>
                                          </p:val>
                                        </p:tav>
                                        <p:tav tm="100000">
                                          <p:val>
                                            <p:fltVal val="0"/>
                                          </p:val>
                                        </p:tav>
                                      </p:tavLst>
                                    </p:anim>
                                    <p:animEffect transition="in" filter="fade">
                                      <p:cBhvr>
                                        <p:cTn id="52" dur="500"/>
                                        <p:tgtEl>
                                          <p:spTgt spid="3">
                                            <p:txEl>
                                              <p:pRg st="10" end="10"/>
                                            </p:txEl>
                                          </p:spTgt>
                                        </p:tgtEl>
                                      </p:cBhvr>
                                    </p:animEffect>
                                  </p:childTnLst>
                                </p:cTn>
                              </p:par>
                              <p:par>
                                <p:cTn id="53" presetID="49" presetClass="entr" presetSubtype="0" decel="10000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p:cTn id="55"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6" dur="5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57" dur="500" fill="hold"/>
                                        <p:tgtEl>
                                          <p:spTgt spid="3">
                                            <p:txEl>
                                              <p:pRg st="11" end="11"/>
                                            </p:txEl>
                                          </p:spTgt>
                                        </p:tgtEl>
                                        <p:attrNameLst>
                                          <p:attrName>style.rotation</p:attrName>
                                        </p:attrNameLst>
                                      </p:cBhvr>
                                      <p:tavLst>
                                        <p:tav tm="0">
                                          <p:val>
                                            <p:fltVal val="360"/>
                                          </p:val>
                                        </p:tav>
                                        <p:tav tm="100000">
                                          <p:val>
                                            <p:fltVal val="0"/>
                                          </p:val>
                                        </p:tav>
                                      </p:tavLst>
                                    </p:anim>
                                    <p:animEffect transition="in" filter="fade">
                                      <p:cBhvr>
                                        <p:cTn id="58" dur="500"/>
                                        <p:tgtEl>
                                          <p:spTgt spid="3">
                                            <p:txEl>
                                              <p:pRg st="11" end="11"/>
                                            </p:txEl>
                                          </p:spTgt>
                                        </p:tgtEl>
                                      </p:cBhvr>
                                    </p:animEffect>
                                  </p:childTnLst>
                                </p:cTn>
                              </p:par>
                              <p:par>
                                <p:cTn id="59" presetID="49" presetClass="entr" presetSubtype="0" decel="100000"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p:cTn id="61"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63" dur="500" fill="hold"/>
                                        <p:tgtEl>
                                          <p:spTgt spid="3">
                                            <p:txEl>
                                              <p:pRg st="12" end="12"/>
                                            </p:txEl>
                                          </p:spTgt>
                                        </p:tgtEl>
                                        <p:attrNameLst>
                                          <p:attrName>style.rotation</p:attrName>
                                        </p:attrNameLst>
                                      </p:cBhvr>
                                      <p:tavLst>
                                        <p:tav tm="0">
                                          <p:val>
                                            <p:fltVal val="360"/>
                                          </p:val>
                                        </p:tav>
                                        <p:tav tm="100000">
                                          <p:val>
                                            <p:fltVal val="0"/>
                                          </p:val>
                                        </p:tav>
                                      </p:tavLst>
                                    </p:anim>
                                    <p:animEffect transition="in" filter="fade">
                                      <p:cBhvr>
                                        <p:cTn id="64" dur="500"/>
                                        <p:tgtEl>
                                          <p:spTgt spid="3">
                                            <p:txEl>
                                              <p:pRg st="12" end="12"/>
                                            </p:txEl>
                                          </p:spTgt>
                                        </p:tgtEl>
                                      </p:cBhvr>
                                    </p:animEffect>
                                  </p:childTnLst>
                                </p:cTn>
                              </p:par>
                              <p:par>
                                <p:cTn id="65" presetID="49" presetClass="entr" presetSubtype="0" decel="100000"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p:cTn id="67"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13" end="13"/>
                                            </p:txEl>
                                          </p:spTgt>
                                        </p:tgtEl>
                                        <p:attrNameLst>
                                          <p:attrName>ppt_h</p:attrName>
                                        </p:attrNameLst>
                                      </p:cBhvr>
                                      <p:tavLst>
                                        <p:tav tm="0">
                                          <p:val>
                                            <p:fltVal val="0"/>
                                          </p:val>
                                        </p:tav>
                                        <p:tav tm="100000">
                                          <p:val>
                                            <p:strVal val="#ppt_h"/>
                                          </p:val>
                                        </p:tav>
                                      </p:tavLst>
                                    </p:anim>
                                    <p:anim calcmode="lin" valueType="num">
                                      <p:cBhvr>
                                        <p:cTn id="69" dur="500" fill="hold"/>
                                        <p:tgtEl>
                                          <p:spTgt spid="3">
                                            <p:txEl>
                                              <p:pRg st="13" end="13"/>
                                            </p:txEl>
                                          </p:spTgt>
                                        </p:tgtEl>
                                        <p:attrNameLst>
                                          <p:attrName>style.rotation</p:attrName>
                                        </p:attrNameLst>
                                      </p:cBhvr>
                                      <p:tavLst>
                                        <p:tav tm="0">
                                          <p:val>
                                            <p:fltVal val="360"/>
                                          </p:val>
                                        </p:tav>
                                        <p:tav tm="100000">
                                          <p:val>
                                            <p:fltVal val="0"/>
                                          </p:val>
                                        </p:tav>
                                      </p:tavLst>
                                    </p:anim>
                                    <p:animEffect transition="in" filter="fade">
                                      <p:cBhvr>
                                        <p:cTn id="70" dur="500"/>
                                        <p:tgtEl>
                                          <p:spTgt spid="3">
                                            <p:txEl>
                                              <p:pRg st="13" end="13"/>
                                            </p:txEl>
                                          </p:spTgt>
                                        </p:tgtEl>
                                      </p:cBhvr>
                                    </p:animEffect>
                                  </p:childTnLst>
                                </p:cTn>
                              </p:par>
                              <p:par>
                                <p:cTn id="71" presetID="49" presetClass="entr" presetSubtype="0" decel="100000" fill="hold" nodeType="with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p:cTn id="73"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74" dur="500" fill="hold"/>
                                        <p:tgtEl>
                                          <p:spTgt spid="3">
                                            <p:txEl>
                                              <p:pRg st="14" end="14"/>
                                            </p:txEl>
                                          </p:spTgt>
                                        </p:tgtEl>
                                        <p:attrNameLst>
                                          <p:attrName>ppt_h</p:attrName>
                                        </p:attrNameLst>
                                      </p:cBhvr>
                                      <p:tavLst>
                                        <p:tav tm="0">
                                          <p:val>
                                            <p:fltVal val="0"/>
                                          </p:val>
                                        </p:tav>
                                        <p:tav tm="100000">
                                          <p:val>
                                            <p:strVal val="#ppt_h"/>
                                          </p:val>
                                        </p:tav>
                                      </p:tavLst>
                                    </p:anim>
                                    <p:anim calcmode="lin" valueType="num">
                                      <p:cBhvr>
                                        <p:cTn id="75" dur="500" fill="hold"/>
                                        <p:tgtEl>
                                          <p:spTgt spid="3">
                                            <p:txEl>
                                              <p:pRg st="14" end="14"/>
                                            </p:txEl>
                                          </p:spTgt>
                                        </p:tgtEl>
                                        <p:attrNameLst>
                                          <p:attrName>style.rotation</p:attrName>
                                        </p:attrNameLst>
                                      </p:cBhvr>
                                      <p:tavLst>
                                        <p:tav tm="0">
                                          <p:val>
                                            <p:fltVal val="360"/>
                                          </p:val>
                                        </p:tav>
                                        <p:tav tm="100000">
                                          <p:val>
                                            <p:fltVal val="0"/>
                                          </p:val>
                                        </p:tav>
                                      </p:tavLst>
                                    </p:anim>
                                    <p:animEffect transition="in" filter="fade">
                                      <p:cBhvr>
                                        <p:cTn id="76" dur="500"/>
                                        <p:tgtEl>
                                          <p:spTgt spid="3">
                                            <p:txEl>
                                              <p:pRg st="14" end="14"/>
                                            </p:txEl>
                                          </p:spTgt>
                                        </p:tgtEl>
                                      </p:cBhvr>
                                    </p:animEffect>
                                  </p:childTnLst>
                                </p:cTn>
                              </p:par>
                              <p:par>
                                <p:cTn id="77" presetID="26" presetClass="entr" presetSubtype="0" fill="hold" nodeType="withEffect">
                                  <p:stCondLst>
                                    <p:cond delay="0"/>
                                  </p:stCondLst>
                                  <p:childTnLst>
                                    <p:set>
                                      <p:cBhvr>
                                        <p:cTn id="78" dur="1" fill="hold">
                                          <p:stCondLst>
                                            <p:cond delay="0"/>
                                          </p:stCondLst>
                                        </p:cTn>
                                        <p:tgtEl>
                                          <p:spTgt spid="18435"/>
                                        </p:tgtEl>
                                        <p:attrNameLst>
                                          <p:attrName>style.visibility</p:attrName>
                                        </p:attrNameLst>
                                      </p:cBhvr>
                                      <p:to>
                                        <p:strVal val="visible"/>
                                      </p:to>
                                    </p:set>
                                    <p:animEffect transition="in" filter="wipe(down)">
                                      <p:cBhvr>
                                        <p:cTn id="79" dur="580">
                                          <p:stCondLst>
                                            <p:cond delay="0"/>
                                          </p:stCondLst>
                                        </p:cTn>
                                        <p:tgtEl>
                                          <p:spTgt spid="18435"/>
                                        </p:tgtEl>
                                      </p:cBhvr>
                                    </p:animEffect>
                                    <p:anim calcmode="lin" valueType="num">
                                      <p:cBhvr>
                                        <p:cTn id="80" dur="1822" tmFilter="0,0; 0.14,0.36; 0.43,0.73; 0.71,0.91; 1.0,1.0">
                                          <p:stCondLst>
                                            <p:cond delay="0"/>
                                          </p:stCondLst>
                                        </p:cTn>
                                        <p:tgtEl>
                                          <p:spTgt spid="18435"/>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8435"/>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8435"/>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8435"/>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8435"/>
                                        </p:tgtEl>
                                        <p:attrNameLst>
                                          <p:attrName>ppt_y</p:attrName>
                                        </p:attrNameLst>
                                      </p:cBhvr>
                                      <p:tavLst>
                                        <p:tav tm="0" fmla="#ppt_y-sin(pi*$)/81">
                                          <p:val>
                                            <p:fltVal val="0"/>
                                          </p:val>
                                        </p:tav>
                                        <p:tav tm="100000">
                                          <p:val>
                                            <p:fltVal val="1"/>
                                          </p:val>
                                        </p:tav>
                                      </p:tavLst>
                                    </p:anim>
                                    <p:animScale>
                                      <p:cBhvr>
                                        <p:cTn id="85" dur="26">
                                          <p:stCondLst>
                                            <p:cond delay="650"/>
                                          </p:stCondLst>
                                        </p:cTn>
                                        <p:tgtEl>
                                          <p:spTgt spid="18435"/>
                                        </p:tgtEl>
                                      </p:cBhvr>
                                      <p:to x="100000" y="60000"/>
                                    </p:animScale>
                                    <p:animScale>
                                      <p:cBhvr>
                                        <p:cTn id="86" dur="166" decel="50000">
                                          <p:stCondLst>
                                            <p:cond delay="676"/>
                                          </p:stCondLst>
                                        </p:cTn>
                                        <p:tgtEl>
                                          <p:spTgt spid="18435"/>
                                        </p:tgtEl>
                                      </p:cBhvr>
                                      <p:to x="100000" y="100000"/>
                                    </p:animScale>
                                    <p:animScale>
                                      <p:cBhvr>
                                        <p:cTn id="87" dur="26">
                                          <p:stCondLst>
                                            <p:cond delay="1312"/>
                                          </p:stCondLst>
                                        </p:cTn>
                                        <p:tgtEl>
                                          <p:spTgt spid="18435"/>
                                        </p:tgtEl>
                                      </p:cBhvr>
                                      <p:to x="100000" y="80000"/>
                                    </p:animScale>
                                    <p:animScale>
                                      <p:cBhvr>
                                        <p:cTn id="88" dur="166" decel="50000">
                                          <p:stCondLst>
                                            <p:cond delay="1338"/>
                                          </p:stCondLst>
                                        </p:cTn>
                                        <p:tgtEl>
                                          <p:spTgt spid="18435"/>
                                        </p:tgtEl>
                                      </p:cBhvr>
                                      <p:to x="100000" y="100000"/>
                                    </p:animScale>
                                    <p:animScale>
                                      <p:cBhvr>
                                        <p:cTn id="89" dur="26">
                                          <p:stCondLst>
                                            <p:cond delay="1642"/>
                                          </p:stCondLst>
                                        </p:cTn>
                                        <p:tgtEl>
                                          <p:spTgt spid="18435"/>
                                        </p:tgtEl>
                                      </p:cBhvr>
                                      <p:to x="100000" y="90000"/>
                                    </p:animScale>
                                    <p:animScale>
                                      <p:cBhvr>
                                        <p:cTn id="90" dur="166" decel="50000">
                                          <p:stCondLst>
                                            <p:cond delay="1668"/>
                                          </p:stCondLst>
                                        </p:cTn>
                                        <p:tgtEl>
                                          <p:spTgt spid="18435"/>
                                        </p:tgtEl>
                                      </p:cBhvr>
                                      <p:to x="100000" y="100000"/>
                                    </p:animScale>
                                    <p:animScale>
                                      <p:cBhvr>
                                        <p:cTn id="91" dur="26">
                                          <p:stCondLst>
                                            <p:cond delay="1808"/>
                                          </p:stCondLst>
                                        </p:cTn>
                                        <p:tgtEl>
                                          <p:spTgt spid="18435"/>
                                        </p:tgtEl>
                                      </p:cBhvr>
                                      <p:to x="100000" y="95000"/>
                                    </p:animScale>
                                    <p:animScale>
                                      <p:cBhvr>
                                        <p:cTn id="92" dur="166" decel="50000">
                                          <p:stCondLst>
                                            <p:cond delay="1834"/>
                                          </p:stCondLst>
                                        </p:cTn>
                                        <p:tgtEl>
                                          <p:spTgt spid="18435"/>
                                        </p:tgtEl>
                                      </p:cBhvr>
                                      <p:to x="100000" y="100000"/>
                                    </p:animScale>
                                  </p:childTnLst>
                                </p:cTn>
                              </p:par>
                              <p:par>
                                <p:cTn id="93" presetID="26" presetClass="entr" presetSubtype="0" fill="hold" nodeType="withEffect">
                                  <p:stCondLst>
                                    <p:cond delay="0"/>
                                  </p:stCondLst>
                                  <p:childTnLst>
                                    <p:set>
                                      <p:cBhvr>
                                        <p:cTn id="94" dur="1" fill="hold">
                                          <p:stCondLst>
                                            <p:cond delay="0"/>
                                          </p:stCondLst>
                                        </p:cTn>
                                        <p:tgtEl>
                                          <p:spTgt spid="18434"/>
                                        </p:tgtEl>
                                        <p:attrNameLst>
                                          <p:attrName>style.visibility</p:attrName>
                                        </p:attrNameLst>
                                      </p:cBhvr>
                                      <p:to>
                                        <p:strVal val="visible"/>
                                      </p:to>
                                    </p:set>
                                    <p:animEffect transition="in" filter="wipe(down)">
                                      <p:cBhvr>
                                        <p:cTn id="95" dur="580">
                                          <p:stCondLst>
                                            <p:cond delay="0"/>
                                          </p:stCondLst>
                                        </p:cTn>
                                        <p:tgtEl>
                                          <p:spTgt spid="18434"/>
                                        </p:tgtEl>
                                      </p:cBhvr>
                                    </p:animEffect>
                                    <p:anim calcmode="lin" valueType="num">
                                      <p:cBhvr>
                                        <p:cTn id="96" dur="1822" tmFilter="0,0; 0.14,0.36; 0.43,0.73; 0.71,0.91; 1.0,1.0">
                                          <p:stCondLst>
                                            <p:cond delay="0"/>
                                          </p:stCondLst>
                                        </p:cTn>
                                        <p:tgtEl>
                                          <p:spTgt spid="18434"/>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18434"/>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18434"/>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18434"/>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18434"/>
                                        </p:tgtEl>
                                        <p:attrNameLst>
                                          <p:attrName>ppt_y</p:attrName>
                                        </p:attrNameLst>
                                      </p:cBhvr>
                                      <p:tavLst>
                                        <p:tav tm="0" fmla="#ppt_y-sin(pi*$)/81">
                                          <p:val>
                                            <p:fltVal val="0"/>
                                          </p:val>
                                        </p:tav>
                                        <p:tav tm="100000">
                                          <p:val>
                                            <p:fltVal val="1"/>
                                          </p:val>
                                        </p:tav>
                                      </p:tavLst>
                                    </p:anim>
                                    <p:animScale>
                                      <p:cBhvr>
                                        <p:cTn id="101" dur="26">
                                          <p:stCondLst>
                                            <p:cond delay="650"/>
                                          </p:stCondLst>
                                        </p:cTn>
                                        <p:tgtEl>
                                          <p:spTgt spid="18434"/>
                                        </p:tgtEl>
                                      </p:cBhvr>
                                      <p:to x="100000" y="60000"/>
                                    </p:animScale>
                                    <p:animScale>
                                      <p:cBhvr>
                                        <p:cTn id="102" dur="166" decel="50000">
                                          <p:stCondLst>
                                            <p:cond delay="676"/>
                                          </p:stCondLst>
                                        </p:cTn>
                                        <p:tgtEl>
                                          <p:spTgt spid="18434"/>
                                        </p:tgtEl>
                                      </p:cBhvr>
                                      <p:to x="100000" y="100000"/>
                                    </p:animScale>
                                    <p:animScale>
                                      <p:cBhvr>
                                        <p:cTn id="103" dur="26">
                                          <p:stCondLst>
                                            <p:cond delay="1312"/>
                                          </p:stCondLst>
                                        </p:cTn>
                                        <p:tgtEl>
                                          <p:spTgt spid="18434"/>
                                        </p:tgtEl>
                                      </p:cBhvr>
                                      <p:to x="100000" y="80000"/>
                                    </p:animScale>
                                    <p:animScale>
                                      <p:cBhvr>
                                        <p:cTn id="104" dur="166" decel="50000">
                                          <p:stCondLst>
                                            <p:cond delay="1338"/>
                                          </p:stCondLst>
                                        </p:cTn>
                                        <p:tgtEl>
                                          <p:spTgt spid="18434"/>
                                        </p:tgtEl>
                                      </p:cBhvr>
                                      <p:to x="100000" y="100000"/>
                                    </p:animScale>
                                    <p:animScale>
                                      <p:cBhvr>
                                        <p:cTn id="105" dur="26">
                                          <p:stCondLst>
                                            <p:cond delay="1642"/>
                                          </p:stCondLst>
                                        </p:cTn>
                                        <p:tgtEl>
                                          <p:spTgt spid="18434"/>
                                        </p:tgtEl>
                                      </p:cBhvr>
                                      <p:to x="100000" y="90000"/>
                                    </p:animScale>
                                    <p:animScale>
                                      <p:cBhvr>
                                        <p:cTn id="106" dur="166" decel="50000">
                                          <p:stCondLst>
                                            <p:cond delay="1668"/>
                                          </p:stCondLst>
                                        </p:cTn>
                                        <p:tgtEl>
                                          <p:spTgt spid="18434"/>
                                        </p:tgtEl>
                                      </p:cBhvr>
                                      <p:to x="100000" y="100000"/>
                                    </p:animScale>
                                    <p:animScale>
                                      <p:cBhvr>
                                        <p:cTn id="107" dur="26">
                                          <p:stCondLst>
                                            <p:cond delay="1808"/>
                                          </p:stCondLst>
                                        </p:cTn>
                                        <p:tgtEl>
                                          <p:spTgt spid="18434"/>
                                        </p:tgtEl>
                                      </p:cBhvr>
                                      <p:to x="100000" y="95000"/>
                                    </p:animScale>
                                    <p:animScale>
                                      <p:cBhvr>
                                        <p:cTn id="108" dur="166" decel="50000">
                                          <p:stCondLst>
                                            <p:cond delay="1834"/>
                                          </p:stCondLst>
                                        </p:cTn>
                                        <p:tgtEl>
                                          <p:spTgt spid="18434"/>
                                        </p:tgtEl>
                                      </p:cBhvr>
                                      <p:to x="100000" y="100000"/>
                                    </p:animScale>
                                  </p:childTnLst>
                                </p:cTn>
                              </p:par>
                            </p:childTnLst>
                          </p:cTn>
                        </p:par>
                      </p:childTnLst>
                    </p:cTn>
                  </p:par>
                  <p:par>
                    <p:cTn id="109" fill="hold">
                      <p:stCondLst>
                        <p:cond delay="indefinite"/>
                      </p:stCondLst>
                      <p:childTnLst>
                        <p:par>
                          <p:cTn id="110" fill="hold">
                            <p:stCondLst>
                              <p:cond delay="0"/>
                            </p:stCondLst>
                            <p:childTnLst>
                              <p:par>
                                <p:cTn id="111" presetID="26" presetClass="entr" presetSubtype="0" fill="hold" nodeType="clickEffect">
                                  <p:stCondLst>
                                    <p:cond delay="0"/>
                                  </p:stCondLst>
                                  <p:childTnLst>
                                    <p:set>
                                      <p:cBhvr>
                                        <p:cTn id="112" dur="1" fill="hold">
                                          <p:stCondLst>
                                            <p:cond delay="0"/>
                                          </p:stCondLst>
                                        </p:cTn>
                                        <p:tgtEl>
                                          <p:spTgt spid="18436"/>
                                        </p:tgtEl>
                                        <p:attrNameLst>
                                          <p:attrName>style.visibility</p:attrName>
                                        </p:attrNameLst>
                                      </p:cBhvr>
                                      <p:to>
                                        <p:strVal val="visible"/>
                                      </p:to>
                                    </p:set>
                                    <p:animEffect transition="in" filter="wipe(down)">
                                      <p:cBhvr>
                                        <p:cTn id="113" dur="580">
                                          <p:stCondLst>
                                            <p:cond delay="0"/>
                                          </p:stCondLst>
                                        </p:cTn>
                                        <p:tgtEl>
                                          <p:spTgt spid="18436"/>
                                        </p:tgtEl>
                                      </p:cBhvr>
                                    </p:animEffect>
                                    <p:anim calcmode="lin" valueType="num">
                                      <p:cBhvr>
                                        <p:cTn id="114" dur="1822" tmFilter="0,0; 0.14,0.36; 0.43,0.73; 0.71,0.91; 1.0,1.0">
                                          <p:stCondLst>
                                            <p:cond delay="0"/>
                                          </p:stCondLst>
                                        </p:cTn>
                                        <p:tgtEl>
                                          <p:spTgt spid="18436"/>
                                        </p:tgtEl>
                                        <p:attrNameLst>
                                          <p:attrName>ppt_x</p:attrName>
                                        </p:attrNameLst>
                                      </p:cBhvr>
                                      <p:tavLst>
                                        <p:tav tm="0">
                                          <p:val>
                                            <p:strVal val="#ppt_x-0.25"/>
                                          </p:val>
                                        </p:tav>
                                        <p:tav tm="100000">
                                          <p:val>
                                            <p:strVal val="#ppt_x"/>
                                          </p:val>
                                        </p:tav>
                                      </p:tavLst>
                                    </p:anim>
                                    <p:anim calcmode="lin" valueType="num">
                                      <p:cBhvr>
                                        <p:cTn id="115" dur="664" tmFilter="0.0,0.0; 0.25,0.07; 0.50,0.2; 0.75,0.467; 1.0,1.0">
                                          <p:stCondLst>
                                            <p:cond delay="0"/>
                                          </p:stCondLst>
                                        </p:cTn>
                                        <p:tgtEl>
                                          <p:spTgt spid="18436"/>
                                        </p:tgtEl>
                                        <p:attrNameLst>
                                          <p:attrName>ppt_y</p:attrName>
                                        </p:attrNameLst>
                                      </p:cBhvr>
                                      <p:tavLst>
                                        <p:tav tm="0" fmla="#ppt_y-sin(pi*$)/3">
                                          <p:val>
                                            <p:fltVal val="0.5"/>
                                          </p:val>
                                        </p:tav>
                                        <p:tav tm="100000">
                                          <p:val>
                                            <p:fltVal val="1"/>
                                          </p:val>
                                        </p:tav>
                                      </p:tavLst>
                                    </p:anim>
                                    <p:anim calcmode="lin" valueType="num">
                                      <p:cBhvr>
                                        <p:cTn id="116" dur="664" tmFilter="0, 0; 0.125,0.2665; 0.25,0.4; 0.375,0.465; 0.5,0.5;  0.625,0.535; 0.75,0.6; 0.875,0.7335; 1,1">
                                          <p:stCondLst>
                                            <p:cond delay="664"/>
                                          </p:stCondLst>
                                        </p:cTn>
                                        <p:tgtEl>
                                          <p:spTgt spid="18436"/>
                                        </p:tgtEl>
                                        <p:attrNameLst>
                                          <p:attrName>ppt_y</p:attrName>
                                        </p:attrNameLst>
                                      </p:cBhvr>
                                      <p:tavLst>
                                        <p:tav tm="0" fmla="#ppt_y-sin(pi*$)/9">
                                          <p:val>
                                            <p:fltVal val="0"/>
                                          </p:val>
                                        </p:tav>
                                        <p:tav tm="100000">
                                          <p:val>
                                            <p:fltVal val="1"/>
                                          </p:val>
                                        </p:tav>
                                      </p:tavLst>
                                    </p:anim>
                                    <p:anim calcmode="lin" valueType="num">
                                      <p:cBhvr>
                                        <p:cTn id="117" dur="332" tmFilter="0, 0; 0.125,0.2665; 0.25,0.4; 0.375,0.465; 0.5,0.5;  0.625,0.535; 0.75,0.6; 0.875,0.7335; 1,1">
                                          <p:stCondLst>
                                            <p:cond delay="1324"/>
                                          </p:stCondLst>
                                        </p:cTn>
                                        <p:tgtEl>
                                          <p:spTgt spid="18436"/>
                                        </p:tgtEl>
                                        <p:attrNameLst>
                                          <p:attrName>ppt_y</p:attrName>
                                        </p:attrNameLst>
                                      </p:cBhvr>
                                      <p:tavLst>
                                        <p:tav tm="0" fmla="#ppt_y-sin(pi*$)/27">
                                          <p:val>
                                            <p:fltVal val="0"/>
                                          </p:val>
                                        </p:tav>
                                        <p:tav tm="100000">
                                          <p:val>
                                            <p:fltVal val="1"/>
                                          </p:val>
                                        </p:tav>
                                      </p:tavLst>
                                    </p:anim>
                                    <p:anim calcmode="lin" valueType="num">
                                      <p:cBhvr>
                                        <p:cTn id="118" dur="164" tmFilter="0, 0; 0.125,0.2665; 0.25,0.4; 0.375,0.465; 0.5,0.5;  0.625,0.535; 0.75,0.6; 0.875,0.7335; 1,1">
                                          <p:stCondLst>
                                            <p:cond delay="1656"/>
                                          </p:stCondLst>
                                        </p:cTn>
                                        <p:tgtEl>
                                          <p:spTgt spid="18436"/>
                                        </p:tgtEl>
                                        <p:attrNameLst>
                                          <p:attrName>ppt_y</p:attrName>
                                        </p:attrNameLst>
                                      </p:cBhvr>
                                      <p:tavLst>
                                        <p:tav tm="0" fmla="#ppt_y-sin(pi*$)/81">
                                          <p:val>
                                            <p:fltVal val="0"/>
                                          </p:val>
                                        </p:tav>
                                        <p:tav tm="100000">
                                          <p:val>
                                            <p:fltVal val="1"/>
                                          </p:val>
                                        </p:tav>
                                      </p:tavLst>
                                    </p:anim>
                                    <p:animScale>
                                      <p:cBhvr>
                                        <p:cTn id="119" dur="26">
                                          <p:stCondLst>
                                            <p:cond delay="650"/>
                                          </p:stCondLst>
                                        </p:cTn>
                                        <p:tgtEl>
                                          <p:spTgt spid="18436"/>
                                        </p:tgtEl>
                                      </p:cBhvr>
                                      <p:to x="100000" y="60000"/>
                                    </p:animScale>
                                    <p:animScale>
                                      <p:cBhvr>
                                        <p:cTn id="120" dur="166" decel="50000">
                                          <p:stCondLst>
                                            <p:cond delay="676"/>
                                          </p:stCondLst>
                                        </p:cTn>
                                        <p:tgtEl>
                                          <p:spTgt spid="18436"/>
                                        </p:tgtEl>
                                      </p:cBhvr>
                                      <p:to x="100000" y="100000"/>
                                    </p:animScale>
                                    <p:animScale>
                                      <p:cBhvr>
                                        <p:cTn id="121" dur="26">
                                          <p:stCondLst>
                                            <p:cond delay="1312"/>
                                          </p:stCondLst>
                                        </p:cTn>
                                        <p:tgtEl>
                                          <p:spTgt spid="18436"/>
                                        </p:tgtEl>
                                      </p:cBhvr>
                                      <p:to x="100000" y="80000"/>
                                    </p:animScale>
                                    <p:animScale>
                                      <p:cBhvr>
                                        <p:cTn id="122" dur="166" decel="50000">
                                          <p:stCondLst>
                                            <p:cond delay="1338"/>
                                          </p:stCondLst>
                                        </p:cTn>
                                        <p:tgtEl>
                                          <p:spTgt spid="18436"/>
                                        </p:tgtEl>
                                      </p:cBhvr>
                                      <p:to x="100000" y="100000"/>
                                    </p:animScale>
                                    <p:animScale>
                                      <p:cBhvr>
                                        <p:cTn id="123" dur="26">
                                          <p:stCondLst>
                                            <p:cond delay="1642"/>
                                          </p:stCondLst>
                                        </p:cTn>
                                        <p:tgtEl>
                                          <p:spTgt spid="18436"/>
                                        </p:tgtEl>
                                      </p:cBhvr>
                                      <p:to x="100000" y="90000"/>
                                    </p:animScale>
                                    <p:animScale>
                                      <p:cBhvr>
                                        <p:cTn id="124" dur="166" decel="50000">
                                          <p:stCondLst>
                                            <p:cond delay="1668"/>
                                          </p:stCondLst>
                                        </p:cTn>
                                        <p:tgtEl>
                                          <p:spTgt spid="18436"/>
                                        </p:tgtEl>
                                      </p:cBhvr>
                                      <p:to x="100000" y="100000"/>
                                    </p:animScale>
                                    <p:animScale>
                                      <p:cBhvr>
                                        <p:cTn id="125" dur="26">
                                          <p:stCondLst>
                                            <p:cond delay="1808"/>
                                          </p:stCondLst>
                                        </p:cTn>
                                        <p:tgtEl>
                                          <p:spTgt spid="18436"/>
                                        </p:tgtEl>
                                      </p:cBhvr>
                                      <p:to x="100000" y="95000"/>
                                    </p:animScale>
                                    <p:animScale>
                                      <p:cBhvr>
                                        <p:cTn id="126" dur="166" decel="50000">
                                          <p:stCondLst>
                                            <p:cond delay="1834"/>
                                          </p:stCondLst>
                                        </p:cTn>
                                        <p:tgtEl>
                                          <p:spTgt spid="1843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5" name="Picture 5" descr="C:\Documents and Settings\Administrator\Desktop\TC PPT\download (1).jpg"/>
          <p:cNvPicPr>
            <a:picLocks noChangeAspect="1" noChangeArrowheads="1"/>
          </p:cNvPicPr>
          <p:nvPr/>
        </p:nvPicPr>
        <p:blipFill>
          <a:blip r:embed="rId2"/>
          <a:srcRect/>
          <a:stretch>
            <a:fillRect/>
          </a:stretch>
        </p:blipFill>
        <p:spPr bwMode="auto">
          <a:xfrm>
            <a:off x="228600" y="1447800"/>
            <a:ext cx="2438400" cy="1905000"/>
          </a:xfrm>
          <a:prstGeom prst="rect">
            <a:avLst/>
          </a:prstGeom>
          <a:ln>
            <a:noFill/>
          </a:ln>
          <a:effectLst>
            <a:softEdge rad="112500"/>
          </a:effectLst>
        </p:spPr>
      </p:pic>
      <p:sp>
        <p:nvSpPr>
          <p:cNvPr id="3" name="Content Placeholder 2"/>
          <p:cNvSpPr>
            <a:spLocks noGrp="1"/>
          </p:cNvSpPr>
          <p:nvPr>
            <p:ph idx="1"/>
          </p:nvPr>
        </p:nvSpPr>
        <p:spPr>
          <a:xfrm>
            <a:off x="3048000" y="1676400"/>
            <a:ext cx="6096000" cy="4525963"/>
          </a:xfrm>
        </p:spPr>
        <p:txBody>
          <a:bodyPr>
            <a:normAutofit fontScale="92500" lnSpcReduction="10000"/>
          </a:bodyPr>
          <a:lstStyle/>
          <a:p>
            <a:pPr>
              <a:buFont typeface="Wingdings" pitchFamily="2" charset="2"/>
              <a:buChar char="q"/>
            </a:pPr>
            <a:r>
              <a:rPr lang="en-IN" sz="2400" dirty="0" smtClean="0">
                <a:solidFill>
                  <a:srgbClr val="66FFFF"/>
                </a:solidFill>
                <a:latin typeface="Arial Black" pitchFamily="34" charset="0"/>
              </a:rPr>
              <a:t>When Roman Catholicism evolved in the 4</a:t>
            </a:r>
            <a:r>
              <a:rPr lang="en-IN" sz="2400" baseline="30000" dirty="0" smtClean="0">
                <a:solidFill>
                  <a:srgbClr val="66FFFF"/>
                </a:solidFill>
                <a:latin typeface="Arial Black" pitchFamily="34" charset="0"/>
              </a:rPr>
              <a:t>th</a:t>
            </a:r>
            <a:r>
              <a:rPr lang="en-IN" sz="2400" dirty="0" smtClean="0">
                <a:solidFill>
                  <a:srgbClr val="66FFFF"/>
                </a:solidFill>
                <a:latin typeface="Arial Black" pitchFamily="34" charset="0"/>
              </a:rPr>
              <a:t> -6</a:t>
            </a:r>
            <a:r>
              <a:rPr lang="en-IN" sz="2400" baseline="30000" dirty="0" smtClean="0">
                <a:solidFill>
                  <a:srgbClr val="66FFFF"/>
                </a:solidFill>
                <a:latin typeface="Arial Black" pitchFamily="34" charset="0"/>
              </a:rPr>
              <a:t>th</a:t>
            </a:r>
            <a:r>
              <a:rPr lang="en-IN" sz="2400" dirty="0" smtClean="0">
                <a:solidFill>
                  <a:srgbClr val="66FFFF"/>
                </a:solidFill>
                <a:latin typeface="Arial Black" pitchFamily="34" charset="0"/>
              </a:rPr>
              <a:t>  centuries.</a:t>
            </a:r>
          </a:p>
          <a:p>
            <a:pPr>
              <a:buNone/>
            </a:pPr>
            <a:r>
              <a:rPr lang="en-IN" sz="2400" dirty="0" smtClean="0">
                <a:solidFill>
                  <a:srgbClr val="66FFFF"/>
                </a:solidFill>
                <a:latin typeface="Arial Black" pitchFamily="34" charset="0"/>
              </a:rPr>
              <a:t> </a:t>
            </a:r>
          </a:p>
          <a:p>
            <a:pPr>
              <a:buFont typeface="Wingdings" pitchFamily="2" charset="2"/>
              <a:buChar char="q"/>
            </a:pPr>
            <a:r>
              <a:rPr lang="en-IN" sz="2400" dirty="0" smtClean="0">
                <a:solidFill>
                  <a:srgbClr val="66FFFF"/>
                </a:solidFill>
                <a:latin typeface="Arial Black" pitchFamily="34" charset="0"/>
              </a:rPr>
              <a:t>it absorbed many of the religious practices of both paganism and Judaism. </a:t>
            </a:r>
          </a:p>
          <a:p>
            <a:pPr>
              <a:buFont typeface="Wingdings" pitchFamily="2" charset="2"/>
              <a:buChar char="q"/>
            </a:pPr>
            <a:endParaRPr lang="en-IN" sz="2400" dirty="0" smtClean="0">
              <a:solidFill>
                <a:srgbClr val="66FFFF"/>
              </a:solidFill>
              <a:latin typeface="Arial Black" pitchFamily="34" charset="0"/>
            </a:endParaRPr>
          </a:p>
          <a:p>
            <a:pPr>
              <a:buFont typeface="Wingdings" pitchFamily="2" charset="2"/>
              <a:buChar char="q"/>
            </a:pPr>
            <a:r>
              <a:rPr lang="en-IN" sz="2400" dirty="0" smtClean="0">
                <a:solidFill>
                  <a:srgbClr val="FFFF66"/>
                </a:solidFill>
                <a:latin typeface="Arial Black" pitchFamily="34" charset="0"/>
              </a:rPr>
              <a:t>Professional priesthood </a:t>
            </a:r>
            <a:r>
              <a:rPr lang="en-IN" sz="2400" dirty="0" smtClean="0">
                <a:solidFill>
                  <a:srgbClr val="FFFF66"/>
                </a:solidFill>
                <a:latin typeface="Arial Black" pitchFamily="34" charset="0"/>
                <a:ea typeface="Arial Unicode MS" pitchFamily="34" charset="-128"/>
                <a:cs typeface="Arial Unicode MS" pitchFamily="34" charset="-128"/>
              </a:rPr>
              <a:t>(Ministerial Priesthood)</a:t>
            </a:r>
            <a:endParaRPr lang="en-IN" sz="2400" dirty="0" smtClean="0">
              <a:solidFill>
                <a:srgbClr val="FFFF66"/>
              </a:solidFill>
              <a:latin typeface="Arial Black" pitchFamily="34" charset="0"/>
            </a:endParaRPr>
          </a:p>
          <a:p>
            <a:pPr>
              <a:buFont typeface="Wingdings" pitchFamily="2" charset="2"/>
              <a:buChar char="q"/>
            </a:pPr>
            <a:r>
              <a:rPr lang="en-IN" sz="2400" dirty="0" smtClean="0">
                <a:solidFill>
                  <a:srgbClr val="FFFF66"/>
                </a:solidFill>
                <a:latin typeface="Arial Black" pitchFamily="34" charset="0"/>
              </a:rPr>
              <a:t>Erected sacred buildings</a:t>
            </a:r>
          </a:p>
          <a:p>
            <a:pPr>
              <a:buFont typeface="Wingdings" pitchFamily="2" charset="2"/>
              <a:buChar char="q"/>
            </a:pPr>
            <a:r>
              <a:rPr lang="en-IN" sz="2400" dirty="0" smtClean="0">
                <a:solidFill>
                  <a:srgbClr val="FFFF66"/>
                </a:solidFill>
                <a:latin typeface="Arial Black" pitchFamily="34" charset="0"/>
              </a:rPr>
              <a:t>Turned the Lord's Supper into a mysterious sacrifice.</a:t>
            </a:r>
          </a:p>
          <a:p>
            <a:pPr>
              <a:buFont typeface="Wingdings" pitchFamily="2" charset="2"/>
              <a:buChar char="q"/>
            </a:pPr>
            <a:r>
              <a:rPr lang="en-IN" sz="2400" dirty="0" smtClean="0">
                <a:solidFill>
                  <a:srgbClr val="FFFF66"/>
                </a:solidFill>
                <a:latin typeface="Arial Black" pitchFamily="34" charset="0"/>
                <a:ea typeface="Arial Unicode MS" pitchFamily="34" charset="-128"/>
                <a:cs typeface="Arial Unicode MS" pitchFamily="34" charset="-128"/>
              </a:rPr>
              <a:t> </a:t>
            </a:r>
            <a:endParaRPr lang="en-US" sz="2400" dirty="0">
              <a:solidFill>
                <a:srgbClr val="FFFF66"/>
              </a:solidFill>
              <a:latin typeface="Arial Black" pitchFamily="34" charset="0"/>
              <a:ea typeface="Arial Unicode MS" pitchFamily="34" charset="-128"/>
              <a:cs typeface="Arial Unicode MS" pitchFamily="34" charset="-128"/>
            </a:endParaRPr>
          </a:p>
          <a:p>
            <a:endParaRPr lang="en-US" sz="1800" dirty="0">
              <a:latin typeface="Arial Unicode MS" pitchFamily="34" charset="-128"/>
              <a:ea typeface="Arial Unicode MS" pitchFamily="34" charset="-128"/>
              <a:cs typeface="Arial Unicode MS" pitchFamily="34" charset="-128"/>
            </a:endParaRPr>
          </a:p>
        </p:txBody>
      </p:sp>
      <p:pic>
        <p:nvPicPr>
          <p:cNvPr id="10246" name="Picture 6" descr="C:\Documents and Settings\Administrator\Desktop\TC PPT\images (8).jpg"/>
          <p:cNvPicPr>
            <a:picLocks noChangeAspect="1" noChangeArrowheads="1"/>
          </p:cNvPicPr>
          <p:nvPr/>
        </p:nvPicPr>
        <p:blipFill>
          <a:blip r:embed="rId3"/>
          <a:srcRect/>
          <a:stretch>
            <a:fillRect/>
          </a:stretch>
        </p:blipFill>
        <p:spPr bwMode="auto">
          <a:xfrm>
            <a:off x="228600" y="3352800"/>
            <a:ext cx="2438400" cy="1921770"/>
          </a:xfrm>
          <a:prstGeom prst="rect">
            <a:avLst/>
          </a:prstGeom>
          <a:ln>
            <a:noFill/>
          </a:ln>
          <a:effectLst>
            <a:softEdge rad="112500"/>
          </a:effectLst>
        </p:spPr>
      </p:pic>
      <p:pic>
        <p:nvPicPr>
          <p:cNvPr id="10247" name="Picture 7" descr="C:\Documents and Settings\Administrator\Desktop\TC PPT\images (6).jpg"/>
          <p:cNvPicPr>
            <a:picLocks noChangeAspect="1" noChangeArrowheads="1"/>
          </p:cNvPicPr>
          <p:nvPr/>
        </p:nvPicPr>
        <p:blipFill>
          <a:blip r:embed="rId4"/>
          <a:srcRect/>
          <a:stretch>
            <a:fillRect/>
          </a:stretch>
        </p:blipFill>
        <p:spPr bwMode="auto">
          <a:xfrm>
            <a:off x="304800" y="5257800"/>
            <a:ext cx="2362200" cy="1600200"/>
          </a:xfrm>
          <a:prstGeom prst="rect">
            <a:avLst/>
          </a:prstGeom>
          <a:ln>
            <a:noFill/>
          </a:ln>
          <a:effectLst>
            <a:softEdge rad="112500"/>
          </a:effectLst>
        </p:spPr>
      </p:pic>
      <p:sp>
        <p:nvSpPr>
          <p:cNvPr id="11" name="Title 1"/>
          <p:cNvSpPr txBox="1">
            <a:spLocks/>
          </p:cNvSpPr>
          <p:nvPr/>
        </p:nvSpPr>
        <p:spPr>
          <a:xfrm>
            <a:off x="457200" y="609600"/>
            <a:ext cx="8229600" cy="780288"/>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Arial Unicode MS" pitchFamily="34" charset="-128"/>
                <a:ea typeface="Arial Unicode MS" pitchFamily="34" charset="-128"/>
                <a:cs typeface="Arial Unicode MS" pitchFamily="34" charset="-128"/>
              </a:rPr>
              <a:t>History of the Church</a:t>
            </a:r>
            <a:endParaRPr kumimoji="0" lang="en-US" sz="4800" b="0" i="0" u="none" strike="noStrike" kern="1200" cap="none" spc="0" normalizeH="0" baseline="0" noProof="0" dirty="0">
              <a:ln>
                <a:noFill/>
              </a:ln>
              <a:solidFill>
                <a:srgbClr val="FFFF00"/>
              </a:solidFill>
              <a:effectLst>
                <a:outerShdw blurRad="38100" dist="38100" dir="2700000" algn="tl">
                  <a:srgbClr val="000000">
                    <a:alpha val="43137"/>
                  </a:srgbClr>
                </a:outerShdw>
              </a:effectLst>
              <a:uLnTx/>
              <a:uFillTx/>
              <a:latin typeface="Arial Unicode MS" pitchFamily="34" charset="-128"/>
              <a:ea typeface="Arial Unicode MS" pitchFamily="34" charset="-128"/>
              <a:cs typeface="Arial Unicode MS" pitchFamily="34" charset="-128"/>
            </a:endParaRP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770" decel="100000"/>
                                        <p:tgtEl>
                                          <p:spTgt spid="3">
                                            <p:txEl>
                                              <p:pRg st="0" end="0"/>
                                            </p:txEl>
                                          </p:spTgt>
                                        </p:tgtEl>
                                      </p:cBhvr>
                                    </p:animEffect>
                                    <p:animScale>
                                      <p:cBhvr>
                                        <p:cTn id="15" dur="770" decel="100000"/>
                                        <p:tgtEl>
                                          <p:spTgt spid="3">
                                            <p:txEl>
                                              <p:pRg st="0" end="0"/>
                                            </p:txEl>
                                          </p:spTgt>
                                        </p:tgtEl>
                                      </p:cBhvr>
                                      <p:from x="10000" y="10000"/>
                                      <p:to x="200000" y="450000"/>
                                    </p:animScale>
                                    <p:animScale>
                                      <p:cBhvr>
                                        <p:cTn id="16" dur="1230" accel="100000" fill="hold">
                                          <p:stCondLst>
                                            <p:cond delay="770"/>
                                          </p:stCondLst>
                                        </p:cTn>
                                        <p:tgtEl>
                                          <p:spTgt spid="3">
                                            <p:txEl>
                                              <p:pRg st="0" end="0"/>
                                            </p:txEl>
                                          </p:spTgt>
                                        </p:tgtEl>
                                      </p:cBhvr>
                                      <p:from x="200000" y="450000"/>
                                      <p:to x="100000" y="100000"/>
                                    </p:animScale>
                                    <p:set>
                                      <p:cBhvr>
                                        <p:cTn id="17" dur="770" fill="hold"/>
                                        <p:tgtEl>
                                          <p:spTgt spid="3">
                                            <p:txEl>
                                              <p:pRg st="0" end="0"/>
                                            </p:txEl>
                                          </p:spTgt>
                                        </p:tgtEl>
                                        <p:attrNameLst>
                                          <p:attrName>ppt_x</p:attrName>
                                        </p:attrNameLst>
                                      </p:cBhvr>
                                      <p:to>
                                        <p:strVal val="(0.5)"/>
                                      </p:to>
                                    </p:set>
                                    <p:anim from="(0.5)" to="(#ppt_x)" calcmode="lin" valueType="num">
                                      <p:cBhvr>
                                        <p:cTn id="18" dur="1230" accel="100000" fill="hold">
                                          <p:stCondLst>
                                            <p:cond delay="770"/>
                                          </p:stCondLst>
                                        </p:cTn>
                                        <p:tgtEl>
                                          <p:spTgt spid="3">
                                            <p:txEl>
                                              <p:pRg st="0" end="0"/>
                                            </p:txEl>
                                          </p:spTgt>
                                        </p:tgtEl>
                                        <p:attrNameLst>
                                          <p:attrName>ppt_x</p:attrName>
                                        </p:attrNameLst>
                                      </p:cBhvr>
                                    </p:anim>
                                    <p:set>
                                      <p:cBhvr>
                                        <p:cTn id="19" dur="770" fill="hold"/>
                                        <p:tgtEl>
                                          <p:spTgt spid="3">
                                            <p:txEl>
                                              <p:pRg st="0" end="0"/>
                                            </p:txEl>
                                          </p:spTgt>
                                        </p:tgtEl>
                                        <p:attrNameLst>
                                          <p:attrName>ppt_y</p:attrName>
                                        </p:attrNameLst>
                                      </p:cBhvr>
                                      <p:to>
                                        <p:strVal val="(#ppt_y+0.4)"/>
                                      </p:to>
                                    </p:set>
                                    <p:anim from="(#ppt_y+0.4)" to="(#ppt_y)" calcmode="lin" valueType="num">
                                      <p:cBhvr>
                                        <p:cTn id="20" dur="1230" accel="100000" fill="hold">
                                          <p:stCondLst>
                                            <p:cond delay="770"/>
                                          </p:stCondLst>
                                        </p:cTn>
                                        <p:tgtEl>
                                          <p:spTgt spid="3">
                                            <p:txEl>
                                              <p:pRg st="0" end="0"/>
                                            </p:txEl>
                                          </p:spTgt>
                                        </p:tgtEl>
                                        <p:attrNameLst>
                                          <p:attrName>ppt_y</p:attrName>
                                        </p:attrNameLst>
                                      </p:cBhvr>
                                    </p:anim>
                                  </p:childTnLst>
                                </p:cTn>
                              </p:par>
                            </p:childTnLst>
                          </p:cTn>
                        </p:par>
                      </p:childTnLst>
                    </p:cTn>
                  </p:par>
                  <p:par>
                    <p:cTn id="21" fill="hold">
                      <p:stCondLst>
                        <p:cond delay="indefinite"/>
                      </p:stCondLst>
                      <p:childTnLst>
                        <p:par>
                          <p:cTn id="22" fill="hold">
                            <p:stCondLst>
                              <p:cond delay="0"/>
                            </p:stCondLst>
                            <p:childTnLst>
                              <p:par>
                                <p:cTn id="23" presetID="5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770" decel="100000"/>
                                        <p:tgtEl>
                                          <p:spTgt spid="3">
                                            <p:txEl>
                                              <p:pRg st="1" end="1"/>
                                            </p:txEl>
                                          </p:spTgt>
                                        </p:tgtEl>
                                      </p:cBhvr>
                                    </p:animEffect>
                                    <p:animScale>
                                      <p:cBhvr>
                                        <p:cTn id="26" dur="770" decel="100000"/>
                                        <p:tgtEl>
                                          <p:spTgt spid="3">
                                            <p:txEl>
                                              <p:pRg st="1" end="1"/>
                                            </p:txEl>
                                          </p:spTgt>
                                        </p:tgtEl>
                                      </p:cBhvr>
                                      <p:from x="10000" y="10000"/>
                                      <p:to x="200000" y="450000"/>
                                    </p:animScale>
                                    <p:animScale>
                                      <p:cBhvr>
                                        <p:cTn id="27" dur="1230" accel="100000" fill="hold">
                                          <p:stCondLst>
                                            <p:cond delay="770"/>
                                          </p:stCondLst>
                                        </p:cTn>
                                        <p:tgtEl>
                                          <p:spTgt spid="3">
                                            <p:txEl>
                                              <p:pRg st="1" end="1"/>
                                            </p:txEl>
                                          </p:spTgt>
                                        </p:tgtEl>
                                      </p:cBhvr>
                                      <p:from x="200000" y="450000"/>
                                      <p:to x="100000" y="100000"/>
                                    </p:animScale>
                                    <p:set>
                                      <p:cBhvr>
                                        <p:cTn id="28" dur="770" fill="hold"/>
                                        <p:tgtEl>
                                          <p:spTgt spid="3">
                                            <p:txEl>
                                              <p:pRg st="1" end="1"/>
                                            </p:txEl>
                                          </p:spTgt>
                                        </p:tgtEl>
                                        <p:attrNameLst>
                                          <p:attrName>ppt_x</p:attrName>
                                        </p:attrNameLst>
                                      </p:cBhvr>
                                      <p:to>
                                        <p:strVal val="(0.5)"/>
                                      </p:to>
                                    </p:set>
                                    <p:anim from="(0.5)" to="(#ppt_x)" calcmode="lin" valueType="num">
                                      <p:cBhvr>
                                        <p:cTn id="29" dur="1230" accel="100000" fill="hold">
                                          <p:stCondLst>
                                            <p:cond delay="770"/>
                                          </p:stCondLst>
                                        </p:cTn>
                                        <p:tgtEl>
                                          <p:spTgt spid="3">
                                            <p:txEl>
                                              <p:pRg st="1" end="1"/>
                                            </p:txEl>
                                          </p:spTgt>
                                        </p:tgtEl>
                                        <p:attrNameLst>
                                          <p:attrName>ppt_x</p:attrName>
                                        </p:attrNameLst>
                                      </p:cBhvr>
                                    </p:anim>
                                    <p:set>
                                      <p:cBhvr>
                                        <p:cTn id="30" dur="770" fill="hold"/>
                                        <p:tgtEl>
                                          <p:spTgt spid="3">
                                            <p:txEl>
                                              <p:pRg st="1" end="1"/>
                                            </p:txEl>
                                          </p:spTgt>
                                        </p:tgtEl>
                                        <p:attrNameLst>
                                          <p:attrName>ppt_y</p:attrName>
                                        </p:attrNameLst>
                                      </p:cBhvr>
                                      <p:to>
                                        <p:strVal val="(#ppt_y+0.4)"/>
                                      </p:to>
                                    </p:set>
                                    <p:anim from="(#ppt_y+0.4)" to="(#ppt_y)" calcmode="lin" valueType="num">
                                      <p:cBhvr>
                                        <p:cTn id="31" dur="1230" accel="100000" fill="hold">
                                          <p:stCondLst>
                                            <p:cond delay="770"/>
                                          </p:stCondLst>
                                        </p:cTn>
                                        <p:tgtEl>
                                          <p:spTgt spid="3">
                                            <p:txEl>
                                              <p:pRg st="1" end="1"/>
                                            </p:txEl>
                                          </p:spTgt>
                                        </p:tgtEl>
                                        <p:attrNameLst>
                                          <p:attrName>ppt_y</p:attrName>
                                        </p:attrNameLst>
                                      </p:cBhvr>
                                    </p:anim>
                                  </p:childTnLst>
                                </p:cTn>
                              </p:par>
                            </p:childTnLst>
                          </p:cTn>
                        </p:par>
                      </p:childTnLst>
                    </p:cTn>
                  </p:par>
                  <p:par>
                    <p:cTn id="32" fill="hold">
                      <p:stCondLst>
                        <p:cond delay="indefinite"/>
                      </p:stCondLst>
                      <p:childTnLst>
                        <p:par>
                          <p:cTn id="33" fill="hold">
                            <p:stCondLst>
                              <p:cond delay="0"/>
                            </p:stCondLst>
                            <p:childTnLst>
                              <p:par>
                                <p:cTn id="34" presetID="51" presetClass="entr" presetSubtype="0"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770" decel="100000"/>
                                        <p:tgtEl>
                                          <p:spTgt spid="3">
                                            <p:txEl>
                                              <p:pRg st="2" end="2"/>
                                            </p:txEl>
                                          </p:spTgt>
                                        </p:tgtEl>
                                      </p:cBhvr>
                                    </p:animEffect>
                                    <p:animScale>
                                      <p:cBhvr>
                                        <p:cTn id="37" dur="770" decel="100000"/>
                                        <p:tgtEl>
                                          <p:spTgt spid="3">
                                            <p:txEl>
                                              <p:pRg st="2" end="2"/>
                                            </p:txEl>
                                          </p:spTgt>
                                        </p:tgtEl>
                                      </p:cBhvr>
                                      <p:from x="10000" y="10000"/>
                                      <p:to x="200000" y="450000"/>
                                    </p:animScale>
                                    <p:animScale>
                                      <p:cBhvr>
                                        <p:cTn id="38" dur="1230" accel="100000" fill="hold">
                                          <p:stCondLst>
                                            <p:cond delay="770"/>
                                          </p:stCondLst>
                                        </p:cTn>
                                        <p:tgtEl>
                                          <p:spTgt spid="3">
                                            <p:txEl>
                                              <p:pRg st="2" end="2"/>
                                            </p:txEl>
                                          </p:spTgt>
                                        </p:tgtEl>
                                      </p:cBhvr>
                                      <p:from x="200000" y="450000"/>
                                      <p:to x="100000" y="100000"/>
                                    </p:animScale>
                                    <p:set>
                                      <p:cBhvr>
                                        <p:cTn id="39" dur="770" fill="hold"/>
                                        <p:tgtEl>
                                          <p:spTgt spid="3">
                                            <p:txEl>
                                              <p:pRg st="2" end="2"/>
                                            </p:txEl>
                                          </p:spTgt>
                                        </p:tgtEl>
                                        <p:attrNameLst>
                                          <p:attrName>ppt_x</p:attrName>
                                        </p:attrNameLst>
                                      </p:cBhvr>
                                      <p:to>
                                        <p:strVal val="(0.5)"/>
                                      </p:to>
                                    </p:set>
                                    <p:anim from="(0.5)" to="(#ppt_x)" calcmode="lin" valueType="num">
                                      <p:cBhvr>
                                        <p:cTn id="40" dur="1230" accel="100000" fill="hold">
                                          <p:stCondLst>
                                            <p:cond delay="770"/>
                                          </p:stCondLst>
                                        </p:cTn>
                                        <p:tgtEl>
                                          <p:spTgt spid="3">
                                            <p:txEl>
                                              <p:pRg st="2" end="2"/>
                                            </p:txEl>
                                          </p:spTgt>
                                        </p:tgtEl>
                                        <p:attrNameLst>
                                          <p:attrName>ppt_x</p:attrName>
                                        </p:attrNameLst>
                                      </p:cBhvr>
                                    </p:anim>
                                    <p:set>
                                      <p:cBhvr>
                                        <p:cTn id="41" dur="770" fill="hold"/>
                                        <p:tgtEl>
                                          <p:spTgt spid="3">
                                            <p:txEl>
                                              <p:pRg st="2" end="2"/>
                                            </p:txEl>
                                          </p:spTgt>
                                        </p:tgtEl>
                                        <p:attrNameLst>
                                          <p:attrName>ppt_y</p:attrName>
                                        </p:attrNameLst>
                                      </p:cBhvr>
                                      <p:to>
                                        <p:strVal val="(#ppt_y+0.4)"/>
                                      </p:to>
                                    </p:set>
                                    <p:anim from="(#ppt_y+0.4)" to="(#ppt_y)" calcmode="lin" valueType="num">
                                      <p:cBhvr>
                                        <p:cTn id="42" dur="1230" accel="100000" fill="hold">
                                          <p:stCondLst>
                                            <p:cond delay="770"/>
                                          </p:stCondLst>
                                        </p:cTn>
                                        <p:tgtEl>
                                          <p:spTgt spid="3">
                                            <p:txEl>
                                              <p:pRg st="2" end="2"/>
                                            </p:txEl>
                                          </p:spTgt>
                                        </p:tgtEl>
                                        <p:attrNameLst>
                                          <p:attrName>ppt_y</p:attrName>
                                        </p:attrNameLst>
                                      </p:cBhvr>
                                    </p:anim>
                                  </p:childTnLst>
                                </p:cTn>
                              </p:par>
                            </p:childTnLst>
                          </p:cTn>
                        </p:par>
                      </p:childTnLst>
                    </p:cTn>
                  </p:par>
                  <p:par>
                    <p:cTn id="43" fill="hold">
                      <p:stCondLst>
                        <p:cond delay="indefinite"/>
                      </p:stCondLst>
                      <p:childTnLst>
                        <p:par>
                          <p:cTn id="44" fill="hold">
                            <p:stCondLst>
                              <p:cond delay="0"/>
                            </p:stCondLst>
                            <p:childTnLst>
                              <p:par>
                                <p:cTn id="45" presetID="5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770" decel="100000"/>
                                        <p:tgtEl>
                                          <p:spTgt spid="3">
                                            <p:txEl>
                                              <p:pRg st="4" end="4"/>
                                            </p:txEl>
                                          </p:spTgt>
                                        </p:tgtEl>
                                      </p:cBhvr>
                                    </p:animEffect>
                                    <p:animScale>
                                      <p:cBhvr>
                                        <p:cTn id="48" dur="770" decel="100000"/>
                                        <p:tgtEl>
                                          <p:spTgt spid="3">
                                            <p:txEl>
                                              <p:pRg st="4" end="4"/>
                                            </p:txEl>
                                          </p:spTgt>
                                        </p:tgtEl>
                                      </p:cBhvr>
                                      <p:from x="10000" y="10000"/>
                                      <p:to x="200000" y="450000"/>
                                    </p:animScale>
                                    <p:animScale>
                                      <p:cBhvr>
                                        <p:cTn id="49" dur="1230" accel="100000" fill="hold">
                                          <p:stCondLst>
                                            <p:cond delay="770"/>
                                          </p:stCondLst>
                                        </p:cTn>
                                        <p:tgtEl>
                                          <p:spTgt spid="3">
                                            <p:txEl>
                                              <p:pRg st="4" end="4"/>
                                            </p:txEl>
                                          </p:spTgt>
                                        </p:tgtEl>
                                      </p:cBhvr>
                                      <p:from x="200000" y="450000"/>
                                      <p:to x="100000" y="100000"/>
                                    </p:animScale>
                                    <p:set>
                                      <p:cBhvr>
                                        <p:cTn id="50" dur="770" fill="hold"/>
                                        <p:tgtEl>
                                          <p:spTgt spid="3">
                                            <p:txEl>
                                              <p:pRg st="4" end="4"/>
                                            </p:txEl>
                                          </p:spTgt>
                                        </p:tgtEl>
                                        <p:attrNameLst>
                                          <p:attrName>ppt_x</p:attrName>
                                        </p:attrNameLst>
                                      </p:cBhvr>
                                      <p:to>
                                        <p:strVal val="(0.5)"/>
                                      </p:to>
                                    </p:set>
                                    <p:anim from="(0.5)" to="(#ppt_x)" calcmode="lin" valueType="num">
                                      <p:cBhvr>
                                        <p:cTn id="51" dur="1230" accel="100000" fill="hold">
                                          <p:stCondLst>
                                            <p:cond delay="770"/>
                                          </p:stCondLst>
                                        </p:cTn>
                                        <p:tgtEl>
                                          <p:spTgt spid="3">
                                            <p:txEl>
                                              <p:pRg st="4" end="4"/>
                                            </p:txEl>
                                          </p:spTgt>
                                        </p:tgtEl>
                                        <p:attrNameLst>
                                          <p:attrName>ppt_x</p:attrName>
                                        </p:attrNameLst>
                                      </p:cBhvr>
                                    </p:anim>
                                    <p:set>
                                      <p:cBhvr>
                                        <p:cTn id="52" dur="770" fill="hold"/>
                                        <p:tgtEl>
                                          <p:spTgt spid="3">
                                            <p:txEl>
                                              <p:pRg st="4" end="4"/>
                                            </p:txEl>
                                          </p:spTgt>
                                        </p:tgtEl>
                                        <p:attrNameLst>
                                          <p:attrName>ppt_y</p:attrName>
                                        </p:attrNameLst>
                                      </p:cBhvr>
                                      <p:to>
                                        <p:strVal val="(#ppt_y+0.4)"/>
                                      </p:to>
                                    </p:set>
                                    <p:anim from="(#ppt_y+0.4)" to="(#ppt_y)" calcmode="lin" valueType="num">
                                      <p:cBhvr>
                                        <p:cTn id="53" dur="1230" accel="100000" fill="hold">
                                          <p:stCondLst>
                                            <p:cond delay="770"/>
                                          </p:stCondLst>
                                        </p:cTn>
                                        <p:tgtEl>
                                          <p:spTgt spid="3">
                                            <p:txEl>
                                              <p:pRg st="4" end="4"/>
                                            </p:txEl>
                                          </p:spTgt>
                                        </p:tgtEl>
                                        <p:attrNameLst>
                                          <p:attrName>ppt_y</p:attrName>
                                        </p:attrNameLst>
                                      </p:cBhvr>
                                    </p:anim>
                                  </p:childTnLst>
                                </p:cTn>
                              </p:par>
                            </p:childTnLst>
                          </p:cTn>
                        </p:par>
                      </p:childTnLst>
                    </p:cTn>
                  </p:par>
                  <p:par>
                    <p:cTn id="54" fill="hold">
                      <p:stCondLst>
                        <p:cond delay="indefinite"/>
                      </p:stCondLst>
                      <p:childTnLst>
                        <p:par>
                          <p:cTn id="55" fill="hold">
                            <p:stCondLst>
                              <p:cond delay="0"/>
                            </p:stCondLst>
                            <p:childTnLst>
                              <p:par>
                                <p:cTn id="56" presetID="51" presetClass="entr" presetSubtype="0" fill="hold"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Effect transition="in" filter="fade">
                                      <p:cBhvr>
                                        <p:cTn id="58" dur="770" decel="100000"/>
                                        <p:tgtEl>
                                          <p:spTgt spid="3">
                                            <p:txEl>
                                              <p:pRg st="5" end="5"/>
                                            </p:txEl>
                                          </p:spTgt>
                                        </p:tgtEl>
                                      </p:cBhvr>
                                    </p:animEffect>
                                    <p:animScale>
                                      <p:cBhvr>
                                        <p:cTn id="59" dur="770" decel="100000"/>
                                        <p:tgtEl>
                                          <p:spTgt spid="3">
                                            <p:txEl>
                                              <p:pRg st="5" end="5"/>
                                            </p:txEl>
                                          </p:spTgt>
                                        </p:tgtEl>
                                      </p:cBhvr>
                                      <p:from x="10000" y="10000"/>
                                      <p:to x="200000" y="450000"/>
                                    </p:animScale>
                                    <p:animScale>
                                      <p:cBhvr>
                                        <p:cTn id="60" dur="1230" accel="100000" fill="hold">
                                          <p:stCondLst>
                                            <p:cond delay="770"/>
                                          </p:stCondLst>
                                        </p:cTn>
                                        <p:tgtEl>
                                          <p:spTgt spid="3">
                                            <p:txEl>
                                              <p:pRg st="5" end="5"/>
                                            </p:txEl>
                                          </p:spTgt>
                                        </p:tgtEl>
                                      </p:cBhvr>
                                      <p:from x="200000" y="450000"/>
                                      <p:to x="100000" y="100000"/>
                                    </p:animScale>
                                    <p:set>
                                      <p:cBhvr>
                                        <p:cTn id="61" dur="770" fill="hold"/>
                                        <p:tgtEl>
                                          <p:spTgt spid="3">
                                            <p:txEl>
                                              <p:pRg st="5" end="5"/>
                                            </p:txEl>
                                          </p:spTgt>
                                        </p:tgtEl>
                                        <p:attrNameLst>
                                          <p:attrName>ppt_x</p:attrName>
                                        </p:attrNameLst>
                                      </p:cBhvr>
                                      <p:to>
                                        <p:strVal val="(0.5)"/>
                                      </p:to>
                                    </p:set>
                                    <p:anim from="(0.5)" to="(#ppt_x)" calcmode="lin" valueType="num">
                                      <p:cBhvr>
                                        <p:cTn id="62" dur="1230" accel="100000" fill="hold">
                                          <p:stCondLst>
                                            <p:cond delay="770"/>
                                          </p:stCondLst>
                                        </p:cTn>
                                        <p:tgtEl>
                                          <p:spTgt spid="3">
                                            <p:txEl>
                                              <p:pRg st="5" end="5"/>
                                            </p:txEl>
                                          </p:spTgt>
                                        </p:tgtEl>
                                        <p:attrNameLst>
                                          <p:attrName>ppt_x</p:attrName>
                                        </p:attrNameLst>
                                      </p:cBhvr>
                                    </p:anim>
                                    <p:set>
                                      <p:cBhvr>
                                        <p:cTn id="63" dur="770" fill="hold"/>
                                        <p:tgtEl>
                                          <p:spTgt spid="3">
                                            <p:txEl>
                                              <p:pRg st="5" end="5"/>
                                            </p:txEl>
                                          </p:spTgt>
                                        </p:tgtEl>
                                        <p:attrNameLst>
                                          <p:attrName>ppt_y</p:attrName>
                                        </p:attrNameLst>
                                      </p:cBhvr>
                                      <p:to>
                                        <p:strVal val="(#ppt_y+0.4)"/>
                                      </p:to>
                                    </p:set>
                                    <p:anim from="(#ppt_y+0.4)" to="(#ppt_y)" calcmode="lin" valueType="num">
                                      <p:cBhvr>
                                        <p:cTn id="64" dur="1230" accel="100000" fill="hold">
                                          <p:stCondLst>
                                            <p:cond delay="770"/>
                                          </p:stCondLst>
                                        </p:cTn>
                                        <p:tgtEl>
                                          <p:spTgt spid="3">
                                            <p:txEl>
                                              <p:pRg st="5" end="5"/>
                                            </p:txEl>
                                          </p:spTgt>
                                        </p:tgtEl>
                                        <p:attrNameLst>
                                          <p:attrName>ppt_y</p:attrName>
                                        </p:attrNameLst>
                                      </p:cBhvr>
                                    </p:anim>
                                  </p:childTnLst>
                                </p:cTn>
                              </p:par>
                            </p:childTnLst>
                          </p:cTn>
                        </p:par>
                      </p:childTnLst>
                    </p:cTn>
                  </p:par>
                  <p:par>
                    <p:cTn id="65" fill="hold">
                      <p:stCondLst>
                        <p:cond delay="indefinite"/>
                      </p:stCondLst>
                      <p:childTnLst>
                        <p:par>
                          <p:cTn id="66" fill="hold">
                            <p:stCondLst>
                              <p:cond delay="0"/>
                            </p:stCondLst>
                            <p:childTnLst>
                              <p:par>
                                <p:cTn id="67" presetID="51" presetClass="entr" presetSubtype="0" fill="hold" nodeType="click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Effect transition="in" filter="fade">
                                      <p:cBhvr>
                                        <p:cTn id="69" dur="770" decel="100000"/>
                                        <p:tgtEl>
                                          <p:spTgt spid="3">
                                            <p:txEl>
                                              <p:pRg st="6" end="6"/>
                                            </p:txEl>
                                          </p:spTgt>
                                        </p:tgtEl>
                                      </p:cBhvr>
                                    </p:animEffect>
                                    <p:animScale>
                                      <p:cBhvr>
                                        <p:cTn id="70" dur="770" decel="100000"/>
                                        <p:tgtEl>
                                          <p:spTgt spid="3">
                                            <p:txEl>
                                              <p:pRg st="6" end="6"/>
                                            </p:txEl>
                                          </p:spTgt>
                                        </p:tgtEl>
                                      </p:cBhvr>
                                      <p:from x="10000" y="10000"/>
                                      <p:to x="200000" y="450000"/>
                                    </p:animScale>
                                    <p:animScale>
                                      <p:cBhvr>
                                        <p:cTn id="71" dur="1230" accel="100000" fill="hold">
                                          <p:stCondLst>
                                            <p:cond delay="770"/>
                                          </p:stCondLst>
                                        </p:cTn>
                                        <p:tgtEl>
                                          <p:spTgt spid="3">
                                            <p:txEl>
                                              <p:pRg st="6" end="6"/>
                                            </p:txEl>
                                          </p:spTgt>
                                        </p:tgtEl>
                                      </p:cBhvr>
                                      <p:from x="200000" y="450000"/>
                                      <p:to x="100000" y="100000"/>
                                    </p:animScale>
                                    <p:set>
                                      <p:cBhvr>
                                        <p:cTn id="72" dur="770" fill="hold"/>
                                        <p:tgtEl>
                                          <p:spTgt spid="3">
                                            <p:txEl>
                                              <p:pRg st="6" end="6"/>
                                            </p:txEl>
                                          </p:spTgt>
                                        </p:tgtEl>
                                        <p:attrNameLst>
                                          <p:attrName>ppt_x</p:attrName>
                                        </p:attrNameLst>
                                      </p:cBhvr>
                                      <p:to>
                                        <p:strVal val="(0.5)"/>
                                      </p:to>
                                    </p:set>
                                    <p:anim from="(0.5)" to="(#ppt_x)" calcmode="lin" valueType="num">
                                      <p:cBhvr>
                                        <p:cTn id="73" dur="1230" accel="100000" fill="hold">
                                          <p:stCondLst>
                                            <p:cond delay="770"/>
                                          </p:stCondLst>
                                        </p:cTn>
                                        <p:tgtEl>
                                          <p:spTgt spid="3">
                                            <p:txEl>
                                              <p:pRg st="6" end="6"/>
                                            </p:txEl>
                                          </p:spTgt>
                                        </p:tgtEl>
                                        <p:attrNameLst>
                                          <p:attrName>ppt_x</p:attrName>
                                        </p:attrNameLst>
                                      </p:cBhvr>
                                    </p:anim>
                                    <p:set>
                                      <p:cBhvr>
                                        <p:cTn id="74" dur="770" fill="hold"/>
                                        <p:tgtEl>
                                          <p:spTgt spid="3">
                                            <p:txEl>
                                              <p:pRg st="6" end="6"/>
                                            </p:txEl>
                                          </p:spTgt>
                                        </p:tgtEl>
                                        <p:attrNameLst>
                                          <p:attrName>ppt_y</p:attrName>
                                        </p:attrNameLst>
                                      </p:cBhvr>
                                      <p:to>
                                        <p:strVal val="(#ppt_y+0.4)"/>
                                      </p:to>
                                    </p:set>
                                    <p:anim from="(#ppt_y+0.4)" to="(#ppt_y)" calcmode="lin" valueType="num">
                                      <p:cBhvr>
                                        <p:cTn id="75" dur="1230" accel="100000" fill="hold">
                                          <p:stCondLst>
                                            <p:cond delay="770"/>
                                          </p:stCondLst>
                                        </p:cTn>
                                        <p:tgtEl>
                                          <p:spTgt spid="3">
                                            <p:txEl>
                                              <p:pRg st="6" end="6"/>
                                            </p:txEl>
                                          </p:spTgt>
                                        </p:tgtEl>
                                        <p:attrNameLst>
                                          <p:attrName>ppt_y</p:attrName>
                                        </p:attrNameLst>
                                      </p:cBhvr>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nodeType="click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Effect transition="in" filter="fade">
                                      <p:cBhvr>
                                        <p:cTn id="80" dur="1000"/>
                                        <p:tgtEl>
                                          <p:spTgt spid="3">
                                            <p:txEl>
                                              <p:pRg st="7" end="7"/>
                                            </p:txEl>
                                          </p:spTgt>
                                        </p:tgtEl>
                                      </p:cBhvr>
                                    </p:animEffect>
                                    <p:anim calcmode="lin" valueType="num">
                                      <p:cBhvr>
                                        <p:cTn id="8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83" presetID="47" presetClass="entr" presetSubtype="0" fill="hold" nodeType="withEffect">
                                  <p:stCondLst>
                                    <p:cond delay="0"/>
                                  </p:stCondLst>
                                  <p:childTnLst>
                                    <p:set>
                                      <p:cBhvr>
                                        <p:cTn id="84" dur="1" fill="hold">
                                          <p:stCondLst>
                                            <p:cond delay="0"/>
                                          </p:stCondLst>
                                        </p:cTn>
                                        <p:tgtEl>
                                          <p:spTgt spid="10245"/>
                                        </p:tgtEl>
                                        <p:attrNameLst>
                                          <p:attrName>style.visibility</p:attrName>
                                        </p:attrNameLst>
                                      </p:cBhvr>
                                      <p:to>
                                        <p:strVal val="visible"/>
                                      </p:to>
                                    </p:set>
                                    <p:animEffect transition="in" filter="fade">
                                      <p:cBhvr>
                                        <p:cTn id="85" dur="1000"/>
                                        <p:tgtEl>
                                          <p:spTgt spid="10245"/>
                                        </p:tgtEl>
                                      </p:cBhvr>
                                    </p:animEffect>
                                    <p:anim calcmode="lin" valueType="num">
                                      <p:cBhvr>
                                        <p:cTn id="86" dur="1000" fill="hold"/>
                                        <p:tgtEl>
                                          <p:spTgt spid="10245"/>
                                        </p:tgtEl>
                                        <p:attrNameLst>
                                          <p:attrName>ppt_x</p:attrName>
                                        </p:attrNameLst>
                                      </p:cBhvr>
                                      <p:tavLst>
                                        <p:tav tm="0">
                                          <p:val>
                                            <p:strVal val="#ppt_x"/>
                                          </p:val>
                                        </p:tav>
                                        <p:tav tm="100000">
                                          <p:val>
                                            <p:strVal val="#ppt_x"/>
                                          </p:val>
                                        </p:tav>
                                      </p:tavLst>
                                    </p:anim>
                                    <p:anim calcmode="lin" valueType="num">
                                      <p:cBhvr>
                                        <p:cTn id="87" dur="1000" fill="hold"/>
                                        <p:tgtEl>
                                          <p:spTgt spid="10245"/>
                                        </p:tgtEl>
                                        <p:attrNameLst>
                                          <p:attrName>ppt_y</p:attrName>
                                        </p:attrNameLst>
                                      </p:cBhvr>
                                      <p:tavLst>
                                        <p:tav tm="0">
                                          <p:val>
                                            <p:strVal val="#ppt_y-.1"/>
                                          </p:val>
                                        </p:tav>
                                        <p:tav tm="100000">
                                          <p:val>
                                            <p:strVal val="#ppt_y"/>
                                          </p:val>
                                        </p:tav>
                                      </p:tavLst>
                                    </p:anim>
                                  </p:childTnLst>
                                </p:cTn>
                              </p:par>
                              <p:par>
                                <p:cTn id="88" presetID="47" presetClass="entr" presetSubtype="0" fill="hold" nodeType="withEffect">
                                  <p:stCondLst>
                                    <p:cond delay="0"/>
                                  </p:stCondLst>
                                  <p:childTnLst>
                                    <p:set>
                                      <p:cBhvr>
                                        <p:cTn id="89" dur="1" fill="hold">
                                          <p:stCondLst>
                                            <p:cond delay="0"/>
                                          </p:stCondLst>
                                        </p:cTn>
                                        <p:tgtEl>
                                          <p:spTgt spid="10246"/>
                                        </p:tgtEl>
                                        <p:attrNameLst>
                                          <p:attrName>style.visibility</p:attrName>
                                        </p:attrNameLst>
                                      </p:cBhvr>
                                      <p:to>
                                        <p:strVal val="visible"/>
                                      </p:to>
                                    </p:set>
                                    <p:animEffect transition="in" filter="fade">
                                      <p:cBhvr>
                                        <p:cTn id="90" dur="1000"/>
                                        <p:tgtEl>
                                          <p:spTgt spid="10246"/>
                                        </p:tgtEl>
                                      </p:cBhvr>
                                    </p:animEffect>
                                    <p:anim calcmode="lin" valueType="num">
                                      <p:cBhvr>
                                        <p:cTn id="91" dur="1000" fill="hold"/>
                                        <p:tgtEl>
                                          <p:spTgt spid="10246"/>
                                        </p:tgtEl>
                                        <p:attrNameLst>
                                          <p:attrName>ppt_x</p:attrName>
                                        </p:attrNameLst>
                                      </p:cBhvr>
                                      <p:tavLst>
                                        <p:tav tm="0">
                                          <p:val>
                                            <p:strVal val="#ppt_x"/>
                                          </p:val>
                                        </p:tav>
                                        <p:tav tm="100000">
                                          <p:val>
                                            <p:strVal val="#ppt_x"/>
                                          </p:val>
                                        </p:tav>
                                      </p:tavLst>
                                    </p:anim>
                                    <p:anim calcmode="lin" valueType="num">
                                      <p:cBhvr>
                                        <p:cTn id="92" dur="1000" fill="hold"/>
                                        <p:tgtEl>
                                          <p:spTgt spid="10246"/>
                                        </p:tgtEl>
                                        <p:attrNameLst>
                                          <p:attrName>ppt_y</p:attrName>
                                        </p:attrNameLst>
                                      </p:cBhvr>
                                      <p:tavLst>
                                        <p:tav tm="0">
                                          <p:val>
                                            <p:strVal val="#ppt_y-.1"/>
                                          </p:val>
                                        </p:tav>
                                        <p:tav tm="100000">
                                          <p:val>
                                            <p:strVal val="#ppt_y"/>
                                          </p:val>
                                        </p:tav>
                                      </p:tavLst>
                                    </p:anim>
                                  </p:childTnLst>
                                </p:cTn>
                              </p:par>
                              <p:par>
                                <p:cTn id="93" presetID="47" presetClass="entr" presetSubtype="0" fill="hold" nodeType="withEffect">
                                  <p:stCondLst>
                                    <p:cond delay="0"/>
                                  </p:stCondLst>
                                  <p:childTnLst>
                                    <p:set>
                                      <p:cBhvr>
                                        <p:cTn id="94" dur="1" fill="hold">
                                          <p:stCondLst>
                                            <p:cond delay="0"/>
                                          </p:stCondLst>
                                        </p:cTn>
                                        <p:tgtEl>
                                          <p:spTgt spid="10247"/>
                                        </p:tgtEl>
                                        <p:attrNameLst>
                                          <p:attrName>style.visibility</p:attrName>
                                        </p:attrNameLst>
                                      </p:cBhvr>
                                      <p:to>
                                        <p:strVal val="visible"/>
                                      </p:to>
                                    </p:set>
                                    <p:animEffect transition="in" filter="fade">
                                      <p:cBhvr>
                                        <p:cTn id="95" dur="1000"/>
                                        <p:tgtEl>
                                          <p:spTgt spid="10247"/>
                                        </p:tgtEl>
                                      </p:cBhvr>
                                    </p:animEffect>
                                    <p:anim calcmode="lin" valueType="num">
                                      <p:cBhvr>
                                        <p:cTn id="96" dur="1000" fill="hold"/>
                                        <p:tgtEl>
                                          <p:spTgt spid="10247"/>
                                        </p:tgtEl>
                                        <p:attrNameLst>
                                          <p:attrName>ppt_x</p:attrName>
                                        </p:attrNameLst>
                                      </p:cBhvr>
                                      <p:tavLst>
                                        <p:tav tm="0">
                                          <p:val>
                                            <p:strVal val="#ppt_x"/>
                                          </p:val>
                                        </p:tav>
                                        <p:tav tm="100000">
                                          <p:val>
                                            <p:strVal val="#ppt_x"/>
                                          </p:val>
                                        </p:tav>
                                      </p:tavLst>
                                    </p:anim>
                                    <p:anim calcmode="lin" valueType="num">
                                      <p:cBhvr>
                                        <p:cTn id="97" dur="1000" fill="hold"/>
                                        <p:tgtEl>
                                          <p:spTgt spid="102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3305</TotalTime>
  <Words>2666</Words>
  <Application>Microsoft Office PowerPoint</Application>
  <PresentationFormat>On-screen Show (4:3)</PresentationFormat>
  <Paragraphs>284</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Flow</vt:lpstr>
      <vt:lpstr>Church Buildings  =  Symbols of Gentiles’ temples </vt:lpstr>
      <vt:lpstr>   Edifice Complex</vt:lpstr>
      <vt:lpstr>Today Church has almost become the building  </vt:lpstr>
      <vt:lpstr>Temple, Priesthood, &amp; Sacrifices</vt:lpstr>
      <vt:lpstr>Christianity- the first  non-temple-based  religion ever to emerge</vt:lpstr>
      <vt:lpstr>History of the Church</vt:lpstr>
      <vt:lpstr>History of the Church</vt:lpstr>
      <vt:lpstr>Churches, Priests, Sacrifice</vt:lpstr>
      <vt:lpstr>PowerPoint Presentation</vt:lpstr>
      <vt:lpstr>PowerPoint Presentation</vt:lpstr>
      <vt:lpstr>PowerPoint Presentation</vt:lpstr>
      <vt:lpstr>Hierarchical Structure of the Church </vt:lpstr>
      <vt:lpstr>PowerPoint Presentation</vt:lpstr>
      <vt:lpstr>PowerPoint Presentation</vt:lpstr>
      <vt:lpstr>PowerPoint Presentation</vt:lpstr>
      <vt:lpstr>PowerPoint Presentation</vt:lpstr>
      <vt:lpstr>PowerPoint Presentation</vt:lpstr>
      <vt:lpstr>PowerPoint Presentation</vt:lpstr>
      <vt:lpstr>Constantine  ( 285-337)   Father of Church Building</vt:lpstr>
      <vt:lpstr> Sun worship of Constantine</vt:lpstr>
      <vt:lpstr>PowerPoint Presentation</vt:lpstr>
      <vt:lpstr>Sacred places &amp; objects</vt:lpstr>
      <vt:lpstr>PowerPoint Presentation</vt:lpstr>
      <vt:lpstr>Constantine’s Building program</vt:lpstr>
      <vt:lpstr>Constantine’s Building program</vt:lpstr>
      <vt:lpstr>  Christian basilicas</vt:lpstr>
      <vt:lpstr>Major influences on worship</vt:lpstr>
      <vt:lpstr>Major influences on worship</vt:lpstr>
      <vt:lpstr>Major influences on worship</vt:lpstr>
      <vt:lpstr>  4th Century Christianity</vt:lpstr>
      <vt:lpstr> Recognition of Christianity</vt:lpstr>
      <vt:lpstr>  Christian Buildings </vt:lpstr>
      <vt:lpstr>   Tax Exemption, Church endowments</vt:lpstr>
      <vt:lpstr>Pagan Customs - absorbed</vt:lpstr>
      <vt:lpstr>Victory of the Cross - Ekklesia</vt:lpstr>
      <vt:lpstr>Basilica- Byzantine- Romanesque</vt:lpstr>
      <vt:lpstr>12th Century –Gothic  Architecture</vt:lpstr>
      <vt:lpstr>Man’s quest to sense the divine with  physical senses </vt:lpstr>
      <vt:lpstr>4th Cen.  Christianity loses touch with heavenly realities</vt:lpstr>
      <vt:lpstr>  Protestant Churches</vt:lpstr>
      <vt:lpstr> Reformation – Martin Luther </vt:lpstr>
      <vt:lpstr>  Babel- “Reach to the heavens”</vt:lpstr>
      <vt:lpstr> Church Edifice - Huge investment of Money</vt:lpstr>
      <vt:lpstr>  Sanctifying brick &amp; stone</vt:lpstr>
      <vt:lpstr>  Victims of our Past</vt:lpstr>
      <vt:lpstr>    House of God?</vt:lpstr>
      <vt:lpstr>  Revolution in Faith</vt:lpstr>
      <vt:lpstr>   Challenge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சபைக் கட்டடங்கள் - ஜாதிகளின் ஆலயத்தின் உருவகங்கள் </dc:title>
  <dc:creator>user</dc:creator>
  <cp:lastModifiedBy>AJ</cp:lastModifiedBy>
  <cp:revision>269</cp:revision>
  <dcterms:created xsi:type="dcterms:W3CDTF">2014-12-04T12:59:57Z</dcterms:created>
  <dcterms:modified xsi:type="dcterms:W3CDTF">2015-08-08T12:20:32Z</dcterms:modified>
</cp:coreProperties>
</file>