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93" r:id="rId3"/>
    <p:sldId id="277" r:id="rId4"/>
    <p:sldId id="295" r:id="rId5"/>
    <p:sldId id="298" r:id="rId6"/>
    <p:sldId id="294" r:id="rId7"/>
    <p:sldId id="299" r:id="rId8"/>
    <p:sldId id="300" r:id="rId9"/>
    <p:sldId id="301" r:id="rId10"/>
    <p:sldId id="297"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Montserrat Classic Bold" panose="020B0604020202020204" charset="0"/>
      <p:regular r:id="rId20"/>
    </p:embeddedFont>
    <p:embeddedFont>
      <p:font typeface="Montserrat Light" panose="020B0604020202020204" charset="0"/>
      <p:regular r:id="rId21"/>
    </p:embeddedFont>
    <p:embeddedFont>
      <p:font typeface="Open Sans" panose="020B060603050402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71E"/>
    <a:srgbClr val="ED1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EAC46-8DDD-45A5-80C2-AC0080DF0A8B}" v="1" dt="2020-06-27T06:42:37.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edictus Aryo" userId="e8a0fde4ad56d4f9" providerId="LiveId" clId="{AA9EAC46-8DDD-45A5-80C2-AC0080DF0A8B}"/>
    <pc:docChg chg="custSel modSld">
      <pc:chgData name="Benedictus Aryo" userId="e8a0fde4ad56d4f9" providerId="LiveId" clId="{AA9EAC46-8DDD-45A5-80C2-AC0080DF0A8B}" dt="2020-06-27T06:50:39.467" v="318" actId="2711"/>
      <pc:docMkLst>
        <pc:docMk/>
      </pc:docMkLst>
      <pc:sldChg chg="addSp modSp mod">
        <pc:chgData name="Benedictus Aryo" userId="e8a0fde4ad56d4f9" providerId="LiveId" clId="{AA9EAC46-8DDD-45A5-80C2-AC0080DF0A8B}" dt="2020-06-27T06:50:39.467" v="318" actId="2711"/>
        <pc:sldMkLst>
          <pc:docMk/>
          <pc:sldMk cId="0" sldId="256"/>
        </pc:sldMkLst>
        <pc:spChg chg="mod">
          <ac:chgData name="Benedictus Aryo" userId="e8a0fde4ad56d4f9" providerId="LiveId" clId="{AA9EAC46-8DDD-45A5-80C2-AC0080DF0A8B}" dt="2020-06-27T06:46:41.528" v="138" actId="14100"/>
          <ac:spMkLst>
            <pc:docMk/>
            <pc:sldMk cId="0" sldId="256"/>
            <ac:spMk id="4" creationId="{00000000-0000-0000-0000-000000000000}"/>
          </ac:spMkLst>
        </pc:spChg>
        <pc:spChg chg="mod">
          <ac:chgData name="Benedictus Aryo" userId="e8a0fde4ad56d4f9" providerId="LiveId" clId="{AA9EAC46-8DDD-45A5-80C2-AC0080DF0A8B}" dt="2020-06-27T06:46:23.327" v="133" actId="1035"/>
          <ac:spMkLst>
            <pc:docMk/>
            <pc:sldMk cId="0" sldId="256"/>
            <ac:spMk id="6" creationId="{00000000-0000-0000-0000-000000000000}"/>
          </ac:spMkLst>
        </pc:spChg>
        <pc:spChg chg="mod">
          <ac:chgData name="Benedictus Aryo" userId="e8a0fde4ad56d4f9" providerId="LiveId" clId="{AA9EAC46-8DDD-45A5-80C2-AC0080DF0A8B}" dt="2020-06-27T06:49:44.562" v="313" actId="255"/>
          <ac:spMkLst>
            <pc:docMk/>
            <pc:sldMk cId="0" sldId="256"/>
            <ac:spMk id="7" creationId="{00000000-0000-0000-0000-000000000000}"/>
          </ac:spMkLst>
        </pc:spChg>
        <pc:spChg chg="add mod">
          <ac:chgData name="Benedictus Aryo" userId="e8a0fde4ad56d4f9" providerId="LiveId" clId="{AA9EAC46-8DDD-45A5-80C2-AC0080DF0A8B}" dt="2020-06-27T06:50:39.467" v="318" actId="2711"/>
          <ac:spMkLst>
            <pc:docMk/>
            <pc:sldMk cId="0" sldId="256"/>
            <ac:spMk id="8" creationId="{928B0D06-77A7-4061-8930-C814385AE790}"/>
          </ac:spMkLst>
        </pc:spChg>
        <pc:picChg chg="mod">
          <ac:chgData name="Benedictus Aryo" userId="e8a0fde4ad56d4f9" providerId="LiveId" clId="{AA9EAC46-8DDD-45A5-80C2-AC0080DF0A8B}" dt="2020-06-27T06:45:43.274" v="124" actId="14100"/>
          <ac:picMkLst>
            <pc:docMk/>
            <pc:sldMk cId="0" sldId="256"/>
            <ac:picMk id="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a:xfrm>
            <a:off x="1447800" y="5295900"/>
            <a:ext cx="152400" cy="3886200"/>
          </a:xfrm>
          <a:prstGeom prst="rect">
            <a:avLst/>
          </a:prstGeom>
          <a:solidFill>
            <a:srgbClr val="ED1D24"/>
          </a:solidFill>
        </p:spPr>
      </p:sp>
      <p:grpSp>
        <p:nvGrpSpPr>
          <p:cNvPr id="5" name="Group 5"/>
          <p:cNvGrpSpPr/>
          <p:nvPr/>
        </p:nvGrpSpPr>
        <p:grpSpPr>
          <a:xfrm>
            <a:off x="2150696" y="5143500"/>
            <a:ext cx="15109632" cy="2948839"/>
            <a:chOff x="0" y="1148928"/>
            <a:chExt cx="20146176" cy="3931787"/>
          </a:xfrm>
        </p:grpSpPr>
        <p:sp>
          <p:nvSpPr>
            <p:cNvPr id="6" name="TextBox 6"/>
            <p:cNvSpPr txBox="1"/>
            <p:nvPr/>
          </p:nvSpPr>
          <p:spPr>
            <a:xfrm>
              <a:off x="0" y="1148928"/>
              <a:ext cx="20146176" cy="2339101"/>
            </a:xfrm>
            <a:prstGeom prst="rect">
              <a:avLst/>
            </a:prstGeom>
          </p:spPr>
          <p:txBody>
            <a:bodyPr wrap="square" lIns="0" tIns="0" rIns="0" bIns="0" rtlCol="0" anchor="t">
              <a:spAutoFit/>
            </a:bodyPr>
            <a:lstStyle/>
            <a:p>
              <a:r>
                <a:rPr lang="en-US" sz="4800" spc="96" dirty="0">
                  <a:solidFill>
                    <a:schemeClr val="tx1">
                      <a:lumMod val="65000"/>
                      <a:lumOff val="35000"/>
                    </a:schemeClr>
                  </a:solidFill>
                  <a:latin typeface="Montserrat Classic Bold"/>
                </a:rPr>
                <a:t>Data Science Sharing Session</a:t>
              </a:r>
            </a:p>
            <a:p>
              <a:r>
                <a:rPr lang="en-US" sz="6600" spc="96" dirty="0">
                  <a:solidFill>
                    <a:srgbClr val="FF0000"/>
                  </a:solidFill>
                  <a:latin typeface="Montserrat Classic Bold"/>
                </a:rPr>
                <a:t>Optimization Applications</a:t>
              </a:r>
            </a:p>
          </p:txBody>
        </p:sp>
        <p:sp>
          <p:nvSpPr>
            <p:cNvPr id="7" name="TextBox 7"/>
            <p:cNvSpPr txBox="1"/>
            <p:nvPr/>
          </p:nvSpPr>
          <p:spPr>
            <a:xfrm>
              <a:off x="0" y="3931683"/>
              <a:ext cx="17655605" cy="1149032"/>
            </a:xfrm>
            <a:prstGeom prst="rect">
              <a:avLst/>
            </a:prstGeom>
          </p:spPr>
          <p:txBody>
            <a:bodyPr wrap="square" lIns="0" tIns="0" rIns="0" bIns="0" rtlCol="0" anchor="t">
              <a:spAutoFit/>
            </a:bodyPr>
            <a:lstStyle/>
            <a:p>
              <a:r>
                <a:rPr lang="en-US" sz="2800" spc="32" dirty="0">
                  <a:solidFill>
                    <a:srgbClr val="202020"/>
                  </a:solidFill>
                  <a:latin typeface="Open Sans" panose="020B0606030504020204" pitchFamily="34" charset="0"/>
                  <a:ea typeface="Open Sans" panose="020B0606030504020204" pitchFamily="34" charset="0"/>
                  <a:cs typeface="Open Sans" panose="020B0606030504020204" pitchFamily="34" charset="0"/>
                </a:rPr>
                <a:t>In this sharing session we will explore about what is optimization and it’s applications that we can use as Data Scientist to deliver solutions using Data.</a:t>
              </a:r>
            </a:p>
          </p:txBody>
        </p:sp>
      </p:grpSp>
      <p:pic>
        <p:nvPicPr>
          <p:cNvPr id="9" name="Picture 9"/>
          <p:cNvPicPr>
            <a:picLocks noChangeAspect="1"/>
          </p:cNvPicPr>
          <p:nvPr/>
        </p:nvPicPr>
        <p:blipFill>
          <a:blip r:embed="rId2"/>
          <a:srcRect/>
          <a:stretch>
            <a:fillRect/>
          </a:stretch>
        </p:blipFill>
        <p:spPr>
          <a:xfrm>
            <a:off x="1350272" y="1409700"/>
            <a:ext cx="5602966" cy="2133600"/>
          </a:xfrm>
          <a:prstGeom prst="rect">
            <a:avLst/>
          </a:prstGeom>
        </p:spPr>
      </p:pic>
      <p:sp>
        <p:nvSpPr>
          <p:cNvPr id="8" name="TextBox 6">
            <a:extLst>
              <a:ext uri="{FF2B5EF4-FFF2-40B4-BE49-F238E27FC236}">
                <a16:creationId xmlns:a16="http://schemas.microsoft.com/office/drawing/2014/main" id="{928B0D06-77A7-4061-8930-C814385AE790}"/>
              </a:ext>
            </a:extLst>
          </p:cNvPr>
          <p:cNvSpPr txBox="1"/>
          <p:nvPr/>
        </p:nvSpPr>
        <p:spPr>
          <a:xfrm>
            <a:off x="2111568" y="8689657"/>
            <a:ext cx="15109632" cy="461665"/>
          </a:xfrm>
          <a:prstGeom prst="rect">
            <a:avLst/>
          </a:prstGeom>
        </p:spPr>
        <p:txBody>
          <a:bodyPr wrap="square" lIns="0" tIns="0" rIns="0" bIns="0" rtlCol="0" anchor="t">
            <a:spAutoFit/>
          </a:bodyPr>
          <a:lstStyle/>
          <a:p>
            <a:r>
              <a:rPr lang="en-US" sz="3000" b="1" spc="96" dirty="0">
                <a:solidFill>
                  <a:schemeClr val="tx1">
                    <a:lumMod val="65000"/>
                    <a:lumOff val="35000"/>
                  </a:schemeClr>
                </a:solidFill>
                <a:latin typeface="Montserrat" panose="00000500000000000000" pitchFamily="2" charset="0"/>
                <a:ea typeface="Open Sans" panose="020B0606030504020204" pitchFamily="34" charset="0"/>
                <a:cs typeface="Open Sans" panose="020B0606030504020204" pitchFamily="34" charset="0"/>
              </a:rPr>
              <a:t>Benedict Aryo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2095500"/>
            <a:ext cx="12753109" cy="995657"/>
          </a:xfrm>
          <a:prstGeom prst="rect">
            <a:avLst/>
          </a:prstGeom>
        </p:spPr>
        <p:txBody>
          <a:bodyPr wrap="square" lIns="0" tIns="0" rIns="0" bIns="0" rtlCol="0" anchor="t">
            <a:spAutoFit/>
          </a:bodyPr>
          <a:lstStyle/>
          <a:p>
            <a:pPr>
              <a:lnSpc>
                <a:spcPts val="8800"/>
              </a:lnSpc>
            </a:pPr>
            <a:r>
              <a:rPr lang="en-US" sz="6000" spc="72" dirty="0">
                <a:solidFill>
                  <a:srgbClr val="ED1D24"/>
                </a:solidFill>
                <a:latin typeface="Montserrat Classic Bold"/>
              </a:rPr>
              <a:t>Standardized Experimentation</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1257300"/>
            <a:ext cx="9138355" cy="955839"/>
          </a:xfrm>
          <a:prstGeom prst="rect">
            <a:avLst/>
          </a:prstGeom>
        </p:spPr>
        <p:txBody>
          <a:bodyPr lIns="0" tIns="0" rIns="0" bIns="0" rtlCol="0" anchor="t">
            <a:spAutoFit/>
          </a:bodyPr>
          <a:lstStyle/>
          <a:p>
            <a:pPr>
              <a:lnSpc>
                <a:spcPts val="8800"/>
              </a:lnSpc>
            </a:pPr>
            <a:r>
              <a:rPr lang="en-US" sz="3600" spc="72" dirty="0">
                <a:solidFill>
                  <a:schemeClr val="tx1">
                    <a:lumMod val="65000"/>
                    <a:lumOff val="35000"/>
                  </a:schemeClr>
                </a:solidFill>
                <a:latin typeface="Montserrat Classic Bold"/>
              </a:rPr>
              <a:t>Currently running plan</a:t>
            </a:r>
          </a:p>
        </p:txBody>
      </p:sp>
      <p:sp>
        <p:nvSpPr>
          <p:cNvPr id="5" name="TextBox 6">
            <a:extLst>
              <a:ext uri="{FF2B5EF4-FFF2-40B4-BE49-F238E27FC236}">
                <a16:creationId xmlns:a16="http://schemas.microsoft.com/office/drawing/2014/main" id="{060C2C57-96B5-4791-A6A4-92A6AC0C5D0A}"/>
              </a:ext>
            </a:extLst>
          </p:cNvPr>
          <p:cNvSpPr txBox="1"/>
          <p:nvPr/>
        </p:nvSpPr>
        <p:spPr>
          <a:xfrm>
            <a:off x="1454726" y="3390900"/>
            <a:ext cx="12489873" cy="4936031"/>
          </a:xfrm>
          <a:prstGeom prst="rect">
            <a:avLst/>
          </a:prstGeom>
        </p:spPr>
        <p:txBody>
          <a:bodyPr wrap="square" lIns="0" tIns="0" rIns="0" bIns="0" rtlCol="0" anchor="t">
            <a:spAutoFit/>
          </a:bodyPr>
          <a:lstStyle/>
          <a:p>
            <a:pPr>
              <a:lnSpc>
                <a:spcPts val="3919"/>
              </a:lnSpc>
            </a:pPr>
            <a:r>
              <a:rPr lang="en-US" sz="2400" spc="55" dirty="0">
                <a:solidFill>
                  <a:srgbClr val="202020"/>
                </a:solidFill>
                <a:latin typeface="Montserrat Light"/>
              </a:rPr>
              <a:t>We are creating modular framework to bring the result of experimentation into production ready forecasting as quickly as possible.</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Because, at the end of the day, no matter what our model experiment result or at what stage we’re currently at improving the model, we still need to deliver our sales forecasting prediction every month.</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This including pipeline for training &amp; forecasting and database preparation to store the prediction so it can be served to user as forecast submission report or as dashboard production</a:t>
            </a:r>
          </a:p>
        </p:txBody>
      </p:sp>
    </p:spTree>
    <p:extLst>
      <p:ext uri="{BB962C8B-B14F-4D97-AF65-F5344CB8AC3E}">
        <p14:creationId xmlns:p14="http://schemas.microsoft.com/office/powerpoint/2010/main" val="37005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830920"/>
            <a:ext cx="12753109" cy="1128514"/>
          </a:xfrm>
          <a:prstGeom prst="rect">
            <a:avLst/>
          </a:prstGeom>
        </p:spPr>
        <p:txBody>
          <a:bodyPr wrap="square" lIns="0" tIns="0" rIns="0" bIns="0" rtlCol="0" anchor="t">
            <a:spAutoFit/>
          </a:bodyPr>
          <a:lstStyle/>
          <a:p>
            <a:pPr>
              <a:lnSpc>
                <a:spcPts val="8800"/>
              </a:lnSpc>
            </a:pPr>
            <a:r>
              <a:rPr lang="en-US" sz="8800" spc="72" dirty="0">
                <a:solidFill>
                  <a:srgbClr val="ED1D24"/>
                </a:solidFill>
                <a:latin typeface="Montserrat Classic Bold"/>
              </a:rPr>
              <a:t>Common Challenges</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8387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Sales Forecasting</a:t>
            </a:r>
          </a:p>
        </p:txBody>
      </p:sp>
      <p:sp>
        <p:nvSpPr>
          <p:cNvPr id="5" name="TextBox 6">
            <a:extLst>
              <a:ext uri="{FF2B5EF4-FFF2-40B4-BE49-F238E27FC236}">
                <a16:creationId xmlns:a16="http://schemas.microsoft.com/office/drawing/2014/main" id="{060C2C57-96B5-4791-A6A4-92A6AC0C5D0A}"/>
              </a:ext>
            </a:extLst>
          </p:cNvPr>
          <p:cNvSpPr txBox="1"/>
          <p:nvPr/>
        </p:nvSpPr>
        <p:spPr>
          <a:xfrm>
            <a:off x="1729045" y="7124700"/>
            <a:ext cx="10417235" cy="1435073"/>
          </a:xfrm>
          <a:prstGeom prst="rect">
            <a:avLst/>
          </a:prstGeom>
        </p:spPr>
        <p:txBody>
          <a:bodyPr wrap="square" lIns="0" tIns="0" rIns="0" bIns="0" rtlCol="0" anchor="t">
            <a:spAutoFit/>
          </a:bodyPr>
          <a:lstStyle/>
          <a:p>
            <a:pPr>
              <a:lnSpc>
                <a:spcPts val="3919"/>
              </a:lnSpc>
            </a:pPr>
            <a:r>
              <a:rPr lang="en-US" sz="2800" spc="55" dirty="0">
                <a:solidFill>
                  <a:srgbClr val="202020"/>
                </a:solidFill>
                <a:latin typeface="Montserrat Light"/>
              </a:rPr>
              <a:t>We formulate our common problems that we currently face, which prevent us from having good result in the Sales Forecasting project</a:t>
            </a:r>
            <a:endParaRPr lang="en-US" sz="2800" b="1" spc="55" dirty="0">
              <a:solidFill>
                <a:srgbClr val="202020"/>
              </a:solidFill>
              <a:latin typeface="Montserrat Light"/>
            </a:endParaRPr>
          </a:p>
        </p:txBody>
      </p:sp>
      <p:sp>
        <p:nvSpPr>
          <p:cNvPr id="6" name="AutoShape 4">
            <a:extLst>
              <a:ext uri="{FF2B5EF4-FFF2-40B4-BE49-F238E27FC236}">
                <a16:creationId xmlns:a16="http://schemas.microsoft.com/office/drawing/2014/main" id="{64B47E0E-6AF0-47EE-A1DD-A3996065166B}"/>
              </a:ext>
            </a:extLst>
          </p:cNvPr>
          <p:cNvSpPr/>
          <p:nvPr/>
        </p:nvSpPr>
        <p:spPr>
          <a:xfrm>
            <a:off x="1447800" y="7240543"/>
            <a:ext cx="45719" cy="1319230"/>
          </a:xfrm>
          <a:prstGeom prst="rect">
            <a:avLst/>
          </a:prstGeom>
          <a:solidFill>
            <a:srgbClr val="ED1D24"/>
          </a:solidFill>
        </p:spPr>
      </p:sp>
    </p:spTree>
    <p:extLst>
      <p:ext uri="{BB962C8B-B14F-4D97-AF65-F5344CB8AC3E}">
        <p14:creationId xmlns:p14="http://schemas.microsoft.com/office/powerpoint/2010/main" val="92728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219200" y="1017749"/>
            <a:ext cx="9138355" cy="1010598"/>
          </a:xfrm>
          <a:prstGeom prst="rect">
            <a:avLst/>
          </a:prstGeom>
        </p:spPr>
        <p:txBody>
          <a:bodyPr lIns="0" tIns="0" rIns="0" bIns="0" rtlCol="0" anchor="t">
            <a:spAutoFit/>
          </a:bodyPr>
          <a:lstStyle/>
          <a:p>
            <a:pPr>
              <a:lnSpc>
                <a:spcPts val="8800"/>
              </a:lnSpc>
            </a:pPr>
            <a:r>
              <a:rPr lang="en-US" sz="6600" spc="72" dirty="0">
                <a:solidFill>
                  <a:srgbClr val="ED1D24"/>
                </a:solidFill>
                <a:latin typeface="Montserrat Classic Bold"/>
              </a:rPr>
              <a:t>Growing Products</a:t>
            </a:r>
          </a:p>
        </p:txBody>
      </p:sp>
      <p:pic>
        <p:nvPicPr>
          <p:cNvPr id="8" name="Picture 7">
            <a:extLst>
              <a:ext uri="{FF2B5EF4-FFF2-40B4-BE49-F238E27FC236}">
                <a16:creationId xmlns:a16="http://schemas.microsoft.com/office/drawing/2014/main" id="{2CD360EC-4936-498E-8564-8DC331B782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92" y="3086100"/>
            <a:ext cx="8310000" cy="6115434"/>
          </a:xfrm>
          <a:prstGeom prst="rect">
            <a:avLst/>
          </a:prstGeom>
        </p:spPr>
      </p:pic>
      <p:sp>
        <p:nvSpPr>
          <p:cNvPr id="9" name="TextBox 6">
            <a:extLst>
              <a:ext uri="{FF2B5EF4-FFF2-40B4-BE49-F238E27FC236}">
                <a16:creationId xmlns:a16="http://schemas.microsoft.com/office/drawing/2014/main" id="{E55BE1D9-C01A-4CD3-85A3-2C3C0DB9723D}"/>
              </a:ext>
            </a:extLst>
          </p:cNvPr>
          <p:cNvSpPr txBox="1"/>
          <p:nvPr/>
        </p:nvSpPr>
        <p:spPr>
          <a:xfrm>
            <a:off x="10058400" y="2952125"/>
            <a:ext cx="7271784" cy="6093976"/>
          </a:xfrm>
          <a:prstGeom prst="rect">
            <a:avLst/>
          </a:prstGeom>
        </p:spPr>
        <p:txBody>
          <a:bodyPr wrap="square" lIns="0" tIns="0" rIns="0" bIns="0" rtlCol="0" anchor="t">
            <a:spAutoFit/>
          </a:bodyPr>
          <a:lstStyle/>
          <a:p>
            <a:r>
              <a:rPr lang="en-US" sz="2200" spc="55" dirty="0">
                <a:solidFill>
                  <a:srgbClr val="202020"/>
                </a:solidFill>
                <a:latin typeface="Montserrat Light"/>
              </a:rPr>
              <a:t>The challenge is </a:t>
            </a:r>
            <a:r>
              <a:rPr lang="en-US" sz="2200" b="1" spc="55" dirty="0">
                <a:solidFill>
                  <a:srgbClr val="202020"/>
                </a:solidFill>
                <a:latin typeface="Montserrat Light"/>
              </a:rPr>
              <a:t>we don’t have enough historical data for certain products.</a:t>
            </a:r>
          </a:p>
          <a:p>
            <a:endParaRPr lang="en-US" sz="2200" b="1" spc="55" dirty="0">
              <a:solidFill>
                <a:srgbClr val="202020"/>
              </a:solidFill>
              <a:latin typeface="Montserrat Light"/>
            </a:endParaRPr>
          </a:p>
          <a:p>
            <a:r>
              <a:rPr lang="en-US" sz="2200" spc="55" dirty="0">
                <a:solidFill>
                  <a:srgbClr val="202020"/>
                </a:solidFill>
                <a:latin typeface="Montserrat Light"/>
              </a:rPr>
              <a:t>We need to discuss and formulate with users and come up with regulations agreed by both sides.</a:t>
            </a:r>
          </a:p>
          <a:p>
            <a:endParaRPr lang="en-US" sz="2200" spc="55" dirty="0">
              <a:solidFill>
                <a:srgbClr val="202020"/>
              </a:solidFill>
              <a:latin typeface="Montserrat Light"/>
            </a:endParaRPr>
          </a:p>
          <a:p>
            <a:r>
              <a:rPr lang="en-US" sz="2200" spc="55" dirty="0">
                <a:solidFill>
                  <a:srgbClr val="202020"/>
                </a:solidFill>
                <a:latin typeface="Montserrat Light"/>
              </a:rPr>
              <a:t>For example:</a:t>
            </a:r>
          </a:p>
          <a:p>
            <a:endParaRPr lang="en-US" sz="2200" spc="55" dirty="0">
              <a:solidFill>
                <a:srgbClr val="202020"/>
              </a:solidFill>
              <a:latin typeface="Montserrat Light"/>
            </a:endParaRPr>
          </a:p>
          <a:p>
            <a:r>
              <a:rPr lang="en-US" sz="2200" b="1" spc="55" dirty="0">
                <a:solidFill>
                  <a:srgbClr val="202020"/>
                </a:solidFill>
                <a:latin typeface="Montserrat Light"/>
              </a:rPr>
              <a:t>We don’t submit prediction of products sales forecast which having less than 6 months historical data since time of prediction.</a:t>
            </a:r>
          </a:p>
          <a:p>
            <a:endParaRPr lang="en-US" sz="2200" spc="55" dirty="0">
              <a:solidFill>
                <a:srgbClr val="202020"/>
              </a:solidFill>
              <a:latin typeface="Montserrat Light"/>
            </a:endParaRPr>
          </a:p>
          <a:p>
            <a:r>
              <a:rPr lang="en-US" sz="2200" spc="55" dirty="0">
                <a:solidFill>
                  <a:srgbClr val="202020"/>
                </a:solidFill>
                <a:latin typeface="Montserrat Light"/>
              </a:rPr>
              <a:t>Or </a:t>
            </a:r>
          </a:p>
          <a:p>
            <a:endParaRPr lang="en-US" sz="2200" spc="55" dirty="0">
              <a:solidFill>
                <a:srgbClr val="202020"/>
              </a:solidFill>
              <a:latin typeface="Montserrat Light"/>
            </a:endParaRPr>
          </a:p>
          <a:p>
            <a:r>
              <a:rPr lang="en-US" sz="2200" b="1" spc="55" dirty="0">
                <a:solidFill>
                  <a:srgbClr val="202020"/>
                </a:solidFill>
                <a:latin typeface="Montserrat Light"/>
              </a:rPr>
              <a:t>The accuracy of products forecasting which having less than 6 months historical data since time of prediction doesn’t included in calculation.</a:t>
            </a:r>
          </a:p>
          <a:p>
            <a:endParaRPr lang="en-US" sz="2200" spc="55" dirty="0">
              <a:solidFill>
                <a:srgbClr val="202020"/>
              </a:solidFill>
              <a:latin typeface="Montserrat Light"/>
            </a:endParaRP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3"/>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267691" y="2013406"/>
            <a:ext cx="8561424" cy="938719"/>
          </a:xfrm>
          <a:prstGeom prst="rect">
            <a:avLst/>
          </a:prstGeom>
        </p:spPr>
        <p:txBody>
          <a:bodyPr wrap="square" lIns="0" tIns="0" rIns="0" bIns="0" rtlCol="0" anchor="t">
            <a:spAutoFit/>
          </a:bodyPr>
          <a:lstStyle/>
          <a:p>
            <a:pPr>
              <a:spcAft>
                <a:spcPts val="600"/>
              </a:spcAft>
            </a:pPr>
            <a:r>
              <a:rPr lang="en-US" sz="2800" spc="72" dirty="0">
                <a:solidFill>
                  <a:schemeClr val="tx1">
                    <a:lumMod val="65000"/>
                    <a:lumOff val="35000"/>
                  </a:schemeClr>
                </a:solidFill>
                <a:latin typeface="Montserrat Classic Bold"/>
              </a:rPr>
              <a:t>The products that we need to forecast </a:t>
            </a:r>
          </a:p>
          <a:p>
            <a:pPr>
              <a:spcAft>
                <a:spcPts val="600"/>
              </a:spcAft>
            </a:pPr>
            <a:r>
              <a:rPr lang="en-US" sz="2800" spc="72" dirty="0">
                <a:solidFill>
                  <a:schemeClr val="tx1">
                    <a:lumMod val="65000"/>
                    <a:lumOff val="35000"/>
                  </a:schemeClr>
                </a:solidFill>
                <a:latin typeface="Montserrat Classic Bold"/>
              </a:rPr>
              <a:t>keep changing overtime</a:t>
            </a:r>
          </a:p>
        </p:txBody>
      </p:sp>
    </p:spTree>
    <p:extLst>
      <p:ext uri="{BB962C8B-B14F-4D97-AF65-F5344CB8AC3E}">
        <p14:creationId xmlns:p14="http://schemas.microsoft.com/office/powerpoint/2010/main" val="330216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Wide Range Value</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2952125"/>
            <a:ext cx="7271784" cy="4739759"/>
          </a:xfrm>
          <a:prstGeom prst="rect">
            <a:avLst/>
          </a:prstGeom>
        </p:spPr>
        <p:txBody>
          <a:bodyPr wrap="square" lIns="0" tIns="0" rIns="0" bIns="0" rtlCol="0" anchor="t">
            <a:spAutoFit/>
          </a:bodyPr>
          <a:lstStyle/>
          <a:p>
            <a:r>
              <a:rPr lang="en-US" sz="2200" spc="55" dirty="0">
                <a:solidFill>
                  <a:srgbClr val="202020"/>
                </a:solidFill>
                <a:latin typeface="Montserrat Light"/>
              </a:rPr>
              <a:t>Since the model required to give prediction for each of the product article code, the model would need to learn historical data for each product well enough.</a:t>
            </a:r>
          </a:p>
          <a:p>
            <a:endParaRPr lang="en-US" sz="2200" spc="55" dirty="0">
              <a:solidFill>
                <a:srgbClr val="202020"/>
              </a:solidFill>
              <a:latin typeface="Montserrat Light"/>
            </a:endParaRPr>
          </a:p>
          <a:p>
            <a:r>
              <a:rPr lang="en-US" sz="2200" spc="55" dirty="0">
                <a:solidFill>
                  <a:srgbClr val="202020"/>
                </a:solidFill>
                <a:latin typeface="Montserrat Light"/>
              </a:rPr>
              <a:t>The problem is each product have its own historical which may having different range value with another product</a:t>
            </a:r>
          </a:p>
          <a:p>
            <a:endParaRPr lang="en-US" sz="2200" spc="55" dirty="0">
              <a:solidFill>
                <a:srgbClr val="202020"/>
              </a:solidFill>
              <a:latin typeface="Montserrat Light"/>
            </a:endParaRPr>
          </a:p>
          <a:p>
            <a:r>
              <a:rPr lang="en-US" sz="2200" spc="55" dirty="0">
                <a:solidFill>
                  <a:srgbClr val="202020"/>
                </a:solidFill>
                <a:latin typeface="Montserrat Light"/>
              </a:rPr>
              <a:t>The key is we need to make our model sensitive enough so it can give good result either for product with high sales value and product with small monthly sales</a:t>
            </a:r>
            <a:r>
              <a:rPr lang="en-US" sz="2200" b="1" spc="55" dirty="0">
                <a:solidFill>
                  <a:srgbClr val="202020"/>
                </a:solidFill>
                <a:latin typeface="Montserrat Light"/>
              </a:rPr>
              <a:t>.</a:t>
            </a:r>
          </a:p>
          <a:p>
            <a:endParaRPr lang="en-US" sz="2200" spc="55" dirty="0">
              <a:solidFill>
                <a:srgbClr val="202020"/>
              </a:solidFill>
              <a:latin typeface="Montserrat Light"/>
            </a:endParaRP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72490" y="2173694"/>
            <a:ext cx="7647710"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The deviation between the maximum and minimum product sales value is very wide.</a:t>
            </a:r>
          </a:p>
        </p:txBody>
      </p:sp>
      <p:pic>
        <p:nvPicPr>
          <p:cNvPr id="3" name="Picture 2">
            <a:extLst>
              <a:ext uri="{FF2B5EF4-FFF2-40B4-BE49-F238E27FC236}">
                <a16:creationId xmlns:a16="http://schemas.microsoft.com/office/drawing/2014/main" id="{C39B3956-4484-4A3B-BD28-77D8CF93DA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272" y="3390900"/>
            <a:ext cx="8752868" cy="5303559"/>
          </a:xfrm>
          <a:prstGeom prst="rect">
            <a:avLst/>
          </a:prstGeom>
        </p:spPr>
      </p:pic>
    </p:spTree>
    <p:extLst>
      <p:ext uri="{BB962C8B-B14F-4D97-AF65-F5344CB8AC3E}">
        <p14:creationId xmlns:p14="http://schemas.microsoft.com/office/powerpoint/2010/main" val="391176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982199" cy="995657"/>
          </a:xfrm>
          <a:prstGeom prst="rect">
            <a:avLst/>
          </a:prstGeom>
        </p:spPr>
        <p:txBody>
          <a:bodyPr wrap="square" lIns="0" tIns="0" rIns="0" bIns="0" rtlCol="0" anchor="t">
            <a:spAutoFit/>
          </a:bodyPr>
          <a:lstStyle/>
          <a:p>
            <a:pPr>
              <a:lnSpc>
                <a:spcPts val="8800"/>
              </a:lnSpc>
            </a:pPr>
            <a:r>
              <a:rPr lang="en-US" sz="5400" spc="72" dirty="0">
                <a:solidFill>
                  <a:srgbClr val="ED1D24"/>
                </a:solidFill>
                <a:latin typeface="Montserrat Classic Bold"/>
              </a:rPr>
              <a:t>Products with Zero Sales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3375541"/>
            <a:ext cx="6781800" cy="4739759"/>
          </a:xfrm>
          <a:prstGeom prst="rect">
            <a:avLst/>
          </a:prstGeom>
        </p:spPr>
        <p:txBody>
          <a:bodyPr wrap="square" lIns="0" tIns="0" rIns="0" bIns="0" rtlCol="0" anchor="t">
            <a:spAutoFit/>
          </a:bodyPr>
          <a:lstStyle/>
          <a:p>
            <a:pPr algn="r"/>
            <a:r>
              <a:rPr lang="en-US" sz="2200" spc="55" dirty="0">
                <a:solidFill>
                  <a:srgbClr val="202020"/>
                </a:solidFill>
                <a:latin typeface="Montserrat Light"/>
              </a:rPr>
              <a:t>In the group of products with small sales cap it’s common that we see in particular month there are </a:t>
            </a:r>
            <a:r>
              <a:rPr lang="en-US" sz="2200" b="1" spc="55" dirty="0">
                <a:solidFill>
                  <a:srgbClr val="202020"/>
                </a:solidFill>
                <a:latin typeface="Montserrat Light"/>
              </a:rPr>
              <a:t>products with Zero national sales.</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The problem is in current accuracy calculation, if the real value is zero, and we predict any number other than zero, the </a:t>
            </a:r>
            <a:r>
              <a:rPr lang="en-US" sz="2200" b="1" spc="55" dirty="0">
                <a:solidFill>
                  <a:srgbClr val="202020"/>
                </a:solidFill>
                <a:latin typeface="Montserrat Light"/>
              </a:rPr>
              <a:t>accuracy calculation for that product will be 0%.</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We need to have a </a:t>
            </a:r>
            <a:r>
              <a:rPr lang="en-US" sz="2200" b="1" spc="55" dirty="0">
                <a:solidFill>
                  <a:srgbClr val="202020"/>
                </a:solidFill>
                <a:latin typeface="Montserrat Light"/>
              </a:rPr>
              <a:t>good mechanism </a:t>
            </a:r>
            <a:r>
              <a:rPr lang="en-US" sz="2200" spc="55" dirty="0">
                <a:solidFill>
                  <a:srgbClr val="202020"/>
                </a:solidFill>
                <a:latin typeface="Montserrat Light"/>
              </a:rPr>
              <a:t>to give </a:t>
            </a:r>
            <a:r>
              <a:rPr lang="en-US" sz="2200" b="1" spc="55" dirty="0">
                <a:solidFill>
                  <a:srgbClr val="202020"/>
                </a:solidFill>
                <a:latin typeface="Montserrat Light"/>
              </a:rPr>
              <a:t>early detection for discontinue product </a:t>
            </a:r>
            <a:r>
              <a:rPr lang="en-US" sz="2200" spc="55" dirty="0">
                <a:solidFill>
                  <a:srgbClr val="202020"/>
                </a:solidFill>
                <a:latin typeface="Montserrat Light"/>
              </a:rPr>
              <a:t>or </a:t>
            </a:r>
            <a:r>
              <a:rPr lang="en-US" sz="2200" b="1" spc="55" dirty="0">
                <a:solidFill>
                  <a:srgbClr val="202020"/>
                </a:solidFill>
                <a:latin typeface="Montserrat Light"/>
              </a:rPr>
              <a:t>warning</a:t>
            </a:r>
            <a:r>
              <a:rPr lang="en-US" sz="2200" spc="55" dirty="0">
                <a:solidFill>
                  <a:srgbClr val="202020"/>
                </a:solidFill>
                <a:latin typeface="Montserrat Light"/>
              </a:rPr>
              <a:t> for certain product whether it has </a:t>
            </a:r>
            <a:r>
              <a:rPr lang="en-US" sz="2200" b="1" spc="55" dirty="0">
                <a:solidFill>
                  <a:srgbClr val="202020"/>
                </a:solidFill>
                <a:latin typeface="Montserrat Light"/>
              </a:rPr>
              <a:t>probability</a:t>
            </a:r>
            <a:r>
              <a:rPr lang="en-US" sz="2200" spc="55" dirty="0">
                <a:solidFill>
                  <a:srgbClr val="202020"/>
                </a:solidFill>
                <a:latin typeface="Montserrat Light"/>
              </a:rPr>
              <a:t> to be zero sales based on historical data. </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24000" y="2173694"/>
            <a:ext cx="7647710"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Some Products may have 0 MT sold</a:t>
            </a:r>
          </a:p>
        </p:txBody>
      </p:sp>
      <p:pic>
        <p:nvPicPr>
          <p:cNvPr id="5" name="Picture 4">
            <a:extLst>
              <a:ext uri="{FF2B5EF4-FFF2-40B4-BE49-F238E27FC236}">
                <a16:creationId xmlns:a16="http://schemas.microsoft.com/office/drawing/2014/main" id="{460C5781-14A3-4860-BECB-42BE1E329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86" y="3181723"/>
            <a:ext cx="8846414" cy="5847977"/>
          </a:xfrm>
          <a:prstGeom prst="rect">
            <a:avLst/>
          </a:prstGeom>
        </p:spPr>
      </p:pic>
    </p:spTree>
    <p:extLst>
      <p:ext uri="{BB962C8B-B14F-4D97-AF65-F5344CB8AC3E}">
        <p14:creationId xmlns:p14="http://schemas.microsoft.com/office/powerpoint/2010/main" val="116912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754720"/>
            <a:ext cx="12753109" cy="1128514"/>
          </a:xfrm>
          <a:prstGeom prst="rect">
            <a:avLst/>
          </a:prstGeom>
        </p:spPr>
        <p:txBody>
          <a:bodyPr wrap="square" lIns="0" tIns="0" rIns="0" bIns="0" rtlCol="0" anchor="t">
            <a:spAutoFit/>
          </a:bodyPr>
          <a:lstStyle/>
          <a:p>
            <a:pPr>
              <a:lnSpc>
                <a:spcPts val="8800"/>
              </a:lnSpc>
            </a:pPr>
            <a:r>
              <a:rPr lang="en-US" sz="8800" spc="72" dirty="0">
                <a:solidFill>
                  <a:srgbClr val="ED1D24"/>
                </a:solidFill>
                <a:latin typeface="Montserrat Classic Bold"/>
              </a:rPr>
              <a:t>Proposed Strategies</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7625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Sales Forecasting</a:t>
            </a:r>
          </a:p>
        </p:txBody>
      </p:sp>
      <p:sp>
        <p:nvSpPr>
          <p:cNvPr id="5" name="TextBox 6">
            <a:extLst>
              <a:ext uri="{FF2B5EF4-FFF2-40B4-BE49-F238E27FC236}">
                <a16:creationId xmlns:a16="http://schemas.microsoft.com/office/drawing/2014/main" id="{060C2C57-96B5-4791-A6A4-92A6AC0C5D0A}"/>
              </a:ext>
            </a:extLst>
          </p:cNvPr>
          <p:cNvSpPr txBox="1"/>
          <p:nvPr/>
        </p:nvSpPr>
        <p:spPr>
          <a:xfrm>
            <a:off x="1752600" y="7137427"/>
            <a:ext cx="9871364" cy="1435073"/>
          </a:xfrm>
          <a:prstGeom prst="rect">
            <a:avLst/>
          </a:prstGeom>
        </p:spPr>
        <p:txBody>
          <a:bodyPr wrap="square" lIns="0" tIns="0" rIns="0" bIns="0" rtlCol="0" anchor="t">
            <a:spAutoFit/>
          </a:bodyPr>
          <a:lstStyle/>
          <a:p>
            <a:pPr>
              <a:lnSpc>
                <a:spcPts val="3919"/>
              </a:lnSpc>
            </a:pPr>
            <a:r>
              <a:rPr lang="en-US" sz="2800" spc="55" dirty="0">
                <a:solidFill>
                  <a:srgbClr val="202020"/>
                </a:solidFill>
                <a:latin typeface="Montserrat Light"/>
              </a:rPr>
              <a:t>We formulate our common problems that currently we face, which prevent us from having good result in the Sales Forecasting project</a:t>
            </a:r>
            <a:endParaRPr lang="en-US" sz="2800" b="1" spc="55" dirty="0">
              <a:solidFill>
                <a:srgbClr val="202020"/>
              </a:solidFill>
              <a:latin typeface="Montserrat Light"/>
            </a:endParaRPr>
          </a:p>
        </p:txBody>
      </p:sp>
      <p:sp>
        <p:nvSpPr>
          <p:cNvPr id="6" name="AutoShape 4">
            <a:extLst>
              <a:ext uri="{FF2B5EF4-FFF2-40B4-BE49-F238E27FC236}">
                <a16:creationId xmlns:a16="http://schemas.microsoft.com/office/drawing/2014/main" id="{DD2FF8A5-D5D4-40C5-A825-6C9EBCA351FC}"/>
              </a:ext>
            </a:extLst>
          </p:cNvPr>
          <p:cNvSpPr/>
          <p:nvPr/>
        </p:nvSpPr>
        <p:spPr>
          <a:xfrm>
            <a:off x="1524000" y="7253270"/>
            <a:ext cx="45719" cy="1319230"/>
          </a:xfrm>
          <a:prstGeom prst="rect">
            <a:avLst/>
          </a:prstGeom>
          <a:solidFill>
            <a:srgbClr val="ED1D24"/>
          </a:solidFill>
        </p:spPr>
      </p:sp>
    </p:spTree>
    <p:extLst>
      <p:ext uri="{BB962C8B-B14F-4D97-AF65-F5344CB8AC3E}">
        <p14:creationId xmlns:p14="http://schemas.microsoft.com/office/powerpoint/2010/main" val="5450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73866"/>
            <a:ext cx="14706599" cy="738664"/>
          </a:xfrm>
          <a:prstGeom prst="rect">
            <a:avLst/>
          </a:prstGeom>
        </p:spPr>
        <p:txBody>
          <a:bodyPr wrap="square" lIns="0" tIns="0" rIns="0" bIns="0" rtlCol="0" anchor="t">
            <a:spAutoFit/>
          </a:bodyPr>
          <a:lstStyle/>
          <a:p>
            <a:r>
              <a:rPr lang="en-US" sz="4800" spc="72" dirty="0">
                <a:solidFill>
                  <a:srgbClr val="ED1D24"/>
                </a:solidFill>
                <a:latin typeface="Montserrat Classic Bold"/>
              </a:rPr>
              <a:t>Improve model by adding more features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804553" cy="5201424"/>
          </a:xfrm>
          <a:prstGeom prst="rect">
            <a:avLst/>
          </a:prstGeom>
        </p:spPr>
        <p:txBody>
          <a:bodyPr wrap="square" lIns="0" tIns="0" rIns="0" bIns="0" rtlCol="0" anchor="t">
            <a:spAutoFit/>
          </a:bodyPr>
          <a:lstStyle/>
          <a:p>
            <a:pPr algn="r"/>
            <a:r>
              <a:rPr lang="en-US" sz="2600" spc="55" dirty="0">
                <a:solidFill>
                  <a:srgbClr val="202020"/>
                </a:solidFill>
                <a:latin typeface="Montserrat Light"/>
              </a:rPr>
              <a:t>We keep improving our model accuracy by tuning the model and experimenting with features that we use as input to the model.</a:t>
            </a:r>
          </a:p>
          <a:p>
            <a:pPr algn="r"/>
            <a:endParaRPr lang="en-US" sz="2600" spc="55" dirty="0">
              <a:solidFill>
                <a:srgbClr val="202020"/>
              </a:solidFill>
              <a:latin typeface="Montserrat Light"/>
            </a:endParaRPr>
          </a:p>
          <a:p>
            <a:pPr algn="r"/>
            <a:r>
              <a:rPr lang="en-US" sz="2600" spc="55" dirty="0">
                <a:solidFill>
                  <a:srgbClr val="202020"/>
                </a:solidFill>
                <a:latin typeface="Montserrat Light"/>
              </a:rPr>
              <a:t>This strategy including adding </a:t>
            </a:r>
            <a:r>
              <a:rPr lang="en-US" sz="2600" b="1" spc="55" dirty="0">
                <a:solidFill>
                  <a:srgbClr val="202020"/>
                </a:solidFill>
                <a:latin typeface="Montserrat Light"/>
              </a:rPr>
              <a:t>Product related features </a:t>
            </a:r>
            <a:r>
              <a:rPr lang="en-US" sz="2600" spc="55" dirty="0">
                <a:solidFill>
                  <a:srgbClr val="202020"/>
                </a:solidFill>
                <a:latin typeface="Montserrat Light"/>
              </a:rPr>
              <a:t>(feature that we extracted from product that we want to predict) such as product </a:t>
            </a:r>
            <a:r>
              <a:rPr lang="en-US" sz="2600" b="1" spc="55" dirty="0">
                <a:solidFill>
                  <a:srgbClr val="202020"/>
                </a:solidFill>
                <a:latin typeface="Montserrat Light"/>
              </a:rPr>
              <a:t>brand</a:t>
            </a:r>
            <a:r>
              <a:rPr lang="en-US" sz="2600" spc="55" dirty="0">
                <a:solidFill>
                  <a:srgbClr val="202020"/>
                </a:solidFill>
                <a:latin typeface="Montserrat Light"/>
              </a:rPr>
              <a:t> and </a:t>
            </a:r>
            <a:r>
              <a:rPr lang="en-US" sz="2600" b="1" spc="55" dirty="0">
                <a:solidFill>
                  <a:srgbClr val="202020"/>
                </a:solidFill>
                <a:latin typeface="Montserrat Light"/>
              </a:rPr>
              <a:t>category</a:t>
            </a:r>
            <a:r>
              <a:rPr lang="en-US" sz="2600" spc="55" dirty="0">
                <a:solidFill>
                  <a:srgbClr val="202020"/>
                </a:solidFill>
                <a:latin typeface="Montserrat Light"/>
              </a:rPr>
              <a:t>, or </a:t>
            </a:r>
            <a:r>
              <a:rPr lang="en-US" sz="2600" b="1" spc="55" dirty="0">
                <a:solidFill>
                  <a:srgbClr val="202020"/>
                </a:solidFill>
                <a:latin typeface="Montserrat Light"/>
              </a:rPr>
              <a:t>Artificial features </a:t>
            </a:r>
            <a:r>
              <a:rPr lang="en-US" sz="2600" spc="55" dirty="0">
                <a:solidFill>
                  <a:srgbClr val="202020"/>
                </a:solidFill>
                <a:latin typeface="Montserrat Light"/>
              </a:rPr>
              <a:t>(feature that we generated by formula or computation) such as </a:t>
            </a:r>
            <a:r>
              <a:rPr lang="en-US" sz="2600" b="1" spc="55" dirty="0">
                <a:solidFill>
                  <a:srgbClr val="202020"/>
                </a:solidFill>
                <a:latin typeface="Montserrat Light"/>
              </a:rPr>
              <a:t>lag</a:t>
            </a:r>
            <a:r>
              <a:rPr lang="en-US" sz="2600" spc="55" dirty="0">
                <a:solidFill>
                  <a:srgbClr val="202020"/>
                </a:solidFill>
                <a:latin typeface="Montserrat Light"/>
              </a:rPr>
              <a:t>, </a:t>
            </a:r>
            <a:r>
              <a:rPr lang="en-US" sz="2600" b="1" spc="55" dirty="0">
                <a:solidFill>
                  <a:srgbClr val="202020"/>
                </a:solidFill>
                <a:latin typeface="Montserrat Light"/>
              </a:rPr>
              <a:t>smoothing </a:t>
            </a:r>
            <a:r>
              <a:rPr lang="en-US" sz="2600" spc="55" dirty="0">
                <a:solidFill>
                  <a:srgbClr val="202020"/>
                </a:solidFill>
                <a:latin typeface="Montserrat Light"/>
              </a:rPr>
              <a:t>or leading indicator </a:t>
            </a:r>
            <a:r>
              <a:rPr lang="en-US" sz="2600" b="1" spc="55" dirty="0">
                <a:solidFill>
                  <a:srgbClr val="202020"/>
                </a:solidFill>
                <a:latin typeface="Montserrat Light"/>
              </a:rPr>
              <a:t>probability</a:t>
            </a:r>
            <a:r>
              <a:rPr lang="en-US" sz="2600" spc="55" dirty="0">
                <a:solidFill>
                  <a:srgbClr val="202020"/>
                </a:solidFill>
                <a:latin typeface="Montserrat Light"/>
              </a:rPr>
              <a:t>.</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408310"/>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Adding Artificial features and Product related features</a:t>
            </a:r>
          </a:p>
        </p:txBody>
      </p:sp>
      <p:pic>
        <p:nvPicPr>
          <p:cNvPr id="3" name="Picture 2">
            <a:extLst>
              <a:ext uri="{FF2B5EF4-FFF2-40B4-BE49-F238E27FC236}">
                <a16:creationId xmlns:a16="http://schemas.microsoft.com/office/drawing/2014/main" id="{9D68F49F-B7B1-42DF-9BE1-9E5B3DACA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69202"/>
            <a:ext cx="9502248" cy="6108588"/>
          </a:xfrm>
          <a:prstGeom prst="rect">
            <a:avLst/>
          </a:prstGeom>
        </p:spPr>
      </p:pic>
    </p:spTree>
    <p:extLst>
      <p:ext uri="{BB962C8B-B14F-4D97-AF65-F5344CB8AC3E}">
        <p14:creationId xmlns:p14="http://schemas.microsoft.com/office/powerpoint/2010/main" val="33785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370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Mapping Model weakness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671649"/>
            <a:ext cx="6347353" cy="4062651"/>
          </a:xfrm>
          <a:prstGeom prst="rect">
            <a:avLst/>
          </a:prstGeom>
        </p:spPr>
        <p:txBody>
          <a:bodyPr wrap="square" lIns="0" tIns="0" rIns="0" bIns="0" rtlCol="0" anchor="t">
            <a:spAutoFit/>
          </a:bodyPr>
          <a:lstStyle/>
          <a:p>
            <a:pPr algn="r"/>
            <a:r>
              <a:rPr lang="en-US" sz="2400" spc="55" dirty="0">
                <a:solidFill>
                  <a:srgbClr val="202020"/>
                </a:solidFill>
                <a:latin typeface="Montserrat Light"/>
              </a:rPr>
              <a:t>Currently when we are creating forecasting model we compete the overall performance of the prediction by aggregating the accuracy score, we want to analyze the weakness of the model.</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So when we Optimize the model to increase the accuracy, we can really monitor the performance for each criteria/category we need to improve..</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564368"/>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Analyze the drawback of model created by criteria</a:t>
            </a:r>
          </a:p>
        </p:txBody>
      </p:sp>
      <p:graphicFrame>
        <p:nvGraphicFramePr>
          <p:cNvPr id="36" name="Table 36">
            <a:extLst>
              <a:ext uri="{FF2B5EF4-FFF2-40B4-BE49-F238E27FC236}">
                <a16:creationId xmlns:a16="http://schemas.microsoft.com/office/drawing/2014/main" id="{A0830FBF-EB7C-482D-9307-93A07B35A836}"/>
              </a:ext>
            </a:extLst>
          </p:cNvPr>
          <p:cNvGraphicFramePr>
            <a:graphicFrameLocks noGrp="1"/>
          </p:cNvGraphicFramePr>
          <p:nvPr>
            <p:extLst>
              <p:ext uri="{D42A27DB-BD31-4B8C-83A1-F6EECF244321}">
                <p14:modId xmlns:p14="http://schemas.microsoft.com/office/powerpoint/2010/main" val="1027690594"/>
              </p:ext>
            </p:extLst>
          </p:nvPr>
        </p:nvGraphicFramePr>
        <p:xfrm>
          <a:off x="1440873" y="4988578"/>
          <a:ext cx="7691244" cy="2499360"/>
        </p:xfrm>
        <a:graphic>
          <a:graphicData uri="http://schemas.openxmlformats.org/drawingml/2006/table">
            <a:tbl>
              <a:tblPr firstRow="1" bandRow="1">
                <a:tableStyleId>{D7AC3CCA-C797-4891-BE02-D94E43425B78}</a:tableStyleId>
              </a:tblPr>
              <a:tblGrid>
                <a:gridCol w="1911927">
                  <a:extLst>
                    <a:ext uri="{9D8B030D-6E8A-4147-A177-3AD203B41FA5}">
                      <a16:colId xmlns:a16="http://schemas.microsoft.com/office/drawing/2014/main" val="525465654"/>
                    </a:ext>
                  </a:extLst>
                </a:gridCol>
                <a:gridCol w="1828800">
                  <a:extLst>
                    <a:ext uri="{9D8B030D-6E8A-4147-A177-3AD203B41FA5}">
                      <a16:colId xmlns:a16="http://schemas.microsoft.com/office/drawing/2014/main" val="2441318810"/>
                    </a:ext>
                  </a:extLst>
                </a:gridCol>
                <a:gridCol w="1905000">
                  <a:extLst>
                    <a:ext uri="{9D8B030D-6E8A-4147-A177-3AD203B41FA5}">
                      <a16:colId xmlns:a16="http://schemas.microsoft.com/office/drawing/2014/main" val="1504122464"/>
                    </a:ext>
                  </a:extLst>
                </a:gridCol>
                <a:gridCol w="2045517">
                  <a:extLst>
                    <a:ext uri="{9D8B030D-6E8A-4147-A177-3AD203B41FA5}">
                      <a16:colId xmlns:a16="http://schemas.microsoft.com/office/drawing/2014/main" val="1563736451"/>
                    </a:ext>
                  </a:extLst>
                </a:gridCol>
              </a:tblGrid>
              <a:tr h="370840">
                <a:tc>
                  <a:txBody>
                    <a:bodyPr/>
                    <a:lstStyle/>
                    <a:p>
                      <a:r>
                        <a:rPr lang="en-US" sz="2800" dirty="0"/>
                        <a:t>Model \ Category </a:t>
                      </a:r>
                    </a:p>
                  </a:txBody>
                  <a:tcPr/>
                </a:tc>
                <a:tc>
                  <a:txBody>
                    <a:bodyPr/>
                    <a:lstStyle/>
                    <a:p>
                      <a:pPr algn="ctr">
                        <a:lnSpc>
                          <a:spcPct val="150000"/>
                        </a:lnSpc>
                      </a:pPr>
                      <a:r>
                        <a:rPr lang="en-US" sz="2800" dirty="0"/>
                        <a:t>Model 1</a:t>
                      </a:r>
                    </a:p>
                  </a:txBody>
                  <a:tcPr/>
                </a:tc>
                <a:tc>
                  <a:txBody>
                    <a:bodyPr/>
                    <a:lstStyle/>
                    <a:p>
                      <a:pPr algn="ctr">
                        <a:lnSpc>
                          <a:spcPct val="150000"/>
                        </a:lnSpc>
                      </a:pPr>
                      <a:r>
                        <a:rPr lang="en-US" sz="2800" dirty="0"/>
                        <a:t>Model 2</a:t>
                      </a:r>
                    </a:p>
                  </a:txBody>
                  <a:tcPr/>
                </a:tc>
                <a:tc>
                  <a:txBody>
                    <a:bodyPr/>
                    <a:lstStyle/>
                    <a:p>
                      <a:pPr algn="ctr">
                        <a:lnSpc>
                          <a:spcPct val="150000"/>
                        </a:lnSpc>
                      </a:pPr>
                      <a:r>
                        <a:rPr lang="en-US" sz="2800" dirty="0"/>
                        <a:t>Model 3</a:t>
                      </a:r>
                    </a:p>
                  </a:txBody>
                  <a:tcPr/>
                </a:tc>
                <a:extLst>
                  <a:ext uri="{0D108BD9-81ED-4DB2-BD59-A6C34878D82A}">
                    <a16:rowId xmlns:a16="http://schemas.microsoft.com/office/drawing/2014/main" val="4141085084"/>
                  </a:ext>
                </a:extLst>
              </a:tr>
              <a:tr h="370840">
                <a:tc>
                  <a:txBody>
                    <a:bodyPr/>
                    <a:lstStyle/>
                    <a:p>
                      <a:r>
                        <a:rPr lang="en-US" sz="2800" dirty="0"/>
                        <a:t>Category 1</a:t>
                      </a:r>
                    </a:p>
                  </a:txBody>
                  <a:tcPr/>
                </a:tc>
                <a:tc>
                  <a:txBody>
                    <a:bodyPr/>
                    <a:lstStyle/>
                    <a:p>
                      <a:pPr algn="ctr"/>
                      <a:r>
                        <a:rPr lang="en-US" sz="2800" dirty="0"/>
                        <a:t>65%</a:t>
                      </a:r>
                    </a:p>
                  </a:txBody>
                  <a:tcPr/>
                </a:tc>
                <a:tc>
                  <a:txBody>
                    <a:bodyPr/>
                    <a:lstStyle/>
                    <a:p>
                      <a:pPr algn="ctr"/>
                      <a:r>
                        <a:rPr lang="en-US" sz="2800" dirty="0"/>
                        <a:t>32%</a:t>
                      </a:r>
                    </a:p>
                  </a:txBody>
                  <a:tcPr/>
                </a:tc>
                <a:tc>
                  <a:txBody>
                    <a:bodyPr/>
                    <a:lstStyle/>
                    <a:p>
                      <a:pPr algn="ctr"/>
                      <a:r>
                        <a:rPr lang="en-US" sz="2800" dirty="0"/>
                        <a:t>70%</a:t>
                      </a:r>
                    </a:p>
                  </a:txBody>
                  <a:tcPr>
                    <a:solidFill>
                      <a:srgbClr val="ED171E"/>
                    </a:solidFill>
                  </a:tcPr>
                </a:tc>
                <a:extLst>
                  <a:ext uri="{0D108BD9-81ED-4DB2-BD59-A6C34878D82A}">
                    <a16:rowId xmlns:a16="http://schemas.microsoft.com/office/drawing/2014/main" val="2579121280"/>
                  </a:ext>
                </a:extLst>
              </a:tr>
              <a:tr h="370840">
                <a:tc>
                  <a:txBody>
                    <a:bodyPr/>
                    <a:lstStyle/>
                    <a:p>
                      <a:r>
                        <a:rPr lang="en-US" sz="2800" dirty="0"/>
                        <a:t>Category 2</a:t>
                      </a:r>
                    </a:p>
                  </a:txBody>
                  <a:tcPr/>
                </a:tc>
                <a:tc>
                  <a:txBody>
                    <a:bodyPr/>
                    <a:lstStyle/>
                    <a:p>
                      <a:pPr algn="ctr"/>
                      <a:r>
                        <a:rPr lang="en-US" sz="2800" dirty="0"/>
                        <a:t>78%</a:t>
                      </a:r>
                    </a:p>
                  </a:txBody>
                  <a:tcPr>
                    <a:solidFill>
                      <a:srgbClr val="ED171E"/>
                    </a:solidFill>
                  </a:tcPr>
                </a:tc>
                <a:tc>
                  <a:txBody>
                    <a:bodyPr/>
                    <a:lstStyle/>
                    <a:p>
                      <a:pPr algn="ctr"/>
                      <a:r>
                        <a:rPr lang="en-US" sz="2800" dirty="0"/>
                        <a:t>52%</a:t>
                      </a:r>
                    </a:p>
                  </a:txBody>
                  <a:tcPr/>
                </a:tc>
                <a:tc>
                  <a:txBody>
                    <a:bodyPr/>
                    <a:lstStyle/>
                    <a:p>
                      <a:pPr algn="ctr"/>
                      <a:r>
                        <a:rPr lang="en-US" sz="2800" dirty="0"/>
                        <a:t>28%</a:t>
                      </a:r>
                    </a:p>
                  </a:txBody>
                  <a:tcPr/>
                </a:tc>
                <a:extLst>
                  <a:ext uri="{0D108BD9-81ED-4DB2-BD59-A6C34878D82A}">
                    <a16:rowId xmlns:a16="http://schemas.microsoft.com/office/drawing/2014/main" val="2538259992"/>
                  </a:ext>
                </a:extLst>
              </a:tr>
              <a:tr h="370840">
                <a:tc>
                  <a:txBody>
                    <a:bodyPr/>
                    <a:lstStyle/>
                    <a:p>
                      <a:r>
                        <a:rPr lang="en-US" sz="2800" dirty="0"/>
                        <a:t>Category 3</a:t>
                      </a:r>
                    </a:p>
                  </a:txBody>
                  <a:tcPr/>
                </a:tc>
                <a:tc>
                  <a:txBody>
                    <a:bodyPr/>
                    <a:lstStyle/>
                    <a:p>
                      <a:pPr algn="ctr"/>
                      <a:r>
                        <a:rPr lang="en-US" sz="2800" dirty="0"/>
                        <a:t>33%</a:t>
                      </a:r>
                    </a:p>
                  </a:txBody>
                  <a:tcPr/>
                </a:tc>
                <a:tc>
                  <a:txBody>
                    <a:bodyPr/>
                    <a:lstStyle/>
                    <a:p>
                      <a:pPr algn="ctr"/>
                      <a:r>
                        <a:rPr lang="en-US" sz="2800" dirty="0"/>
                        <a:t>67%</a:t>
                      </a:r>
                    </a:p>
                  </a:txBody>
                  <a:tcPr>
                    <a:solidFill>
                      <a:srgbClr val="ED171E"/>
                    </a:solidFill>
                  </a:tcPr>
                </a:tc>
                <a:tc>
                  <a:txBody>
                    <a:bodyPr/>
                    <a:lstStyle/>
                    <a:p>
                      <a:pPr algn="ctr"/>
                      <a:r>
                        <a:rPr lang="en-US" sz="2800" dirty="0"/>
                        <a:t>54%</a:t>
                      </a:r>
                    </a:p>
                  </a:txBody>
                  <a:tcPr/>
                </a:tc>
                <a:extLst>
                  <a:ext uri="{0D108BD9-81ED-4DB2-BD59-A6C34878D82A}">
                    <a16:rowId xmlns:a16="http://schemas.microsoft.com/office/drawing/2014/main" val="2980305043"/>
                  </a:ext>
                </a:extLst>
              </a:tr>
            </a:tbl>
          </a:graphicData>
        </a:graphic>
      </p:graphicFrame>
    </p:spTree>
    <p:extLst>
      <p:ext uri="{BB962C8B-B14F-4D97-AF65-F5344CB8AC3E}">
        <p14:creationId xmlns:p14="http://schemas.microsoft.com/office/powerpoint/2010/main" val="29046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3846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Utilize multiple model</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347353" cy="3693319"/>
          </a:xfrm>
          <a:prstGeom prst="rect">
            <a:avLst/>
          </a:prstGeom>
        </p:spPr>
        <p:txBody>
          <a:bodyPr wrap="square" lIns="0" tIns="0" rIns="0" bIns="0" rtlCol="0" anchor="t">
            <a:spAutoFit/>
          </a:bodyPr>
          <a:lstStyle/>
          <a:p>
            <a:pPr algn="r"/>
            <a:r>
              <a:rPr lang="en-US" sz="2400" spc="55" dirty="0">
                <a:solidFill>
                  <a:srgbClr val="202020"/>
                </a:solidFill>
                <a:latin typeface="Montserrat Light"/>
              </a:rPr>
              <a:t>If we found that the one model that we optimize still having less performance than we expected, we can also </a:t>
            </a:r>
            <a:r>
              <a:rPr lang="en-US" sz="2400" b="1" spc="55" dirty="0">
                <a:solidFill>
                  <a:srgbClr val="202020"/>
                </a:solidFill>
                <a:latin typeface="Montserrat Light"/>
              </a:rPr>
              <a:t>utilize more than one model</a:t>
            </a:r>
            <a:r>
              <a:rPr lang="en-US" sz="2400" spc="55" dirty="0">
                <a:solidFill>
                  <a:srgbClr val="202020"/>
                </a:solidFill>
                <a:latin typeface="Montserrat Light"/>
              </a:rPr>
              <a:t> to increase the forecasting accuracy.</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Each model can utilize </a:t>
            </a:r>
            <a:r>
              <a:rPr lang="en-US" sz="2400" b="1" spc="55" dirty="0">
                <a:solidFill>
                  <a:srgbClr val="202020"/>
                </a:solidFill>
                <a:latin typeface="Montserrat Light"/>
              </a:rPr>
              <a:t>different features</a:t>
            </a:r>
            <a:r>
              <a:rPr lang="en-US" sz="2400" spc="55" dirty="0">
                <a:solidFill>
                  <a:srgbClr val="202020"/>
                </a:solidFill>
                <a:latin typeface="Montserrat Light"/>
              </a:rPr>
              <a:t> or </a:t>
            </a:r>
            <a:r>
              <a:rPr lang="en-US" sz="2400" b="1" spc="55" dirty="0">
                <a:solidFill>
                  <a:srgbClr val="202020"/>
                </a:solidFill>
                <a:latin typeface="Montserrat Light"/>
              </a:rPr>
              <a:t>targeting different category</a:t>
            </a:r>
            <a:r>
              <a:rPr lang="en-US" sz="2400" spc="55" dirty="0">
                <a:solidFill>
                  <a:srgbClr val="202020"/>
                </a:solidFill>
                <a:latin typeface="Montserrat Light"/>
              </a:rPr>
              <a:t>.</a:t>
            </a:r>
          </a:p>
          <a:p>
            <a:pPr algn="r"/>
            <a:r>
              <a:rPr lang="en-US" sz="2400" spc="55" dirty="0">
                <a:solidFill>
                  <a:srgbClr val="202020"/>
                </a:solidFill>
                <a:latin typeface="Montserrat Light"/>
              </a:rPr>
              <a:t>We can also use some </a:t>
            </a:r>
            <a:r>
              <a:rPr lang="en-US" sz="2400" b="1" spc="55" dirty="0">
                <a:solidFill>
                  <a:srgbClr val="202020"/>
                </a:solidFill>
                <a:latin typeface="Montserrat Light"/>
              </a:rPr>
              <a:t>voting algorithm </a:t>
            </a:r>
            <a:r>
              <a:rPr lang="en-US" sz="2400" spc="55" dirty="0">
                <a:solidFill>
                  <a:srgbClr val="202020"/>
                </a:solidFill>
                <a:latin typeface="Montserrat Light"/>
              </a:rPr>
              <a:t>to weight more certain model.</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347436"/>
            <a:ext cx="8982703"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Increase flexibility in term of model and features being used</a:t>
            </a:r>
          </a:p>
        </p:txBody>
      </p:sp>
      <p:sp>
        <p:nvSpPr>
          <p:cNvPr id="2" name="TextBox 1">
            <a:extLst>
              <a:ext uri="{FF2B5EF4-FFF2-40B4-BE49-F238E27FC236}">
                <a16:creationId xmlns:a16="http://schemas.microsoft.com/office/drawing/2014/main" id="{D97F3D98-B8FF-421B-8946-1B843AD137CA}"/>
              </a:ext>
            </a:extLst>
          </p:cNvPr>
          <p:cNvSpPr txBox="1"/>
          <p:nvPr/>
        </p:nvSpPr>
        <p:spPr>
          <a:xfrm>
            <a:off x="381000" y="5753100"/>
            <a:ext cx="1250471" cy="400110"/>
          </a:xfrm>
          <a:prstGeom prst="rect">
            <a:avLst/>
          </a:prstGeom>
          <a:noFill/>
        </p:spPr>
        <p:txBody>
          <a:bodyPr wrap="none" rtlCol="0">
            <a:spAutoFit/>
          </a:bodyPr>
          <a:lstStyle/>
          <a:p>
            <a:r>
              <a:rPr lang="en-US" sz="2000" dirty="0"/>
              <a:t>Prediction</a:t>
            </a:r>
          </a:p>
        </p:txBody>
      </p:sp>
      <p:cxnSp>
        <p:nvCxnSpPr>
          <p:cNvPr id="13" name="Connector: Elbow 12">
            <a:extLst>
              <a:ext uri="{FF2B5EF4-FFF2-40B4-BE49-F238E27FC236}">
                <a16:creationId xmlns:a16="http://schemas.microsoft.com/office/drawing/2014/main" id="{1A265069-72AC-4CE8-8577-F25A2A71497F}"/>
              </a:ext>
            </a:extLst>
          </p:cNvPr>
          <p:cNvCxnSpPr>
            <a:cxnSpLocks/>
            <a:stCxn id="2" idx="3"/>
          </p:cNvCxnSpPr>
          <p:nvPr/>
        </p:nvCxnSpPr>
        <p:spPr>
          <a:xfrm>
            <a:off x="1631471" y="5953155"/>
            <a:ext cx="2330929" cy="1925535"/>
          </a:xfrm>
          <a:prstGeom prst="bentConnector3">
            <a:avLst>
              <a:gd name="adj1" fmla="val 33060"/>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a:extLst>
              <a:ext uri="{FF2B5EF4-FFF2-40B4-BE49-F238E27FC236}">
                <a16:creationId xmlns:a16="http://schemas.microsoft.com/office/drawing/2014/main" id="{DAF21EF7-B4AB-4594-8856-A97F4BA4A2FA}"/>
              </a:ext>
            </a:extLst>
          </p:cNvPr>
          <p:cNvCxnSpPr>
            <a:cxnSpLocks/>
          </p:cNvCxnSpPr>
          <p:nvPr/>
        </p:nvCxnSpPr>
        <p:spPr>
          <a:xfrm flipV="1">
            <a:off x="1624544" y="4027620"/>
            <a:ext cx="2337856" cy="1925536"/>
          </a:xfrm>
          <a:prstGeom prst="bentConnector3">
            <a:avLst>
              <a:gd name="adj1" fmla="val 33999"/>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1" name="Rectangle: Rounded Corners 20">
            <a:extLst>
              <a:ext uri="{FF2B5EF4-FFF2-40B4-BE49-F238E27FC236}">
                <a16:creationId xmlns:a16="http://schemas.microsoft.com/office/drawing/2014/main" id="{F52FA956-B777-4CCD-B192-CA15461382EE}"/>
              </a:ext>
            </a:extLst>
          </p:cNvPr>
          <p:cNvSpPr/>
          <p:nvPr/>
        </p:nvSpPr>
        <p:spPr>
          <a:xfrm>
            <a:off x="3962400" y="369570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1</a:t>
            </a:r>
          </a:p>
        </p:txBody>
      </p:sp>
      <p:sp>
        <p:nvSpPr>
          <p:cNvPr id="23" name="Rectangle: Rounded Corners 22">
            <a:extLst>
              <a:ext uri="{FF2B5EF4-FFF2-40B4-BE49-F238E27FC236}">
                <a16:creationId xmlns:a16="http://schemas.microsoft.com/office/drawing/2014/main" id="{A075644D-F10C-409C-99E4-9D0A06757993}"/>
              </a:ext>
            </a:extLst>
          </p:cNvPr>
          <p:cNvSpPr/>
          <p:nvPr/>
        </p:nvSpPr>
        <p:spPr>
          <a:xfrm>
            <a:off x="3962400" y="753579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2</a:t>
            </a:r>
          </a:p>
        </p:txBody>
      </p:sp>
      <p:cxnSp>
        <p:nvCxnSpPr>
          <p:cNvPr id="24" name="Connector: Elbow 23">
            <a:extLst>
              <a:ext uri="{FF2B5EF4-FFF2-40B4-BE49-F238E27FC236}">
                <a16:creationId xmlns:a16="http://schemas.microsoft.com/office/drawing/2014/main" id="{3F53FD23-F408-41C9-9CF0-3E4FA07D6FF4}"/>
              </a:ext>
            </a:extLst>
          </p:cNvPr>
          <p:cNvCxnSpPr>
            <a:cxnSpLocks/>
            <a:stCxn id="23" idx="3"/>
          </p:cNvCxnSpPr>
          <p:nvPr/>
        </p:nvCxnSpPr>
        <p:spPr>
          <a:xfrm flipV="1">
            <a:off x="6300256" y="5970084"/>
            <a:ext cx="2362200" cy="1908606"/>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25">
            <a:extLst>
              <a:ext uri="{FF2B5EF4-FFF2-40B4-BE49-F238E27FC236}">
                <a16:creationId xmlns:a16="http://schemas.microsoft.com/office/drawing/2014/main" id="{A33A2EBB-813D-4DBC-8210-0FB51FD04F38}"/>
              </a:ext>
            </a:extLst>
          </p:cNvPr>
          <p:cNvCxnSpPr>
            <a:cxnSpLocks/>
          </p:cNvCxnSpPr>
          <p:nvPr/>
        </p:nvCxnSpPr>
        <p:spPr>
          <a:xfrm>
            <a:off x="6300256" y="4038600"/>
            <a:ext cx="2362200" cy="1931483"/>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3BBC5F32-096C-4278-B0F1-32624719CD5E}"/>
              </a:ext>
            </a:extLst>
          </p:cNvPr>
          <p:cNvSpPr txBox="1"/>
          <p:nvPr/>
        </p:nvSpPr>
        <p:spPr>
          <a:xfrm>
            <a:off x="7590818" y="5052633"/>
            <a:ext cx="1611467" cy="830997"/>
          </a:xfrm>
          <a:prstGeom prst="rect">
            <a:avLst/>
          </a:prstGeom>
          <a:noFill/>
        </p:spPr>
        <p:txBody>
          <a:bodyPr wrap="none" rtlCol="0">
            <a:spAutoFit/>
          </a:bodyPr>
          <a:lstStyle/>
          <a:p>
            <a:r>
              <a:rPr lang="en-US" sz="2400" dirty="0"/>
              <a:t>Submit </a:t>
            </a:r>
          </a:p>
          <a:p>
            <a:r>
              <a:rPr lang="en-US" sz="2400" dirty="0"/>
              <a:t>Forecasting</a:t>
            </a:r>
          </a:p>
        </p:txBody>
      </p:sp>
      <p:sp>
        <p:nvSpPr>
          <p:cNvPr id="33" name="TextBox 32">
            <a:extLst>
              <a:ext uri="{FF2B5EF4-FFF2-40B4-BE49-F238E27FC236}">
                <a16:creationId xmlns:a16="http://schemas.microsoft.com/office/drawing/2014/main" id="{2A479868-496F-4355-BDD7-A0AE466C9413}"/>
              </a:ext>
            </a:extLst>
          </p:cNvPr>
          <p:cNvSpPr txBox="1"/>
          <p:nvPr/>
        </p:nvSpPr>
        <p:spPr>
          <a:xfrm>
            <a:off x="2545264" y="5414865"/>
            <a:ext cx="2820516" cy="1200329"/>
          </a:xfrm>
          <a:prstGeom prst="rect">
            <a:avLst/>
          </a:prstGeom>
          <a:noFill/>
        </p:spPr>
        <p:txBody>
          <a:bodyPr wrap="none" rtlCol="0">
            <a:spAutoFit/>
          </a:bodyPr>
          <a:lstStyle/>
          <a:p>
            <a:r>
              <a:rPr lang="en-US" sz="2400" dirty="0"/>
              <a:t>Separating Category, </a:t>
            </a:r>
          </a:p>
          <a:p>
            <a:r>
              <a:rPr lang="en-US" sz="2400" dirty="0"/>
              <a:t>Voting,</a:t>
            </a:r>
          </a:p>
          <a:p>
            <a:r>
              <a:rPr lang="en-US" sz="2400" dirty="0"/>
              <a:t>Probability, </a:t>
            </a:r>
            <a:r>
              <a:rPr lang="en-US" sz="2400" dirty="0" err="1"/>
              <a:t>etc</a:t>
            </a:r>
            <a:endParaRPr lang="en-US" sz="2400" dirty="0"/>
          </a:p>
        </p:txBody>
      </p:sp>
    </p:spTree>
    <p:extLst>
      <p:ext uri="{BB962C8B-B14F-4D97-AF65-F5344CB8AC3E}">
        <p14:creationId xmlns:p14="http://schemas.microsoft.com/office/powerpoint/2010/main" val="409781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TotalTime>
  <Words>739</Words>
  <Application>Microsoft Office PowerPoint</Application>
  <PresentationFormat>Custom</PresentationFormat>
  <Paragraphs>85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 Classic Bold</vt:lpstr>
      <vt:lpstr>Calibri</vt:lpstr>
      <vt:lpstr>Open Sans</vt:lpstr>
      <vt:lpstr>Montserrat Light</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Sinarmas Forestry APP</dc:title>
  <dc:creator>Benedict Aryo</dc:creator>
  <cp:lastModifiedBy>Benedictus Aryo</cp:lastModifiedBy>
  <cp:revision>129</cp:revision>
  <dcterms:created xsi:type="dcterms:W3CDTF">2006-08-16T00:00:00Z</dcterms:created>
  <dcterms:modified xsi:type="dcterms:W3CDTF">2020-06-27T06:51:07Z</dcterms:modified>
  <dc:identifier>DAD4LxGv66Q</dc:identifier>
</cp:coreProperties>
</file>