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 id="293" r:id="rId3"/>
    <p:sldId id="277" r:id="rId4"/>
    <p:sldId id="295" r:id="rId5"/>
    <p:sldId id="298" r:id="rId6"/>
    <p:sldId id="294" r:id="rId7"/>
    <p:sldId id="299" r:id="rId8"/>
    <p:sldId id="300" r:id="rId9"/>
    <p:sldId id="301" r:id="rId10"/>
    <p:sldId id="297" r:id="rId11"/>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Montserrat" panose="00000500000000000000" pitchFamily="2" charset="0"/>
      <p:regular r:id="rId16"/>
      <p:bold r:id="rId17"/>
      <p:italic r:id="rId18"/>
      <p:boldItalic r:id="rId19"/>
    </p:embeddedFont>
    <p:embeddedFont>
      <p:font typeface="Montserrat Classic Bold" panose="020B0604020202020204" charset="0"/>
      <p:regular r:id="rId20"/>
    </p:embeddedFont>
    <p:embeddedFont>
      <p:font typeface="Montserrat Light" panose="020B0604020202020204" charset="0"/>
      <p:regular r:id="rId21"/>
    </p:embeddedFont>
    <p:embeddedFont>
      <p:font typeface="Open Sans" panose="020B0606030504020204" pitchFamily="34" charset="0"/>
      <p:regular r:id="rId22"/>
      <p:bold r:id="rId23"/>
      <p:italic r:id="rId24"/>
      <p:boldItalic r:id="rId25"/>
    </p:embeddedFont>
    <p:embeddedFont>
      <p:font typeface="Open Sans SemiBold" panose="020B0706030804020204" pitchFamily="34" charset="0"/>
      <p:bold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D24"/>
    <a:srgbClr val="ED17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9EAC46-8DDD-45A5-80C2-AC0080DF0A8B}" v="1" dt="2020-06-27T06:42:37.0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42" d="100"/>
          <a:sy n="42" d="100"/>
        </p:scale>
        <p:origin x="64"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3.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edictus Aryo" userId="e8a0fde4ad56d4f9" providerId="LiveId" clId="{AA9EAC46-8DDD-45A5-80C2-AC0080DF0A8B}"/>
    <pc:docChg chg="custSel modSld">
      <pc:chgData name="Benedictus Aryo" userId="e8a0fde4ad56d4f9" providerId="LiveId" clId="{AA9EAC46-8DDD-45A5-80C2-AC0080DF0A8B}" dt="2020-06-27T06:50:39.467" v="318" actId="2711"/>
      <pc:docMkLst>
        <pc:docMk/>
      </pc:docMkLst>
      <pc:sldChg chg="addSp modSp mod">
        <pc:chgData name="Benedictus Aryo" userId="e8a0fde4ad56d4f9" providerId="LiveId" clId="{AA9EAC46-8DDD-45A5-80C2-AC0080DF0A8B}" dt="2020-06-27T06:50:39.467" v="318" actId="2711"/>
        <pc:sldMkLst>
          <pc:docMk/>
          <pc:sldMk cId="0" sldId="256"/>
        </pc:sldMkLst>
        <pc:spChg chg="mod">
          <ac:chgData name="Benedictus Aryo" userId="e8a0fde4ad56d4f9" providerId="LiveId" clId="{AA9EAC46-8DDD-45A5-80C2-AC0080DF0A8B}" dt="2020-06-27T06:46:41.528" v="138" actId="14100"/>
          <ac:spMkLst>
            <pc:docMk/>
            <pc:sldMk cId="0" sldId="256"/>
            <ac:spMk id="4" creationId="{00000000-0000-0000-0000-000000000000}"/>
          </ac:spMkLst>
        </pc:spChg>
        <pc:spChg chg="mod">
          <ac:chgData name="Benedictus Aryo" userId="e8a0fde4ad56d4f9" providerId="LiveId" clId="{AA9EAC46-8DDD-45A5-80C2-AC0080DF0A8B}" dt="2020-06-27T06:46:23.327" v="133" actId="1035"/>
          <ac:spMkLst>
            <pc:docMk/>
            <pc:sldMk cId="0" sldId="256"/>
            <ac:spMk id="6" creationId="{00000000-0000-0000-0000-000000000000}"/>
          </ac:spMkLst>
        </pc:spChg>
        <pc:spChg chg="mod">
          <ac:chgData name="Benedictus Aryo" userId="e8a0fde4ad56d4f9" providerId="LiveId" clId="{AA9EAC46-8DDD-45A5-80C2-AC0080DF0A8B}" dt="2020-06-27T06:49:44.562" v="313" actId="255"/>
          <ac:spMkLst>
            <pc:docMk/>
            <pc:sldMk cId="0" sldId="256"/>
            <ac:spMk id="7" creationId="{00000000-0000-0000-0000-000000000000}"/>
          </ac:spMkLst>
        </pc:spChg>
        <pc:spChg chg="add mod">
          <ac:chgData name="Benedictus Aryo" userId="e8a0fde4ad56d4f9" providerId="LiveId" clId="{AA9EAC46-8DDD-45A5-80C2-AC0080DF0A8B}" dt="2020-06-27T06:50:39.467" v="318" actId="2711"/>
          <ac:spMkLst>
            <pc:docMk/>
            <pc:sldMk cId="0" sldId="256"/>
            <ac:spMk id="8" creationId="{928B0D06-77A7-4061-8930-C814385AE790}"/>
          </ac:spMkLst>
        </pc:spChg>
        <pc:picChg chg="mod">
          <ac:chgData name="Benedictus Aryo" userId="e8a0fde4ad56d4f9" providerId="LiveId" clId="{AA9EAC46-8DDD-45A5-80C2-AC0080DF0A8B}" dt="2020-06-27T06:45:43.274" v="124" actId="14100"/>
          <ac:picMkLst>
            <pc:docMk/>
            <pc:sldMk cId="0" sldId="256"/>
            <ac:picMk id="9"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p:cNvSpPr/>
          <p:nvPr/>
        </p:nvSpPr>
        <p:spPr>
          <a:xfrm>
            <a:off x="1447800" y="5295900"/>
            <a:ext cx="152400" cy="3886200"/>
          </a:xfrm>
          <a:prstGeom prst="rect">
            <a:avLst/>
          </a:prstGeom>
          <a:solidFill>
            <a:srgbClr val="ED1D24"/>
          </a:solidFill>
        </p:spPr>
      </p:sp>
      <p:grpSp>
        <p:nvGrpSpPr>
          <p:cNvPr id="5" name="Group 5"/>
          <p:cNvGrpSpPr/>
          <p:nvPr/>
        </p:nvGrpSpPr>
        <p:grpSpPr>
          <a:xfrm>
            <a:off x="2150696" y="5143500"/>
            <a:ext cx="15109632" cy="3124200"/>
            <a:chOff x="0" y="1148928"/>
            <a:chExt cx="20146176" cy="4165604"/>
          </a:xfrm>
        </p:grpSpPr>
        <p:sp>
          <p:nvSpPr>
            <p:cNvPr id="6" name="TextBox 6"/>
            <p:cNvSpPr txBox="1"/>
            <p:nvPr/>
          </p:nvSpPr>
          <p:spPr>
            <a:xfrm>
              <a:off x="0" y="1148928"/>
              <a:ext cx="20146176" cy="2339101"/>
            </a:xfrm>
            <a:prstGeom prst="rect">
              <a:avLst/>
            </a:prstGeom>
          </p:spPr>
          <p:txBody>
            <a:bodyPr wrap="square" lIns="0" tIns="0" rIns="0" bIns="0" rtlCol="0" anchor="t">
              <a:spAutoFit/>
            </a:bodyPr>
            <a:lstStyle/>
            <a:p>
              <a:r>
                <a:rPr lang="en-US" sz="4800" spc="96" dirty="0">
                  <a:solidFill>
                    <a:schemeClr val="tx1">
                      <a:lumMod val="65000"/>
                      <a:lumOff val="35000"/>
                    </a:schemeClr>
                  </a:solidFill>
                  <a:latin typeface="Montserrat Classic Bold"/>
                </a:rPr>
                <a:t>Data Science Sharing Session</a:t>
              </a:r>
            </a:p>
            <a:p>
              <a:r>
                <a:rPr lang="en-US" sz="6600" spc="96" dirty="0">
                  <a:solidFill>
                    <a:srgbClr val="FF0000"/>
                  </a:solidFill>
                  <a:latin typeface="Montserrat Classic Bold"/>
                </a:rPr>
                <a:t>Optimization Applications</a:t>
              </a:r>
            </a:p>
          </p:txBody>
        </p:sp>
        <p:sp>
          <p:nvSpPr>
            <p:cNvPr id="7" name="TextBox 7"/>
            <p:cNvSpPr txBox="1"/>
            <p:nvPr/>
          </p:nvSpPr>
          <p:spPr>
            <a:xfrm>
              <a:off x="0" y="4247572"/>
              <a:ext cx="17655605" cy="1066960"/>
            </a:xfrm>
            <a:prstGeom prst="rect">
              <a:avLst/>
            </a:prstGeom>
          </p:spPr>
          <p:txBody>
            <a:bodyPr wrap="square" lIns="0" tIns="0" rIns="0" bIns="0" rtlCol="0" anchor="t">
              <a:spAutoFit/>
            </a:bodyPr>
            <a:lstStyle/>
            <a:p>
              <a:r>
                <a:rPr lang="en-US" sz="2600" spc="32" dirty="0">
                  <a:solidFill>
                    <a:srgbClr val="202020"/>
                  </a:solidFill>
                  <a:latin typeface="Open Sans SemiBold" panose="020B0706030804020204" pitchFamily="34" charset="0"/>
                  <a:ea typeface="Open Sans SemiBold" panose="020B0706030804020204" pitchFamily="34" charset="0"/>
                  <a:cs typeface="Open Sans SemiBold" panose="020B0706030804020204" pitchFamily="34" charset="0"/>
                </a:rPr>
                <a:t>In this sharing session we will explore about what is optimization and it’s applications that we can use as Data Scientist to deliver solutions using Data.</a:t>
              </a:r>
            </a:p>
          </p:txBody>
        </p:sp>
      </p:grpSp>
      <p:pic>
        <p:nvPicPr>
          <p:cNvPr id="9" name="Picture 9"/>
          <p:cNvPicPr>
            <a:picLocks noChangeAspect="1"/>
          </p:cNvPicPr>
          <p:nvPr/>
        </p:nvPicPr>
        <p:blipFill>
          <a:blip r:embed="rId2"/>
          <a:srcRect/>
          <a:stretch>
            <a:fillRect/>
          </a:stretch>
        </p:blipFill>
        <p:spPr>
          <a:xfrm>
            <a:off x="1350272" y="1409700"/>
            <a:ext cx="5602966" cy="2133600"/>
          </a:xfrm>
          <a:prstGeom prst="rect">
            <a:avLst/>
          </a:prstGeom>
        </p:spPr>
      </p:pic>
      <p:sp>
        <p:nvSpPr>
          <p:cNvPr id="8" name="TextBox 6">
            <a:extLst>
              <a:ext uri="{FF2B5EF4-FFF2-40B4-BE49-F238E27FC236}">
                <a16:creationId xmlns:a16="http://schemas.microsoft.com/office/drawing/2014/main" id="{928B0D06-77A7-4061-8930-C814385AE790}"/>
              </a:ext>
            </a:extLst>
          </p:cNvPr>
          <p:cNvSpPr txBox="1"/>
          <p:nvPr/>
        </p:nvSpPr>
        <p:spPr>
          <a:xfrm>
            <a:off x="2111568" y="8796635"/>
            <a:ext cx="15109632" cy="461665"/>
          </a:xfrm>
          <a:prstGeom prst="rect">
            <a:avLst/>
          </a:prstGeom>
        </p:spPr>
        <p:txBody>
          <a:bodyPr wrap="square" lIns="0" tIns="0" rIns="0" bIns="0" rtlCol="0" anchor="t">
            <a:spAutoFit/>
          </a:bodyPr>
          <a:lstStyle/>
          <a:p>
            <a:r>
              <a:rPr lang="en-US" sz="3000" b="1" spc="96" dirty="0">
                <a:solidFill>
                  <a:schemeClr val="tx1">
                    <a:lumMod val="65000"/>
                    <a:lumOff val="35000"/>
                  </a:schemeClr>
                </a:solidFill>
                <a:latin typeface="Montserrat" panose="00000500000000000000" pitchFamily="2" charset="0"/>
                <a:ea typeface="Open Sans" panose="020B0606030504020204" pitchFamily="34" charset="0"/>
                <a:cs typeface="Open Sans" panose="020B0606030504020204" pitchFamily="34" charset="0"/>
              </a:rPr>
              <a:t>Benedict Aryo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a:extLst>
              <a:ext uri="{FF2B5EF4-FFF2-40B4-BE49-F238E27FC236}">
                <a16:creationId xmlns:a16="http://schemas.microsoft.com/office/drawing/2014/main" id="{35911141-6B39-43E6-BF88-106B986A650B}"/>
              </a:ext>
            </a:extLst>
          </p:cNvPr>
          <p:cNvPicPr>
            <a:picLocks noChangeAspect="1"/>
          </p:cNvPicPr>
          <p:nvPr/>
        </p:nvPicPr>
        <p:blipFill>
          <a:blip r:embed="rId2"/>
          <a:srcRect/>
          <a:stretch>
            <a:fillRect/>
          </a:stretch>
        </p:blipFill>
        <p:spPr>
          <a:xfrm>
            <a:off x="16444354" y="355175"/>
            <a:ext cx="1368508" cy="521125"/>
          </a:xfrm>
          <a:prstGeom prst="rect">
            <a:avLst/>
          </a:prstGeom>
        </p:spPr>
      </p:pic>
      <p:sp>
        <p:nvSpPr>
          <p:cNvPr id="3" name="TextBox 4">
            <a:extLst>
              <a:ext uri="{FF2B5EF4-FFF2-40B4-BE49-F238E27FC236}">
                <a16:creationId xmlns:a16="http://schemas.microsoft.com/office/drawing/2014/main" id="{B0E264F1-AF45-4361-BDDE-E84525C855DB}"/>
              </a:ext>
            </a:extLst>
          </p:cNvPr>
          <p:cNvSpPr txBox="1"/>
          <p:nvPr/>
        </p:nvSpPr>
        <p:spPr>
          <a:xfrm>
            <a:off x="1420091" y="2095500"/>
            <a:ext cx="12753109" cy="995657"/>
          </a:xfrm>
          <a:prstGeom prst="rect">
            <a:avLst/>
          </a:prstGeom>
        </p:spPr>
        <p:txBody>
          <a:bodyPr wrap="square" lIns="0" tIns="0" rIns="0" bIns="0" rtlCol="0" anchor="t">
            <a:spAutoFit/>
          </a:bodyPr>
          <a:lstStyle/>
          <a:p>
            <a:pPr>
              <a:lnSpc>
                <a:spcPts val="8800"/>
              </a:lnSpc>
            </a:pPr>
            <a:r>
              <a:rPr lang="en-US" sz="6000" spc="72" dirty="0">
                <a:solidFill>
                  <a:srgbClr val="ED1D24"/>
                </a:solidFill>
                <a:latin typeface="Montserrat Classic Bold"/>
              </a:rPr>
              <a:t>Standardized Experimentation</a:t>
            </a:r>
          </a:p>
        </p:txBody>
      </p:sp>
      <p:sp>
        <p:nvSpPr>
          <p:cNvPr id="4" name="TextBox 4">
            <a:extLst>
              <a:ext uri="{FF2B5EF4-FFF2-40B4-BE49-F238E27FC236}">
                <a16:creationId xmlns:a16="http://schemas.microsoft.com/office/drawing/2014/main" id="{894E5478-C183-4E9C-953E-ED8EA901C7A1}"/>
              </a:ext>
            </a:extLst>
          </p:cNvPr>
          <p:cNvSpPr txBox="1"/>
          <p:nvPr/>
        </p:nvSpPr>
        <p:spPr>
          <a:xfrm>
            <a:off x="1447800" y="1257300"/>
            <a:ext cx="9138355" cy="955839"/>
          </a:xfrm>
          <a:prstGeom prst="rect">
            <a:avLst/>
          </a:prstGeom>
        </p:spPr>
        <p:txBody>
          <a:bodyPr lIns="0" tIns="0" rIns="0" bIns="0" rtlCol="0" anchor="t">
            <a:spAutoFit/>
          </a:bodyPr>
          <a:lstStyle/>
          <a:p>
            <a:pPr>
              <a:lnSpc>
                <a:spcPts val="8800"/>
              </a:lnSpc>
            </a:pPr>
            <a:r>
              <a:rPr lang="en-US" sz="3600" spc="72" dirty="0">
                <a:solidFill>
                  <a:schemeClr val="tx1">
                    <a:lumMod val="65000"/>
                    <a:lumOff val="35000"/>
                  </a:schemeClr>
                </a:solidFill>
                <a:latin typeface="Montserrat Classic Bold"/>
              </a:rPr>
              <a:t>Currently running plan</a:t>
            </a:r>
          </a:p>
        </p:txBody>
      </p:sp>
      <p:sp>
        <p:nvSpPr>
          <p:cNvPr id="5" name="TextBox 6">
            <a:extLst>
              <a:ext uri="{FF2B5EF4-FFF2-40B4-BE49-F238E27FC236}">
                <a16:creationId xmlns:a16="http://schemas.microsoft.com/office/drawing/2014/main" id="{060C2C57-96B5-4791-A6A4-92A6AC0C5D0A}"/>
              </a:ext>
            </a:extLst>
          </p:cNvPr>
          <p:cNvSpPr txBox="1"/>
          <p:nvPr/>
        </p:nvSpPr>
        <p:spPr>
          <a:xfrm>
            <a:off x="1454726" y="3390900"/>
            <a:ext cx="12489873" cy="4936031"/>
          </a:xfrm>
          <a:prstGeom prst="rect">
            <a:avLst/>
          </a:prstGeom>
        </p:spPr>
        <p:txBody>
          <a:bodyPr wrap="square" lIns="0" tIns="0" rIns="0" bIns="0" rtlCol="0" anchor="t">
            <a:spAutoFit/>
          </a:bodyPr>
          <a:lstStyle/>
          <a:p>
            <a:pPr>
              <a:lnSpc>
                <a:spcPts val="3919"/>
              </a:lnSpc>
            </a:pPr>
            <a:r>
              <a:rPr lang="en-US" sz="2400" spc="55" dirty="0">
                <a:solidFill>
                  <a:srgbClr val="202020"/>
                </a:solidFill>
                <a:latin typeface="Montserrat Light"/>
              </a:rPr>
              <a:t>We are creating modular framework to bring the result of experimentation into production ready forecasting as quickly as possible.</a:t>
            </a:r>
          </a:p>
          <a:p>
            <a:pPr>
              <a:lnSpc>
                <a:spcPts val="3919"/>
              </a:lnSpc>
            </a:pPr>
            <a:endParaRPr lang="en-US" sz="2400" spc="55" dirty="0">
              <a:solidFill>
                <a:srgbClr val="202020"/>
              </a:solidFill>
              <a:latin typeface="Montserrat Light"/>
            </a:endParaRPr>
          </a:p>
          <a:p>
            <a:pPr>
              <a:lnSpc>
                <a:spcPts val="3919"/>
              </a:lnSpc>
            </a:pPr>
            <a:r>
              <a:rPr lang="en-US" sz="2400" spc="55" dirty="0">
                <a:solidFill>
                  <a:srgbClr val="202020"/>
                </a:solidFill>
                <a:latin typeface="Montserrat Light"/>
              </a:rPr>
              <a:t>Because, at the end of the day, no matter what our model experiment result or at what stage we’re currently at improving the model, we still need to deliver our sales forecasting prediction every month.</a:t>
            </a:r>
          </a:p>
          <a:p>
            <a:pPr>
              <a:lnSpc>
                <a:spcPts val="3919"/>
              </a:lnSpc>
            </a:pPr>
            <a:endParaRPr lang="en-US" sz="2400" spc="55" dirty="0">
              <a:solidFill>
                <a:srgbClr val="202020"/>
              </a:solidFill>
              <a:latin typeface="Montserrat Light"/>
            </a:endParaRPr>
          </a:p>
          <a:p>
            <a:pPr>
              <a:lnSpc>
                <a:spcPts val="3919"/>
              </a:lnSpc>
            </a:pPr>
            <a:r>
              <a:rPr lang="en-US" sz="2400" spc="55" dirty="0">
                <a:solidFill>
                  <a:srgbClr val="202020"/>
                </a:solidFill>
                <a:latin typeface="Montserrat Light"/>
              </a:rPr>
              <a:t>This including pipeline for training &amp; forecasting and database preparation to store the prediction so it can be served to user as forecast submission report or as dashboard production</a:t>
            </a:r>
          </a:p>
        </p:txBody>
      </p:sp>
    </p:spTree>
    <p:extLst>
      <p:ext uri="{BB962C8B-B14F-4D97-AF65-F5344CB8AC3E}">
        <p14:creationId xmlns:p14="http://schemas.microsoft.com/office/powerpoint/2010/main" val="3700545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a:extLst>
              <a:ext uri="{FF2B5EF4-FFF2-40B4-BE49-F238E27FC236}">
                <a16:creationId xmlns:a16="http://schemas.microsoft.com/office/drawing/2014/main" id="{35911141-6B39-43E6-BF88-106B986A650B}"/>
              </a:ext>
            </a:extLst>
          </p:cNvPr>
          <p:cNvPicPr>
            <a:picLocks noChangeAspect="1"/>
          </p:cNvPicPr>
          <p:nvPr/>
        </p:nvPicPr>
        <p:blipFill>
          <a:blip r:embed="rId2"/>
          <a:srcRect/>
          <a:stretch>
            <a:fillRect/>
          </a:stretch>
        </p:blipFill>
        <p:spPr>
          <a:xfrm>
            <a:off x="16444354" y="355175"/>
            <a:ext cx="1368508" cy="521125"/>
          </a:xfrm>
          <a:prstGeom prst="rect">
            <a:avLst/>
          </a:prstGeom>
        </p:spPr>
      </p:pic>
      <p:sp>
        <p:nvSpPr>
          <p:cNvPr id="3" name="TextBox 4">
            <a:extLst>
              <a:ext uri="{FF2B5EF4-FFF2-40B4-BE49-F238E27FC236}">
                <a16:creationId xmlns:a16="http://schemas.microsoft.com/office/drawing/2014/main" id="{B0E264F1-AF45-4361-BDDE-E84525C855DB}"/>
              </a:ext>
            </a:extLst>
          </p:cNvPr>
          <p:cNvSpPr txBox="1"/>
          <p:nvPr/>
        </p:nvSpPr>
        <p:spPr>
          <a:xfrm>
            <a:off x="1420091" y="5830920"/>
            <a:ext cx="15328671" cy="1025537"/>
          </a:xfrm>
          <a:prstGeom prst="rect">
            <a:avLst/>
          </a:prstGeom>
        </p:spPr>
        <p:txBody>
          <a:bodyPr wrap="square" lIns="0" tIns="0" rIns="0" bIns="0" rtlCol="0" anchor="t">
            <a:spAutoFit/>
          </a:bodyPr>
          <a:lstStyle/>
          <a:p>
            <a:pPr>
              <a:lnSpc>
                <a:spcPts val="8800"/>
              </a:lnSpc>
            </a:pPr>
            <a:r>
              <a:rPr lang="en-US" sz="7200" spc="72" dirty="0">
                <a:solidFill>
                  <a:srgbClr val="ED1D24"/>
                </a:solidFill>
                <a:latin typeface="Montserrat Classic Bold"/>
              </a:rPr>
              <a:t>What and why does it matter ?</a:t>
            </a:r>
          </a:p>
        </p:txBody>
      </p:sp>
      <p:sp>
        <p:nvSpPr>
          <p:cNvPr id="4" name="TextBox 4">
            <a:extLst>
              <a:ext uri="{FF2B5EF4-FFF2-40B4-BE49-F238E27FC236}">
                <a16:creationId xmlns:a16="http://schemas.microsoft.com/office/drawing/2014/main" id="{894E5478-C183-4E9C-953E-ED8EA901C7A1}"/>
              </a:ext>
            </a:extLst>
          </p:cNvPr>
          <p:cNvSpPr txBox="1"/>
          <p:nvPr/>
        </p:nvSpPr>
        <p:spPr>
          <a:xfrm>
            <a:off x="1447800" y="4838700"/>
            <a:ext cx="9138355" cy="955839"/>
          </a:xfrm>
          <a:prstGeom prst="rect">
            <a:avLst/>
          </a:prstGeom>
        </p:spPr>
        <p:txBody>
          <a:bodyPr lIns="0" tIns="0" rIns="0" bIns="0" rtlCol="0" anchor="t">
            <a:spAutoFit/>
          </a:bodyPr>
          <a:lstStyle/>
          <a:p>
            <a:pPr>
              <a:lnSpc>
                <a:spcPts val="8800"/>
              </a:lnSpc>
            </a:pPr>
            <a:r>
              <a:rPr lang="en-US" sz="4400" spc="72" dirty="0">
                <a:solidFill>
                  <a:schemeClr val="tx1">
                    <a:lumMod val="65000"/>
                    <a:lumOff val="35000"/>
                  </a:schemeClr>
                </a:solidFill>
                <a:latin typeface="Montserrat Classic Bold"/>
              </a:rPr>
              <a:t>Optimization</a:t>
            </a:r>
          </a:p>
        </p:txBody>
      </p:sp>
      <p:sp>
        <p:nvSpPr>
          <p:cNvPr id="5" name="TextBox 6">
            <a:extLst>
              <a:ext uri="{FF2B5EF4-FFF2-40B4-BE49-F238E27FC236}">
                <a16:creationId xmlns:a16="http://schemas.microsoft.com/office/drawing/2014/main" id="{060C2C57-96B5-4791-A6A4-92A6AC0C5D0A}"/>
              </a:ext>
            </a:extLst>
          </p:cNvPr>
          <p:cNvSpPr txBox="1"/>
          <p:nvPr/>
        </p:nvSpPr>
        <p:spPr>
          <a:xfrm>
            <a:off x="1729045" y="7277100"/>
            <a:ext cx="10417235" cy="1166217"/>
          </a:xfrm>
          <a:prstGeom prst="rect">
            <a:avLst/>
          </a:prstGeom>
        </p:spPr>
        <p:txBody>
          <a:bodyPr wrap="square" lIns="0" tIns="0" rIns="0" bIns="0" rtlCol="0" anchor="t">
            <a:spAutoFit/>
          </a:bodyPr>
          <a:lstStyle/>
          <a:p>
            <a:pPr>
              <a:lnSpc>
                <a:spcPct val="107000"/>
              </a:lnSpc>
              <a:spcAft>
                <a:spcPts val="800"/>
              </a:spcAft>
            </a:pPr>
            <a:r>
              <a:rPr lang="en-US" sz="2400" dirty="0">
                <a:effectLst/>
                <a:latin typeface="Open Sans SemiBold" panose="020B0706030804020204" pitchFamily="34" charset="0"/>
                <a:ea typeface="Open Sans SemiBold" panose="020B0706030804020204" pitchFamily="34" charset="0"/>
                <a:cs typeface="Open Sans SemiBold" panose="020B0706030804020204" pitchFamily="34" charset="0"/>
              </a:rPr>
              <a:t>I think the best way to answer this question is to look into our daily life as a data scientist, start from what we do, what question we can answer or what problem that we can solve using data science.</a:t>
            </a:r>
          </a:p>
        </p:txBody>
      </p:sp>
      <p:sp>
        <p:nvSpPr>
          <p:cNvPr id="6" name="AutoShape 4">
            <a:extLst>
              <a:ext uri="{FF2B5EF4-FFF2-40B4-BE49-F238E27FC236}">
                <a16:creationId xmlns:a16="http://schemas.microsoft.com/office/drawing/2014/main" id="{64B47E0E-6AF0-47EE-A1DD-A3996065166B}"/>
              </a:ext>
            </a:extLst>
          </p:cNvPr>
          <p:cNvSpPr/>
          <p:nvPr/>
        </p:nvSpPr>
        <p:spPr>
          <a:xfrm>
            <a:off x="1447800" y="7240543"/>
            <a:ext cx="45719" cy="1319230"/>
          </a:xfrm>
          <a:prstGeom prst="rect">
            <a:avLst/>
          </a:prstGeom>
          <a:solidFill>
            <a:srgbClr val="ED1D24"/>
          </a:solidFill>
        </p:spPr>
      </p:sp>
    </p:spTree>
    <p:extLst>
      <p:ext uri="{BB962C8B-B14F-4D97-AF65-F5344CB8AC3E}">
        <p14:creationId xmlns:p14="http://schemas.microsoft.com/office/powerpoint/2010/main" val="927285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7693EE07-8D0C-434B-8585-C24422981B8B}"/>
              </a:ext>
            </a:extLst>
          </p:cNvPr>
          <p:cNvSpPr txBox="1"/>
          <p:nvPr/>
        </p:nvSpPr>
        <p:spPr>
          <a:xfrm>
            <a:off x="1219200" y="800100"/>
            <a:ext cx="9138355" cy="1010598"/>
          </a:xfrm>
          <a:prstGeom prst="rect">
            <a:avLst/>
          </a:prstGeom>
        </p:spPr>
        <p:txBody>
          <a:bodyPr lIns="0" tIns="0" rIns="0" bIns="0" rtlCol="0" anchor="t">
            <a:spAutoFit/>
          </a:bodyPr>
          <a:lstStyle/>
          <a:p>
            <a:pPr>
              <a:lnSpc>
                <a:spcPts val="8800"/>
              </a:lnSpc>
            </a:pPr>
            <a:r>
              <a:rPr lang="en-US" sz="6000" spc="72" dirty="0">
                <a:solidFill>
                  <a:srgbClr val="ED1D24"/>
                </a:solidFill>
                <a:latin typeface="Montserrat Classic Bold"/>
              </a:rPr>
              <a:t>How is it Organized ?</a:t>
            </a:r>
          </a:p>
        </p:txBody>
      </p:sp>
      <p:pic>
        <p:nvPicPr>
          <p:cNvPr id="10" name="Picture 9">
            <a:extLst>
              <a:ext uri="{FF2B5EF4-FFF2-40B4-BE49-F238E27FC236}">
                <a16:creationId xmlns:a16="http://schemas.microsoft.com/office/drawing/2014/main" id="{94D43198-51B5-48D1-9A0F-5034967FB64A}"/>
              </a:ext>
            </a:extLst>
          </p:cNvPr>
          <p:cNvPicPr>
            <a:picLocks noChangeAspect="1"/>
          </p:cNvPicPr>
          <p:nvPr/>
        </p:nvPicPr>
        <p:blipFill>
          <a:blip r:embed="rId2"/>
          <a:srcRect/>
          <a:stretch>
            <a:fillRect/>
          </a:stretch>
        </p:blipFill>
        <p:spPr>
          <a:xfrm>
            <a:off x="16444354" y="355175"/>
            <a:ext cx="1368508" cy="521125"/>
          </a:xfrm>
          <a:prstGeom prst="rect">
            <a:avLst/>
          </a:prstGeom>
        </p:spPr>
      </p:pic>
      <p:sp>
        <p:nvSpPr>
          <p:cNvPr id="6" name="TextBox 4">
            <a:extLst>
              <a:ext uri="{FF2B5EF4-FFF2-40B4-BE49-F238E27FC236}">
                <a16:creationId xmlns:a16="http://schemas.microsoft.com/office/drawing/2014/main" id="{AD83D568-C024-445D-8588-5920ED7452EE}"/>
              </a:ext>
            </a:extLst>
          </p:cNvPr>
          <p:cNvSpPr txBox="1"/>
          <p:nvPr/>
        </p:nvSpPr>
        <p:spPr>
          <a:xfrm>
            <a:off x="1267691" y="1795757"/>
            <a:ext cx="8561424" cy="738664"/>
          </a:xfrm>
          <a:prstGeom prst="rect">
            <a:avLst/>
          </a:prstGeom>
        </p:spPr>
        <p:txBody>
          <a:bodyPr wrap="square" lIns="0" tIns="0" rIns="0" bIns="0" rtlCol="0" anchor="t">
            <a:spAutoFit/>
          </a:bodyPr>
          <a:lstStyle/>
          <a:p>
            <a:pPr>
              <a:spcAft>
                <a:spcPts val="600"/>
              </a:spcAft>
            </a:pPr>
            <a:r>
              <a:rPr lang="en-US" sz="2400" spc="72" dirty="0">
                <a:solidFill>
                  <a:schemeClr val="tx1">
                    <a:lumMod val="65000"/>
                    <a:lumOff val="35000"/>
                  </a:schemeClr>
                </a:solidFill>
                <a:latin typeface="Montserrat Classic Bold"/>
              </a:rPr>
              <a:t>We typically use unsupervised machine learning method to find pattern in the data</a:t>
            </a:r>
          </a:p>
        </p:txBody>
      </p:sp>
      <p:sp>
        <p:nvSpPr>
          <p:cNvPr id="9" name="TextBox 6">
            <a:extLst>
              <a:ext uri="{FF2B5EF4-FFF2-40B4-BE49-F238E27FC236}">
                <a16:creationId xmlns:a16="http://schemas.microsoft.com/office/drawing/2014/main" id="{E55BE1D9-C01A-4CD3-85A3-2C3C0DB9723D}"/>
              </a:ext>
            </a:extLst>
          </p:cNvPr>
          <p:cNvSpPr txBox="1"/>
          <p:nvPr/>
        </p:nvSpPr>
        <p:spPr>
          <a:xfrm>
            <a:off x="7772400" y="3314700"/>
            <a:ext cx="9455526" cy="1723549"/>
          </a:xfrm>
          <a:prstGeom prst="rect">
            <a:avLst/>
          </a:prstGeom>
        </p:spPr>
        <p:txBody>
          <a:bodyPr wrap="square" lIns="0" tIns="0" rIns="0" bIns="0" rtlCol="0" anchor="t">
            <a:spAutoFit/>
          </a:bodyPr>
          <a:lstStyle/>
          <a:p>
            <a:pPr algn="r"/>
            <a:r>
              <a:rPr lang="en-US" sz="2800" b="0" i="0" dirty="0">
                <a:effectLst/>
                <a:latin typeface="Open Sans" panose="020B0606030504020204" pitchFamily="34" charset="0"/>
                <a:ea typeface="Open Sans" panose="020B0606030504020204" pitchFamily="34" charset="0"/>
                <a:cs typeface="Open Sans" panose="020B0606030504020204" pitchFamily="34" charset="0"/>
              </a:rPr>
              <a:t>There are a wide variety of techniques that try to tease out the structure of data. One of these techniques are clustering, or segmentation. We separate out a dataset into intuitive chunks which gives us meaningful insights.</a:t>
            </a:r>
            <a:endParaRPr lang="en-US" sz="2800" spc="55" dirty="0">
              <a:latin typeface="Open Sans" panose="020B0606030504020204" pitchFamily="34" charset="0"/>
              <a:ea typeface="Open Sans" panose="020B0606030504020204" pitchFamily="34" charset="0"/>
              <a:cs typeface="Open Sans" panose="020B0606030504020204" pitchFamily="34" charset="0"/>
            </a:endParaRPr>
          </a:p>
        </p:txBody>
      </p:sp>
      <p:pic>
        <p:nvPicPr>
          <p:cNvPr id="1028" name="Picture 4">
            <a:extLst>
              <a:ext uri="{FF2B5EF4-FFF2-40B4-BE49-F238E27FC236}">
                <a16:creationId xmlns:a16="http://schemas.microsoft.com/office/drawing/2014/main" id="{AD6E0854-AECF-4C7B-8F34-CAB363C6A6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5336232"/>
            <a:ext cx="9682927" cy="386491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A screenshot of a cell phone&#10;&#10;Description automatically generated">
            <a:extLst>
              <a:ext uri="{FF2B5EF4-FFF2-40B4-BE49-F238E27FC236}">
                <a16:creationId xmlns:a16="http://schemas.microsoft.com/office/drawing/2014/main" id="{62C273D0-2870-42D6-A011-C72BAB2C77E0}"/>
              </a:ext>
            </a:extLst>
          </p:cNvPr>
          <p:cNvPicPr>
            <a:picLocks noChangeAspect="1"/>
          </p:cNvPicPr>
          <p:nvPr/>
        </p:nvPicPr>
        <p:blipFill rotWithShape="1">
          <a:blip r:embed="rId4">
            <a:extLst>
              <a:ext uri="{28A0092B-C50C-407E-A947-70E740481C1C}">
                <a14:useLocalDpi xmlns:a14="http://schemas.microsoft.com/office/drawing/2010/main" val="0"/>
              </a:ext>
            </a:extLst>
          </a:blip>
          <a:srcRect l="3706" t="6764" r="6329" b="3057"/>
          <a:stretch/>
        </p:blipFill>
        <p:spPr>
          <a:xfrm>
            <a:off x="1060074" y="2876549"/>
            <a:ext cx="5721726" cy="6681951"/>
          </a:xfrm>
          <a:prstGeom prst="rect">
            <a:avLst/>
          </a:prstGeom>
        </p:spPr>
      </p:pic>
    </p:spTree>
    <p:extLst>
      <p:ext uri="{BB962C8B-B14F-4D97-AF65-F5344CB8AC3E}">
        <p14:creationId xmlns:p14="http://schemas.microsoft.com/office/powerpoint/2010/main" val="3302162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7693EE07-8D0C-434B-8585-C24422981B8B}"/>
              </a:ext>
            </a:extLst>
          </p:cNvPr>
          <p:cNvSpPr txBox="1"/>
          <p:nvPr/>
        </p:nvSpPr>
        <p:spPr>
          <a:xfrm>
            <a:off x="1447801" y="1178037"/>
            <a:ext cx="9138355" cy="1010598"/>
          </a:xfrm>
          <a:prstGeom prst="rect">
            <a:avLst/>
          </a:prstGeom>
        </p:spPr>
        <p:txBody>
          <a:bodyPr lIns="0" tIns="0" rIns="0" bIns="0" rtlCol="0" anchor="t">
            <a:spAutoFit/>
          </a:bodyPr>
          <a:lstStyle/>
          <a:p>
            <a:pPr>
              <a:lnSpc>
                <a:spcPts val="8800"/>
              </a:lnSpc>
            </a:pPr>
            <a:r>
              <a:rPr lang="en-US" sz="6000" spc="72" dirty="0">
                <a:solidFill>
                  <a:srgbClr val="ED1D24"/>
                </a:solidFill>
                <a:latin typeface="Montserrat Classic Bold"/>
              </a:rPr>
              <a:t>Wide Range Value</a:t>
            </a:r>
          </a:p>
        </p:txBody>
      </p:sp>
      <p:sp>
        <p:nvSpPr>
          <p:cNvPr id="9" name="TextBox 6">
            <a:extLst>
              <a:ext uri="{FF2B5EF4-FFF2-40B4-BE49-F238E27FC236}">
                <a16:creationId xmlns:a16="http://schemas.microsoft.com/office/drawing/2014/main" id="{E55BE1D9-C01A-4CD3-85A3-2C3C0DB9723D}"/>
              </a:ext>
            </a:extLst>
          </p:cNvPr>
          <p:cNvSpPr txBox="1"/>
          <p:nvPr/>
        </p:nvSpPr>
        <p:spPr>
          <a:xfrm>
            <a:off x="10058400" y="2952125"/>
            <a:ext cx="7271784" cy="4739759"/>
          </a:xfrm>
          <a:prstGeom prst="rect">
            <a:avLst/>
          </a:prstGeom>
        </p:spPr>
        <p:txBody>
          <a:bodyPr wrap="square" lIns="0" tIns="0" rIns="0" bIns="0" rtlCol="0" anchor="t">
            <a:spAutoFit/>
          </a:bodyPr>
          <a:lstStyle/>
          <a:p>
            <a:r>
              <a:rPr lang="en-US" sz="2200" spc="55" dirty="0">
                <a:solidFill>
                  <a:srgbClr val="202020"/>
                </a:solidFill>
                <a:latin typeface="Montserrat Light"/>
              </a:rPr>
              <a:t>Since the model required to give prediction for each of the product article code, the model would need to learn historical data for each product well enough.</a:t>
            </a:r>
          </a:p>
          <a:p>
            <a:endParaRPr lang="en-US" sz="2200" spc="55" dirty="0">
              <a:solidFill>
                <a:srgbClr val="202020"/>
              </a:solidFill>
              <a:latin typeface="Montserrat Light"/>
            </a:endParaRPr>
          </a:p>
          <a:p>
            <a:r>
              <a:rPr lang="en-US" sz="2200" spc="55" dirty="0">
                <a:solidFill>
                  <a:srgbClr val="202020"/>
                </a:solidFill>
                <a:latin typeface="Montserrat Light"/>
              </a:rPr>
              <a:t>The problem is each product have its own historical which may having different range value with another product</a:t>
            </a:r>
          </a:p>
          <a:p>
            <a:endParaRPr lang="en-US" sz="2200" spc="55" dirty="0">
              <a:solidFill>
                <a:srgbClr val="202020"/>
              </a:solidFill>
              <a:latin typeface="Montserrat Light"/>
            </a:endParaRPr>
          </a:p>
          <a:p>
            <a:r>
              <a:rPr lang="en-US" sz="2200" spc="55" dirty="0">
                <a:solidFill>
                  <a:srgbClr val="202020"/>
                </a:solidFill>
                <a:latin typeface="Montserrat Light"/>
              </a:rPr>
              <a:t>The key is we need to make our model sensitive enough so it can give good result either for product with high sales value and product with small monthly sales</a:t>
            </a:r>
            <a:r>
              <a:rPr lang="en-US" sz="2200" b="1" spc="55" dirty="0">
                <a:solidFill>
                  <a:srgbClr val="202020"/>
                </a:solidFill>
                <a:latin typeface="Montserrat Light"/>
              </a:rPr>
              <a:t>.</a:t>
            </a:r>
          </a:p>
          <a:p>
            <a:endParaRPr lang="en-US" sz="2200" spc="55" dirty="0">
              <a:solidFill>
                <a:srgbClr val="202020"/>
              </a:solidFill>
              <a:latin typeface="Montserrat Light"/>
            </a:endParaRPr>
          </a:p>
        </p:txBody>
      </p:sp>
      <p:pic>
        <p:nvPicPr>
          <p:cNvPr id="10" name="Picture 9">
            <a:extLst>
              <a:ext uri="{FF2B5EF4-FFF2-40B4-BE49-F238E27FC236}">
                <a16:creationId xmlns:a16="http://schemas.microsoft.com/office/drawing/2014/main" id="{94D43198-51B5-48D1-9A0F-5034967FB64A}"/>
              </a:ext>
            </a:extLst>
          </p:cNvPr>
          <p:cNvPicPr>
            <a:picLocks noChangeAspect="1"/>
          </p:cNvPicPr>
          <p:nvPr/>
        </p:nvPicPr>
        <p:blipFill>
          <a:blip r:embed="rId2"/>
          <a:srcRect/>
          <a:stretch>
            <a:fillRect/>
          </a:stretch>
        </p:blipFill>
        <p:spPr>
          <a:xfrm>
            <a:off x="16444354" y="355175"/>
            <a:ext cx="1368508" cy="521125"/>
          </a:xfrm>
          <a:prstGeom prst="rect">
            <a:avLst/>
          </a:prstGeom>
        </p:spPr>
      </p:pic>
      <p:sp>
        <p:nvSpPr>
          <p:cNvPr id="6" name="TextBox 4">
            <a:extLst>
              <a:ext uri="{FF2B5EF4-FFF2-40B4-BE49-F238E27FC236}">
                <a16:creationId xmlns:a16="http://schemas.microsoft.com/office/drawing/2014/main" id="{AD83D568-C024-445D-8588-5920ED7452EE}"/>
              </a:ext>
            </a:extLst>
          </p:cNvPr>
          <p:cNvSpPr txBox="1"/>
          <p:nvPr/>
        </p:nvSpPr>
        <p:spPr>
          <a:xfrm>
            <a:off x="1572490" y="2173694"/>
            <a:ext cx="7647710" cy="738664"/>
          </a:xfrm>
          <a:prstGeom prst="rect">
            <a:avLst/>
          </a:prstGeom>
        </p:spPr>
        <p:txBody>
          <a:bodyPr wrap="square" lIns="0" tIns="0" rIns="0" bIns="0" rtlCol="0" anchor="t">
            <a:spAutoFit/>
          </a:bodyPr>
          <a:lstStyle/>
          <a:p>
            <a:pPr>
              <a:spcAft>
                <a:spcPts val="600"/>
              </a:spcAft>
            </a:pPr>
            <a:r>
              <a:rPr lang="en-US" sz="2400" spc="72" dirty="0">
                <a:solidFill>
                  <a:schemeClr val="tx1">
                    <a:lumMod val="65000"/>
                    <a:lumOff val="35000"/>
                  </a:schemeClr>
                </a:solidFill>
                <a:latin typeface="Montserrat Classic Bold"/>
              </a:rPr>
              <a:t>The deviation between the maximum and minimum product sales value is very wide.</a:t>
            </a:r>
          </a:p>
        </p:txBody>
      </p:sp>
      <p:pic>
        <p:nvPicPr>
          <p:cNvPr id="3" name="Picture 2">
            <a:extLst>
              <a:ext uri="{FF2B5EF4-FFF2-40B4-BE49-F238E27FC236}">
                <a16:creationId xmlns:a16="http://schemas.microsoft.com/office/drawing/2014/main" id="{C39B3956-4484-4A3B-BD28-77D8CF93DA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272" y="3390900"/>
            <a:ext cx="8752868" cy="5303559"/>
          </a:xfrm>
          <a:prstGeom prst="rect">
            <a:avLst/>
          </a:prstGeom>
        </p:spPr>
      </p:pic>
    </p:spTree>
    <p:extLst>
      <p:ext uri="{BB962C8B-B14F-4D97-AF65-F5344CB8AC3E}">
        <p14:creationId xmlns:p14="http://schemas.microsoft.com/office/powerpoint/2010/main" val="3911762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7693EE07-8D0C-434B-8585-C24422981B8B}"/>
              </a:ext>
            </a:extLst>
          </p:cNvPr>
          <p:cNvSpPr txBox="1"/>
          <p:nvPr/>
        </p:nvSpPr>
        <p:spPr>
          <a:xfrm>
            <a:off x="1447801" y="1178037"/>
            <a:ext cx="9982199" cy="995657"/>
          </a:xfrm>
          <a:prstGeom prst="rect">
            <a:avLst/>
          </a:prstGeom>
        </p:spPr>
        <p:txBody>
          <a:bodyPr wrap="square" lIns="0" tIns="0" rIns="0" bIns="0" rtlCol="0" anchor="t">
            <a:spAutoFit/>
          </a:bodyPr>
          <a:lstStyle/>
          <a:p>
            <a:pPr>
              <a:lnSpc>
                <a:spcPts val="8800"/>
              </a:lnSpc>
            </a:pPr>
            <a:r>
              <a:rPr lang="en-US" sz="5400" spc="72" dirty="0">
                <a:solidFill>
                  <a:srgbClr val="ED1D24"/>
                </a:solidFill>
                <a:latin typeface="Montserrat Classic Bold"/>
              </a:rPr>
              <a:t>Products with Zero Sales</a:t>
            </a:r>
          </a:p>
        </p:txBody>
      </p:sp>
      <p:sp>
        <p:nvSpPr>
          <p:cNvPr id="9" name="TextBox 6">
            <a:extLst>
              <a:ext uri="{FF2B5EF4-FFF2-40B4-BE49-F238E27FC236}">
                <a16:creationId xmlns:a16="http://schemas.microsoft.com/office/drawing/2014/main" id="{E55BE1D9-C01A-4CD3-85A3-2C3C0DB9723D}"/>
              </a:ext>
            </a:extLst>
          </p:cNvPr>
          <p:cNvSpPr txBox="1"/>
          <p:nvPr/>
        </p:nvSpPr>
        <p:spPr>
          <a:xfrm>
            <a:off x="10058400" y="3375541"/>
            <a:ext cx="6781800" cy="4739759"/>
          </a:xfrm>
          <a:prstGeom prst="rect">
            <a:avLst/>
          </a:prstGeom>
        </p:spPr>
        <p:txBody>
          <a:bodyPr wrap="square" lIns="0" tIns="0" rIns="0" bIns="0" rtlCol="0" anchor="t">
            <a:spAutoFit/>
          </a:bodyPr>
          <a:lstStyle/>
          <a:p>
            <a:pPr algn="r"/>
            <a:r>
              <a:rPr lang="en-US" sz="2200" spc="55" dirty="0">
                <a:solidFill>
                  <a:srgbClr val="202020"/>
                </a:solidFill>
                <a:latin typeface="Montserrat Light"/>
              </a:rPr>
              <a:t>In the group of products with small sales cap it’s common that we see in particular month there are </a:t>
            </a:r>
            <a:r>
              <a:rPr lang="en-US" sz="2200" b="1" spc="55" dirty="0">
                <a:solidFill>
                  <a:srgbClr val="202020"/>
                </a:solidFill>
                <a:latin typeface="Montserrat Light"/>
              </a:rPr>
              <a:t>products with Zero national sales.</a:t>
            </a:r>
          </a:p>
          <a:p>
            <a:pPr algn="r"/>
            <a:endParaRPr lang="en-US" sz="2200" spc="55" dirty="0">
              <a:solidFill>
                <a:srgbClr val="202020"/>
              </a:solidFill>
              <a:latin typeface="Montserrat Light"/>
            </a:endParaRPr>
          </a:p>
          <a:p>
            <a:pPr algn="r"/>
            <a:r>
              <a:rPr lang="en-US" sz="2200" spc="55" dirty="0">
                <a:solidFill>
                  <a:srgbClr val="202020"/>
                </a:solidFill>
                <a:latin typeface="Montserrat Light"/>
              </a:rPr>
              <a:t>The problem is in current accuracy calculation, if the real value is zero, and we predict any number other than zero, the </a:t>
            </a:r>
            <a:r>
              <a:rPr lang="en-US" sz="2200" b="1" spc="55" dirty="0">
                <a:solidFill>
                  <a:srgbClr val="202020"/>
                </a:solidFill>
                <a:latin typeface="Montserrat Light"/>
              </a:rPr>
              <a:t>accuracy calculation for that product will be 0%.</a:t>
            </a:r>
          </a:p>
          <a:p>
            <a:pPr algn="r"/>
            <a:endParaRPr lang="en-US" sz="2200" spc="55" dirty="0">
              <a:solidFill>
                <a:srgbClr val="202020"/>
              </a:solidFill>
              <a:latin typeface="Montserrat Light"/>
            </a:endParaRPr>
          </a:p>
          <a:p>
            <a:pPr algn="r"/>
            <a:r>
              <a:rPr lang="en-US" sz="2200" spc="55" dirty="0">
                <a:solidFill>
                  <a:srgbClr val="202020"/>
                </a:solidFill>
                <a:latin typeface="Montserrat Light"/>
              </a:rPr>
              <a:t>We need to have a </a:t>
            </a:r>
            <a:r>
              <a:rPr lang="en-US" sz="2200" b="1" spc="55" dirty="0">
                <a:solidFill>
                  <a:srgbClr val="202020"/>
                </a:solidFill>
                <a:latin typeface="Montserrat Light"/>
              </a:rPr>
              <a:t>good mechanism </a:t>
            </a:r>
            <a:r>
              <a:rPr lang="en-US" sz="2200" spc="55" dirty="0">
                <a:solidFill>
                  <a:srgbClr val="202020"/>
                </a:solidFill>
                <a:latin typeface="Montserrat Light"/>
              </a:rPr>
              <a:t>to give </a:t>
            </a:r>
            <a:r>
              <a:rPr lang="en-US" sz="2200" b="1" spc="55" dirty="0">
                <a:solidFill>
                  <a:srgbClr val="202020"/>
                </a:solidFill>
                <a:latin typeface="Montserrat Light"/>
              </a:rPr>
              <a:t>early detection for discontinue product </a:t>
            </a:r>
            <a:r>
              <a:rPr lang="en-US" sz="2200" spc="55" dirty="0">
                <a:solidFill>
                  <a:srgbClr val="202020"/>
                </a:solidFill>
                <a:latin typeface="Montserrat Light"/>
              </a:rPr>
              <a:t>or </a:t>
            </a:r>
            <a:r>
              <a:rPr lang="en-US" sz="2200" b="1" spc="55" dirty="0">
                <a:solidFill>
                  <a:srgbClr val="202020"/>
                </a:solidFill>
                <a:latin typeface="Montserrat Light"/>
              </a:rPr>
              <a:t>warning</a:t>
            </a:r>
            <a:r>
              <a:rPr lang="en-US" sz="2200" spc="55" dirty="0">
                <a:solidFill>
                  <a:srgbClr val="202020"/>
                </a:solidFill>
                <a:latin typeface="Montserrat Light"/>
              </a:rPr>
              <a:t> for certain product whether it has </a:t>
            </a:r>
            <a:r>
              <a:rPr lang="en-US" sz="2200" b="1" spc="55" dirty="0">
                <a:solidFill>
                  <a:srgbClr val="202020"/>
                </a:solidFill>
                <a:latin typeface="Montserrat Light"/>
              </a:rPr>
              <a:t>probability</a:t>
            </a:r>
            <a:r>
              <a:rPr lang="en-US" sz="2200" spc="55" dirty="0">
                <a:solidFill>
                  <a:srgbClr val="202020"/>
                </a:solidFill>
                <a:latin typeface="Montserrat Light"/>
              </a:rPr>
              <a:t> to be zero sales based on historical data. </a:t>
            </a:r>
          </a:p>
        </p:txBody>
      </p:sp>
      <p:pic>
        <p:nvPicPr>
          <p:cNvPr id="10" name="Picture 9">
            <a:extLst>
              <a:ext uri="{FF2B5EF4-FFF2-40B4-BE49-F238E27FC236}">
                <a16:creationId xmlns:a16="http://schemas.microsoft.com/office/drawing/2014/main" id="{94D43198-51B5-48D1-9A0F-5034967FB64A}"/>
              </a:ext>
            </a:extLst>
          </p:cNvPr>
          <p:cNvPicPr>
            <a:picLocks noChangeAspect="1"/>
          </p:cNvPicPr>
          <p:nvPr/>
        </p:nvPicPr>
        <p:blipFill>
          <a:blip r:embed="rId2"/>
          <a:srcRect/>
          <a:stretch>
            <a:fillRect/>
          </a:stretch>
        </p:blipFill>
        <p:spPr>
          <a:xfrm>
            <a:off x="16444354" y="355175"/>
            <a:ext cx="1368508" cy="521125"/>
          </a:xfrm>
          <a:prstGeom prst="rect">
            <a:avLst/>
          </a:prstGeom>
        </p:spPr>
      </p:pic>
      <p:sp>
        <p:nvSpPr>
          <p:cNvPr id="6" name="TextBox 4">
            <a:extLst>
              <a:ext uri="{FF2B5EF4-FFF2-40B4-BE49-F238E27FC236}">
                <a16:creationId xmlns:a16="http://schemas.microsoft.com/office/drawing/2014/main" id="{AD83D568-C024-445D-8588-5920ED7452EE}"/>
              </a:ext>
            </a:extLst>
          </p:cNvPr>
          <p:cNvSpPr txBox="1"/>
          <p:nvPr/>
        </p:nvSpPr>
        <p:spPr>
          <a:xfrm>
            <a:off x="1524000" y="2173694"/>
            <a:ext cx="7647710" cy="369332"/>
          </a:xfrm>
          <a:prstGeom prst="rect">
            <a:avLst/>
          </a:prstGeom>
        </p:spPr>
        <p:txBody>
          <a:bodyPr wrap="square" lIns="0" tIns="0" rIns="0" bIns="0" rtlCol="0" anchor="t">
            <a:spAutoFit/>
          </a:bodyPr>
          <a:lstStyle/>
          <a:p>
            <a:pPr>
              <a:spcAft>
                <a:spcPts val="600"/>
              </a:spcAft>
            </a:pPr>
            <a:r>
              <a:rPr lang="en-US" sz="2400" spc="72" dirty="0">
                <a:solidFill>
                  <a:schemeClr val="tx1">
                    <a:lumMod val="65000"/>
                    <a:lumOff val="35000"/>
                  </a:schemeClr>
                </a:solidFill>
                <a:latin typeface="Montserrat Classic Bold"/>
              </a:rPr>
              <a:t>Some Products may have 0 MT sold</a:t>
            </a:r>
          </a:p>
        </p:txBody>
      </p:sp>
      <p:pic>
        <p:nvPicPr>
          <p:cNvPr id="5" name="Picture 4">
            <a:extLst>
              <a:ext uri="{FF2B5EF4-FFF2-40B4-BE49-F238E27FC236}">
                <a16:creationId xmlns:a16="http://schemas.microsoft.com/office/drawing/2014/main" id="{460C5781-14A3-4860-BECB-42BE1E329B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986" y="3181723"/>
            <a:ext cx="8846414" cy="5847977"/>
          </a:xfrm>
          <a:prstGeom prst="rect">
            <a:avLst/>
          </a:prstGeom>
        </p:spPr>
      </p:pic>
    </p:spTree>
    <p:extLst>
      <p:ext uri="{BB962C8B-B14F-4D97-AF65-F5344CB8AC3E}">
        <p14:creationId xmlns:p14="http://schemas.microsoft.com/office/powerpoint/2010/main" val="1169124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a:extLst>
              <a:ext uri="{FF2B5EF4-FFF2-40B4-BE49-F238E27FC236}">
                <a16:creationId xmlns:a16="http://schemas.microsoft.com/office/drawing/2014/main" id="{35911141-6B39-43E6-BF88-106B986A650B}"/>
              </a:ext>
            </a:extLst>
          </p:cNvPr>
          <p:cNvPicPr>
            <a:picLocks noChangeAspect="1"/>
          </p:cNvPicPr>
          <p:nvPr/>
        </p:nvPicPr>
        <p:blipFill>
          <a:blip r:embed="rId2"/>
          <a:srcRect/>
          <a:stretch>
            <a:fillRect/>
          </a:stretch>
        </p:blipFill>
        <p:spPr>
          <a:xfrm>
            <a:off x="16444354" y="355175"/>
            <a:ext cx="1368508" cy="521125"/>
          </a:xfrm>
          <a:prstGeom prst="rect">
            <a:avLst/>
          </a:prstGeom>
        </p:spPr>
      </p:pic>
      <p:sp>
        <p:nvSpPr>
          <p:cNvPr id="3" name="TextBox 4">
            <a:extLst>
              <a:ext uri="{FF2B5EF4-FFF2-40B4-BE49-F238E27FC236}">
                <a16:creationId xmlns:a16="http://schemas.microsoft.com/office/drawing/2014/main" id="{B0E264F1-AF45-4361-BDDE-E84525C855DB}"/>
              </a:ext>
            </a:extLst>
          </p:cNvPr>
          <p:cNvSpPr txBox="1"/>
          <p:nvPr/>
        </p:nvSpPr>
        <p:spPr>
          <a:xfrm>
            <a:off x="1420091" y="5754720"/>
            <a:ext cx="12753109" cy="1128514"/>
          </a:xfrm>
          <a:prstGeom prst="rect">
            <a:avLst/>
          </a:prstGeom>
        </p:spPr>
        <p:txBody>
          <a:bodyPr wrap="square" lIns="0" tIns="0" rIns="0" bIns="0" rtlCol="0" anchor="t">
            <a:spAutoFit/>
          </a:bodyPr>
          <a:lstStyle/>
          <a:p>
            <a:pPr>
              <a:lnSpc>
                <a:spcPts val="8800"/>
              </a:lnSpc>
            </a:pPr>
            <a:r>
              <a:rPr lang="en-US" sz="8800" spc="72" dirty="0">
                <a:solidFill>
                  <a:srgbClr val="ED1D24"/>
                </a:solidFill>
                <a:latin typeface="Montserrat Classic Bold"/>
              </a:rPr>
              <a:t>Proposed Strategies</a:t>
            </a:r>
          </a:p>
        </p:txBody>
      </p:sp>
      <p:sp>
        <p:nvSpPr>
          <p:cNvPr id="4" name="TextBox 4">
            <a:extLst>
              <a:ext uri="{FF2B5EF4-FFF2-40B4-BE49-F238E27FC236}">
                <a16:creationId xmlns:a16="http://schemas.microsoft.com/office/drawing/2014/main" id="{894E5478-C183-4E9C-953E-ED8EA901C7A1}"/>
              </a:ext>
            </a:extLst>
          </p:cNvPr>
          <p:cNvSpPr txBox="1"/>
          <p:nvPr/>
        </p:nvSpPr>
        <p:spPr>
          <a:xfrm>
            <a:off x="1447800" y="4762500"/>
            <a:ext cx="9138355" cy="955839"/>
          </a:xfrm>
          <a:prstGeom prst="rect">
            <a:avLst/>
          </a:prstGeom>
        </p:spPr>
        <p:txBody>
          <a:bodyPr lIns="0" tIns="0" rIns="0" bIns="0" rtlCol="0" anchor="t">
            <a:spAutoFit/>
          </a:bodyPr>
          <a:lstStyle/>
          <a:p>
            <a:pPr>
              <a:lnSpc>
                <a:spcPts val="8800"/>
              </a:lnSpc>
            </a:pPr>
            <a:r>
              <a:rPr lang="en-US" sz="4400" spc="72" dirty="0">
                <a:solidFill>
                  <a:schemeClr val="tx1">
                    <a:lumMod val="65000"/>
                    <a:lumOff val="35000"/>
                  </a:schemeClr>
                </a:solidFill>
                <a:latin typeface="Montserrat Classic Bold"/>
              </a:rPr>
              <a:t>Sales Forecasting</a:t>
            </a:r>
          </a:p>
        </p:txBody>
      </p:sp>
      <p:sp>
        <p:nvSpPr>
          <p:cNvPr id="5" name="TextBox 6">
            <a:extLst>
              <a:ext uri="{FF2B5EF4-FFF2-40B4-BE49-F238E27FC236}">
                <a16:creationId xmlns:a16="http://schemas.microsoft.com/office/drawing/2014/main" id="{060C2C57-96B5-4791-A6A4-92A6AC0C5D0A}"/>
              </a:ext>
            </a:extLst>
          </p:cNvPr>
          <p:cNvSpPr txBox="1"/>
          <p:nvPr/>
        </p:nvSpPr>
        <p:spPr>
          <a:xfrm>
            <a:off x="1752600" y="7137427"/>
            <a:ext cx="9871364" cy="1435073"/>
          </a:xfrm>
          <a:prstGeom prst="rect">
            <a:avLst/>
          </a:prstGeom>
        </p:spPr>
        <p:txBody>
          <a:bodyPr wrap="square" lIns="0" tIns="0" rIns="0" bIns="0" rtlCol="0" anchor="t">
            <a:spAutoFit/>
          </a:bodyPr>
          <a:lstStyle/>
          <a:p>
            <a:pPr>
              <a:lnSpc>
                <a:spcPts val="3919"/>
              </a:lnSpc>
            </a:pPr>
            <a:r>
              <a:rPr lang="en-US" sz="2800" spc="55" dirty="0">
                <a:solidFill>
                  <a:srgbClr val="202020"/>
                </a:solidFill>
                <a:latin typeface="Montserrat Light"/>
              </a:rPr>
              <a:t>We formulate our common problems that currently we face, which prevent us from having good result in the Sales Forecasting project</a:t>
            </a:r>
            <a:endParaRPr lang="en-US" sz="2800" b="1" spc="55" dirty="0">
              <a:solidFill>
                <a:srgbClr val="202020"/>
              </a:solidFill>
              <a:latin typeface="Montserrat Light"/>
            </a:endParaRPr>
          </a:p>
        </p:txBody>
      </p:sp>
      <p:sp>
        <p:nvSpPr>
          <p:cNvPr id="6" name="AutoShape 4">
            <a:extLst>
              <a:ext uri="{FF2B5EF4-FFF2-40B4-BE49-F238E27FC236}">
                <a16:creationId xmlns:a16="http://schemas.microsoft.com/office/drawing/2014/main" id="{DD2FF8A5-D5D4-40C5-A825-6C9EBCA351FC}"/>
              </a:ext>
            </a:extLst>
          </p:cNvPr>
          <p:cNvSpPr/>
          <p:nvPr/>
        </p:nvSpPr>
        <p:spPr>
          <a:xfrm>
            <a:off x="1524000" y="7253270"/>
            <a:ext cx="45719" cy="1319230"/>
          </a:xfrm>
          <a:prstGeom prst="rect">
            <a:avLst/>
          </a:prstGeom>
          <a:solidFill>
            <a:srgbClr val="ED1D24"/>
          </a:solidFill>
        </p:spPr>
      </p:sp>
    </p:spTree>
    <p:extLst>
      <p:ext uri="{BB962C8B-B14F-4D97-AF65-F5344CB8AC3E}">
        <p14:creationId xmlns:p14="http://schemas.microsoft.com/office/powerpoint/2010/main" val="54501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7693EE07-8D0C-434B-8585-C24422981B8B}"/>
              </a:ext>
            </a:extLst>
          </p:cNvPr>
          <p:cNvSpPr txBox="1"/>
          <p:nvPr/>
        </p:nvSpPr>
        <p:spPr>
          <a:xfrm>
            <a:off x="1496290" y="1573866"/>
            <a:ext cx="14706599" cy="738664"/>
          </a:xfrm>
          <a:prstGeom prst="rect">
            <a:avLst/>
          </a:prstGeom>
        </p:spPr>
        <p:txBody>
          <a:bodyPr wrap="square" lIns="0" tIns="0" rIns="0" bIns="0" rtlCol="0" anchor="t">
            <a:spAutoFit/>
          </a:bodyPr>
          <a:lstStyle/>
          <a:p>
            <a:r>
              <a:rPr lang="en-US" sz="4800" spc="72" dirty="0">
                <a:solidFill>
                  <a:srgbClr val="ED1D24"/>
                </a:solidFill>
                <a:latin typeface="Montserrat Classic Bold"/>
              </a:rPr>
              <a:t>Improve model by adding more features</a:t>
            </a:r>
          </a:p>
        </p:txBody>
      </p:sp>
      <p:sp>
        <p:nvSpPr>
          <p:cNvPr id="9" name="TextBox 6">
            <a:extLst>
              <a:ext uri="{FF2B5EF4-FFF2-40B4-BE49-F238E27FC236}">
                <a16:creationId xmlns:a16="http://schemas.microsoft.com/office/drawing/2014/main" id="{E55BE1D9-C01A-4CD3-85A3-2C3C0DB9723D}"/>
              </a:ext>
            </a:extLst>
          </p:cNvPr>
          <p:cNvSpPr txBox="1"/>
          <p:nvPr/>
        </p:nvSpPr>
        <p:spPr>
          <a:xfrm>
            <a:off x="10492847" y="3369371"/>
            <a:ext cx="6804553" cy="5201424"/>
          </a:xfrm>
          <a:prstGeom prst="rect">
            <a:avLst/>
          </a:prstGeom>
        </p:spPr>
        <p:txBody>
          <a:bodyPr wrap="square" lIns="0" tIns="0" rIns="0" bIns="0" rtlCol="0" anchor="t">
            <a:spAutoFit/>
          </a:bodyPr>
          <a:lstStyle/>
          <a:p>
            <a:pPr algn="r"/>
            <a:r>
              <a:rPr lang="en-US" sz="2600" spc="55" dirty="0">
                <a:solidFill>
                  <a:srgbClr val="202020"/>
                </a:solidFill>
                <a:latin typeface="Montserrat Light"/>
              </a:rPr>
              <a:t>We keep improving our model accuracy by tuning the model and experimenting with features that we use as input to the model.</a:t>
            </a:r>
          </a:p>
          <a:p>
            <a:pPr algn="r"/>
            <a:endParaRPr lang="en-US" sz="2600" spc="55" dirty="0">
              <a:solidFill>
                <a:srgbClr val="202020"/>
              </a:solidFill>
              <a:latin typeface="Montserrat Light"/>
            </a:endParaRPr>
          </a:p>
          <a:p>
            <a:pPr algn="r"/>
            <a:r>
              <a:rPr lang="en-US" sz="2600" spc="55" dirty="0">
                <a:solidFill>
                  <a:srgbClr val="202020"/>
                </a:solidFill>
                <a:latin typeface="Montserrat Light"/>
              </a:rPr>
              <a:t>This strategy including adding </a:t>
            </a:r>
            <a:r>
              <a:rPr lang="en-US" sz="2600" b="1" spc="55" dirty="0">
                <a:solidFill>
                  <a:srgbClr val="202020"/>
                </a:solidFill>
                <a:latin typeface="Montserrat Light"/>
              </a:rPr>
              <a:t>Product related features </a:t>
            </a:r>
            <a:r>
              <a:rPr lang="en-US" sz="2600" spc="55" dirty="0">
                <a:solidFill>
                  <a:srgbClr val="202020"/>
                </a:solidFill>
                <a:latin typeface="Montserrat Light"/>
              </a:rPr>
              <a:t>(feature that we extracted from product that we want to predict) such as product </a:t>
            </a:r>
            <a:r>
              <a:rPr lang="en-US" sz="2600" b="1" spc="55" dirty="0">
                <a:solidFill>
                  <a:srgbClr val="202020"/>
                </a:solidFill>
                <a:latin typeface="Montserrat Light"/>
              </a:rPr>
              <a:t>brand</a:t>
            </a:r>
            <a:r>
              <a:rPr lang="en-US" sz="2600" spc="55" dirty="0">
                <a:solidFill>
                  <a:srgbClr val="202020"/>
                </a:solidFill>
                <a:latin typeface="Montserrat Light"/>
              </a:rPr>
              <a:t> and </a:t>
            </a:r>
            <a:r>
              <a:rPr lang="en-US" sz="2600" b="1" spc="55" dirty="0">
                <a:solidFill>
                  <a:srgbClr val="202020"/>
                </a:solidFill>
                <a:latin typeface="Montserrat Light"/>
              </a:rPr>
              <a:t>category</a:t>
            </a:r>
            <a:r>
              <a:rPr lang="en-US" sz="2600" spc="55" dirty="0">
                <a:solidFill>
                  <a:srgbClr val="202020"/>
                </a:solidFill>
                <a:latin typeface="Montserrat Light"/>
              </a:rPr>
              <a:t>, or </a:t>
            </a:r>
            <a:r>
              <a:rPr lang="en-US" sz="2600" b="1" spc="55" dirty="0">
                <a:solidFill>
                  <a:srgbClr val="202020"/>
                </a:solidFill>
                <a:latin typeface="Montserrat Light"/>
              </a:rPr>
              <a:t>Artificial features </a:t>
            </a:r>
            <a:r>
              <a:rPr lang="en-US" sz="2600" spc="55" dirty="0">
                <a:solidFill>
                  <a:srgbClr val="202020"/>
                </a:solidFill>
                <a:latin typeface="Montserrat Light"/>
              </a:rPr>
              <a:t>(feature that we generated by formula or computation) such as </a:t>
            </a:r>
            <a:r>
              <a:rPr lang="en-US" sz="2600" b="1" spc="55" dirty="0">
                <a:solidFill>
                  <a:srgbClr val="202020"/>
                </a:solidFill>
                <a:latin typeface="Montserrat Light"/>
              </a:rPr>
              <a:t>lag</a:t>
            </a:r>
            <a:r>
              <a:rPr lang="en-US" sz="2600" spc="55" dirty="0">
                <a:solidFill>
                  <a:srgbClr val="202020"/>
                </a:solidFill>
                <a:latin typeface="Montserrat Light"/>
              </a:rPr>
              <a:t>, </a:t>
            </a:r>
            <a:r>
              <a:rPr lang="en-US" sz="2600" b="1" spc="55" dirty="0">
                <a:solidFill>
                  <a:srgbClr val="202020"/>
                </a:solidFill>
                <a:latin typeface="Montserrat Light"/>
              </a:rPr>
              <a:t>smoothing </a:t>
            </a:r>
            <a:r>
              <a:rPr lang="en-US" sz="2600" spc="55" dirty="0">
                <a:solidFill>
                  <a:srgbClr val="202020"/>
                </a:solidFill>
                <a:latin typeface="Montserrat Light"/>
              </a:rPr>
              <a:t>or leading indicator </a:t>
            </a:r>
            <a:r>
              <a:rPr lang="en-US" sz="2600" b="1" spc="55" dirty="0">
                <a:solidFill>
                  <a:srgbClr val="202020"/>
                </a:solidFill>
                <a:latin typeface="Montserrat Light"/>
              </a:rPr>
              <a:t>probability</a:t>
            </a:r>
            <a:r>
              <a:rPr lang="en-US" sz="2600" spc="55" dirty="0">
                <a:solidFill>
                  <a:srgbClr val="202020"/>
                </a:solidFill>
                <a:latin typeface="Montserrat Light"/>
              </a:rPr>
              <a:t>.</a:t>
            </a:r>
          </a:p>
        </p:txBody>
      </p:sp>
      <p:pic>
        <p:nvPicPr>
          <p:cNvPr id="10" name="Picture 9">
            <a:extLst>
              <a:ext uri="{FF2B5EF4-FFF2-40B4-BE49-F238E27FC236}">
                <a16:creationId xmlns:a16="http://schemas.microsoft.com/office/drawing/2014/main" id="{94D43198-51B5-48D1-9A0F-5034967FB64A}"/>
              </a:ext>
            </a:extLst>
          </p:cNvPr>
          <p:cNvPicPr>
            <a:picLocks noChangeAspect="1"/>
          </p:cNvPicPr>
          <p:nvPr/>
        </p:nvPicPr>
        <p:blipFill>
          <a:blip r:embed="rId2"/>
          <a:srcRect/>
          <a:stretch>
            <a:fillRect/>
          </a:stretch>
        </p:blipFill>
        <p:spPr>
          <a:xfrm>
            <a:off x="16444354" y="355175"/>
            <a:ext cx="1368508" cy="521125"/>
          </a:xfrm>
          <a:prstGeom prst="rect">
            <a:avLst/>
          </a:prstGeom>
        </p:spPr>
      </p:pic>
      <p:sp>
        <p:nvSpPr>
          <p:cNvPr id="6" name="TextBox 4">
            <a:extLst>
              <a:ext uri="{FF2B5EF4-FFF2-40B4-BE49-F238E27FC236}">
                <a16:creationId xmlns:a16="http://schemas.microsoft.com/office/drawing/2014/main" id="{AD83D568-C024-445D-8588-5920ED7452EE}"/>
              </a:ext>
            </a:extLst>
          </p:cNvPr>
          <p:cNvSpPr txBox="1"/>
          <p:nvPr/>
        </p:nvSpPr>
        <p:spPr>
          <a:xfrm>
            <a:off x="1510144" y="2408310"/>
            <a:ext cx="8982703" cy="369332"/>
          </a:xfrm>
          <a:prstGeom prst="rect">
            <a:avLst/>
          </a:prstGeom>
        </p:spPr>
        <p:txBody>
          <a:bodyPr wrap="square" lIns="0" tIns="0" rIns="0" bIns="0" rtlCol="0" anchor="t">
            <a:spAutoFit/>
          </a:bodyPr>
          <a:lstStyle/>
          <a:p>
            <a:pPr>
              <a:spcAft>
                <a:spcPts val="600"/>
              </a:spcAft>
            </a:pPr>
            <a:r>
              <a:rPr lang="en-US" sz="2400" spc="72" dirty="0">
                <a:solidFill>
                  <a:schemeClr val="tx1">
                    <a:lumMod val="65000"/>
                    <a:lumOff val="35000"/>
                  </a:schemeClr>
                </a:solidFill>
                <a:latin typeface="Montserrat Classic Bold"/>
              </a:rPr>
              <a:t>Adding Artificial features and Product related features</a:t>
            </a:r>
          </a:p>
        </p:txBody>
      </p:sp>
      <p:pic>
        <p:nvPicPr>
          <p:cNvPr id="3" name="Picture 2">
            <a:extLst>
              <a:ext uri="{FF2B5EF4-FFF2-40B4-BE49-F238E27FC236}">
                <a16:creationId xmlns:a16="http://schemas.microsoft.com/office/drawing/2014/main" id="{9D68F49F-B7B1-42DF-9BE1-9E5B3DACAA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2969202"/>
            <a:ext cx="9502248" cy="6108588"/>
          </a:xfrm>
          <a:prstGeom prst="rect">
            <a:avLst/>
          </a:prstGeom>
        </p:spPr>
      </p:pic>
    </p:spTree>
    <p:extLst>
      <p:ext uri="{BB962C8B-B14F-4D97-AF65-F5344CB8AC3E}">
        <p14:creationId xmlns:p14="http://schemas.microsoft.com/office/powerpoint/2010/main" val="337853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7693EE07-8D0C-434B-8585-C24422981B8B}"/>
              </a:ext>
            </a:extLst>
          </p:cNvPr>
          <p:cNvSpPr txBox="1"/>
          <p:nvPr/>
        </p:nvSpPr>
        <p:spPr>
          <a:xfrm>
            <a:off x="1496290" y="1537037"/>
            <a:ext cx="14706599" cy="923330"/>
          </a:xfrm>
          <a:prstGeom prst="rect">
            <a:avLst/>
          </a:prstGeom>
        </p:spPr>
        <p:txBody>
          <a:bodyPr wrap="square" lIns="0" tIns="0" rIns="0" bIns="0" rtlCol="0" anchor="t">
            <a:spAutoFit/>
          </a:bodyPr>
          <a:lstStyle/>
          <a:p>
            <a:r>
              <a:rPr lang="en-US" sz="6000" spc="72" dirty="0">
                <a:solidFill>
                  <a:srgbClr val="ED1D24"/>
                </a:solidFill>
                <a:latin typeface="Montserrat Classic Bold"/>
              </a:rPr>
              <a:t>Mapping Model weakness</a:t>
            </a:r>
          </a:p>
        </p:txBody>
      </p:sp>
      <p:sp>
        <p:nvSpPr>
          <p:cNvPr id="9" name="TextBox 6">
            <a:extLst>
              <a:ext uri="{FF2B5EF4-FFF2-40B4-BE49-F238E27FC236}">
                <a16:creationId xmlns:a16="http://schemas.microsoft.com/office/drawing/2014/main" id="{E55BE1D9-C01A-4CD3-85A3-2C3C0DB9723D}"/>
              </a:ext>
            </a:extLst>
          </p:cNvPr>
          <p:cNvSpPr txBox="1"/>
          <p:nvPr/>
        </p:nvSpPr>
        <p:spPr>
          <a:xfrm>
            <a:off x="10492847" y="3671649"/>
            <a:ext cx="6347353" cy="4062651"/>
          </a:xfrm>
          <a:prstGeom prst="rect">
            <a:avLst/>
          </a:prstGeom>
        </p:spPr>
        <p:txBody>
          <a:bodyPr wrap="square" lIns="0" tIns="0" rIns="0" bIns="0" rtlCol="0" anchor="t">
            <a:spAutoFit/>
          </a:bodyPr>
          <a:lstStyle/>
          <a:p>
            <a:pPr algn="r"/>
            <a:r>
              <a:rPr lang="en-US" sz="2400" spc="55" dirty="0">
                <a:solidFill>
                  <a:srgbClr val="202020"/>
                </a:solidFill>
                <a:latin typeface="Montserrat Light"/>
              </a:rPr>
              <a:t>Currently when we are creating forecasting model we compete the overall performance of the prediction by aggregating the accuracy score, we want to analyze the weakness of the model.</a:t>
            </a:r>
          </a:p>
          <a:p>
            <a:pPr algn="r"/>
            <a:endParaRPr lang="en-US" sz="2400" spc="55" dirty="0">
              <a:solidFill>
                <a:srgbClr val="202020"/>
              </a:solidFill>
              <a:latin typeface="Montserrat Light"/>
            </a:endParaRPr>
          </a:p>
          <a:p>
            <a:pPr algn="r"/>
            <a:r>
              <a:rPr lang="en-US" sz="2400" spc="55" dirty="0">
                <a:solidFill>
                  <a:srgbClr val="202020"/>
                </a:solidFill>
                <a:latin typeface="Montserrat Light"/>
              </a:rPr>
              <a:t>So when we Optimize the model to increase the accuracy, we can really monitor the performance for each criteria/category we need to improve..</a:t>
            </a:r>
          </a:p>
        </p:txBody>
      </p:sp>
      <p:pic>
        <p:nvPicPr>
          <p:cNvPr id="10" name="Picture 9">
            <a:extLst>
              <a:ext uri="{FF2B5EF4-FFF2-40B4-BE49-F238E27FC236}">
                <a16:creationId xmlns:a16="http://schemas.microsoft.com/office/drawing/2014/main" id="{94D43198-51B5-48D1-9A0F-5034967FB64A}"/>
              </a:ext>
            </a:extLst>
          </p:cNvPr>
          <p:cNvPicPr>
            <a:picLocks noChangeAspect="1"/>
          </p:cNvPicPr>
          <p:nvPr/>
        </p:nvPicPr>
        <p:blipFill>
          <a:blip r:embed="rId2"/>
          <a:srcRect/>
          <a:stretch>
            <a:fillRect/>
          </a:stretch>
        </p:blipFill>
        <p:spPr>
          <a:xfrm>
            <a:off x="16444354" y="355175"/>
            <a:ext cx="1368508" cy="521125"/>
          </a:xfrm>
          <a:prstGeom prst="rect">
            <a:avLst/>
          </a:prstGeom>
        </p:spPr>
      </p:pic>
      <p:sp>
        <p:nvSpPr>
          <p:cNvPr id="6" name="TextBox 4">
            <a:extLst>
              <a:ext uri="{FF2B5EF4-FFF2-40B4-BE49-F238E27FC236}">
                <a16:creationId xmlns:a16="http://schemas.microsoft.com/office/drawing/2014/main" id="{AD83D568-C024-445D-8588-5920ED7452EE}"/>
              </a:ext>
            </a:extLst>
          </p:cNvPr>
          <p:cNvSpPr txBox="1"/>
          <p:nvPr/>
        </p:nvSpPr>
        <p:spPr>
          <a:xfrm>
            <a:off x="1510144" y="2564368"/>
            <a:ext cx="8982703" cy="369332"/>
          </a:xfrm>
          <a:prstGeom prst="rect">
            <a:avLst/>
          </a:prstGeom>
        </p:spPr>
        <p:txBody>
          <a:bodyPr wrap="square" lIns="0" tIns="0" rIns="0" bIns="0" rtlCol="0" anchor="t">
            <a:spAutoFit/>
          </a:bodyPr>
          <a:lstStyle/>
          <a:p>
            <a:pPr>
              <a:spcAft>
                <a:spcPts val="600"/>
              </a:spcAft>
            </a:pPr>
            <a:r>
              <a:rPr lang="en-US" sz="2400" spc="72" dirty="0">
                <a:solidFill>
                  <a:schemeClr val="tx1">
                    <a:lumMod val="65000"/>
                    <a:lumOff val="35000"/>
                  </a:schemeClr>
                </a:solidFill>
                <a:latin typeface="Montserrat Classic Bold"/>
              </a:rPr>
              <a:t>Analyze the drawback of model created by criteria</a:t>
            </a:r>
          </a:p>
        </p:txBody>
      </p:sp>
      <p:graphicFrame>
        <p:nvGraphicFramePr>
          <p:cNvPr id="36" name="Table 36">
            <a:extLst>
              <a:ext uri="{FF2B5EF4-FFF2-40B4-BE49-F238E27FC236}">
                <a16:creationId xmlns:a16="http://schemas.microsoft.com/office/drawing/2014/main" id="{A0830FBF-EB7C-482D-9307-93A07B35A836}"/>
              </a:ext>
            </a:extLst>
          </p:cNvPr>
          <p:cNvGraphicFramePr>
            <a:graphicFrameLocks noGrp="1"/>
          </p:cNvGraphicFramePr>
          <p:nvPr>
            <p:extLst>
              <p:ext uri="{D42A27DB-BD31-4B8C-83A1-F6EECF244321}">
                <p14:modId xmlns:p14="http://schemas.microsoft.com/office/powerpoint/2010/main" val="1027690594"/>
              </p:ext>
            </p:extLst>
          </p:nvPr>
        </p:nvGraphicFramePr>
        <p:xfrm>
          <a:off x="1440873" y="4988578"/>
          <a:ext cx="7691244" cy="2499360"/>
        </p:xfrm>
        <a:graphic>
          <a:graphicData uri="http://schemas.openxmlformats.org/drawingml/2006/table">
            <a:tbl>
              <a:tblPr firstRow="1" bandRow="1">
                <a:tableStyleId>{D7AC3CCA-C797-4891-BE02-D94E43425B78}</a:tableStyleId>
              </a:tblPr>
              <a:tblGrid>
                <a:gridCol w="1911927">
                  <a:extLst>
                    <a:ext uri="{9D8B030D-6E8A-4147-A177-3AD203B41FA5}">
                      <a16:colId xmlns:a16="http://schemas.microsoft.com/office/drawing/2014/main" val="525465654"/>
                    </a:ext>
                  </a:extLst>
                </a:gridCol>
                <a:gridCol w="1828800">
                  <a:extLst>
                    <a:ext uri="{9D8B030D-6E8A-4147-A177-3AD203B41FA5}">
                      <a16:colId xmlns:a16="http://schemas.microsoft.com/office/drawing/2014/main" val="2441318810"/>
                    </a:ext>
                  </a:extLst>
                </a:gridCol>
                <a:gridCol w="1905000">
                  <a:extLst>
                    <a:ext uri="{9D8B030D-6E8A-4147-A177-3AD203B41FA5}">
                      <a16:colId xmlns:a16="http://schemas.microsoft.com/office/drawing/2014/main" val="1504122464"/>
                    </a:ext>
                  </a:extLst>
                </a:gridCol>
                <a:gridCol w="2045517">
                  <a:extLst>
                    <a:ext uri="{9D8B030D-6E8A-4147-A177-3AD203B41FA5}">
                      <a16:colId xmlns:a16="http://schemas.microsoft.com/office/drawing/2014/main" val="1563736451"/>
                    </a:ext>
                  </a:extLst>
                </a:gridCol>
              </a:tblGrid>
              <a:tr h="370840">
                <a:tc>
                  <a:txBody>
                    <a:bodyPr/>
                    <a:lstStyle/>
                    <a:p>
                      <a:r>
                        <a:rPr lang="en-US" sz="2800" dirty="0"/>
                        <a:t>Model \ Category </a:t>
                      </a:r>
                    </a:p>
                  </a:txBody>
                  <a:tcPr/>
                </a:tc>
                <a:tc>
                  <a:txBody>
                    <a:bodyPr/>
                    <a:lstStyle/>
                    <a:p>
                      <a:pPr algn="ctr">
                        <a:lnSpc>
                          <a:spcPct val="150000"/>
                        </a:lnSpc>
                      </a:pPr>
                      <a:r>
                        <a:rPr lang="en-US" sz="2800" dirty="0"/>
                        <a:t>Model 1</a:t>
                      </a:r>
                    </a:p>
                  </a:txBody>
                  <a:tcPr/>
                </a:tc>
                <a:tc>
                  <a:txBody>
                    <a:bodyPr/>
                    <a:lstStyle/>
                    <a:p>
                      <a:pPr algn="ctr">
                        <a:lnSpc>
                          <a:spcPct val="150000"/>
                        </a:lnSpc>
                      </a:pPr>
                      <a:r>
                        <a:rPr lang="en-US" sz="2800" dirty="0"/>
                        <a:t>Model 2</a:t>
                      </a:r>
                    </a:p>
                  </a:txBody>
                  <a:tcPr/>
                </a:tc>
                <a:tc>
                  <a:txBody>
                    <a:bodyPr/>
                    <a:lstStyle/>
                    <a:p>
                      <a:pPr algn="ctr">
                        <a:lnSpc>
                          <a:spcPct val="150000"/>
                        </a:lnSpc>
                      </a:pPr>
                      <a:r>
                        <a:rPr lang="en-US" sz="2800" dirty="0"/>
                        <a:t>Model 3</a:t>
                      </a:r>
                    </a:p>
                  </a:txBody>
                  <a:tcPr/>
                </a:tc>
                <a:extLst>
                  <a:ext uri="{0D108BD9-81ED-4DB2-BD59-A6C34878D82A}">
                    <a16:rowId xmlns:a16="http://schemas.microsoft.com/office/drawing/2014/main" val="4141085084"/>
                  </a:ext>
                </a:extLst>
              </a:tr>
              <a:tr h="370840">
                <a:tc>
                  <a:txBody>
                    <a:bodyPr/>
                    <a:lstStyle/>
                    <a:p>
                      <a:r>
                        <a:rPr lang="en-US" sz="2800" dirty="0"/>
                        <a:t>Category 1</a:t>
                      </a:r>
                    </a:p>
                  </a:txBody>
                  <a:tcPr/>
                </a:tc>
                <a:tc>
                  <a:txBody>
                    <a:bodyPr/>
                    <a:lstStyle/>
                    <a:p>
                      <a:pPr algn="ctr"/>
                      <a:r>
                        <a:rPr lang="en-US" sz="2800" dirty="0"/>
                        <a:t>65%</a:t>
                      </a:r>
                    </a:p>
                  </a:txBody>
                  <a:tcPr/>
                </a:tc>
                <a:tc>
                  <a:txBody>
                    <a:bodyPr/>
                    <a:lstStyle/>
                    <a:p>
                      <a:pPr algn="ctr"/>
                      <a:r>
                        <a:rPr lang="en-US" sz="2800" dirty="0"/>
                        <a:t>32%</a:t>
                      </a:r>
                    </a:p>
                  </a:txBody>
                  <a:tcPr/>
                </a:tc>
                <a:tc>
                  <a:txBody>
                    <a:bodyPr/>
                    <a:lstStyle/>
                    <a:p>
                      <a:pPr algn="ctr"/>
                      <a:r>
                        <a:rPr lang="en-US" sz="2800" dirty="0"/>
                        <a:t>70%</a:t>
                      </a:r>
                    </a:p>
                  </a:txBody>
                  <a:tcPr>
                    <a:solidFill>
                      <a:srgbClr val="ED171E"/>
                    </a:solidFill>
                  </a:tcPr>
                </a:tc>
                <a:extLst>
                  <a:ext uri="{0D108BD9-81ED-4DB2-BD59-A6C34878D82A}">
                    <a16:rowId xmlns:a16="http://schemas.microsoft.com/office/drawing/2014/main" val="2579121280"/>
                  </a:ext>
                </a:extLst>
              </a:tr>
              <a:tr h="370840">
                <a:tc>
                  <a:txBody>
                    <a:bodyPr/>
                    <a:lstStyle/>
                    <a:p>
                      <a:r>
                        <a:rPr lang="en-US" sz="2800" dirty="0"/>
                        <a:t>Category 2</a:t>
                      </a:r>
                    </a:p>
                  </a:txBody>
                  <a:tcPr/>
                </a:tc>
                <a:tc>
                  <a:txBody>
                    <a:bodyPr/>
                    <a:lstStyle/>
                    <a:p>
                      <a:pPr algn="ctr"/>
                      <a:r>
                        <a:rPr lang="en-US" sz="2800" dirty="0"/>
                        <a:t>78%</a:t>
                      </a:r>
                    </a:p>
                  </a:txBody>
                  <a:tcPr>
                    <a:solidFill>
                      <a:srgbClr val="ED171E"/>
                    </a:solidFill>
                  </a:tcPr>
                </a:tc>
                <a:tc>
                  <a:txBody>
                    <a:bodyPr/>
                    <a:lstStyle/>
                    <a:p>
                      <a:pPr algn="ctr"/>
                      <a:r>
                        <a:rPr lang="en-US" sz="2800" dirty="0"/>
                        <a:t>52%</a:t>
                      </a:r>
                    </a:p>
                  </a:txBody>
                  <a:tcPr/>
                </a:tc>
                <a:tc>
                  <a:txBody>
                    <a:bodyPr/>
                    <a:lstStyle/>
                    <a:p>
                      <a:pPr algn="ctr"/>
                      <a:r>
                        <a:rPr lang="en-US" sz="2800" dirty="0"/>
                        <a:t>28%</a:t>
                      </a:r>
                    </a:p>
                  </a:txBody>
                  <a:tcPr/>
                </a:tc>
                <a:extLst>
                  <a:ext uri="{0D108BD9-81ED-4DB2-BD59-A6C34878D82A}">
                    <a16:rowId xmlns:a16="http://schemas.microsoft.com/office/drawing/2014/main" val="2538259992"/>
                  </a:ext>
                </a:extLst>
              </a:tr>
              <a:tr h="370840">
                <a:tc>
                  <a:txBody>
                    <a:bodyPr/>
                    <a:lstStyle/>
                    <a:p>
                      <a:r>
                        <a:rPr lang="en-US" sz="2800" dirty="0"/>
                        <a:t>Category 3</a:t>
                      </a:r>
                    </a:p>
                  </a:txBody>
                  <a:tcPr/>
                </a:tc>
                <a:tc>
                  <a:txBody>
                    <a:bodyPr/>
                    <a:lstStyle/>
                    <a:p>
                      <a:pPr algn="ctr"/>
                      <a:r>
                        <a:rPr lang="en-US" sz="2800" dirty="0"/>
                        <a:t>33%</a:t>
                      </a:r>
                    </a:p>
                  </a:txBody>
                  <a:tcPr/>
                </a:tc>
                <a:tc>
                  <a:txBody>
                    <a:bodyPr/>
                    <a:lstStyle/>
                    <a:p>
                      <a:pPr algn="ctr"/>
                      <a:r>
                        <a:rPr lang="en-US" sz="2800" dirty="0"/>
                        <a:t>67%</a:t>
                      </a:r>
                    </a:p>
                  </a:txBody>
                  <a:tcPr>
                    <a:solidFill>
                      <a:srgbClr val="ED171E"/>
                    </a:solidFill>
                  </a:tcPr>
                </a:tc>
                <a:tc>
                  <a:txBody>
                    <a:bodyPr/>
                    <a:lstStyle/>
                    <a:p>
                      <a:pPr algn="ctr"/>
                      <a:r>
                        <a:rPr lang="en-US" sz="2800" dirty="0"/>
                        <a:t>54%</a:t>
                      </a:r>
                    </a:p>
                  </a:txBody>
                  <a:tcPr/>
                </a:tc>
                <a:extLst>
                  <a:ext uri="{0D108BD9-81ED-4DB2-BD59-A6C34878D82A}">
                    <a16:rowId xmlns:a16="http://schemas.microsoft.com/office/drawing/2014/main" val="2980305043"/>
                  </a:ext>
                </a:extLst>
              </a:tr>
            </a:tbl>
          </a:graphicData>
        </a:graphic>
      </p:graphicFrame>
    </p:spTree>
    <p:extLst>
      <p:ext uri="{BB962C8B-B14F-4D97-AF65-F5344CB8AC3E}">
        <p14:creationId xmlns:p14="http://schemas.microsoft.com/office/powerpoint/2010/main" val="2904646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7693EE07-8D0C-434B-8585-C24422981B8B}"/>
              </a:ext>
            </a:extLst>
          </p:cNvPr>
          <p:cNvSpPr txBox="1"/>
          <p:nvPr/>
        </p:nvSpPr>
        <p:spPr>
          <a:xfrm>
            <a:off x="1496290" y="1384637"/>
            <a:ext cx="14706599" cy="923330"/>
          </a:xfrm>
          <a:prstGeom prst="rect">
            <a:avLst/>
          </a:prstGeom>
        </p:spPr>
        <p:txBody>
          <a:bodyPr wrap="square" lIns="0" tIns="0" rIns="0" bIns="0" rtlCol="0" anchor="t">
            <a:spAutoFit/>
          </a:bodyPr>
          <a:lstStyle/>
          <a:p>
            <a:r>
              <a:rPr lang="en-US" sz="6000" spc="72" dirty="0">
                <a:solidFill>
                  <a:srgbClr val="ED1D24"/>
                </a:solidFill>
                <a:latin typeface="Montserrat Classic Bold"/>
              </a:rPr>
              <a:t>Utilize multiple model</a:t>
            </a:r>
          </a:p>
        </p:txBody>
      </p:sp>
      <p:sp>
        <p:nvSpPr>
          <p:cNvPr id="9" name="TextBox 6">
            <a:extLst>
              <a:ext uri="{FF2B5EF4-FFF2-40B4-BE49-F238E27FC236}">
                <a16:creationId xmlns:a16="http://schemas.microsoft.com/office/drawing/2014/main" id="{E55BE1D9-C01A-4CD3-85A3-2C3C0DB9723D}"/>
              </a:ext>
            </a:extLst>
          </p:cNvPr>
          <p:cNvSpPr txBox="1"/>
          <p:nvPr/>
        </p:nvSpPr>
        <p:spPr>
          <a:xfrm>
            <a:off x="10492847" y="3369371"/>
            <a:ext cx="6347353" cy="3693319"/>
          </a:xfrm>
          <a:prstGeom prst="rect">
            <a:avLst/>
          </a:prstGeom>
        </p:spPr>
        <p:txBody>
          <a:bodyPr wrap="square" lIns="0" tIns="0" rIns="0" bIns="0" rtlCol="0" anchor="t">
            <a:spAutoFit/>
          </a:bodyPr>
          <a:lstStyle/>
          <a:p>
            <a:pPr algn="r"/>
            <a:r>
              <a:rPr lang="en-US" sz="2400" spc="55" dirty="0">
                <a:solidFill>
                  <a:srgbClr val="202020"/>
                </a:solidFill>
                <a:latin typeface="Montserrat Light"/>
              </a:rPr>
              <a:t>If we found that the one model that we optimize still having less performance than we expected, we can also </a:t>
            </a:r>
            <a:r>
              <a:rPr lang="en-US" sz="2400" b="1" spc="55" dirty="0">
                <a:solidFill>
                  <a:srgbClr val="202020"/>
                </a:solidFill>
                <a:latin typeface="Montserrat Light"/>
              </a:rPr>
              <a:t>utilize more than one model</a:t>
            </a:r>
            <a:r>
              <a:rPr lang="en-US" sz="2400" spc="55" dirty="0">
                <a:solidFill>
                  <a:srgbClr val="202020"/>
                </a:solidFill>
                <a:latin typeface="Montserrat Light"/>
              </a:rPr>
              <a:t> to increase the forecasting accuracy.</a:t>
            </a:r>
          </a:p>
          <a:p>
            <a:pPr algn="r"/>
            <a:endParaRPr lang="en-US" sz="2400" spc="55" dirty="0">
              <a:solidFill>
                <a:srgbClr val="202020"/>
              </a:solidFill>
              <a:latin typeface="Montserrat Light"/>
            </a:endParaRPr>
          </a:p>
          <a:p>
            <a:pPr algn="r"/>
            <a:r>
              <a:rPr lang="en-US" sz="2400" spc="55" dirty="0">
                <a:solidFill>
                  <a:srgbClr val="202020"/>
                </a:solidFill>
                <a:latin typeface="Montserrat Light"/>
              </a:rPr>
              <a:t>Each model can utilize </a:t>
            </a:r>
            <a:r>
              <a:rPr lang="en-US" sz="2400" b="1" spc="55" dirty="0">
                <a:solidFill>
                  <a:srgbClr val="202020"/>
                </a:solidFill>
                <a:latin typeface="Montserrat Light"/>
              </a:rPr>
              <a:t>different features</a:t>
            </a:r>
            <a:r>
              <a:rPr lang="en-US" sz="2400" spc="55" dirty="0">
                <a:solidFill>
                  <a:srgbClr val="202020"/>
                </a:solidFill>
                <a:latin typeface="Montserrat Light"/>
              </a:rPr>
              <a:t> or </a:t>
            </a:r>
            <a:r>
              <a:rPr lang="en-US" sz="2400" b="1" spc="55" dirty="0">
                <a:solidFill>
                  <a:srgbClr val="202020"/>
                </a:solidFill>
                <a:latin typeface="Montserrat Light"/>
              </a:rPr>
              <a:t>targeting different category</a:t>
            </a:r>
            <a:r>
              <a:rPr lang="en-US" sz="2400" spc="55" dirty="0">
                <a:solidFill>
                  <a:srgbClr val="202020"/>
                </a:solidFill>
                <a:latin typeface="Montserrat Light"/>
              </a:rPr>
              <a:t>.</a:t>
            </a:r>
          </a:p>
          <a:p>
            <a:pPr algn="r"/>
            <a:r>
              <a:rPr lang="en-US" sz="2400" spc="55" dirty="0">
                <a:solidFill>
                  <a:srgbClr val="202020"/>
                </a:solidFill>
                <a:latin typeface="Montserrat Light"/>
              </a:rPr>
              <a:t>We can also use some </a:t>
            </a:r>
            <a:r>
              <a:rPr lang="en-US" sz="2400" b="1" spc="55" dirty="0">
                <a:solidFill>
                  <a:srgbClr val="202020"/>
                </a:solidFill>
                <a:latin typeface="Montserrat Light"/>
              </a:rPr>
              <a:t>voting algorithm </a:t>
            </a:r>
            <a:r>
              <a:rPr lang="en-US" sz="2400" spc="55" dirty="0">
                <a:solidFill>
                  <a:srgbClr val="202020"/>
                </a:solidFill>
                <a:latin typeface="Montserrat Light"/>
              </a:rPr>
              <a:t>to weight more certain model.</a:t>
            </a:r>
          </a:p>
        </p:txBody>
      </p:sp>
      <p:pic>
        <p:nvPicPr>
          <p:cNvPr id="10" name="Picture 9">
            <a:extLst>
              <a:ext uri="{FF2B5EF4-FFF2-40B4-BE49-F238E27FC236}">
                <a16:creationId xmlns:a16="http://schemas.microsoft.com/office/drawing/2014/main" id="{94D43198-51B5-48D1-9A0F-5034967FB64A}"/>
              </a:ext>
            </a:extLst>
          </p:cNvPr>
          <p:cNvPicPr>
            <a:picLocks noChangeAspect="1"/>
          </p:cNvPicPr>
          <p:nvPr/>
        </p:nvPicPr>
        <p:blipFill>
          <a:blip r:embed="rId2"/>
          <a:srcRect/>
          <a:stretch>
            <a:fillRect/>
          </a:stretch>
        </p:blipFill>
        <p:spPr>
          <a:xfrm>
            <a:off x="16444354" y="355175"/>
            <a:ext cx="1368508" cy="521125"/>
          </a:xfrm>
          <a:prstGeom prst="rect">
            <a:avLst/>
          </a:prstGeom>
        </p:spPr>
      </p:pic>
      <p:sp>
        <p:nvSpPr>
          <p:cNvPr id="6" name="TextBox 4">
            <a:extLst>
              <a:ext uri="{FF2B5EF4-FFF2-40B4-BE49-F238E27FC236}">
                <a16:creationId xmlns:a16="http://schemas.microsoft.com/office/drawing/2014/main" id="{AD83D568-C024-445D-8588-5920ED7452EE}"/>
              </a:ext>
            </a:extLst>
          </p:cNvPr>
          <p:cNvSpPr txBox="1"/>
          <p:nvPr/>
        </p:nvSpPr>
        <p:spPr>
          <a:xfrm>
            <a:off x="1510144" y="2347436"/>
            <a:ext cx="8982703" cy="738664"/>
          </a:xfrm>
          <a:prstGeom prst="rect">
            <a:avLst/>
          </a:prstGeom>
        </p:spPr>
        <p:txBody>
          <a:bodyPr wrap="square" lIns="0" tIns="0" rIns="0" bIns="0" rtlCol="0" anchor="t">
            <a:spAutoFit/>
          </a:bodyPr>
          <a:lstStyle/>
          <a:p>
            <a:pPr>
              <a:spcAft>
                <a:spcPts val="600"/>
              </a:spcAft>
            </a:pPr>
            <a:r>
              <a:rPr lang="en-US" sz="2400" spc="72" dirty="0">
                <a:solidFill>
                  <a:schemeClr val="tx1">
                    <a:lumMod val="65000"/>
                    <a:lumOff val="35000"/>
                  </a:schemeClr>
                </a:solidFill>
                <a:latin typeface="Montserrat Classic Bold"/>
              </a:rPr>
              <a:t>Increase flexibility in term of model and features being used</a:t>
            </a:r>
          </a:p>
        </p:txBody>
      </p:sp>
      <p:sp>
        <p:nvSpPr>
          <p:cNvPr id="2" name="TextBox 1">
            <a:extLst>
              <a:ext uri="{FF2B5EF4-FFF2-40B4-BE49-F238E27FC236}">
                <a16:creationId xmlns:a16="http://schemas.microsoft.com/office/drawing/2014/main" id="{D97F3D98-B8FF-421B-8946-1B843AD137CA}"/>
              </a:ext>
            </a:extLst>
          </p:cNvPr>
          <p:cNvSpPr txBox="1"/>
          <p:nvPr/>
        </p:nvSpPr>
        <p:spPr>
          <a:xfrm>
            <a:off x="381000" y="5753100"/>
            <a:ext cx="1250471" cy="400110"/>
          </a:xfrm>
          <a:prstGeom prst="rect">
            <a:avLst/>
          </a:prstGeom>
          <a:noFill/>
        </p:spPr>
        <p:txBody>
          <a:bodyPr wrap="none" rtlCol="0">
            <a:spAutoFit/>
          </a:bodyPr>
          <a:lstStyle/>
          <a:p>
            <a:r>
              <a:rPr lang="en-US" sz="2000" dirty="0"/>
              <a:t>Prediction</a:t>
            </a:r>
          </a:p>
        </p:txBody>
      </p:sp>
      <p:cxnSp>
        <p:nvCxnSpPr>
          <p:cNvPr id="13" name="Connector: Elbow 12">
            <a:extLst>
              <a:ext uri="{FF2B5EF4-FFF2-40B4-BE49-F238E27FC236}">
                <a16:creationId xmlns:a16="http://schemas.microsoft.com/office/drawing/2014/main" id="{1A265069-72AC-4CE8-8577-F25A2A71497F}"/>
              </a:ext>
            </a:extLst>
          </p:cNvPr>
          <p:cNvCxnSpPr>
            <a:cxnSpLocks/>
            <a:stCxn id="2" idx="3"/>
          </p:cNvCxnSpPr>
          <p:nvPr/>
        </p:nvCxnSpPr>
        <p:spPr>
          <a:xfrm>
            <a:off x="1631471" y="5953155"/>
            <a:ext cx="2330929" cy="1925535"/>
          </a:xfrm>
          <a:prstGeom prst="bentConnector3">
            <a:avLst>
              <a:gd name="adj1" fmla="val 33060"/>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6" name="Connector: Elbow 15">
            <a:extLst>
              <a:ext uri="{FF2B5EF4-FFF2-40B4-BE49-F238E27FC236}">
                <a16:creationId xmlns:a16="http://schemas.microsoft.com/office/drawing/2014/main" id="{DAF21EF7-B4AB-4594-8856-A97F4BA4A2FA}"/>
              </a:ext>
            </a:extLst>
          </p:cNvPr>
          <p:cNvCxnSpPr>
            <a:cxnSpLocks/>
          </p:cNvCxnSpPr>
          <p:nvPr/>
        </p:nvCxnSpPr>
        <p:spPr>
          <a:xfrm flipV="1">
            <a:off x="1624544" y="4027620"/>
            <a:ext cx="2337856" cy="1925536"/>
          </a:xfrm>
          <a:prstGeom prst="bentConnector3">
            <a:avLst>
              <a:gd name="adj1" fmla="val 33999"/>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21" name="Rectangle: Rounded Corners 20">
            <a:extLst>
              <a:ext uri="{FF2B5EF4-FFF2-40B4-BE49-F238E27FC236}">
                <a16:creationId xmlns:a16="http://schemas.microsoft.com/office/drawing/2014/main" id="{F52FA956-B777-4CCD-B192-CA15461382EE}"/>
              </a:ext>
            </a:extLst>
          </p:cNvPr>
          <p:cNvSpPr/>
          <p:nvPr/>
        </p:nvSpPr>
        <p:spPr>
          <a:xfrm>
            <a:off x="3962400" y="3695700"/>
            <a:ext cx="2337856" cy="6858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Model 1</a:t>
            </a:r>
          </a:p>
        </p:txBody>
      </p:sp>
      <p:sp>
        <p:nvSpPr>
          <p:cNvPr id="23" name="Rectangle: Rounded Corners 22">
            <a:extLst>
              <a:ext uri="{FF2B5EF4-FFF2-40B4-BE49-F238E27FC236}">
                <a16:creationId xmlns:a16="http://schemas.microsoft.com/office/drawing/2014/main" id="{A075644D-F10C-409C-99E4-9D0A06757993}"/>
              </a:ext>
            </a:extLst>
          </p:cNvPr>
          <p:cNvSpPr/>
          <p:nvPr/>
        </p:nvSpPr>
        <p:spPr>
          <a:xfrm>
            <a:off x="3962400" y="7535790"/>
            <a:ext cx="2337856" cy="6858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Model 2</a:t>
            </a:r>
          </a:p>
        </p:txBody>
      </p:sp>
      <p:cxnSp>
        <p:nvCxnSpPr>
          <p:cNvPr id="24" name="Connector: Elbow 23">
            <a:extLst>
              <a:ext uri="{FF2B5EF4-FFF2-40B4-BE49-F238E27FC236}">
                <a16:creationId xmlns:a16="http://schemas.microsoft.com/office/drawing/2014/main" id="{3F53FD23-F408-41C9-9CF0-3E4FA07D6FF4}"/>
              </a:ext>
            </a:extLst>
          </p:cNvPr>
          <p:cNvCxnSpPr>
            <a:cxnSpLocks/>
            <a:stCxn id="23" idx="3"/>
          </p:cNvCxnSpPr>
          <p:nvPr/>
        </p:nvCxnSpPr>
        <p:spPr>
          <a:xfrm flipV="1">
            <a:off x="6300256" y="5970084"/>
            <a:ext cx="2362200" cy="1908606"/>
          </a:xfrm>
          <a:prstGeom prst="bentConnector3">
            <a:avLst>
              <a:gd name="adj1" fmla="val 50000"/>
            </a:avLst>
          </a:prstGeom>
          <a:ln w="57150">
            <a:solidFill>
              <a:schemeClr val="tx1">
                <a:lumMod val="50000"/>
                <a:lumOff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6" name="Connector: Elbow 25">
            <a:extLst>
              <a:ext uri="{FF2B5EF4-FFF2-40B4-BE49-F238E27FC236}">
                <a16:creationId xmlns:a16="http://schemas.microsoft.com/office/drawing/2014/main" id="{A33A2EBB-813D-4DBC-8210-0FB51FD04F38}"/>
              </a:ext>
            </a:extLst>
          </p:cNvPr>
          <p:cNvCxnSpPr>
            <a:cxnSpLocks/>
          </p:cNvCxnSpPr>
          <p:nvPr/>
        </p:nvCxnSpPr>
        <p:spPr>
          <a:xfrm>
            <a:off x="6300256" y="4038600"/>
            <a:ext cx="2362200" cy="1931483"/>
          </a:xfrm>
          <a:prstGeom prst="bentConnector3">
            <a:avLst>
              <a:gd name="adj1" fmla="val 50000"/>
            </a:avLst>
          </a:prstGeom>
          <a:ln w="57150">
            <a:solidFill>
              <a:schemeClr val="tx1">
                <a:lumMod val="50000"/>
                <a:lumOff val="5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32" name="TextBox 31">
            <a:extLst>
              <a:ext uri="{FF2B5EF4-FFF2-40B4-BE49-F238E27FC236}">
                <a16:creationId xmlns:a16="http://schemas.microsoft.com/office/drawing/2014/main" id="{3BBC5F32-096C-4278-B0F1-32624719CD5E}"/>
              </a:ext>
            </a:extLst>
          </p:cNvPr>
          <p:cNvSpPr txBox="1"/>
          <p:nvPr/>
        </p:nvSpPr>
        <p:spPr>
          <a:xfrm>
            <a:off x="7590818" y="5052633"/>
            <a:ext cx="1611467" cy="830997"/>
          </a:xfrm>
          <a:prstGeom prst="rect">
            <a:avLst/>
          </a:prstGeom>
          <a:noFill/>
        </p:spPr>
        <p:txBody>
          <a:bodyPr wrap="none" rtlCol="0">
            <a:spAutoFit/>
          </a:bodyPr>
          <a:lstStyle/>
          <a:p>
            <a:r>
              <a:rPr lang="en-US" sz="2400" dirty="0"/>
              <a:t>Submit </a:t>
            </a:r>
          </a:p>
          <a:p>
            <a:r>
              <a:rPr lang="en-US" sz="2400" dirty="0"/>
              <a:t>Forecasting</a:t>
            </a:r>
          </a:p>
        </p:txBody>
      </p:sp>
      <p:sp>
        <p:nvSpPr>
          <p:cNvPr id="33" name="TextBox 32">
            <a:extLst>
              <a:ext uri="{FF2B5EF4-FFF2-40B4-BE49-F238E27FC236}">
                <a16:creationId xmlns:a16="http://schemas.microsoft.com/office/drawing/2014/main" id="{2A479868-496F-4355-BDD7-A0AE466C9413}"/>
              </a:ext>
            </a:extLst>
          </p:cNvPr>
          <p:cNvSpPr txBox="1"/>
          <p:nvPr/>
        </p:nvSpPr>
        <p:spPr>
          <a:xfrm>
            <a:off x="2545264" y="5414865"/>
            <a:ext cx="2820516" cy="1200329"/>
          </a:xfrm>
          <a:prstGeom prst="rect">
            <a:avLst/>
          </a:prstGeom>
          <a:noFill/>
        </p:spPr>
        <p:txBody>
          <a:bodyPr wrap="none" rtlCol="0">
            <a:spAutoFit/>
          </a:bodyPr>
          <a:lstStyle/>
          <a:p>
            <a:r>
              <a:rPr lang="en-US" sz="2400" dirty="0"/>
              <a:t>Separating Category, </a:t>
            </a:r>
          </a:p>
          <a:p>
            <a:r>
              <a:rPr lang="en-US" sz="2400" dirty="0"/>
              <a:t>Voting,</a:t>
            </a:r>
          </a:p>
          <a:p>
            <a:r>
              <a:rPr lang="en-US" sz="2400" dirty="0"/>
              <a:t>Probability, </a:t>
            </a:r>
            <a:r>
              <a:rPr lang="en-US" sz="2400" dirty="0" err="1"/>
              <a:t>etc</a:t>
            </a:r>
            <a:endParaRPr lang="en-US" sz="2400" dirty="0"/>
          </a:p>
        </p:txBody>
      </p:sp>
    </p:spTree>
    <p:extLst>
      <p:ext uri="{BB962C8B-B14F-4D97-AF65-F5344CB8AC3E}">
        <p14:creationId xmlns:p14="http://schemas.microsoft.com/office/powerpoint/2010/main" val="4097810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2544</TotalTime>
  <Words>733</Words>
  <Application>Microsoft Office PowerPoint</Application>
  <PresentationFormat>Custom</PresentationFormat>
  <Paragraphs>74</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Montserrat Classic Bold</vt:lpstr>
      <vt:lpstr>Montserrat</vt:lpstr>
      <vt:lpstr>Open Sans</vt:lpstr>
      <vt:lpstr>Open Sans SemiBold</vt:lpstr>
      <vt:lpstr>Montserrat Light</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Sinarmas Forestry APP</dc:title>
  <dc:creator>Benedict Aryo</dc:creator>
  <cp:lastModifiedBy>Benedictus Aryo</cp:lastModifiedBy>
  <cp:revision>136</cp:revision>
  <dcterms:created xsi:type="dcterms:W3CDTF">2006-08-16T00:00:00Z</dcterms:created>
  <dcterms:modified xsi:type="dcterms:W3CDTF">2020-06-30T15:55:38Z</dcterms:modified>
  <dc:identifier>DAD4LxGv66Q</dc:identifier>
</cp:coreProperties>
</file>