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Vectorization GNN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Validation Accuracy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Sheet1!$A$2:$A$51</c:f>
              <c:numCache>
                <c:formatCode>General</c:formatCode>
                <c:ptCount val="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cat>
          <c:val>
            <c:numRef>
              <c:f>Sheet1!$C$2:$C$51</c:f>
              <c:numCache>
                <c:formatCode>0.00%</c:formatCode>
                <c:ptCount val="50"/>
                <c:pt idx="0">
                  <c:v>0.54275092936802904</c:v>
                </c:pt>
                <c:pt idx="1">
                  <c:v>0.81784386617100302</c:v>
                </c:pt>
                <c:pt idx="2">
                  <c:v>0.78810408921932995</c:v>
                </c:pt>
                <c:pt idx="3">
                  <c:v>0.83643122676579895</c:v>
                </c:pt>
                <c:pt idx="4">
                  <c:v>0.86988847583643103</c:v>
                </c:pt>
                <c:pt idx="5">
                  <c:v>0.855018587360594</c:v>
                </c:pt>
                <c:pt idx="6">
                  <c:v>0.82527881040892104</c:v>
                </c:pt>
                <c:pt idx="7">
                  <c:v>0.84014869888475796</c:v>
                </c:pt>
                <c:pt idx="8">
                  <c:v>0.84758364312267598</c:v>
                </c:pt>
                <c:pt idx="9">
                  <c:v>0.858736059479553</c:v>
                </c:pt>
                <c:pt idx="10">
                  <c:v>0.88475836431226695</c:v>
                </c:pt>
                <c:pt idx="11">
                  <c:v>0.92193308550185804</c:v>
                </c:pt>
                <c:pt idx="12">
                  <c:v>0.91078066914498101</c:v>
                </c:pt>
                <c:pt idx="13">
                  <c:v>0.92193308550185804</c:v>
                </c:pt>
                <c:pt idx="14">
                  <c:v>0.92565055762081705</c:v>
                </c:pt>
                <c:pt idx="15">
                  <c:v>0.89219330855018497</c:v>
                </c:pt>
                <c:pt idx="16">
                  <c:v>0.89962825278810399</c:v>
                </c:pt>
                <c:pt idx="17">
                  <c:v>0.92565055762081705</c:v>
                </c:pt>
                <c:pt idx="18">
                  <c:v>0.94052044609665397</c:v>
                </c:pt>
                <c:pt idx="19">
                  <c:v>0.92936802973977595</c:v>
                </c:pt>
                <c:pt idx="20">
                  <c:v>0.94052044609665397</c:v>
                </c:pt>
                <c:pt idx="21">
                  <c:v>0.93680297397769496</c:v>
                </c:pt>
                <c:pt idx="22">
                  <c:v>0.93680297397769496</c:v>
                </c:pt>
                <c:pt idx="23">
                  <c:v>0.94052044609665397</c:v>
                </c:pt>
                <c:pt idx="24">
                  <c:v>0.94423791821561298</c:v>
                </c:pt>
                <c:pt idx="25">
                  <c:v>0.94052044609665397</c:v>
                </c:pt>
                <c:pt idx="26">
                  <c:v>0.94052044609665397</c:v>
                </c:pt>
                <c:pt idx="27">
                  <c:v>0.93308550185873596</c:v>
                </c:pt>
                <c:pt idx="28">
                  <c:v>0.94052044609665397</c:v>
                </c:pt>
                <c:pt idx="29">
                  <c:v>0.95539033457249001</c:v>
                </c:pt>
                <c:pt idx="30">
                  <c:v>0.95910780669144902</c:v>
                </c:pt>
                <c:pt idx="31">
                  <c:v>0.97026022304832704</c:v>
                </c:pt>
                <c:pt idx="32">
                  <c:v>0.95539033457249001</c:v>
                </c:pt>
                <c:pt idx="33">
                  <c:v>0.95539033457249001</c:v>
                </c:pt>
                <c:pt idx="34">
                  <c:v>0.94795539033457199</c:v>
                </c:pt>
                <c:pt idx="35">
                  <c:v>0.951672862453531</c:v>
                </c:pt>
                <c:pt idx="36">
                  <c:v>0.97026022304832704</c:v>
                </c:pt>
                <c:pt idx="37">
                  <c:v>0.95910780669144902</c:v>
                </c:pt>
                <c:pt idx="38">
                  <c:v>0.96282527881040803</c:v>
                </c:pt>
                <c:pt idx="39">
                  <c:v>0.95910780669144902</c:v>
                </c:pt>
                <c:pt idx="40">
                  <c:v>0.96282527881040803</c:v>
                </c:pt>
                <c:pt idx="41">
                  <c:v>0.95539033457249001</c:v>
                </c:pt>
                <c:pt idx="42">
                  <c:v>0.96282527881040803</c:v>
                </c:pt>
                <c:pt idx="43">
                  <c:v>0.92565055762081705</c:v>
                </c:pt>
                <c:pt idx="44">
                  <c:v>0.97026022304832704</c:v>
                </c:pt>
                <c:pt idx="45">
                  <c:v>0.95910780669144902</c:v>
                </c:pt>
                <c:pt idx="46">
                  <c:v>0.96654275092936803</c:v>
                </c:pt>
                <c:pt idx="47">
                  <c:v>0.97539033457249003</c:v>
                </c:pt>
                <c:pt idx="48">
                  <c:v>0.96308550185873598</c:v>
                </c:pt>
                <c:pt idx="49">
                  <c:v>0.97654275092936804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07-D049-85B7-93D9E4761E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Training Accruacy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Sheet1!$A$2:$A$51</c:f>
              <c:numCache>
                <c:formatCode>General</c:formatCode>
                <c:ptCount val="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cat>
          <c:val>
            <c:numRef>
              <c:f>Sheet1!$D$2:$D$51</c:f>
              <c:numCache>
                <c:formatCode>0.00%</c:formatCode>
                <c:ptCount val="50"/>
                <c:pt idx="0">
                  <c:v>0.55412647374062096</c:v>
                </c:pt>
                <c:pt idx="1">
                  <c:v>0.79314040728831703</c:v>
                </c:pt>
                <c:pt idx="2">
                  <c:v>0.79635584137191795</c:v>
                </c:pt>
                <c:pt idx="3">
                  <c:v>0.83279742765273301</c:v>
                </c:pt>
                <c:pt idx="4">
                  <c:v>0.872454448017148</c:v>
                </c:pt>
                <c:pt idx="5">
                  <c:v>0.857449088960342</c:v>
                </c:pt>
                <c:pt idx="6">
                  <c:v>0.84780278670953901</c:v>
                </c:pt>
                <c:pt idx="7">
                  <c:v>0.82636655948552995</c:v>
                </c:pt>
                <c:pt idx="8">
                  <c:v>0.83279742765273301</c:v>
                </c:pt>
                <c:pt idx="9">
                  <c:v>0.87138263665594795</c:v>
                </c:pt>
                <c:pt idx="10">
                  <c:v>0.88960342979635498</c:v>
                </c:pt>
                <c:pt idx="11">
                  <c:v>0.92068595927116803</c:v>
                </c:pt>
                <c:pt idx="12">
                  <c:v>0.91961414790996698</c:v>
                </c:pt>
                <c:pt idx="13">
                  <c:v>0.92604501607717005</c:v>
                </c:pt>
                <c:pt idx="14">
                  <c:v>0.93354769560557305</c:v>
                </c:pt>
                <c:pt idx="15">
                  <c:v>0.91425509110396497</c:v>
                </c:pt>
                <c:pt idx="16">
                  <c:v>0.93033226152197201</c:v>
                </c:pt>
                <c:pt idx="17">
                  <c:v>0.94533762057877802</c:v>
                </c:pt>
                <c:pt idx="18">
                  <c:v>0.94640943193997795</c:v>
                </c:pt>
                <c:pt idx="19">
                  <c:v>0.96355841371918505</c:v>
                </c:pt>
                <c:pt idx="20">
                  <c:v>0.95712754555198198</c:v>
                </c:pt>
                <c:pt idx="21">
                  <c:v>0.95712754555198198</c:v>
                </c:pt>
                <c:pt idx="22">
                  <c:v>0.96141479099678395</c:v>
                </c:pt>
                <c:pt idx="23">
                  <c:v>0.95819935691318303</c:v>
                </c:pt>
                <c:pt idx="24">
                  <c:v>0.962486602357984</c:v>
                </c:pt>
                <c:pt idx="25">
                  <c:v>0.95605573419078205</c:v>
                </c:pt>
                <c:pt idx="26">
                  <c:v>0.95712754555198198</c:v>
                </c:pt>
                <c:pt idx="27">
                  <c:v>0.95712754555198198</c:v>
                </c:pt>
                <c:pt idx="28">
                  <c:v>0.95605573419078205</c:v>
                </c:pt>
                <c:pt idx="29">
                  <c:v>0.98713826366559398</c:v>
                </c:pt>
                <c:pt idx="30">
                  <c:v>0.97749196141479</c:v>
                </c:pt>
                <c:pt idx="31">
                  <c:v>0.97749196141479</c:v>
                </c:pt>
                <c:pt idx="32">
                  <c:v>0.97749196141479</c:v>
                </c:pt>
                <c:pt idx="33">
                  <c:v>0.97856377277599105</c:v>
                </c:pt>
                <c:pt idx="34">
                  <c:v>0.96784565916398702</c:v>
                </c:pt>
                <c:pt idx="35">
                  <c:v>0.99464094319399698</c:v>
                </c:pt>
                <c:pt idx="36">
                  <c:v>0.99356913183279705</c:v>
                </c:pt>
                <c:pt idx="37">
                  <c:v>0.98285101822079302</c:v>
                </c:pt>
                <c:pt idx="38">
                  <c:v>0.98606645230439405</c:v>
                </c:pt>
                <c:pt idx="39">
                  <c:v>0.99464094319399698</c:v>
                </c:pt>
                <c:pt idx="40">
                  <c:v>0.99464094319399698</c:v>
                </c:pt>
                <c:pt idx="41">
                  <c:v>0.99464094319399698</c:v>
                </c:pt>
                <c:pt idx="42">
                  <c:v>0.98713826366559398</c:v>
                </c:pt>
                <c:pt idx="43">
                  <c:v>0.962486602357984</c:v>
                </c:pt>
                <c:pt idx="44">
                  <c:v>0.99785637727759902</c:v>
                </c:pt>
                <c:pt idx="45">
                  <c:v>0.99785637727759902</c:v>
                </c:pt>
                <c:pt idx="46">
                  <c:v>1</c:v>
                </c:pt>
                <c:pt idx="47">
                  <c:v>0.99892818863879895</c:v>
                </c:pt>
                <c:pt idx="48">
                  <c:v>0.99356913183279705</c:v>
                </c:pt>
                <c:pt idx="4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07-D049-85B7-93D9E4761E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6678800"/>
        <c:axId val="1106523936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Sheet1!$A$2:$A$51</c:f>
              <c:numCache>
                <c:formatCode>General</c:formatCode>
                <c:ptCount val="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cat>
          <c:val>
            <c:numRef>
              <c:f>Sheet1!$B$2:$B$51</c:f>
              <c:numCache>
                <c:formatCode>0.00E+00</c:formatCode>
                <c:ptCount val="50"/>
                <c:pt idx="0">
                  <c:v>0.73898150543406405</c:v>
                </c:pt>
                <c:pt idx="1">
                  <c:v>0.526119409739088</c:v>
                </c:pt>
                <c:pt idx="2">
                  <c:v>0.40944250411932398</c:v>
                </c:pt>
                <c:pt idx="3">
                  <c:v>0.38260291409035802</c:v>
                </c:pt>
                <c:pt idx="4">
                  <c:v>0.35266416621211299</c:v>
                </c:pt>
                <c:pt idx="5">
                  <c:v>0.32907845509870798</c:v>
                </c:pt>
                <c:pt idx="6">
                  <c:v>0.31681377922326798</c:v>
                </c:pt>
                <c:pt idx="7">
                  <c:v>0.30635271521527602</c:v>
                </c:pt>
                <c:pt idx="8">
                  <c:v>0.28601757948005702</c:v>
                </c:pt>
                <c:pt idx="9">
                  <c:v>0.27922623683933601</c:v>
                </c:pt>
                <c:pt idx="10">
                  <c:v>0.257629420288083</c:v>
                </c:pt>
                <c:pt idx="11">
                  <c:v>0.23753114031592201</c:v>
                </c:pt>
                <c:pt idx="12">
                  <c:v>0.22186001276277501</c:v>
                </c:pt>
                <c:pt idx="13">
                  <c:v>0.201696642117523</c:v>
                </c:pt>
                <c:pt idx="14">
                  <c:v>0.18765446060430399</c:v>
                </c:pt>
                <c:pt idx="15">
                  <c:v>0.174365747474577</c:v>
                </c:pt>
                <c:pt idx="16">
                  <c:v>0.159545745903656</c:v>
                </c:pt>
                <c:pt idx="17">
                  <c:v>0.14054733378576001</c:v>
                </c:pt>
                <c:pt idx="18">
                  <c:v>0.13436654867950201</c:v>
                </c:pt>
                <c:pt idx="19">
                  <c:v>0.140157745678788</c:v>
                </c:pt>
                <c:pt idx="20">
                  <c:v>0.117317983835968</c:v>
                </c:pt>
                <c:pt idx="21">
                  <c:v>0.11541980506047</c:v>
                </c:pt>
                <c:pt idx="22">
                  <c:v>0.113590216402765</c:v>
                </c:pt>
                <c:pt idx="23">
                  <c:v>0.11631007824930301</c:v>
                </c:pt>
                <c:pt idx="24">
                  <c:v>0.110021991705737</c:v>
                </c:pt>
                <c:pt idx="25">
                  <c:v>0.118940741526554</c:v>
                </c:pt>
                <c:pt idx="26">
                  <c:v>8.3698455400947794E-2</c:v>
                </c:pt>
                <c:pt idx="27">
                  <c:v>8.2531506653918105E-2</c:v>
                </c:pt>
                <c:pt idx="28">
                  <c:v>8.1291245605859194E-2</c:v>
                </c:pt>
                <c:pt idx="29">
                  <c:v>6.90955746607195E-2</c:v>
                </c:pt>
                <c:pt idx="30">
                  <c:v>6.3603685110555003E-2</c:v>
                </c:pt>
                <c:pt idx="31">
                  <c:v>6.9438164675896002E-2</c:v>
                </c:pt>
                <c:pt idx="32">
                  <c:v>7.3648974146647395E-2</c:v>
                </c:pt>
                <c:pt idx="33">
                  <c:v>5.7711195038532899E-2</c:v>
                </c:pt>
                <c:pt idx="34">
                  <c:v>7.3013635674497895E-2</c:v>
                </c:pt>
                <c:pt idx="35">
                  <c:v>5.6812513750607897E-2</c:v>
                </c:pt>
                <c:pt idx="36">
                  <c:v>3.1608005188421801E-2</c:v>
                </c:pt>
                <c:pt idx="37">
                  <c:v>4.2947031972209601E-2</c:v>
                </c:pt>
                <c:pt idx="38">
                  <c:v>2.2657885452480101E-2</c:v>
                </c:pt>
                <c:pt idx="39">
                  <c:v>1.7225871416098899E-2</c:v>
                </c:pt>
                <c:pt idx="40">
                  <c:v>1.2263318050075E-2</c:v>
                </c:pt>
                <c:pt idx="41">
                  <c:v>4.3372907897831998E-2</c:v>
                </c:pt>
                <c:pt idx="42">
                  <c:v>1.8197206179197799E-2</c:v>
                </c:pt>
                <c:pt idx="43">
                  <c:v>1.4771198303858099E-2</c:v>
                </c:pt>
                <c:pt idx="44">
                  <c:v>2.7429693740435201E-2</c:v>
                </c:pt>
                <c:pt idx="45">
                  <c:v>8.9793253001928305E-3</c:v>
                </c:pt>
                <c:pt idx="46">
                  <c:v>5.4399618414783897E-3</c:v>
                </c:pt>
                <c:pt idx="47">
                  <c:v>1.28618804792678E-2</c:v>
                </c:pt>
                <c:pt idx="48">
                  <c:v>4.4104020515407204E-3</c:v>
                </c:pt>
                <c:pt idx="49">
                  <c:v>3.4758282530177298E-3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07-D049-85B7-93D9E4761E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4157344"/>
        <c:axId val="1192377056"/>
      </c:lineChart>
      <c:catAx>
        <c:axId val="1106678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523936"/>
        <c:crosses val="autoZero"/>
        <c:auto val="1"/>
        <c:lblAlgn val="ctr"/>
        <c:lblOffset val="100"/>
        <c:noMultiLvlLbl val="0"/>
      </c:catAx>
      <c:valAx>
        <c:axId val="110652393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78800"/>
        <c:crosses val="autoZero"/>
        <c:crossBetween val="between"/>
      </c:valAx>
      <c:valAx>
        <c:axId val="119237705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4157344"/>
        <c:crosses val="max"/>
        <c:crossBetween val="between"/>
      </c:valAx>
      <c:catAx>
        <c:axId val="11541573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923770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4F47-8818-FD49-8E77-B77A98339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331D3-D466-314B-BEE2-2D3514DA6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F650C-DE7B-9849-B0CE-5660B4D5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05C-1A97-FF40-B0C3-5EBF696CB14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1A200-2E1C-CF47-98DE-85840A97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41E8C-FBC4-2B45-BE8D-757C8F14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A66E-695A-FF49-A22C-D6D5DE23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1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0B49-88E1-FB4A-BAC9-D88F3358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F91FB-FE05-CD40-B5D2-2B9FD732D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14E77-F21C-2A46-A3BE-1DF56E55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05C-1A97-FF40-B0C3-5EBF696CB14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70129-2200-EA4D-ADD1-F5BB33DA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1C0DC-B791-324A-90ED-4DA82D8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A66E-695A-FF49-A22C-D6D5DE23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7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CF09E-1874-0E46-B321-DB97E7495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E2131-6C3D-A74D-8158-AD018C751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B8A1-F316-D040-B4A8-4BCF9958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05C-1A97-FF40-B0C3-5EBF696CB14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82CB3-733C-4046-984F-6F2250BB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F721F-85AE-F349-85F4-F81DA846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A66E-695A-FF49-A22C-D6D5DE23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9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BC19-448C-3F43-92E0-9A874E24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7FB89-5278-484A-B759-3D276BF05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A5C6-9D86-784E-B431-8C164402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05C-1A97-FF40-B0C3-5EBF696CB14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50F3E-124B-E94E-9938-2BBDE4DE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848E2-C47F-A641-BC04-56471CA7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A66E-695A-FF49-A22C-D6D5DE23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3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BC5D-9394-6E44-AA19-07BD7989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5F21B-DD39-1146-A97A-B29B77135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A3BF9-8CCA-BE45-882B-E5D5415A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05C-1A97-FF40-B0C3-5EBF696CB14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C4B9-8152-984C-BE4D-0C4C6391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B2F55-EEC0-AE4C-9486-6FFB72D4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A66E-695A-FF49-A22C-D6D5DE23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4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951B-53B1-E845-9363-E709F738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22B2C-7DFF-894C-8F00-033900644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04466-3C2D-8640-AE07-F4D883072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899ED-1BBA-984E-AAE7-38CEAA99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05C-1A97-FF40-B0C3-5EBF696CB14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229CA-9ACD-B240-881F-58B4CB93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D5733-5B2B-9348-9D84-58F9EBF1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A66E-695A-FF49-A22C-D6D5DE23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1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C1FE-4400-284B-9656-BB0B26AA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479E7-541A-9144-84A0-46EC5AA5C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00DB3-C50A-D548-8B2B-57F4C2437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78D4D-15CD-4742-AFB5-1397C81FB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9A130-FEB2-074D-83C2-515B3325E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1601C-1E20-D34E-AFD6-3A638AA7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05C-1A97-FF40-B0C3-5EBF696CB14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58E73-A185-664E-8EF0-61CA47B4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0D821-C4C2-0349-9707-3479BCD0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A66E-695A-FF49-A22C-D6D5DE23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944E-0BD3-FD47-A6C1-920B9228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07680-39AB-1F47-B86D-0C128542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05C-1A97-FF40-B0C3-5EBF696CB14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B35A3-2EA2-9B45-AFC9-23B22D2F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A1C73-0FAA-F44C-885D-E53D1860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A66E-695A-FF49-A22C-D6D5DE23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3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94398-2046-1D4B-9895-5B365EFA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05C-1A97-FF40-B0C3-5EBF696CB14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51AF7-5742-654C-A45D-C6D5DBD6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8601F-76AC-5B4A-B1EE-43CA5A48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A66E-695A-FF49-A22C-D6D5DE23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3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4475-693C-2747-B611-F2C5D6B7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26EF-0A7A-344B-B397-AB38F4E58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3C340-6965-5644-9D86-80267BE30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8C914-B5E7-D640-B3BC-68399A51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05C-1A97-FF40-B0C3-5EBF696CB14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ABBEF-C73A-2E4C-ACA5-4D99D9F5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DC2AE-9CA6-3B49-BDA3-762525DB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A66E-695A-FF49-A22C-D6D5DE23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7077-C581-9344-935A-67C5395E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ACEE0-5D2F-F84F-BA66-8DCF72A7C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5C8CB-65D4-154E-AE01-10B956A45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578B7-F9C9-8249-8345-75EA8505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05C-1A97-FF40-B0C3-5EBF696CB14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6B4E1-C77A-1F40-BB80-D6C550B7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E5ADB-10AC-0A41-B79E-128813D1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A66E-695A-FF49-A22C-D6D5DE23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C6D7B-881B-2949-83D6-754B0706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31A3D-5F99-D34B-BA22-D44677B4C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8FF9-B6FC-B54A-A0DB-42F49CBCB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505C-1A97-FF40-B0C3-5EBF696CB14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88DFB-A0CA-9C48-AC44-53B948656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3D0C-9580-624D-A12A-77E455A85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DA66E-695A-FF49-A22C-D6D5DE23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9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FFA8-02A1-F249-8BB1-8B46F30EA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953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Bachelor Thesis:</a:t>
            </a:r>
            <a:br>
              <a:rPr lang="en-US" dirty="0"/>
            </a:br>
            <a:r>
              <a:rPr lang="en-US" dirty="0"/>
              <a:t>Automatic Optimization in </a:t>
            </a:r>
            <a:r>
              <a:rPr lang="en-US" dirty="0" err="1"/>
              <a:t>DaCe</a:t>
            </a:r>
            <a:r>
              <a:rPr lang="en-US" dirty="0"/>
              <a:t>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C1736-7E14-EC4D-BD4E-E29A4EBBA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363" y="6431735"/>
            <a:ext cx="9144000" cy="426265"/>
          </a:xfrm>
        </p:spPr>
        <p:txBody>
          <a:bodyPr/>
          <a:lstStyle/>
          <a:p>
            <a:r>
              <a:rPr lang="en-US" dirty="0" err="1"/>
              <a:t>Benedikt</a:t>
            </a:r>
            <a:r>
              <a:rPr lang="en-US" dirty="0"/>
              <a:t> </a:t>
            </a:r>
            <a:r>
              <a:rPr lang="en-US" dirty="0" err="1"/>
              <a:t>Schesch</a:t>
            </a:r>
            <a:endParaRPr lang="en-US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6172776-9D48-CB44-AD53-2F267CA19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17" b="23928"/>
          <a:stretch/>
        </p:blipFill>
        <p:spPr>
          <a:xfrm>
            <a:off x="0" y="5202238"/>
            <a:ext cx="3138616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AA4C-A410-814C-B6FE-1C8098A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0C64-5CA9-EE43-8E62-B6FB1312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DaCe</a:t>
            </a:r>
            <a:r>
              <a:rPr lang="en-US" dirty="0"/>
              <a:t> Tutorials &amp;Papers</a:t>
            </a:r>
          </a:p>
          <a:p>
            <a:endParaRPr lang="en-US" dirty="0"/>
          </a:p>
          <a:p>
            <a:r>
              <a:rPr lang="en-US" dirty="0"/>
              <a:t>Solving the mountain car problem using the PPO Algorithm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F7BC424C-C8F8-6F47-AA6C-FA5A037DC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5" b="6875"/>
          <a:stretch/>
        </p:blipFill>
        <p:spPr>
          <a:xfrm>
            <a:off x="8305800" y="3429000"/>
            <a:ext cx="3048000" cy="1971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343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B3C2-2DEE-BF4C-9351-D5FBAD60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using a GNN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C3F7B-942C-1746-833B-D61FCC4E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Message Passing Neural Network in PTGNN to solve the reachability problem in a graph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42D5346-182A-9C44-8F5F-F47079D13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9" t="26106" r="21958" b="29093"/>
          <a:stretch/>
        </p:blipFill>
        <p:spPr>
          <a:xfrm>
            <a:off x="1214438" y="2657475"/>
            <a:ext cx="3240088" cy="22431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1F1FE3-8CD7-3841-BBAF-6C957850C5A0}"/>
              </a:ext>
            </a:extLst>
          </p:cNvPr>
          <p:cNvSpPr txBox="1"/>
          <p:nvPr/>
        </p:nvSpPr>
        <p:spPr>
          <a:xfrm>
            <a:off x="4152840" y="4531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61073-91F9-304C-AD9A-133DF0D3C96A}"/>
              </a:ext>
            </a:extLst>
          </p:cNvPr>
          <p:cNvSpPr txBox="1"/>
          <p:nvPr/>
        </p:nvSpPr>
        <p:spPr>
          <a:xfrm>
            <a:off x="2104965" y="40012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89373-8E4F-6F49-ACD7-0C1D20B878A7}"/>
              </a:ext>
            </a:extLst>
          </p:cNvPr>
          <p:cNvSpPr txBox="1"/>
          <p:nvPr/>
        </p:nvSpPr>
        <p:spPr>
          <a:xfrm>
            <a:off x="3500377" y="2853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98F9B5-90AE-6749-A4D4-082305F85FCE}"/>
              </a:ext>
            </a:extLst>
          </p:cNvPr>
          <p:cNvSpPr txBox="1"/>
          <p:nvPr/>
        </p:nvSpPr>
        <p:spPr>
          <a:xfrm>
            <a:off x="1882655" y="2724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1969BA8-5323-9141-8670-5DFE3895F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9" t="26106" r="21958" b="29093"/>
          <a:stretch/>
        </p:blipFill>
        <p:spPr>
          <a:xfrm>
            <a:off x="5770562" y="2835830"/>
            <a:ext cx="3240088" cy="22431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B71C75-B1AB-C84B-B3CE-AF7CACA69A62}"/>
              </a:ext>
            </a:extLst>
          </p:cNvPr>
          <p:cNvSpPr txBox="1"/>
          <p:nvPr/>
        </p:nvSpPr>
        <p:spPr>
          <a:xfrm>
            <a:off x="8708964" y="4709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366BAF-54AC-334B-A756-C623274C1B0C}"/>
              </a:ext>
            </a:extLst>
          </p:cNvPr>
          <p:cNvSpPr txBox="1"/>
          <p:nvPr/>
        </p:nvSpPr>
        <p:spPr>
          <a:xfrm>
            <a:off x="6661089" y="4179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0E6AE8-0A5B-0549-82E9-FE3F57140D8E}"/>
              </a:ext>
            </a:extLst>
          </p:cNvPr>
          <p:cNvSpPr txBox="1"/>
          <p:nvPr/>
        </p:nvSpPr>
        <p:spPr>
          <a:xfrm>
            <a:off x="8056501" y="3032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5B700F-27F0-5848-B539-F8128D0B8029}"/>
              </a:ext>
            </a:extLst>
          </p:cNvPr>
          <p:cNvSpPr txBox="1"/>
          <p:nvPr/>
        </p:nvSpPr>
        <p:spPr>
          <a:xfrm>
            <a:off x="6438779" y="2903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9DD3060-4564-A341-8448-5F15762540B7}"/>
              </a:ext>
            </a:extLst>
          </p:cNvPr>
          <p:cNvSpPr/>
          <p:nvPr/>
        </p:nvSpPr>
        <p:spPr>
          <a:xfrm>
            <a:off x="4454526" y="3586164"/>
            <a:ext cx="1316036" cy="593486"/>
          </a:xfrm>
          <a:prstGeom prst="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0F5110-FD1C-A146-9797-61E54C7E5091}"/>
              </a:ext>
            </a:extLst>
          </p:cNvPr>
          <p:cNvSpPr txBox="1"/>
          <p:nvPr/>
        </p:nvSpPr>
        <p:spPr>
          <a:xfrm>
            <a:off x="600075" y="5500688"/>
            <a:ext cx="6361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Key takeaway:</a:t>
            </a:r>
          </a:p>
          <a:p>
            <a:r>
              <a:rPr lang="en-US" sz="2400" dirty="0"/>
              <a:t>- The number of iterations is extremely important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915B07-BBE6-614B-A81B-EBE8088AB967}"/>
              </a:ext>
            </a:extLst>
          </p:cNvPr>
          <p:cNvSpPr txBox="1"/>
          <p:nvPr/>
        </p:nvSpPr>
        <p:spPr>
          <a:xfrm>
            <a:off x="8780572" y="5870020"/>
            <a:ext cx="237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Accuracy: 99.99%</a:t>
            </a:r>
          </a:p>
        </p:txBody>
      </p:sp>
    </p:spTree>
    <p:extLst>
      <p:ext uri="{BB962C8B-B14F-4D97-AF65-F5344CB8AC3E}">
        <p14:creationId xmlns:p14="http://schemas.microsoft.com/office/powerpoint/2010/main" val="169424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7CB7-EBA9-684D-A55D-41BCF387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0CD0D-AAEB-8641-8A55-CB881C61A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if a set of input </a:t>
            </a:r>
            <a:r>
              <a:rPr lang="en-US" dirty="0" err="1"/>
              <a:t>Memlets</a:t>
            </a:r>
            <a:r>
              <a:rPr lang="en-US" dirty="0"/>
              <a:t>, output </a:t>
            </a:r>
            <a:r>
              <a:rPr lang="en-US" dirty="0" err="1"/>
              <a:t>Memlets</a:t>
            </a:r>
            <a:r>
              <a:rPr lang="en-US" dirty="0"/>
              <a:t> and a Map Entry are Vectorizable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237A09-20AD-8C43-9E34-232532F24067}"/>
              </a:ext>
            </a:extLst>
          </p:cNvPr>
          <p:cNvSpPr/>
          <p:nvPr/>
        </p:nvSpPr>
        <p:spPr>
          <a:xfrm>
            <a:off x="4667707" y="3123965"/>
            <a:ext cx="1161536" cy="9537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Memlet</a:t>
            </a:r>
            <a:endParaRPr lang="en-US" dirty="0"/>
          </a:p>
          <a:p>
            <a:pPr algn="ctr"/>
            <a:r>
              <a:rPr lang="en-US" dirty="0"/>
              <a:t>GRU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929BD-B6EF-934B-A260-47ADBC827DEE}"/>
              </a:ext>
            </a:extLst>
          </p:cNvPr>
          <p:cNvSpPr/>
          <p:nvPr/>
        </p:nvSpPr>
        <p:spPr>
          <a:xfrm>
            <a:off x="4667707" y="4688681"/>
            <a:ext cx="1161536" cy="10256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Entry</a:t>
            </a:r>
          </a:p>
          <a:p>
            <a:pPr algn="ctr"/>
            <a:r>
              <a:rPr lang="en-US" dirty="0"/>
              <a:t>GRU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E676C-78D7-1644-AC23-1E8A9A69B15E}"/>
              </a:ext>
            </a:extLst>
          </p:cNvPr>
          <p:cNvSpPr txBox="1"/>
          <p:nvPr/>
        </p:nvSpPr>
        <p:spPr>
          <a:xfrm>
            <a:off x="2776526" y="3131536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r>
              <a:rPr lang="en-US" dirty="0" err="1"/>
              <a:t>Memlets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B9C71-B9C8-2C48-938E-CBC9B0838EA1}"/>
              </a:ext>
            </a:extLst>
          </p:cNvPr>
          <p:cNvSpPr txBox="1"/>
          <p:nvPr/>
        </p:nvSpPr>
        <p:spPr>
          <a:xfrm>
            <a:off x="2690765" y="3659165"/>
            <a:ext cx="1739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  <a:r>
              <a:rPr lang="en-US" dirty="0" err="1"/>
              <a:t>Memlets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AF333-502F-E649-9037-CA45488B89E9}"/>
              </a:ext>
            </a:extLst>
          </p:cNvPr>
          <p:cNvSpPr txBox="1"/>
          <p:nvPr/>
        </p:nvSpPr>
        <p:spPr>
          <a:xfrm>
            <a:off x="2979980" y="5016820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Entry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58C45A-2467-EF4D-BB6E-618C6F2DAE69}"/>
              </a:ext>
            </a:extLst>
          </p:cNvPr>
          <p:cNvCxnSpPr>
            <a:stCxn id="6" idx="3"/>
          </p:cNvCxnSpPr>
          <p:nvPr/>
        </p:nvCxnSpPr>
        <p:spPr>
          <a:xfrm>
            <a:off x="4344969" y="3316202"/>
            <a:ext cx="322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B192E2-6E92-0E41-AEC3-CCA96DE2A17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430729" y="3843831"/>
            <a:ext cx="236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B9875C-2738-A34A-AD1A-5148931B6A6A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4141516" y="5201486"/>
            <a:ext cx="5261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anual Operation 16">
            <a:extLst>
              <a:ext uri="{FF2B5EF4-FFF2-40B4-BE49-F238E27FC236}">
                <a16:creationId xmlns:a16="http://schemas.microsoft.com/office/drawing/2014/main" id="{3FCB681C-9780-924C-8B13-81AC2E338095}"/>
              </a:ext>
            </a:extLst>
          </p:cNvPr>
          <p:cNvSpPr/>
          <p:nvPr/>
        </p:nvSpPr>
        <p:spPr>
          <a:xfrm rot="16200000">
            <a:off x="5766305" y="4009879"/>
            <a:ext cx="2590327" cy="833641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759309-245C-D94E-8AEC-8A82F118DDCE}"/>
              </a:ext>
            </a:extLst>
          </p:cNvPr>
          <p:cNvSpPr txBox="1"/>
          <p:nvPr/>
        </p:nvSpPr>
        <p:spPr>
          <a:xfrm>
            <a:off x="6564440" y="4118082"/>
            <a:ext cx="99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Neural</a:t>
            </a:r>
          </a:p>
          <a:p>
            <a:pPr algn="ctr"/>
            <a:r>
              <a:rPr lang="en-US" dirty="0"/>
              <a:t>Network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66EE38-D07C-7348-ABC2-88B4D157944C}"/>
              </a:ext>
            </a:extLst>
          </p:cNvPr>
          <p:cNvCxnSpPr/>
          <p:nvPr/>
        </p:nvCxnSpPr>
        <p:spPr>
          <a:xfrm>
            <a:off x="5829243" y="3316202"/>
            <a:ext cx="815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10DC74-7F90-DF4E-99A2-1195711D6884}"/>
              </a:ext>
            </a:extLst>
          </p:cNvPr>
          <p:cNvCxnSpPr/>
          <p:nvPr/>
        </p:nvCxnSpPr>
        <p:spPr>
          <a:xfrm>
            <a:off x="5829243" y="3840184"/>
            <a:ext cx="815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5AEC68-0D9F-EF41-83A3-924516E1161A}"/>
              </a:ext>
            </a:extLst>
          </p:cNvPr>
          <p:cNvCxnSpPr/>
          <p:nvPr/>
        </p:nvCxnSpPr>
        <p:spPr>
          <a:xfrm>
            <a:off x="5829243" y="5201486"/>
            <a:ext cx="815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091274-0660-2947-AE01-558ED6FD3098}"/>
              </a:ext>
            </a:extLst>
          </p:cNvPr>
          <p:cNvCxnSpPr/>
          <p:nvPr/>
        </p:nvCxnSpPr>
        <p:spPr>
          <a:xfrm>
            <a:off x="7478289" y="4441247"/>
            <a:ext cx="815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A89C7BF-E467-5240-ACBA-102E44360ABA}"/>
              </a:ext>
            </a:extLst>
          </p:cNvPr>
          <p:cNvSpPr txBox="1"/>
          <p:nvPr/>
        </p:nvSpPr>
        <p:spPr>
          <a:xfrm>
            <a:off x="8373048" y="4256581"/>
            <a:ext cx="14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Vectorizable?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818F92-AB82-3B49-8849-8223B2D6DF5D}"/>
              </a:ext>
            </a:extLst>
          </p:cNvPr>
          <p:cNvSpPr txBox="1"/>
          <p:nvPr/>
        </p:nvSpPr>
        <p:spPr>
          <a:xfrm>
            <a:off x="8293694" y="5896401"/>
            <a:ext cx="3659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accuracy: 98.26%</a:t>
            </a:r>
          </a:p>
          <a:p>
            <a:r>
              <a:rPr lang="en-US" sz="2400" dirty="0"/>
              <a:t>Validation accuracy: 98.36%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840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C3194F3-9A02-D641-8B8A-92F2D9420580}"/>
              </a:ext>
            </a:extLst>
          </p:cNvPr>
          <p:cNvSpPr txBox="1"/>
          <p:nvPr/>
        </p:nvSpPr>
        <p:spPr>
          <a:xfrm>
            <a:off x="5143141" y="2768588"/>
            <a:ext cx="150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Normalization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828F67C-909A-834D-8C26-BA9C17EBEFA8}"/>
              </a:ext>
            </a:extLst>
          </p:cNvPr>
          <p:cNvSpPr/>
          <p:nvPr/>
        </p:nvSpPr>
        <p:spPr>
          <a:xfrm>
            <a:off x="4901417" y="3109307"/>
            <a:ext cx="1989438" cy="376881"/>
          </a:xfrm>
          <a:prstGeom prst="righ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F6FFF-6A1A-2443-B68C-C355DB832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80" y="471940"/>
            <a:ext cx="3800475" cy="5903791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869F1D8-3D66-C546-922C-BC305391D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11716" y="471939"/>
            <a:ext cx="4047070" cy="5903791"/>
          </a:xfrm>
        </p:spPr>
      </p:pic>
    </p:spTree>
    <p:extLst>
      <p:ext uri="{BB962C8B-B14F-4D97-AF65-F5344CB8AC3E}">
        <p14:creationId xmlns:p14="http://schemas.microsoft.com/office/powerpoint/2010/main" val="89293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98930DE-1371-0848-BCF8-DA33895AA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855" y="58375"/>
            <a:ext cx="4739170" cy="6757285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67C931A-614E-E24A-990F-EDCB9613F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9218" y="0"/>
            <a:ext cx="3800475" cy="68683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86CC8A-AD55-3640-80E3-8A136924CA38}"/>
              </a:ext>
            </a:extLst>
          </p:cNvPr>
          <p:cNvSpPr txBox="1"/>
          <p:nvPr/>
        </p:nvSpPr>
        <p:spPr>
          <a:xfrm>
            <a:off x="4951940" y="3423835"/>
            <a:ext cx="188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Memlets</a:t>
            </a:r>
            <a:r>
              <a:rPr lang="en-US" dirty="0"/>
              <a:t> to nodes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BECDAD8-7382-5044-9DEF-ACF3103367B7}"/>
              </a:ext>
            </a:extLst>
          </p:cNvPr>
          <p:cNvSpPr/>
          <p:nvPr/>
        </p:nvSpPr>
        <p:spPr>
          <a:xfrm>
            <a:off x="4901417" y="3109307"/>
            <a:ext cx="1989438" cy="376881"/>
          </a:xfrm>
          <a:prstGeom prst="righ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50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7D81-D069-2844-ABF2-224C7F5A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Vectorization in the SDFG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9982F-C942-0C4B-945C-EE72DE0F0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Graph Neural Network in PTGNN over the SDFG to predict if vectorization can be applied on all the </a:t>
            </a:r>
            <a:r>
              <a:rPr lang="en-US" dirty="0" err="1"/>
              <a:t>tasklets</a:t>
            </a:r>
            <a:endParaRPr lang="en-US" dirty="0"/>
          </a:p>
          <a:p>
            <a:r>
              <a:rPr lang="en-US" dirty="0"/>
              <a:t>Reuse the previous Embedding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739BB-8574-F84C-90C0-5A81C7CA94D0}"/>
              </a:ext>
            </a:extLst>
          </p:cNvPr>
          <p:cNvSpPr txBox="1"/>
          <p:nvPr/>
        </p:nvSpPr>
        <p:spPr>
          <a:xfrm>
            <a:off x="838199" y="4724826"/>
            <a:ext cx="4143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accuracy:99.68% </a:t>
            </a:r>
          </a:p>
          <a:p>
            <a:r>
              <a:rPr lang="en-US" sz="2400" dirty="0"/>
              <a:t>Validation accuracy:97.90%</a:t>
            </a:r>
            <a:endParaRPr lang="en-US" sz="32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2FAA4A1-F15B-BE48-973A-C539AB9F5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916228"/>
              </p:ext>
            </p:extLst>
          </p:nvPr>
        </p:nvGraphicFramePr>
        <p:xfrm>
          <a:off x="5686425" y="2763837"/>
          <a:ext cx="6210299" cy="409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109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E2D1-D240-1B4A-813F-7293C937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350A-8C17-3A45-9C7F-66641A1D4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more complex Transformations</a:t>
            </a:r>
          </a:p>
          <a:p>
            <a:r>
              <a:rPr lang="en-US" dirty="0"/>
              <a:t>The model does not manage to learn Map Fusion for now</a:t>
            </a:r>
          </a:p>
          <a:p>
            <a:r>
              <a:rPr lang="en-US" dirty="0"/>
              <a:t>Start with the Reinforcement Learning part of the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8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189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Bachelor Thesis: Automatic Optimization in DaCe using Machine Learning</vt:lpstr>
      <vt:lpstr>Introductory Tasks</vt:lpstr>
      <vt:lpstr>Reachability using a GNN</vt:lpstr>
      <vt:lpstr>Predicting Vectorization</vt:lpstr>
      <vt:lpstr>PowerPoint Presentation</vt:lpstr>
      <vt:lpstr>PowerPoint Presentation</vt:lpstr>
      <vt:lpstr>Predicting Vectorization in the SDFG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 Thesis: Automatic Optimization in DaCe using Machine Learning</dc:title>
  <dc:creator>pykmsrcpgo@idethz.onmicrosoft.com</dc:creator>
  <cp:lastModifiedBy>pykmsrcpgo@idethz.onmicrosoft.com</cp:lastModifiedBy>
  <cp:revision>11</cp:revision>
  <dcterms:created xsi:type="dcterms:W3CDTF">2020-11-18T07:51:46Z</dcterms:created>
  <dcterms:modified xsi:type="dcterms:W3CDTF">2020-11-23T13:15:48Z</dcterms:modified>
</cp:coreProperties>
</file>