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1" r:id="rId5"/>
    <p:sldId id="260" r:id="rId6"/>
    <p:sldId id="259"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81" r:id="rId25"/>
    <p:sldId id="279" r:id="rId26"/>
    <p:sldId id="280" r:id="rId27"/>
    <p:sldId id="282" r:id="rId2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12" autoAdjust="0"/>
  </p:normalViewPr>
  <p:slideViewPr>
    <p:cSldViewPr>
      <p:cViewPr>
        <p:scale>
          <a:sx n="100" d="100"/>
          <a:sy n="100" d="100"/>
        </p:scale>
        <p:origin x="-2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4489BE-4D3D-4E2F-BDBD-E5AA0B1694E1}" type="datetimeFigureOut">
              <a:rPr lang="de-DE" smtClean="0"/>
              <a:t>20.03.2014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73220C-1744-411A-86A9-99D0E0E146A8}" type="slidenum">
              <a:rPr lang="de-DE" smtClean="0"/>
              <a:t>‹Nr.›</a:t>
            </a:fld>
            <a:endParaRPr lang="de-DE"/>
          </a:p>
        </p:txBody>
      </p:sp>
    </p:spTree>
    <p:extLst>
      <p:ext uri="{BB962C8B-B14F-4D97-AF65-F5344CB8AC3E}">
        <p14:creationId xmlns:p14="http://schemas.microsoft.com/office/powerpoint/2010/main" val="240785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F73220C-1744-411A-86A9-99D0E0E146A8}" type="slidenum">
              <a:rPr lang="de-DE" smtClean="0"/>
              <a:t>2</a:t>
            </a:fld>
            <a:endParaRPr lang="de-DE"/>
          </a:p>
        </p:txBody>
      </p:sp>
    </p:spTree>
    <p:extLst>
      <p:ext uri="{BB962C8B-B14F-4D97-AF65-F5344CB8AC3E}">
        <p14:creationId xmlns:p14="http://schemas.microsoft.com/office/powerpoint/2010/main" val="145201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 der Automobilbranche</a:t>
            </a:r>
            <a:r>
              <a:rPr lang="de-DE" baseline="0" dirty="0" smtClean="0"/>
              <a:t> steigende Qualitätsansprüche deshalb werden auch an Verzierungselemente in Bezug auf Maß- und Toleranzvorgaben von den Kunden  präzises Arbeiten verlangt. Trotz hoher Maschinenausstattung in der Fertigung sind die Menschlichen Fähigkeiten noch unverzichtbar z.B. Sichtprüfung zur Verifizierung der Qualität der Radien nach Kröpfprozessen.</a:t>
            </a:r>
          </a:p>
          <a:p>
            <a:r>
              <a:rPr lang="de-DE" baseline="0" dirty="0" smtClean="0"/>
              <a:t>Vorstellung der einzelnen Bearbeitungsschritte insbesondere bei dem VDKD Audi A3.</a:t>
            </a:r>
          </a:p>
          <a:p>
            <a:pPr marL="171450" indent="-171450">
              <a:buFont typeface="Wingdings" panose="05000000000000000000" pitchFamily="2" charset="2"/>
              <a:buChar char="§"/>
            </a:pPr>
            <a:r>
              <a:rPr lang="de-DE" baseline="0" dirty="0" smtClean="0"/>
              <a:t>Biegen</a:t>
            </a:r>
          </a:p>
          <a:p>
            <a:pPr marL="171450" indent="-171450">
              <a:buFont typeface="Wingdings" panose="05000000000000000000" pitchFamily="2" charset="2"/>
              <a:buChar char="§"/>
            </a:pPr>
            <a:r>
              <a:rPr lang="de-DE" baseline="0" dirty="0" smtClean="0"/>
              <a:t>Fräsen</a:t>
            </a:r>
          </a:p>
          <a:p>
            <a:pPr marL="171450" indent="-171450">
              <a:buFont typeface="Wingdings" panose="05000000000000000000" pitchFamily="2" charset="2"/>
              <a:buChar char="§"/>
            </a:pPr>
            <a:r>
              <a:rPr lang="de-DE" baseline="0" dirty="0" smtClean="0"/>
              <a:t>Beschneiden</a:t>
            </a:r>
          </a:p>
          <a:p>
            <a:pPr marL="171450" indent="-171450">
              <a:buFont typeface="Wingdings" panose="05000000000000000000" pitchFamily="2" charset="2"/>
              <a:buChar char="§"/>
            </a:pPr>
            <a:r>
              <a:rPr lang="de-DE" baseline="0" dirty="0" smtClean="0"/>
              <a:t>Schleifen und Polieren</a:t>
            </a:r>
          </a:p>
          <a:p>
            <a:pPr marL="171450" indent="-171450">
              <a:buFont typeface="Wingdings" panose="05000000000000000000" pitchFamily="2" charset="2"/>
              <a:buChar char="§"/>
            </a:pPr>
            <a:r>
              <a:rPr lang="de-DE" baseline="0" dirty="0" smtClean="0"/>
              <a:t>Eloxieren</a:t>
            </a:r>
          </a:p>
          <a:p>
            <a:pPr marL="171450" indent="-171450">
              <a:buFont typeface="Wingdings" panose="05000000000000000000" pitchFamily="2" charset="2"/>
              <a:buChar char="§"/>
            </a:pPr>
            <a:r>
              <a:rPr lang="de-DE" baseline="0" dirty="0" err="1" smtClean="0"/>
              <a:t>DURAPro</a:t>
            </a:r>
            <a:r>
              <a:rPr lang="de-DE" baseline="0" dirty="0" smtClean="0"/>
              <a:t> Beschichten</a:t>
            </a:r>
          </a:p>
          <a:p>
            <a:pPr marL="171450" indent="-171450">
              <a:buFont typeface="Wingdings" panose="05000000000000000000" pitchFamily="2" charset="2"/>
              <a:buChar char="§"/>
            </a:pPr>
            <a:r>
              <a:rPr lang="de-DE" baseline="0" dirty="0" smtClean="0"/>
              <a:t>Montage</a:t>
            </a:r>
          </a:p>
          <a:p>
            <a:pPr marL="0" indent="0">
              <a:buFont typeface="Wingdings" panose="05000000000000000000" pitchFamily="2" charset="2"/>
              <a:buNone/>
            </a:pPr>
            <a:endParaRPr lang="de-DE" baseline="0" dirty="0" smtClean="0"/>
          </a:p>
          <a:p>
            <a:pPr marL="0" indent="0">
              <a:buFont typeface="Wingdings" panose="05000000000000000000" pitchFamily="2" charset="2"/>
              <a:buNone/>
            </a:pPr>
            <a:r>
              <a:rPr lang="de-DE" baseline="0" dirty="0" smtClean="0"/>
              <a:t>Besondere Schwierigkeiten bei langen Profilen nach Umformstufen Toleranzen einzuhalten und kontinuierlich mit gleicher Qualität in Serie zu fertigen. Im Focus dieser Arbeit  Fertigungsprozesse Streckbiegen und Kröpfen.</a:t>
            </a:r>
          </a:p>
          <a:p>
            <a:pPr marL="0" indent="0">
              <a:buFont typeface="Wingdings" panose="05000000000000000000" pitchFamily="2" charset="2"/>
              <a:buNone/>
            </a:pPr>
            <a:endParaRPr lang="de-DE" dirty="0"/>
          </a:p>
        </p:txBody>
      </p:sp>
      <p:sp>
        <p:nvSpPr>
          <p:cNvPr id="4" name="Foliennummernplatzhalter 3"/>
          <p:cNvSpPr>
            <a:spLocks noGrp="1"/>
          </p:cNvSpPr>
          <p:nvPr>
            <p:ph type="sldNum" sz="quarter" idx="10"/>
          </p:nvPr>
        </p:nvSpPr>
        <p:spPr/>
        <p:txBody>
          <a:bodyPr/>
          <a:lstStyle/>
          <a:p>
            <a:fld id="{7F73220C-1744-411A-86A9-99D0E0E146A8}" type="slidenum">
              <a:rPr lang="de-DE" smtClean="0"/>
              <a:t>3</a:t>
            </a:fld>
            <a:endParaRPr lang="de-DE"/>
          </a:p>
        </p:txBody>
      </p:sp>
    </p:spTree>
    <p:extLst>
      <p:ext uri="{BB962C8B-B14F-4D97-AF65-F5344CB8AC3E}">
        <p14:creationId xmlns:p14="http://schemas.microsoft.com/office/powerpoint/2010/main" val="269763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Anforderungen</a:t>
            </a:r>
          </a:p>
          <a:p>
            <a:endParaRPr lang="de-DE" dirty="0" smtClean="0"/>
          </a:p>
          <a:p>
            <a:pPr marL="171450" indent="-171450">
              <a:buFont typeface="Arial" panose="020B0604020202020204" pitchFamily="34" charset="0"/>
              <a:buChar char="•"/>
            </a:pPr>
            <a:r>
              <a:rPr lang="de-DE" dirty="0" smtClean="0"/>
              <a:t>Geringe Spaltmaße</a:t>
            </a:r>
          </a:p>
          <a:p>
            <a:pPr marL="171450" indent="-171450">
              <a:buFont typeface="Arial" panose="020B0604020202020204" pitchFamily="34" charset="0"/>
              <a:buChar char="•"/>
            </a:pPr>
            <a:r>
              <a:rPr lang="de-DE" dirty="0" smtClean="0"/>
              <a:t>Perfekte Symmetrie</a:t>
            </a:r>
          </a:p>
          <a:p>
            <a:pPr marL="171450" indent="-171450">
              <a:buFont typeface="Arial" panose="020B0604020202020204" pitchFamily="34" charset="0"/>
              <a:buChar char="•"/>
            </a:pPr>
            <a:r>
              <a:rPr lang="de-DE" dirty="0" smtClean="0"/>
              <a:t>Allgemeine Benutzerfreundlichkeit</a:t>
            </a:r>
            <a:r>
              <a:rPr lang="de-DE" baseline="0" dirty="0" smtClean="0"/>
              <a:t> (z.B. Hängenbleiben von Kleidungsstücken und Ähnlichem an dem Verzierungselement sollen ausgeschlossen sein</a:t>
            </a:r>
          </a:p>
          <a:p>
            <a:pPr marL="171450" indent="-171450">
              <a:buFont typeface="Arial" panose="020B0604020202020204" pitchFamily="34" charset="0"/>
              <a:buChar char="•"/>
            </a:pPr>
            <a:r>
              <a:rPr lang="de-DE" baseline="0" dirty="0" smtClean="0"/>
              <a:t>Flüssige Übergänge und Einklang zu weiteren Verzierungsobjekten des Fahrzeugs</a:t>
            </a:r>
          </a:p>
          <a:p>
            <a:pPr marL="171450" indent="-171450">
              <a:buFont typeface="Arial" panose="020B0604020202020204" pitchFamily="34" charset="0"/>
              <a:buChar char="•"/>
            </a:pPr>
            <a:r>
              <a:rPr lang="de-DE" baseline="0" dirty="0" smtClean="0"/>
              <a:t>Harmonischer Gesamteindruck</a:t>
            </a:r>
          </a:p>
          <a:p>
            <a:pPr marL="171450" indent="-171450">
              <a:buFont typeface="Arial" panose="020B0604020202020204" pitchFamily="34" charset="0"/>
              <a:buChar char="•"/>
            </a:pPr>
            <a:r>
              <a:rPr lang="de-DE" baseline="0" dirty="0" smtClean="0"/>
              <a:t>Keine Beulen</a:t>
            </a:r>
          </a:p>
          <a:p>
            <a:pPr marL="171450" indent="-171450">
              <a:buFont typeface="Arial" panose="020B0604020202020204" pitchFamily="34" charset="0"/>
              <a:buChar char="•"/>
            </a:pPr>
            <a:r>
              <a:rPr lang="de-DE" baseline="0" dirty="0" smtClean="0"/>
              <a:t>Keine Oberflächenfehler</a:t>
            </a:r>
          </a:p>
          <a:p>
            <a:pPr marL="171450" indent="-171450">
              <a:buFont typeface="Arial" panose="020B0604020202020204" pitchFamily="34" charset="0"/>
              <a:buChar char="•"/>
            </a:pPr>
            <a:r>
              <a:rPr lang="de-DE" baseline="0" dirty="0" smtClean="0"/>
              <a:t>Ideale Fugenläufe</a:t>
            </a:r>
          </a:p>
          <a:p>
            <a:pPr marL="171450" indent="-171450">
              <a:buFont typeface="Arial" panose="020B0604020202020204" pitchFamily="34" charset="0"/>
              <a:buChar char="•"/>
            </a:pPr>
            <a:r>
              <a:rPr lang="de-DE" baseline="0" dirty="0" smtClean="0"/>
              <a:t>Präzise Radien</a:t>
            </a:r>
          </a:p>
          <a:p>
            <a:pPr marL="171450" indent="-171450">
              <a:buFont typeface="Arial" panose="020B0604020202020204" pitchFamily="34" charset="0"/>
              <a:buChar char="•"/>
            </a:pPr>
            <a:r>
              <a:rPr lang="de-DE" baseline="0" dirty="0" smtClean="0"/>
              <a:t>Enge Form- und Lagetoleranzen</a:t>
            </a:r>
          </a:p>
          <a:p>
            <a:pPr marL="171450" indent="-171450">
              <a:buFont typeface="Arial" panose="020B0604020202020204" pitchFamily="34" charset="0"/>
              <a:buChar char="•"/>
            </a:pPr>
            <a:r>
              <a:rPr lang="de-DE" baseline="0" dirty="0" smtClean="0"/>
              <a:t>Enge Spalttoleranzen</a:t>
            </a:r>
          </a:p>
          <a:p>
            <a:pPr marL="0" indent="0">
              <a:buFont typeface="Arial" panose="020B0604020202020204" pitchFamily="34" charset="0"/>
              <a:buNone/>
            </a:pPr>
            <a:endParaRPr lang="de-DE" dirty="0"/>
          </a:p>
        </p:txBody>
      </p:sp>
      <p:sp>
        <p:nvSpPr>
          <p:cNvPr id="4" name="Foliennummernplatzhalter 3"/>
          <p:cNvSpPr>
            <a:spLocks noGrp="1"/>
          </p:cNvSpPr>
          <p:nvPr>
            <p:ph type="sldNum" sz="quarter" idx="10"/>
          </p:nvPr>
        </p:nvSpPr>
        <p:spPr/>
        <p:txBody>
          <a:bodyPr/>
          <a:lstStyle/>
          <a:p>
            <a:fld id="{7F73220C-1744-411A-86A9-99D0E0E146A8}" type="slidenum">
              <a:rPr lang="de-DE" smtClean="0"/>
              <a:t>5</a:t>
            </a:fld>
            <a:endParaRPr lang="de-DE"/>
          </a:p>
        </p:txBody>
      </p:sp>
    </p:spTree>
    <p:extLst>
      <p:ext uri="{BB962C8B-B14F-4D97-AF65-F5344CB8AC3E}">
        <p14:creationId xmlns:p14="http://schemas.microsoft.com/office/powerpoint/2010/main" val="320682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r>
                  <a:rPr lang="de-DE" dirty="0" smtClean="0"/>
                  <a:t>Ausgangsmaterial</a:t>
                </a:r>
              </a:p>
              <a:p>
                <a:endParaRPr lang="de-DE" dirty="0" smtClean="0"/>
              </a:p>
              <a:p>
                <a:r>
                  <a:rPr lang="de-DE" dirty="0" smtClean="0"/>
                  <a:t>Strangpressprofile au</a:t>
                </a:r>
                <a:r>
                  <a:rPr lang="de-DE" baseline="0" dirty="0" smtClean="0"/>
                  <a:t>s Aluminium weil gute Umformbarkeit, Korrosionsbeständigkeit, gute Oberflächengüte sowie hoher Reflexionsgrad (Glanz).</a:t>
                </a:r>
              </a:p>
              <a:p>
                <a:r>
                  <a:rPr lang="de-DE" baseline="0" dirty="0" smtClean="0"/>
                  <a:t>Wichtigste Eigenschaften Mindestzugfestigkeit </a:t>
                </a:r>
                <a:r>
                  <a:rPr lang="de-DE" sz="1200" baseline="0" dirty="0" smtClean="0"/>
                  <a:t>[</a:t>
                </a:r>
                <a14:m>
                  <m:oMath xmlns:m="http://schemas.openxmlformats.org/officeDocument/2006/math">
                    <m:f>
                      <m:fPr>
                        <m:type m:val="skw"/>
                        <m:ctrlPr>
                          <a:rPr lang="de-DE" sz="1200" i="1" baseline="0" smtClean="0">
                            <a:latin typeface="Cambria Math"/>
                          </a:rPr>
                        </m:ctrlPr>
                      </m:fPr>
                      <m:num>
                        <m:r>
                          <a:rPr lang="de-DE" sz="1200" b="0" i="1" baseline="0" smtClean="0">
                            <a:latin typeface="Cambria Math"/>
                          </a:rPr>
                          <m:t>𝑁</m:t>
                        </m:r>
                      </m:num>
                      <m:den>
                        <m:sSup>
                          <m:sSupPr>
                            <m:ctrlPr>
                              <a:rPr lang="de-DE" sz="1200" b="1" i="1" baseline="0" smtClean="0">
                                <a:latin typeface="Cambria Math"/>
                              </a:rPr>
                            </m:ctrlPr>
                          </m:sSupPr>
                          <m:e>
                            <m:r>
                              <a:rPr lang="de-DE" sz="1200" b="0" i="1" baseline="0" smtClean="0">
                                <a:latin typeface="Cambria Math"/>
                              </a:rPr>
                              <m:t>𝑚𝑚</m:t>
                            </m:r>
                          </m:e>
                          <m:sup>
                            <m:r>
                              <a:rPr lang="de-DE" sz="1200" b="0" i="1" baseline="0" smtClean="0">
                                <a:latin typeface="Cambria Math"/>
                              </a:rPr>
                              <m:t>2</m:t>
                            </m:r>
                          </m:sup>
                        </m:sSup>
                      </m:den>
                    </m:f>
                  </m:oMath>
                </a14:m>
                <a:r>
                  <a:rPr lang="de-DE" sz="1800" baseline="0" dirty="0" smtClean="0"/>
                  <a:t>] , </a:t>
                </a:r>
                <a:r>
                  <a:rPr lang="de-DE" dirty="0" smtClean="0"/>
                  <a:t>Streckgrenze [</a:t>
                </a:r>
                <a14:m>
                  <m:oMath xmlns:m="http://schemas.openxmlformats.org/officeDocument/2006/math">
                    <m:f>
                      <m:fPr>
                        <m:type m:val="skw"/>
                        <m:ctrlPr>
                          <a:rPr lang="de-DE" i="1" smtClean="0">
                            <a:latin typeface="Cambria Math"/>
                          </a:rPr>
                        </m:ctrlPr>
                      </m:fPr>
                      <m:num>
                        <m:r>
                          <a:rPr lang="de-DE" b="0" i="1" smtClean="0">
                            <a:latin typeface="Cambria Math"/>
                          </a:rPr>
                          <m:t>𝑁</m:t>
                        </m:r>
                      </m:num>
                      <m:den>
                        <m:sSup>
                          <m:sSupPr>
                            <m:ctrlPr>
                              <a:rPr lang="de-DE" i="1" smtClean="0">
                                <a:latin typeface="Cambria Math"/>
                              </a:rPr>
                            </m:ctrlPr>
                          </m:sSupPr>
                          <m:e>
                            <m:r>
                              <a:rPr lang="de-DE" b="0" i="1" smtClean="0">
                                <a:latin typeface="Cambria Math"/>
                              </a:rPr>
                              <m:t>𝑚𝑚</m:t>
                            </m:r>
                          </m:e>
                          <m:sup>
                            <m:r>
                              <a:rPr lang="de-DE" b="0" i="1" smtClean="0">
                                <a:latin typeface="Cambria Math"/>
                              </a:rPr>
                              <m:t>2</m:t>
                            </m:r>
                          </m:sup>
                        </m:sSup>
                      </m:den>
                    </m:f>
                  </m:oMath>
                </a14:m>
                <a:r>
                  <a:rPr lang="de-DE" dirty="0" smtClean="0"/>
                  <a:t>] sowie Ausgangskorngröße.</a:t>
                </a:r>
                <a:endParaRPr lang="de-DE" dirty="0"/>
              </a:p>
            </p:txBody>
          </p:sp>
        </mc:Choice>
        <mc:Fallback xmlns="">
          <p:sp>
            <p:nvSpPr>
              <p:cNvPr id="3" name="Notizenplatzhalter 2"/>
              <p:cNvSpPr>
                <a:spLocks noGrp="1"/>
              </p:cNvSpPr>
              <p:nvPr>
                <p:ph type="body" idx="1"/>
              </p:nvPr>
            </p:nvSpPr>
            <p:spPr/>
            <p:txBody>
              <a:bodyPr/>
              <a:lstStyle/>
              <a:p>
                <a:r>
                  <a:rPr lang="de-DE" dirty="0" smtClean="0"/>
                  <a:t>Ausgangsmaterial</a:t>
                </a:r>
              </a:p>
              <a:p>
                <a:endParaRPr lang="de-DE" dirty="0" smtClean="0"/>
              </a:p>
              <a:p>
                <a:r>
                  <a:rPr lang="de-DE" dirty="0" smtClean="0"/>
                  <a:t>Strangpressprofile au</a:t>
                </a:r>
                <a:r>
                  <a:rPr lang="de-DE" baseline="0" dirty="0" smtClean="0"/>
                  <a:t>s Aluminium weil gute Umformbarkeit, Korrosionsbeständigkeit, gute Oberflächengüte sowie hoher Reflexionsgrad (Glanz).</a:t>
                </a:r>
              </a:p>
              <a:p>
                <a:r>
                  <a:rPr lang="de-DE" baseline="0" dirty="0" smtClean="0"/>
                  <a:t>Wichtigste Eigenschaften Mindestzugfestigkeit </a:t>
                </a:r>
                <a:r>
                  <a:rPr lang="de-DE" sz="1200" baseline="0" dirty="0" smtClean="0"/>
                  <a:t>[</a:t>
                </a:r>
                <a:r>
                  <a:rPr lang="de-DE" sz="1200" b="0" i="0" baseline="0" smtClean="0">
                    <a:latin typeface="Cambria Math"/>
                  </a:rPr>
                  <a:t>𝑁⁄</a:t>
                </a:r>
                <a:r>
                  <a:rPr lang="de-DE" sz="1200" b="1" i="0" baseline="0" smtClean="0">
                    <a:latin typeface="Cambria Math"/>
                  </a:rPr>
                  <a:t>〖</a:t>
                </a:r>
                <a:r>
                  <a:rPr lang="de-DE" sz="1200" b="0" i="0" baseline="0" smtClean="0">
                    <a:latin typeface="Cambria Math"/>
                  </a:rPr>
                  <a:t>𝑚𝑚</a:t>
                </a:r>
                <a:r>
                  <a:rPr lang="de-DE" sz="1200" b="1" i="0" baseline="0" smtClean="0">
                    <a:latin typeface="Cambria Math"/>
                  </a:rPr>
                  <a:t>〗^</a:t>
                </a:r>
                <a:r>
                  <a:rPr lang="de-DE" sz="1200" b="0" i="0" baseline="0" smtClean="0">
                    <a:latin typeface="Cambria Math"/>
                  </a:rPr>
                  <a:t>2 </a:t>
                </a:r>
                <a:r>
                  <a:rPr lang="de-DE" sz="1800" baseline="0" dirty="0" smtClean="0"/>
                  <a:t>] , </a:t>
                </a:r>
                <a:r>
                  <a:rPr lang="de-DE" dirty="0" smtClean="0"/>
                  <a:t>Streckgrenze [</a:t>
                </a:r>
                <a:r>
                  <a:rPr lang="de-DE" b="0" i="0" smtClean="0">
                    <a:latin typeface="Cambria Math"/>
                  </a:rPr>
                  <a:t>𝑁⁄〖𝑚𝑚〗^2 </a:t>
                </a:r>
                <a:r>
                  <a:rPr lang="de-DE" dirty="0" smtClean="0"/>
                  <a:t>] sowie Ausgangskorngröße.</a:t>
                </a:r>
                <a:endParaRPr lang="de-DE" dirty="0"/>
              </a:p>
            </p:txBody>
          </p:sp>
        </mc:Fallback>
      </mc:AlternateContent>
      <p:sp>
        <p:nvSpPr>
          <p:cNvPr id="4" name="Foliennummernplatzhalter 3"/>
          <p:cNvSpPr>
            <a:spLocks noGrp="1"/>
          </p:cNvSpPr>
          <p:nvPr>
            <p:ph type="sldNum" sz="quarter" idx="10"/>
          </p:nvPr>
        </p:nvSpPr>
        <p:spPr/>
        <p:txBody>
          <a:bodyPr/>
          <a:lstStyle/>
          <a:p>
            <a:fld id="{7F73220C-1744-411A-86A9-99D0E0E146A8}" type="slidenum">
              <a:rPr lang="de-DE" smtClean="0"/>
              <a:t>6</a:t>
            </a:fld>
            <a:endParaRPr lang="de-DE"/>
          </a:p>
        </p:txBody>
      </p:sp>
    </p:spTree>
    <p:extLst>
      <p:ext uri="{BB962C8B-B14F-4D97-AF65-F5344CB8AC3E}">
        <p14:creationId xmlns:p14="http://schemas.microsoft.com/office/powerpoint/2010/main" val="117871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Streckbiegen</a:t>
            </a:r>
          </a:p>
          <a:p>
            <a:r>
              <a:rPr lang="de-DE" dirty="0" smtClean="0"/>
              <a:t>Fällt</a:t>
            </a:r>
            <a:r>
              <a:rPr lang="de-DE" baseline="0" dirty="0" smtClean="0"/>
              <a:t> unter die Rubrik „Biegen“ deshalb Umformen von festen Körpern mit der Zielsetzung den plastischen Zustand im wesentlichen durch eine Biegebeanspruchung herbeizuführen. Größte Problematik ist die Rückfederung. </a:t>
            </a:r>
          </a:p>
          <a:p>
            <a:endParaRPr lang="de-DE" dirty="0"/>
          </a:p>
        </p:txBody>
      </p:sp>
      <p:sp>
        <p:nvSpPr>
          <p:cNvPr id="4" name="Foliennummernplatzhalter 3"/>
          <p:cNvSpPr>
            <a:spLocks noGrp="1"/>
          </p:cNvSpPr>
          <p:nvPr>
            <p:ph type="sldNum" sz="quarter" idx="10"/>
          </p:nvPr>
        </p:nvSpPr>
        <p:spPr/>
        <p:txBody>
          <a:bodyPr/>
          <a:lstStyle/>
          <a:p>
            <a:fld id="{7F73220C-1744-411A-86A9-99D0E0E146A8}" type="slidenum">
              <a:rPr lang="de-DE" smtClean="0"/>
              <a:t>7</a:t>
            </a:fld>
            <a:endParaRPr lang="de-DE"/>
          </a:p>
        </p:txBody>
      </p:sp>
    </p:spTree>
    <p:extLst>
      <p:ext uri="{BB962C8B-B14F-4D97-AF65-F5344CB8AC3E}">
        <p14:creationId xmlns:p14="http://schemas.microsoft.com/office/powerpoint/2010/main" val="3425495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F73220C-1744-411A-86A9-99D0E0E146A8}" type="slidenum">
              <a:rPr lang="de-DE" smtClean="0"/>
              <a:t>15</a:t>
            </a:fld>
            <a:endParaRPr lang="de-DE"/>
          </a:p>
        </p:txBody>
      </p:sp>
    </p:spTree>
    <p:extLst>
      <p:ext uri="{BB962C8B-B14F-4D97-AF65-F5344CB8AC3E}">
        <p14:creationId xmlns:p14="http://schemas.microsoft.com/office/powerpoint/2010/main" val="2555194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7F73220C-1744-411A-86A9-99D0E0E146A8}" type="slidenum">
              <a:rPr lang="de-DE" smtClean="0"/>
              <a:t>27</a:t>
            </a:fld>
            <a:endParaRPr lang="de-DE"/>
          </a:p>
        </p:txBody>
      </p:sp>
    </p:spTree>
    <p:extLst>
      <p:ext uri="{BB962C8B-B14F-4D97-AF65-F5344CB8AC3E}">
        <p14:creationId xmlns:p14="http://schemas.microsoft.com/office/powerpoint/2010/main" val="338155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5DD7C81-5917-414A-ABF0-E6D5AFD43BD2}" type="datetimeFigureOut">
              <a:rPr lang="de-DE" smtClean="0"/>
              <a:t>20.03.2014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308569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5DD7C81-5917-414A-ABF0-E6D5AFD43BD2}" type="datetimeFigureOut">
              <a:rPr lang="de-DE" smtClean="0"/>
              <a:t>20.03.2014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159268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5DD7C81-5917-414A-ABF0-E6D5AFD43BD2}" type="datetimeFigureOut">
              <a:rPr lang="de-DE" smtClean="0"/>
              <a:t>20.03.2014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21933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5DD7C81-5917-414A-ABF0-E6D5AFD43BD2}" type="datetimeFigureOut">
              <a:rPr lang="de-DE" smtClean="0"/>
              <a:t>20.03.2014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380995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15DD7C81-5917-414A-ABF0-E6D5AFD43BD2}" type="datetimeFigureOut">
              <a:rPr lang="de-DE" smtClean="0"/>
              <a:t>20.03.2014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15575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5DD7C81-5917-414A-ABF0-E6D5AFD43BD2}" type="datetimeFigureOut">
              <a:rPr lang="de-DE" smtClean="0"/>
              <a:t>20.03.2014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262759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5DD7C81-5917-414A-ABF0-E6D5AFD43BD2}" type="datetimeFigureOut">
              <a:rPr lang="de-DE" smtClean="0"/>
              <a:t>20.03.2014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120145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5DD7C81-5917-414A-ABF0-E6D5AFD43BD2}" type="datetimeFigureOut">
              <a:rPr lang="de-DE" smtClean="0"/>
              <a:t>20.03.2014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296292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5DD7C81-5917-414A-ABF0-E6D5AFD43BD2}" type="datetimeFigureOut">
              <a:rPr lang="de-DE" smtClean="0"/>
              <a:t>20.03.2014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338877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5DD7C81-5917-414A-ABF0-E6D5AFD43BD2}" type="datetimeFigureOut">
              <a:rPr lang="de-DE" smtClean="0"/>
              <a:t>20.03.2014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346690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5DD7C81-5917-414A-ABF0-E6D5AFD43BD2}" type="datetimeFigureOut">
              <a:rPr lang="de-DE" smtClean="0"/>
              <a:t>20.03.2014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21ACF41-0C05-43FB-B4A4-4EAA06136ECF}" type="slidenum">
              <a:rPr lang="de-DE" smtClean="0"/>
              <a:t>‹Nr.›</a:t>
            </a:fld>
            <a:endParaRPr lang="de-DE"/>
          </a:p>
        </p:txBody>
      </p:sp>
    </p:spTree>
    <p:extLst>
      <p:ext uri="{BB962C8B-B14F-4D97-AF65-F5344CB8AC3E}">
        <p14:creationId xmlns:p14="http://schemas.microsoft.com/office/powerpoint/2010/main" val="279224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7C81-5917-414A-ABF0-E6D5AFD43BD2}" type="datetimeFigureOut">
              <a:rPr lang="de-DE" smtClean="0"/>
              <a:t>20.03.2014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ACF41-0C05-43FB-B4A4-4EAA06136ECF}" type="slidenum">
              <a:rPr lang="de-DE" smtClean="0"/>
              <a:t>‹Nr.›</a:t>
            </a:fld>
            <a:endParaRPr lang="de-DE"/>
          </a:p>
        </p:txBody>
      </p:sp>
    </p:spTree>
    <p:extLst>
      <p:ext uri="{BB962C8B-B14F-4D97-AF65-F5344CB8AC3E}">
        <p14:creationId xmlns:p14="http://schemas.microsoft.com/office/powerpoint/2010/main" val="1895283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DE" sz="4000" b="1" i="1" dirty="0" smtClean="0"/>
              <a:t>Einfluss des Ausgangs- und</a:t>
            </a:r>
            <a:br>
              <a:rPr lang="de-DE" sz="4000" b="1" i="1" dirty="0" smtClean="0"/>
            </a:br>
            <a:r>
              <a:rPr lang="de-DE" sz="4000" b="1" i="1" dirty="0" smtClean="0"/>
              <a:t>Werkzeugmaterials auf</a:t>
            </a:r>
            <a:br>
              <a:rPr lang="de-DE" sz="4000" b="1" i="1" dirty="0" smtClean="0"/>
            </a:br>
            <a:r>
              <a:rPr lang="de-DE" sz="4000" b="1" i="1" dirty="0" smtClean="0"/>
              <a:t>Umformprozesse zur Herstellung von</a:t>
            </a:r>
            <a:br>
              <a:rPr lang="de-DE" sz="4000" b="1" i="1" dirty="0" smtClean="0"/>
            </a:br>
            <a:r>
              <a:rPr lang="de-DE" sz="4000" b="1" i="1" dirty="0" smtClean="0"/>
              <a:t>Verzierungselementen in der</a:t>
            </a:r>
            <a:br>
              <a:rPr lang="de-DE" sz="4000" b="1" i="1" dirty="0" smtClean="0"/>
            </a:br>
            <a:r>
              <a:rPr lang="de-DE" sz="4000" b="1" i="1" dirty="0" smtClean="0"/>
              <a:t>Automobilbranche</a:t>
            </a:r>
            <a:br>
              <a:rPr lang="de-DE" sz="4000" b="1" i="1" dirty="0" smtClean="0"/>
            </a:br>
            <a:endParaRPr lang="de-DE" sz="2800" i="1" dirty="0"/>
          </a:p>
        </p:txBody>
      </p:sp>
      <p:sp>
        <p:nvSpPr>
          <p:cNvPr id="3" name="Untertitel 2"/>
          <p:cNvSpPr>
            <a:spLocks noGrp="1"/>
          </p:cNvSpPr>
          <p:nvPr>
            <p:ph type="subTitle" idx="1"/>
          </p:nvPr>
        </p:nvSpPr>
        <p:spPr>
          <a:xfrm>
            <a:off x="1371600" y="4509120"/>
            <a:ext cx="6008712" cy="1512168"/>
          </a:xfrm>
        </p:spPr>
        <p:txBody>
          <a:bodyPr/>
          <a:lstStyle/>
          <a:p>
            <a:r>
              <a:rPr lang="de-DE" dirty="0" smtClean="0"/>
              <a:t>Benedikt </a:t>
            </a:r>
            <a:r>
              <a:rPr lang="de-DE" dirty="0" err="1" smtClean="0"/>
              <a:t>Kaffanke</a:t>
            </a:r>
            <a:endParaRPr lang="de-DE" dirty="0" smtClean="0"/>
          </a:p>
          <a:p>
            <a:endParaRPr lang="de-DE" dirty="0"/>
          </a:p>
        </p:txBody>
      </p:sp>
    </p:spTree>
    <p:extLst>
      <p:ext uri="{BB962C8B-B14F-4D97-AF65-F5344CB8AC3E}">
        <p14:creationId xmlns:p14="http://schemas.microsoft.com/office/powerpoint/2010/main" val="125371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Kröpfen im Prinzip</a:t>
            </a:r>
            <a:endParaRPr lang="de-DE" dirty="0"/>
          </a:p>
        </p:txBody>
      </p:sp>
      <p:pic>
        <p:nvPicPr>
          <p:cNvPr id="5" name="Inhaltsplatzhalt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208525"/>
            <a:ext cx="4038600" cy="3309312"/>
          </a:xfrm>
        </p:spPr>
      </p:pic>
      <p:pic>
        <p:nvPicPr>
          <p:cNvPr id="6" name="Inhaltsplatzhalt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199" y="2996952"/>
            <a:ext cx="4313479" cy="1628671"/>
          </a:xfrm>
        </p:spPr>
      </p:pic>
    </p:spTree>
    <p:extLst>
      <p:ext uri="{BB962C8B-B14F-4D97-AF65-F5344CB8AC3E}">
        <p14:creationId xmlns:p14="http://schemas.microsoft.com/office/powerpoint/2010/main" val="241922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5300" i="1" dirty="0" smtClean="0"/>
              <a:t>Analogie</a:t>
            </a:r>
            <a:r>
              <a:rPr lang="de-DE" dirty="0" smtClean="0"/>
              <a:t> </a:t>
            </a:r>
            <a:br>
              <a:rPr lang="de-DE" dirty="0" smtClean="0"/>
            </a:br>
            <a:endParaRPr lang="de-DE" dirty="0"/>
          </a:p>
        </p:txBody>
      </p:sp>
      <p:sp>
        <p:nvSpPr>
          <p:cNvPr id="3" name="Inhaltsplatzhalter 2"/>
          <p:cNvSpPr>
            <a:spLocks noGrp="1"/>
          </p:cNvSpPr>
          <p:nvPr>
            <p:ph idx="1"/>
          </p:nvPr>
        </p:nvSpPr>
        <p:spPr/>
        <p:txBody>
          <a:bodyPr/>
          <a:lstStyle/>
          <a:p>
            <a:pPr marL="0" indent="0">
              <a:buNone/>
            </a:pPr>
            <a:r>
              <a:rPr lang="de-DE" dirty="0" smtClean="0"/>
              <a:t>Kröpfen </a:t>
            </a:r>
            <a:r>
              <a:rPr lang="de-DE" dirty="0"/>
              <a:t>S</a:t>
            </a:r>
            <a:r>
              <a:rPr lang="de-DE" dirty="0" smtClean="0"/>
              <a:t>ymbiose aus Biegen (Umformzone 1) und Drahtziehen oder Extrudieren (Umformzone 2). Analogie zum Drahtziehen weil dort auch der Werkstoff in der Deformierungszone in die gleiche Richtung fließt wie die Bewegungsrichtung des formgebenden Werkzeugs (Ziehstempel oder beim Drahtziehen die Matrize).</a:t>
            </a:r>
            <a:endParaRPr lang="de-DE" dirty="0"/>
          </a:p>
        </p:txBody>
      </p:sp>
    </p:spTree>
    <p:extLst>
      <p:ext uri="{BB962C8B-B14F-4D97-AF65-F5344CB8AC3E}">
        <p14:creationId xmlns:p14="http://schemas.microsoft.com/office/powerpoint/2010/main" val="202324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Drahtziehen</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916832"/>
            <a:ext cx="6121321" cy="3096344"/>
          </a:xfrm>
        </p:spPr>
      </p:pic>
    </p:spTree>
    <p:extLst>
      <p:ext uri="{BB962C8B-B14F-4D97-AF65-F5344CB8AC3E}">
        <p14:creationId xmlns:p14="http://schemas.microsoft.com/office/powerpoint/2010/main" val="3014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Umformzone Analogie</a:t>
            </a:r>
            <a:br>
              <a:rPr lang="de-DE" dirty="0" smtClean="0"/>
            </a:br>
            <a:r>
              <a:rPr lang="de-DE" sz="3600" b="1" i="1" dirty="0" smtClean="0">
                <a:solidFill>
                  <a:srgbClr val="FF0000"/>
                </a:solidFill>
              </a:rPr>
              <a:t>Materialfluss visuell durch Gitterlinien</a:t>
            </a:r>
            <a:endParaRPr lang="de-DE" sz="3600" b="1" i="1" dirty="0">
              <a:solidFill>
                <a:srgbClr val="FF0000"/>
              </a:solidFill>
            </a:endParaRPr>
          </a:p>
        </p:txBody>
      </p:sp>
      <p:sp>
        <p:nvSpPr>
          <p:cNvPr id="3" name="Inhaltsplatzhalter 2"/>
          <p:cNvSpPr>
            <a:spLocks noGrp="1"/>
          </p:cNvSpPr>
          <p:nvPr>
            <p:ph sz="half" idx="1"/>
          </p:nvPr>
        </p:nvSpPr>
        <p:spPr/>
        <p:txBody>
          <a:bodyPr/>
          <a:lstStyle/>
          <a:p>
            <a:pPr marL="0" indent="0">
              <a:buNone/>
            </a:pPr>
            <a:r>
              <a:rPr lang="de-DE" dirty="0" smtClean="0"/>
              <a:t>Drahtziehen, Extrudieren zum Kröpfen</a:t>
            </a:r>
          </a:p>
          <a:p>
            <a:pPr marL="0" indent="0">
              <a:buNone/>
            </a:pPr>
            <a:endParaRPr lang="de-DE" dirty="0"/>
          </a:p>
        </p:txBody>
      </p:sp>
      <p:pic>
        <p:nvPicPr>
          <p:cNvPr id="5" name="Inhaltsplatzhalt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9512" y="2780928"/>
            <a:ext cx="4038600" cy="2112186"/>
          </a:xfr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80928"/>
            <a:ext cx="3533986" cy="2160240"/>
          </a:xfrm>
          <a:prstGeom prst="rect">
            <a:avLst/>
          </a:prstGeom>
        </p:spPr>
      </p:pic>
    </p:spTree>
    <p:extLst>
      <p:ext uri="{BB962C8B-B14F-4D97-AF65-F5344CB8AC3E}">
        <p14:creationId xmlns:p14="http://schemas.microsoft.com/office/powerpoint/2010/main" val="241330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Messauswertung</a:t>
            </a:r>
            <a:br>
              <a:rPr lang="de-DE" dirty="0" smtClean="0"/>
            </a:br>
            <a:r>
              <a:rPr lang="de-DE" dirty="0" smtClean="0"/>
              <a:t>Methoden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sz="half" idx="1"/>
              </p:nvPr>
            </p:nvSpPr>
            <p:spPr/>
            <p:txBody>
              <a:bodyPr>
                <a:normAutofit/>
              </a:bodyPr>
              <a:lstStyle/>
              <a:p>
                <a:pPr marL="0" indent="0">
                  <a:buNone/>
                </a:pPr>
                <a:r>
                  <a:rPr lang="de-DE" dirty="0" smtClean="0"/>
                  <a:t>Mittelwert</a:t>
                </a:r>
              </a:p>
              <a:p>
                <a:pPr marL="0" indent="0">
                  <a:buNone/>
                </a:pPr>
                <a:endParaRPr lang="de-DE" dirty="0" smtClean="0"/>
              </a:p>
              <a:p>
                <a:pPr marL="0" indent="0">
                  <a:buNone/>
                </a:pPr>
                <a:endParaRPr lang="de-DE" dirty="0"/>
              </a:p>
              <a:p>
                <a:pPr marL="0" indent="0">
                  <a:buNone/>
                </a:pPr>
                <a14:m>
                  <m:oMathPara xmlns:m="http://schemas.openxmlformats.org/officeDocument/2006/math">
                    <m:oMathParaPr>
                      <m:jc m:val="centerGroup"/>
                    </m:oMathParaPr>
                    <m:oMath xmlns:m="http://schemas.openxmlformats.org/officeDocument/2006/math">
                      <m:acc>
                        <m:accPr>
                          <m:chr m:val="̅"/>
                          <m:ctrlPr>
                            <a:rPr lang="de-DE" i="1" smtClean="0">
                              <a:latin typeface="Cambria Math"/>
                            </a:rPr>
                          </m:ctrlPr>
                        </m:accPr>
                        <m:e>
                          <m:r>
                            <a:rPr lang="de-DE" b="0" i="1" smtClean="0">
                              <a:latin typeface="Cambria Math"/>
                            </a:rPr>
                            <m:t>𝑥</m:t>
                          </m:r>
                          <m:r>
                            <a:rPr lang="de-DE" b="0" i="1" smtClean="0">
                              <a:latin typeface="Cambria Math"/>
                            </a:rPr>
                            <m:t> </m:t>
                          </m:r>
                        </m:e>
                      </m:acc>
                      <m:r>
                        <a:rPr lang="de-DE" i="1" smtClean="0">
                          <a:latin typeface="Cambria Math"/>
                          <a:ea typeface="Cambria Math"/>
                        </a:rPr>
                        <m:t>=</m:t>
                      </m:r>
                      <m:f>
                        <m:fPr>
                          <m:ctrlPr>
                            <a:rPr lang="de-DE" i="1" smtClean="0">
                              <a:latin typeface="Cambria Math"/>
                              <a:ea typeface="Cambria Math"/>
                            </a:rPr>
                          </m:ctrlPr>
                        </m:fPr>
                        <m:num>
                          <m:d>
                            <m:dPr>
                              <m:ctrlPr>
                                <a:rPr lang="de-DE" i="1" smtClean="0">
                                  <a:latin typeface="Cambria Math"/>
                                  <a:ea typeface="Cambria Math"/>
                                </a:rPr>
                              </m:ctrlPr>
                            </m:dPr>
                            <m:e>
                              <m:nary>
                                <m:naryPr>
                                  <m:chr m:val="∑"/>
                                  <m:ctrlPr>
                                    <a:rPr lang="de-DE" i="1" smtClean="0">
                                      <a:latin typeface="Cambria Math"/>
                                      <a:ea typeface="Cambria Math"/>
                                    </a:rPr>
                                  </m:ctrlPr>
                                </m:naryPr>
                                <m:sub>
                                  <m:r>
                                    <m:rPr>
                                      <m:brk m:alnAt="23"/>
                                    </m:rPr>
                                    <a:rPr lang="de-DE" b="0" i="1" smtClean="0">
                                      <a:latin typeface="Cambria Math"/>
                                      <a:ea typeface="Cambria Math"/>
                                    </a:rPr>
                                    <m:t>𝑖</m:t>
                                  </m:r>
                                  <m:r>
                                    <a:rPr lang="de-DE" b="0" i="1" smtClean="0">
                                      <a:latin typeface="Cambria Math"/>
                                      <a:ea typeface="Cambria Math"/>
                                    </a:rPr>
                                    <m:t>=1</m:t>
                                  </m:r>
                                </m:sub>
                                <m:sup>
                                  <m:r>
                                    <a:rPr lang="de-DE" b="0" i="1" smtClean="0">
                                      <a:latin typeface="Cambria Math"/>
                                      <a:ea typeface="Cambria Math"/>
                                    </a:rPr>
                                    <m:t>𝑛</m:t>
                                  </m:r>
                                </m:sup>
                                <m:e>
                                  <m:sSub>
                                    <m:sSubPr>
                                      <m:ctrlPr>
                                        <a:rPr lang="de-DE" i="1" smtClean="0">
                                          <a:latin typeface="Cambria Math"/>
                                          <a:ea typeface="Cambria Math"/>
                                        </a:rPr>
                                      </m:ctrlPr>
                                    </m:sSubPr>
                                    <m:e>
                                      <m:r>
                                        <a:rPr lang="de-DE" b="0" i="1" smtClean="0">
                                          <a:latin typeface="Cambria Math"/>
                                          <a:ea typeface="Cambria Math"/>
                                        </a:rPr>
                                        <m:t>𝑥</m:t>
                                      </m:r>
                                    </m:e>
                                    <m:sub>
                                      <m:r>
                                        <a:rPr lang="de-DE" b="0" i="1" smtClean="0">
                                          <a:latin typeface="Cambria Math"/>
                                          <a:ea typeface="Cambria Math"/>
                                        </a:rPr>
                                        <m:t>𝑖</m:t>
                                      </m:r>
                                    </m:sub>
                                  </m:sSub>
                                </m:e>
                              </m:nary>
                            </m:e>
                          </m:d>
                        </m:num>
                        <m:den>
                          <m:r>
                            <a:rPr lang="de-DE" b="0" i="1" smtClean="0">
                              <a:latin typeface="Cambria Math"/>
                              <a:ea typeface="Cambria Math"/>
                            </a:rPr>
                            <m:t>𝑛</m:t>
                          </m:r>
                        </m:den>
                      </m:f>
                    </m:oMath>
                  </m:oMathPara>
                </a14:m>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sz="half" idx="1"/>
              </p:nvPr>
            </p:nvSpPr>
            <p:spPr>
              <a:blipFill rotWithShape="1">
                <a:blip r:embed="rId2"/>
                <a:stretch>
                  <a:fillRect l="-3017" t="-121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4" name="Inhaltsplatzhalter 3"/>
              <p:cNvSpPr>
                <a:spLocks noGrp="1"/>
              </p:cNvSpPr>
              <p:nvPr>
                <p:ph sz="half" idx="2"/>
              </p:nvPr>
            </p:nvSpPr>
            <p:spPr/>
            <p:txBody>
              <a:bodyPr>
                <a:normAutofit/>
              </a:bodyPr>
              <a:lstStyle/>
              <a:p>
                <a:pPr marL="0" indent="0">
                  <a:buNone/>
                </a:pPr>
                <a:r>
                  <a:rPr lang="de-DE" dirty="0" smtClean="0"/>
                  <a:t>Standardabweichung des Einzelwertes</a:t>
                </a:r>
                <a:endParaRPr lang="de-DE" dirty="0"/>
              </a:p>
              <a:p>
                <a:pPr marL="0" indent="0">
                  <a:buNone/>
                </a:pPr>
                <a:r>
                  <a:rPr lang="de-DE" dirty="0"/>
                  <a:t>   </a:t>
                </a:r>
                <a14:m>
                  <m:oMath xmlns:m="http://schemas.openxmlformats.org/officeDocument/2006/math">
                    <m:r>
                      <a:rPr lang="de-DE" b="0" i="1" smtClean="0">
                        <a:latin typeface="Cambria Math"/>
                      </a:rPr>
                      <m:t>𝑠</m:t>
                    </m:r>
                    <m:r>
                      <a:rPr lang="de-DE" b="0" i="1" smtClean="0">
                        <a:latin typeface="Cambria Math"/>
                      </a:rPr>
                      <m:t>= </m:t>
                    </m:r>
                    <m:rad>
                      <m:radPr>
                        <m:degHide m:val="on"/>
                        <m:ctrlPr>
                          <a:rPr lang="de-DE" b="0" i="1" smtClean="0">
                            <a:latin typeface="Cambria Math"/>
                          </a:rPr>
                        </m:ctrlPr>
                      </m:radPr>
                      <m:deg/>
                      <m:e>
                        <m:f>
                          <m:fPr>
                            <m:ctrlPr>
                              <a:rPr lang="de-DE" b="0" i="1" smtClean="0">
                                <a:latin typeface="Cambria Math"/>
                              </a:rPr>
                            </m:ctrlPr>
                          </m:fPr>
                          <m:num>
                            <m:nary>
                              <m:naryPr>
                                <m:chr m:val="∑"/>
                                <m:ctrlPr>
                                  <a:rPr lang="de-DE" b="0" i="1" smtClean="0">
                                    <a:latin typeface="Cambria Math"/>
                                  </a:rPr>
                                </m:ctrlPr>
                              </m:naryPr>
                              <m:sub>
                                <m:r>
                                  <m:rPr>
                                    <m:brk m:alnAt="23"/>
                                  </m:rPr>
                                  <a:rPr lang="de-DE" b="0" i="1" smtClean="0">
                                    <a:latin typeface="Cambria Math"/>
                                  </a:rPr>
                                  <m:t>𝑖</m:t>
                                </m:r>
                                <m:r>
                                  <a:rPr lang="de-DE" b="0" i="1" smtClean="0">
                                    <a:latin typeface="Cambria Math"/>
                                  </a:rPr>
                                  <m:t>=1</m:t>
                                </m:r>
                              </m:sub>
                              <m:sup>
                                <m:r>
                                  <a:rPr lang="de-DE" b="0" i="1" smtClean="0">
                                    <a:latin typeface="Cambria Math"/>
                                  </a:rPr>
                                  <m:t>𝑛</m:t>
                                </m:r>
                              </m:sup>
                              <m:e>
                                <m:sSup>
                                  <m:sSupPr>
                                    <m:ctrlPr>
                                      <a:rPr lang="de-DE" b="0" i="1" smtClean="0">
                                        <a:latin typeface="Cambria Math"/>
                                      </a:rPr>
                                    </m:ctrlPr>
                                  </m:sSupPr>
                                  <m:e>
                                    <m:d>
                                      <m:dPr>
                                        <m:ctrlPr>
                                          <a:rPr lang="de-DE" b="0" i="1" smtClean="0">
                                            <a:latin typeface="Cambria Math"/>
                                          </a:rPr>
                                        </m:ctrlPr>
                                      </m:dPr>
                                      <m:e>
                                        <m:sSub>
                                          <m:sSubPr>
                                            <m:ctrlPr>
                                              <a:rPr lang="de-DE" b="0" i="1" smtClean="0">
                                                <a:latin typeface="Cambria Math"/>
                                              </a:rPr>
                                            </m:ctrlPr>
                                          </m:sSubPr>
                                          <m:e>
                                            <m:r>
                                              <a:rPr lang="de-DE" b="0" i="1" smtClean="0">
                                                <a:latin typeface="Cambria Math"/>
                                              </a:rPr>
                                              <m:t>𝑥</m:t>
                                            </m:r>
                                          </m:e>
                                          <m:sub>
                                            <m:r>
                                              <a:rPr lang="de-DE" b="0" i="1" smtClean="0">
                                                <a:latin typeface="Cambria Math"/>
                                              </a:rPr>
                                              <m:t>𝑖</m:t>
                                            </m:r>
                                          </m:sub>
                                        </m:sSub>
                                        <m:r>
                                          <a:rPr lang="de-DE" b="0" i="1" smtClean="0">
                                            <a:latin typeface="Cambria Math"/>
                                          </a:rPr>
                                          <m:t> − </m:t>
                                        </m:r>
                                        <m:acc>
                                          <m:accPr>
                                            <m:chr m:val="̅"/>
                                            <m:ctrlPr>
                                              <a:rPr lang="de-DE" b="0" i="1" smtClean="0">
                                                <a:latin typeface="Cambria Math"/>
                                              </a:rPr>
                                            </m:ctrlPr>
                                          </m:accPr>
                                          <m:e>
                                            <m:r>
                                              <a:rPr lang="de-DE" b="0" i="1" smtClean="0">
                                                <a:latin typeface="Cambria Math"/>
                                              </a:rPr>
                                              <m:t>𝑥</m:t>
                                            </m:r>
                                          </m:e>
                                        </m:acc>
                                      </m:e>
                                    </m:d>
                                  </m:e>
                                  <m:sup>
                                    <m:r>
                                      <a:rPr lang="de-DE" b="0" i="1" smtClean="0">
                                        <a:latin typeface="Cambria Math"/>
                                      </a:rPr>
                                      <m:t>2</m:t>
                                    </m:r>
                                  </m:sup>
                                </m:sSup>
                              </m:e>
                            </m:nary>
                          </m:num>
                          <m:den>
                            <m:r>
                              <a:rPr lang="de-DE" b="0" i="1" smtClean="0">
                                <a:latin typeface="Cambria Math"/>
                              </a:rPr>
                              <m:t>𝑛</m:t>
                            </m:r>
                            <m:r>
                              <a:rPr lang="de-DE" b="0" i="1" smtClean="0">
                                <a:latin typeface="Cambria Math"/>
                              </a:rPr>
                              <m:t>−1</m:t>
                            </m:r>
                          </m:den>
                        </m:f>
                      </m:e>
                    </m:rad>
                  </m:oMath>
                </a14:m>
                <a:endParaRPr lang="de-DE" dirty="0" smtClean="0"/>
              </a:p>
              <a:p>
                <a:pPr marL="0" indent="0">
                  <a:buNone/>
                </a:pPr>
                <a:r>
                  <a:rPr lang="de-DE" dirty="0" smtClean="0"/>
                  <a:t>Fehler mit Standardabweichung des Mittelwertes ermittelt</a:t>
                </a:r>
              </a:p>
              <a:p>
                <a:pPr marL="0" indent="0">
                  <a:buNone/>
                </a:pPr>
                <a:r>
                  <a:rPr lang="de-DE" dirty="0"/>
                  <a:t> </a:t>
                </a:r>
                <a:r>
                  <a:rPr lang="el-GR" dirty="0" smtClean="0"/>
                  <a:t>Δ</a:t>
                </a:r>
                <a14:m>
                  <m:oMath xmlns:m="http://schemas.openxmlformats.org/officeDocument/2006/math">
                    <m:acc>
                      <m:accPr>
                        <m:chr m:val="̅"/>
                        <m:ctrlPr>
                          <a:rPr lang="el-GR" i="1" smtClean="0">
                            <a:latin typeface="Cambria Math"/>
                          </a:rPr>
                        </m:ctrlPr>
                      </m:accPr>
                      <m:e>
                        <m:r>
                          <a:rPr lang="de-DE" b="0" i="1" smtClean="0">
                            <a:latin typeface="Cambria Math"/>
                          </a:rPr>
                          <m:t>𝑥</m:t>
                        </m:r>
                      </m:e>
                    </m:acc>
                  </m:oMath>
                </a14:m>
                <a:r>
                  <a:rPr lang="de-DE" dirty="0" smtClean="0"/>
                  <a:t> = </a:t>
                </a:r>
                <a14:m>
                  <m:oMath xmlns:m="http://schemas.openxmlformats.org/officeDocument/2006/math">
                    <m:sSub>
                      <m:sSubPr>
                        <m:ctrlPr>
                          <a:rPr lang="de-DE" i="1" smtClean="0">
                            <a:latin typeface="Cambria Math"/>
                          </a:rPr>
                        </m:ctrlPr>
                      </m:sSubPr>
                      <m:e>
                        <m:r>
                          <a:rPr lang="de-DE" b="0" i="1" smtClean="0">
                            <a:latin typeface="Cambria Math"/>
                          </a:rPr>
                          <m:t>𝑡</m:t>
                        </m:r>
                      </m:e>
                      <m:sub>
                        <m:r>
                          <a:rPr lang="de-DE" b="0" i="1" smtClean="0">
                            <a:latin typeface="Cambria Math"/>
                          </a:rPr>
                          <m:t>0,95</m:t>
                        </m:r>
                      </m:sub>
                    </m:sSub>
                  </m:oMath>
                </a14:m>
                <a:r>
                  <a:rPr lang="de-DE" dirty="0" smtClean="0"/>
                  <a:t> ∙ </a:t>
                </a:r>
                <a14:m>
                  <m:oMath xmlns:m="http://schemas.openxmlformats.org/officeDocument/2006/math">
                    <m:rad>
                      <m:radPr>
                        <m:degHide m:val="on"/>
                        <m:ctrlPr>
                          <a:rPr lang="de-DE" i="1" smtClean="0">
                            <a:latin typeface="Cambria Math"/>
                          </a:rPr>
                        </m:ctrlPr>
                      </m:radPr>
                      <m:deg/>
                      <m:e>
                        <m:f>
                          <m:fPr>
                            <m:ctrlPr>
                              <a:rPr lang="de-DE" i="1" smtClean="0">
                                <a:latin typeface="Cambria Math"/>
                              </a:rPr>
                            </m:ctrlPr>
                          </m:fPr>
                          <m:num>
                            <m:nary>
                              <m:naryPr>
                                <m:chr m:val="∑"/>
                                <m:ctrlPr>
                                  <a:rPr lang="de-DE" i="1" smtClean="0">
                                    <a:latin typeface="Cambria Math"/>
                                  </a:rPr>
                                </m:ctrlPr>
                              </m:naryPr>
                              <m:sub>
                                <m:r>
                                  <m:rPr>
                                    <m:brk m:alnAt="23"/>
                                  </m:rPr>
                                  <a:rPr lang="de-DE" b="0" i="1" smtClean="0">
                                    <a:latin typeface="Cambria Math"/>
                                  </a:rPr>
                                  <m:t>𝑖</m:t>
                                </m:r>
                                <m:r>
                                  <a:rPr lang="de-DE" b="0" i="1" smtClean="0">
                                    <a:latin typeface="Cambria Math"/>
                                  </a:rPr>
                                  <m:t>=1</m:t>
                                </m:r>
                              </m:sub>
                              <m:sup>
                                <m:r>
                                  <a:rPr lang="de-DE" b="0" i="1" smtClean="0">
                                    <a:latin typeface="Cambria Math"/>
                                  </a:rPr>
                                  <m:t>𝑛</m:t>
                                </m:r>
                              </m:sup>
                              <m:e>
                                <m:sSup>
                                  <m:sSupPr>
                                    <m:ctrlPr>
                                      <a:rPr lang="de-DE" i="1" smtClean="0">
                                        <a:latin typeface="Cambria Math"/>
                                      </a:rPr>
                                    </m:ctrlPr>
                                  </m:sSupPr>
                                  <m:e>
                                    <m:d>
                                      <m:dPr>
                                        <m:ctrlPr>
                                          <a:rPr lang="de-DE" i="1" smtClean="0">
                                            <a:latin typeface="Cambria Math"/>
                                          </a:rPr>
                                        </m:ctrlPr>
                                      </m:dPr>
                                      <m:e>
                                        <m:sSub>
                                          <m:sSubPr>
                                            <m:ctrlPr>
                                              <a:rPr lang="de-DE" i="1" smtClean="0">
                                                <a:latin typeface="Cambria Math"/>
                                              </a:rPr>
                                            </m:ctrlPr>
                                          </m:sSubPr>
                                          <m:e>
                                            <m:r>
                                              <a:rPr lang="de-DE" b="0" i="1" smtClean="0">
                                                <a:latin typeface="Cambria Math"/>
                                              </a:rPr>
                                              <m:t>𝑥</m:t>
                                            </m:r>
                                          </m:e>
                                          <m:sub>
                                            <m:r>
                                              <a:rPr lang="de-DE" b="0" i="1" smtClean="0">
                                                <a:latin typeface="Cambria Math"/>
                                              </a:rPr>
                                              <m:t>𝑖</m:t>
                                            </m:r>
                                          </m:sub>
                                        </m:sSub>
                                        <m:r>
                                          <a:rPr lang="de-DE" b="0" i="1" smtClean="0">
                                            <a:latin typeface="Cambria Math"/>
                                          </a:rPr>
                                          <m:t> − </m:t>
                                        </m:r>
                                        <m:acc>
                                          <m:accPr>
                                            <m:chr m:val="̅"/>
                                            <m:ctrlPr>
                                              <a:rPr lang="de-DE" b="0" i="1" smtClean="0">
                                                <a:latin typeface="Cambria Math"/>
                                              </a:rPr>
                                            </m:ctrlPr>
                                          </m:accPr>
                                          <m:e>
                                            <m:r>
                                              <a:rPr lang="de-DE" b="0" i="1" smtClean="0">
                                                <a:latin typeface="Cambria Math"/>
                                              </a:rPr>
                                              <m:t>𝑥</m:t>
                                            </m:r>
                                          </m:e>
                                        </m:acc>
                                      </m:e>
                                    </m:d>
                                  </m:e>
                                  <m:sup>
                                    <m:r>
                                      <a:rPr lang="de-DE" b="0" i="1" smtClean="0">
                                        <a:latin typeface="Cambria Math"/>
                                      </a:rPr>
                                      <m:t>2</m:t>
                                    </m:r>
                                  </m:sup>
                                </m:sSup>
                              </m:e>
                            </m:nary>
                          </m:num>
                          <m:den>
                            <m:d>
                              <m:dPr>
                                <m:ctrlPr>
                                  <a:rPr lang="de-DE" i="1" smtClean="0">
                                    <a:latin typeface="Cambria Math"/>
                                  </a:rPr>
                                </m:ctrlPr>
                              </m:dPr>
                              <m:e>
                                <m:r>
                                  <a:rPr lang="de-DE" b="0" i="1" smtClean="0">
                                    <a:latin typeface="Cambria Math"/>
                                  </a:rPr>
                                  <m:t>𝑛</m:t>
                                </m:r>
                                <m:r>
                                  <a:rPr lang="de-DE" b="0" i="1" smtClean="0">
                                    <a:latin typeface="Cambria Math"/>
                                  </a:rPr>
                                  <m:t>−1</m:t>
                                </m:r>
                              </m:e>
                            </m:d>
                            <m:r>
                              <a:rPr lang="de-DE" i="1" smtClean="0">
                                <a:latin typeface="Cambria Math"/>
                                <a:ea typeface="Cambria Math"/>
                              </a:rPr>
                              <m:t>∙</m:t>
                            </m:r>
                            <m:r>
                              <a:rPr lang="de-DE" b="0" i="1" smtClean="0">
                                <a:latin typeface="Cambria Math"/>
                                <a:ea typeface="Cambria Math"/>
                              </a:rPr>
                              <m:t>𝑛</m:t>
                            </m:r>
                          </m:den>
                        </m:f>
                      </m:e>
                    </m:rad>
                  </m:oMath>
                </a14:m>
                <a:endParaRPr lang="de-DE" dirty="0" smtClean="0"/>
              </a:p>
              <a:p>
                <a:pPr marL="0" indent="0">
                  <a:buNone/>
                </a:pPr>
                <a:endParaRPr lang="de-DE" dirty="0" smtClean="0"/>
              </a:p>
              <a:p>
                <a:pPr marL="0" indent="0">
                  <a:buNone/>
                </a:pPr>
                <a:endParaRPr lang="de-DE" dirty="0"/>
              </a:p>
              <a:p>
                <a:pPr marL="0" indent="0">
                  <a:buNone/>
                </a:pPr>
                <a:endParaRPr lang="de-DE" dirty="0"/>
              </a:p>
            </p:txBody>
          </p:sp>
        </mc:Choice>
        <mc:Fallback xmlns="">
          <p:sp>
            <p:nvSpPr>
              <p:cNvPr id="4" name="Inhaltsplatzhalter 3"/>
              <p:cNvSpPr>
                <a:spLocks noGrp="1" noRot="1" noChangeAspect="1" noMove="1" noResize="1" noEditPoints="1" noAdjustHandles="1" noChangeArrowheads="1" noChangeShapeType="1" noTextEdit="1"/>
              </p:cNvSpPr>
              <p:nvPr>
                <p:ph sz="half" idx="2"/>
              </p:nvPr>
            </p:nvSpPr>
            <p:spPr>
              <a:blipFill rotWithShape="1">
                <a:blip r:embed="rId3"/>
                <a:stretch>
                  <a:fillRect l="-3172" t="-1213"/>
                </a:stretch>
              </a:blipFill>
            </p:spPr>
            <p:txBody>
              <a:bodyPr/>
              <a:lstStyle/>
              <a:p>
                <a:r>
                  <a:rPr lang="de-DE">
                    <a:noFill/>
                  </a:rPr>
                  <a:t> </a:t>
                </a:r>
              </a:p>
            </p:txBody>
          </p:sp>
        </mc:Fallback>
      </mc:AlternateContent>
    </p:spTree>
    <p:extLst>
      <p:ext uri="{BB962C8B-B14F-4D97-AF65-F5344CB8AC3E}">
        <p14:creationId xmlns:p14="http://schemas.microsoft.com/office/powerpoint/2010/main" val="1520816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83568" y="188640"/>
            <a:ext cx="8136904" cy="2160240"/>
          </a:xfrm>
        </p:spPr>
        <p:txBody>
          <a:bodyPr>
            <a:normAutofit fontScale="90000"/>
          </a:bodyPr>
          <a:lstStyle/>
          <a:p>
            <a:r>
              <a:rPr lang="de-DE" dirty="0" smtClean="0"/>
              <a:t>Messlehre mit den für die Untersuchung</a:t>
            </a:r>
            <a:br>
              <a:rPr lang="de-DE" dirty="0" smtClean="0"/>
            </a:br>
            <a:r>
              <a:rPr lang="de-DE" dirty="0" smtClean="0"/>
              <a:t>signifikantesten Messpunkten (grün)</a:t>
            </a:r>
            <a:br>
              <a:rPr lang="de-DE" dirty="0" smtClean="0"/>
            </a:br>
            <a:r>
              <a:rPr lang="de-DE" dirty="0" smtClean="0"/>
              <a:t>„</a:t>
            </a:r>
            <a:r>
              <a:rPr lang="de-DE" i="1" dirty="0" smtClean="0"/>
              <a:t>Kontur </a:t>
            </a:r>
            <a:r>
              <a:rPr lang="de-DE" i="1" dirty="0" err="1" smtClean="0"/>
              <a:t>aussen</a:t>
            </a:r>
            <a:r>
              <a:rPr lang="de-DE" dirty="0" smtClean="0"/>
              <a:t>“</a:t>
            </a:r>
            <a:endParaRPr lang="de-DE" dirty="0"/>
          </a:p>
        </p:txBody>
      </p:sp>
      <p:pic>
        <p:nvPicPr>
          <p:cNvPr id="4" name="Inhaltsplatzhalt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7694" y="2780928"/>
            <a:ext cx="6963392" cy="3096344"/>
          </a:xfrm>
        </p:spPr>
      </p:pic>
    </p:spTree>
    <p:extLst>
      <p:ext uri="{BB962C8B-B14F-4D97-AF65-F5344CB8AC3E}">
        <p14:creationId xmlns:p14="http://schemas.microsoft.com/office/powerpoint/2010/main" val="245619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smtClean="0"/>
              <a:t>Messung „Kontur </a:t>
            </a:r>
            <a:r>
              <a:rPr lang="de-DE" dirty="0" err="1" smtClean="0"/>
              <a:t>aussen</a:t>
            </a:r>
            <a:r>
              <a:rPr lang="de-DE" dirty="0" smtClean="0"/>
              <a:t>“</a:t>
            </a:r>
            <a:endParaRPr lang="de-DE" dirty="0"/>
          </a:p>
        </p:txBody>
      </p:sp>
      <p:pic>
        <p:nvPicPr>
          <p:cNvPr id="4" name="Inhaltsplatzhalt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60804" y="1600200"/>
            <a:ext cx="6022391" cy="4525963"/>
          </a:xfrm>
        </p:spPr>
      </p:pic>
    </p:spTree>
    <p:extLst>
      <p:ext uri="{BB962C8B-B14F-4D97-AF65-F5344CB8AC3E}">
        <p14:creationId xmlns:p14="http://schemas.microsoft.com/office/powerpoint/2010/main" val="100660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1.Versuchsdurchlauf</a:t>
            </a:r>
            <a:endParaRPr lang="de-DE" dirty="0"/>
          </a:p>
        </p:txBody>
      </p:sp>
      <p:sp>
        <p:nvSpPr>
          <p:cNvPr id="3" name="Inhaltsplatzhalter 2"/>
          <p:cNvSpPr>
            <a:spLocks noGrp="1"/>
          </p:cNvSpPr>
          <p:nvPr>
            <p:ph idx="1"/>
          </p:nvPr>
        </p:nvSpPr>
        <p:spPr/>
        <p:txBody>
          <a:bodyPr>
            <a:normAutofit fontScale="85000" lnSpcReduction="10000"/>
          </a:bodyPr>
          <a:lstStyle/>
          <a:p>
            <a:pPr marL="0" indent="0">
              <a:buNone/>
            </a:pPr>
            <a:r>
              <a:rPr lang="de-DE" dirty="0" smtClean="0"/>
              <a:t>Es wurden nach dem 1. Versuchsdurchlauf der nach dem Streckbiegen abgebrochen wurde (aufgrund defekter Teile) ein 2. Durchgang gestartet. Im ersten Durchlauf beim Streckbiegen 60 Teile je 20 </a:t>
            </a:r>
            <a:r>
              <a:rPr lang="de-DE" dirty="0" err="1" smtClean="0"/>
              <a:t>Fxx</a:t>
            </a:r>
            <a:r>
              <a:rPr lang="de-DE" dirty="0" smtClean="0"/>
              <a:t>, F13 und F17.</a:t>
            </a:r>
          </a:p>
          <a:p>
            <a:pPr marL="0" indent="0">
              <a:buNone/>
            </a:pPr>
            <a:r>
              <a:rPr lang="de-DE" dirty="0" err="1" smtClean="0"/>
              <a:t>Fxx</a:t>
            </a:r>
            <a:r>
              <a:rPr lang="de-DE" dirty="0" smtClean="0"/>
              <a:t> Firmeninterne Bezeichnung des Lieferanten wird in Zustand T4 (lösungsgeglüht, kaltausgelagert) geliefert jedoch wird es etwas kürzer geglüht und abgeschreckt um es nach Auskunft des Lieferanten „Widerstandsfähiger gegen Umwelteinflüsse“ zu machen. Die beiden anderen Materialien kommen im Zustand T61 (lösungsgeglüht, nicht vollständig warmausgelagert, überaltert)</a:t>
            </a:r>
            <a:endParaRPr lang="de-DE" dirty="0"/>
          </a:p>
        </p:txBody>
      </p:sp>
    </p:spTree>
    <p:extLst>
      <p:ext uri="{BB962C8B-B14F-4D97-AF65-F5344CB8AC3E}">
        <p14:creationId xmlns:p14="http://schemas.microsoft.com/office/powerpoint/2010/main" val="270095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Eigenschaften Proben (1)</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651" y="1988840"/>
            <a:ext cx="8017273" cy="3312368"/>
          </a:xfrm>
        </p:spPr>
      </p:pic>
    </p:spTree>
    <p:extLst>
      <p:ext uri="{BB962C8B-B14F-4D97-AF65-F5344CB8AC3E}">
        <p14:creationId xmlns:p14="http://schemas.microsoft.com/office/powerpoint/2010/main" val="2316977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5300" dirty="0" smtClean="0"/>
              <a:t>Resultat Prozessschwankung</a:t>
            </a:r>
            <a:r>
              <a:rPr lang="de-DE" dirty="0" smtClean="0"/>
              <a:t/>
            </a:r>
            <a:br>
              <a:rPr lang="de-DE" dirty="0" smtClean="0"/>
            </a:br>
            <a:r>
              <a:rPr lang="de-DE" dirty="0" smtClean="0">
                <a:solidFill>
                  <a:srgbClr val="FF0000"/>
                </a:solidFill>
              </a:rPr>
              <a:t>F17 hier bestes Material</a:t>
            </a:r>
            <a:endParaRPr lang="de-DE" dirty="0">
              <a:solidFill>
                <a:srgbClr val="FF0000"/>
              </a:solidFill>
            </a:endParaRPr>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802386"/>
            <a:ext cx="6519100" cy="4506934"/>
          </a:xfrm>
        </p:spPr>
      </p:pic>
    </p:spTree>
    <p:extLst>
      <p:ext uri="{BB962C8B-B14F-4D97-AF65-F5344CB8AC3E}">
        <p14:creationId xmlns:p14="http://schemas.microsoft.com/office/powerpoint/2010/main" val="108404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Einleitung</a:t>
            </a:r>
            <a:br>
              <a:rPr lang="de-DE" dirty="0" smtClean="0"/>
            </a:br>
            <a:endParaRPr lang="de-DE"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2059" y="1600200"/>
            <a:ext cx="821988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457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Überlagerung </a:t>
            </a:r>
            <a:r>
              <a:rPr lang="de-DE" dirty="0" err="1" smtClean="0"/>
              <a:t>Rm</a:t>
            </a:r>
            <a:r>
              <a:rPr lang="de-DE" dirty="0" smtClean="0"/>
              <a:t> und Prozessschwankungen</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619" y="1715562"/>
            <a:ext cx="6104762" cy="4295238"/>
          </a:xfrm>
        </p:spPr>
      </p:pic>
    </p:spTree>
    <p:extLst>
      <p:ext uri="{BB962C8B-B14F-4D97-AF65-F5344CB8AC3E}">
        <p14:creationId xmlns:p14="http://schemas.microsoft.com/office/powerpoint/2010/main" val="157218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2.Versuchsserie</a:t>
            </a:r>
            <a:endParaRPr lang="de-DE" dirty="0"/>
          </a:p>
        </p:txBody>
      </p:sp>
      <p:sp>
        <p:nvSpPr>
          <p:cNvPr id="3" name="Inhaltsplatzhalter 2"/>
          <p:cNvSpPr>
            <a:spLocks noGrp="1"/>
          </p:cNvSpPr>
          <p:nvPr>
            <p:ph idx="1"/>
          </p:nvPr>
        </p:nvSpPr>
        <p:spPr/>
        <p:txBody>
          <a:bodyPr/>
          <a:lstStyle/>
          <a:p>
            <a:pPr marL="0" indent="0">
              <a:buNone/>
            </a:pPr>
            <a:r>
              <a:rPr lang="de-DE" dirty="0" smtClean="0"/>
              <a:t>Vermutung aus erster Serie Material mit etwas höherer Mindestzugfestigkeit wählen aufgrund von vorheriger Überlagerung (Diagramm mit </a:t>
            </a:r>
            <a:r>
              <a:rPr lang="de-DE" dirty="0" err="1" smtClean="0"/>
              <a:t>Rm</a:t>
            </a:r>
            <a:r>
              <a:rPr lang="de-DE" dirty="0" smtClean="0"/>
              <a:t>). Also zusätzlich F18 (Zustand T64: lösungsgeglüht und teilausgehärtet, biegefähig) sowie F19 (Zustand T5: abgeschreckt aus der Warmumformwärme und warmausgelagert) verwendet. Insgesamt 100 Teile je 20 F13, </a:t>
            </a:r>
            <a:r>
              <a:rPr lang="de-DE" dirty="0" err="1" smtClean="0"/>
              <a:t>Fxx</a:t>
            </a:r>
            <a:r>
              <a:rPr lang="de-DE" dirty="0" smtClean="0"/>
              <a:t>, F17, F18 und F19. </a:t>
            </a:r>
            <a:endParaRPr lang="de-DE" dirty="0"/>
          </a:p>
        </p:txBody>
      </p:sp>
    </p:spTree>
    <p:extLst>
      <p:ext uri="{BB962C8B-B14F-4D97-AF65-F5344CB8AC3E}">
        <p14:creationId xmlns:p14="http://schemas.microsoft.com/office/powerpoint/2010/main" val="346269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 Resultate nach Streckbiegen</a:t>
            </a:r>
            <a:endParaRPr lang="de-DE" dirty="0"/>
          </a:p>
        </p:txBody>
      </p:sp>
      <p:sp>
        <p:nvSpPr>
          <p:cNvPr id="3" name="Inhaltsplatzhalter 2"/>
          <p:cNvSpPr>
            <a:spLocks noGrp="1"/>
          </p:cNvSpPr>
          <p:nvPr>
            <p:ph idx="1"/>
          </p:nvPr>
        </p:nvSpPr>
        <p:spPr/>
        <p:txBody>
          <a:bodyPr/>
          <a:lstStyle/>
          <a:p>
            <a:pPr marL="0" indent="0">
              <a:buNone/>
            </a:pPr>
            <a:r>
              <a:rPr lang="de-DE" dirty="0" smtClean="0"/>
              <a:t>F 19 und F18 von der </a:t>
            </a:r>
            <a:r>
              <a:rPr lang="de-DE" dirty="0" err="1" smtClean="0"/>
              <a:t>Rm</a:t>
            </a:r>
            <a:r>
              <a:rPr lang="de-DE" dirty="0" smtClean="0"/>
              <a:t> zu hoch angesetzt. F19 passt nicht in die Spannvorrichtung der Fräseinheit. Auch die F18 Teile sind schwer zu Spannen. Dennoch die Ergebnisse.</a:t>
            </a:r>
          </a:p>
          <a:p>
            <a:pPr marL="0" indent="0">
              <a:buNone/>
            </a:pPr>
            <a:r>
              <a:rPr lang="de-DE" dirty="0" smtClean="0"/>
              <a:t>Nächste Folie Messwerte.</a:t>
            </a:r>
            <a:endParaRPr lang="de-DE" dirty="0"/>
          </a:p>
        </p:txBody>
      </p:sp>
    </p:spTree>
    <p:extLst>
      <p:ext uri="{BB962C8B-B14F-4D97-AF65-F5344CB8AC3E}">
        <p14:creationId xmlns:p14="http://schemas.microsoft.com/office/powerpoint/2010/main" val="393365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Nach Streckbiegen Neue Serie</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9811" y="1824547"/>
            <a:ext cx="5744377" cy="4077269"/>
          </a:xfrm>
        </p:spPr>
      </p:pic>
    </p:spTree>
    <p:extLst>
      <p:ext uri="{BB962C8B-B14F-4D97-AF65-F5344CB8AC3E}">
        <p14:creationId xmlns:p14="http://schemas.microsoft.com/office/powerpoint/2010/main" val="240952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Unterschiede Eigenschaften</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276872"/>
            <a:ext cx="8064896" cy="2376264"/>
          </a:xfrm>
        </p:spPr>
      </p:pic>
    </p:spTree>
    <p:extLst>
      <p:ext uri="{BB962C8B-B14F-4D97-AF65-F5344CB8AC3E}">
        <p14:creationId xmlns:p14="http://schemas.microsoft.com/office/powerpoint/2010/main" val="1091791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Engere Wahl</a:t>
            </a:r>
            <a:br>
              <a:rPr lang="de-DE" dirty="0" smtClean="0"/>
            </a:br>
            <a:r>
              <a:rPr lang="de-DE" dirty="0" smtClean="0"/>
              <a:t>geringerer Unterschied in den Ergebnissen hier. </a:t>
            </a:r>
            <a:r>
              <a:rPr lang="de-DE" dirty="0" err="1" smtClean="0"/>
              <a:t>Fxx</a:t>
            </a:r>
            <a:r>
              <a:rPr lang="de-DE" dirty="0" smtClean="0"/>
              <a:t> besser (MP1) </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0285" y="1734046"/>
            <a:ext cx="5763430" cy="4258270"/>
          </a:xfrm>
        </p:spPr>
      </p:pic>
    </p:spTree>
    <p:extLst>
      <p:ext uri="{BB962C8B-B14F-4D97-AF65-F5344CB8AC3E}">
        <p14:creationId xmlns:p14="http://schemas.microsoft.com/office/powerpoint/2010/main" val="602377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Vergleich Fräsen</a:t>
            </a:r>
            <a:br>
              <a:rPr lang="de-DE" dirty="0" smtClean="0"/>
            </a:br>
            <a:r>
              <a:rPr lang="de-DE" dirty="0" smtClean="0"/>
              <a:t>hier F17 geringste Schwankungen (MP1, MP2) </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232" y="2153205"/>
            <a:ext cx="5801535" cy="3419953"/>
          </a:xfrm>
        </p:spPr>
      </p:pic>
    </p:spTree>
    <p:extLst>
      <p:ext uri="{BB962C8B-B14F-4D97-AF65-F5344CB8AC3E}">
        <p14:creationId xmlns:p14="http://schemas.microsoft.com/office/powerpoint/2010/main" val="2622543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 Rückschlüsse</a:t>
            </a:r>
            <a:endParaRPr lang="de-DE" dirty="0"/>
          </a:p>
        </p:txBody>
      </p:sp>
      <p:sp>
        <p:nvSpPr>
          <p:cNvPr id="3" name="Inhaltsplatzhalter 2"/>
          <p:cNvSpPr>
            <a:spLocks noGrp="1"/>
          </p:cNvSpPr>
          <p:nvPr>
            <p:ph idx="1"/>
          </p:nvPr>
        </p:nvSpPr>
        <p:spPr>
          <a:xfrm>
            <a:off x="457200" y="1340768"/>
            <a:ext cx="8229600" cy="5040560"/>
          </a:xfrm>
        </p:spPr>
        <p:txBody>
          <a:bodyPr>
            <a:normAutofit fontScale="40000" lnSpcReduction="20000"/>
          </a:bodyPr>
          <a:lstStyle/>
          <a:p>
            <a:pPr marL="0" indent="0">
              <a:buNone/>
            </a:pPr>
            <a:r>
              <a:rPr lang="de-DE" sz="4200" b="1" i="1" dirty="0"/>
              <a:t>Stichpunkte zur Erlangung  einer Symmetrie beim Streckbiegen</a:t>
            </a:r>
            <a:r>
              <a:rPr lang="de-DE" dirty="0"/>
              <a:t>:</a:t>
            </a:r>
          </a:p>
          <a:p>
            <a:pPr marL="0" indent="0">
              <a:buNone/>
            </a:pPr>
            <a:r>
              <a:rPr lang="de-DE" dirty="0"/>
              <a:t> </a:t>
            </a:r>
          </a:p>
          <a:p>
            <a:pPr lvl="0"/>
            <a:r>
              <a:rPr lang="de-DE" dirty="0"/>
              <a:t>Bei defekten Hydraulikschläuchen sollten gleich die Schläuche für beide gegenüberliegenden Achsen gewechselt werden. Um zu vermeiden das wegen unterschiedlicher Strömungsgeschwindigkeiten (innere Reibung) verschiedene Drücke entstehen welche ein symmetrisches Fertigungsresultat negativ beeinflussen.</a:t>
            </a:r>
          </a:p>
          <a:p>
            <a:pPr lvl="0"/>
            <a:r>
              <a:rPr lang="de-DE" dirty="0"/>
              <a:t>Es ist darauf zu achten das </a:t>
            </a:r>
            <a:r>
              <a:rPr lang="de-DE" dirty="0" err="1"/>
              <a:t>Ausstauschhydraulikschläuche</a:t>
            </a:r>
            <a:r>
              <a:rPr lang="de-DE" dirty="0"/>
              <a:t> gleiche Länge und  gleiche Innen- sowie </a:t>
            </a:r>
            <a:r>
              <a:rPr lang="de-DE" dirty="0" err="1"/>
              <a:t>Aussendurchmesser</a:t>
            </a:r>
            <a:r>
              <a:rPr lang="de-DE" dirty="0"/>
              <a:t> haben.</a:t>
            </a:r>
          </a:p>
          <a:p>
            <a:pPr lvl="0"/>
            <a:r>
              <a:rPr lang="de-DE" dirty="0"/>
              <a:t>Das gleiche gilt für defekte oder </a:t>
            </a:r>
            <a:r>
              <a:rPr lang="de-DE"/>
              <a:t>alte </a:t>
            </a:r>
            <a:r>
              <a:rPr lang="de-DE" smtClean="0"/>
              <a:t>Ventile.</a:t>
            </a:r>
            <a:endParaRPr lang="de-DE" dirty="0"/>
          </a:p>
          <a:p>
            <a:pPr lvl="0"/>
            <a:r>
              <a:rPr lang="de-DE" dirty="0"/>
              <a:t>Aufgrund </a:t>
            </a:r>
            <a:r>
              <a:rPr lang="de-DE" dirty="0" err="1"/>
              <a:t>tribochemischer</a:t>
            </a:r>
            <a:r>
              <a:rPr lang="de-DE" dirty="0"/>
              <a:t> Vorgänge zwischen Bauteil und Biegeknüppel (z.B. Aluminiumaufbau) muss häufig von Hand nachgeschliffen werden was sich natürlich auf die Symmetrie auswirkt.</a:t>
            </a:r>
          </a:p>
          <a:p>
            <a:pPr lvl="0"/>
            <a:r>
              <a:rPr lang="de-DE" dirty="0"/>
              <a:t>Der Biegeknüppel selbst wird aus Vierkantstahl gebogen und später auf speziellen Vorrichtungen von Hand angepasst (nachgebogen) und durch Schrauben justiert (wieder ist das Handling die Problemquelle). </a:t>
            </a:r>
          </a:p>
          <a:p>
            <a:pPr lvl="0"/>
            <a:r>
              <a:rPr lang="de-DE" dirty="0"/>
              <a:t>Bei dem Handling der Maschinenbediener muss auf absolut gleiche Vorgehensweise geachtet werden (Aufbringen von Schmiermitteln im gleichen Takt und an den gleichen Stellen).</a:t>
            </a:r>
          </a:p>
          <a:p>
            <a:pPr lvl="0"/>
            <a:r>
              <a:rPr lang="de-DE" dirty="0"/>
              <a:t>Es sollte für jede Charge ein gewisser Vorlauf gefahren werden der von einem QM- Beauftragten überwacht wird und dessen Ergebnisse genau schriftlich festgehalten werden. Erst wenn dort die entscheidenden Parameter in Ordnung sind sollte die weiter Fertigung freigeben </a:t>
            </a:r>
            <a:r>
              <a:rPr lang="de-DE" dirty="0" smtClean="0"/>
              <a:t>werden. (Erststückfreigabe konsequent durchführen)</a:t>
            </a:r>
            <a:endParaRPr lang="de-DE" dirty="0"/>
          </a:p>
          <a:p>
            <a:pPr lvl="0"/>
            <a:r>
              <a:rPr lang="de-DE" dirty="0"/>
              <a:t>Das Streckbiegen ist der wichtigste Punkt um symmetrische makellose Resultate zu erzielen da man bei weiteren Verarbeitungsprozessen nicht mehr Nacharbeiten kann und den Fehler immer weiter </a:t>
            </a:r>
            <a:r>
              <a:rPr lang="de-DE" dirty="0" smtClean="0"/>
              <a:t>mitnimmt.</a:t>
            </a:r>
            <a:endParaRPr lang="de-DE" dirty="0"/>
          </a:p>
          <a:p>
            <a:pPr lvl="0"/>
            <a:r>
              <a:rPr lang="de-DE" dirty="0"/>
              <a:t>Bestelltext für Vormaterial </a:t>
            </a:r>
            <a:r>
              <a:rPr lang="de-DE" dirty="0" smtClean="0"/>
              <a:t>präzisieren.</a:t>
            </a:r>
            <a:endParaRPr lang="de-DE" dirty="0"/>
          </a:p>
          <a:p>
            <a:pPr lvl="0"/>
            <a:r>
              <a:rPr lang="de-DE" dirty="0"/>
              <a:t>Nur bei einem Lieferanten das Vormaterial </a:t>
            </a:r>
            <a:r>
              <a:rPr lang="de-DE" dirty="0" smtClean="0"/>
              <a:t>beziehen.</a:t>
            </a:r>
            <a:endParaRPr lang="de-DE" dirty="0"/>
          </a:p>
          <a:p>
            <a:endParaRPr lang="de-DE" dirty="0"/>
          </a:p>
        </p:txBody>
      </p:sp>
    </p:spTree>
    <p:extLst>
      <p:ext uri="{BB962C8B-B14F-4D97-AF65-F5344CB8AC3E}">
        <p14:creationId xmlns:p14="http://schemas.microsoft.com/office/powerpoint/2010/main" val="282307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971600" y="764704"/>
            <a:ext cx="6768752" cy="5909310"/>
          </a:xfrm>
          <a:prstGeom prst="rect">
            <a:avLst/>
          </a:prstGeom>
        </p:spPr>
        <p:txBody>
          <a:bodyPr wrap="square">
            <a:spAutoFit/>
          </a:bodyPr>
          <a:lstStyle/>
          <a:p>
            <a:r>
              <a:rPr lang="de-DE" dirty="0" smtClean="0"/>
              <a:t>In der Automobilbranche</a:t>
            </a:r>
            <a:r>
              <a:rPr lang="de-DE" baseline="0" dirty="0" smtClean="0"/>
              <a:t> steigende Qualitätsansprüche deshalb werden auch an Verzierungselemente in Bezug auf Maß- und Toleranzvorgaben von den Kunden  präzises Arbeiten verlangt. Trotz hoher Maschinenausstattung in der Fertigung sind die Menschlichen Fähigkeiten noch unverzichtbar z.B. Sichtprüfung zur Verifizierung der Qualität der Radien nach Kröpfprozessen.</a:t>
            </a:r>
          </a:p>
          <a:p>
            <a:r>
              <a:rPr lang="de-DE" baseline="0" dirty="0" smtClean="0"/>
              <a:t>Vorstellung der einzelnen Bearbeitungsschritte insbesondere bei dem VDKD Audi A3.</a:t>
            </a:r>
          </a:p>
          <a:p>
            <a:pPr marL="171450" indent="-171450">
              <a:buFont typeface="Wingdings" panose="05000000000000000000" pitchFamily="2" charset="2"/>
              <a:buChar char="§"/>
            </a:pPr>
            <a:r>
              <a:rPr lang="de-DE" baseline="0" dirty="0" smtClean="0"/>
              <a:t>Biegen</a:t>
            </a:r>
          </a:p>
          <a:p>
            <a:pPr marL="171450" indent="-171450">
              <a:buFont typeface="Wingdings" panose="05000000000000000000" pitchFamily="2" charset="2"/>
              <a:buChar char="§"/>
            </a:pPr>
            <a:r>
              <a:rPr lang="de-DE" baseline="0" dirty="0" smtClean="0"/>
              <a:t>Fräsen</a:t>
            </a:r>
          </a:p>
          <a:p>
            <a:pPr marL="171450" indent="-171450">
              <a:buFont typeface="Wingdings" panose="05000000000000000000" pitchFamily="2" charset="2"/>
              <a:buChar char="§"/>
            </a:pPr>
            <a:r>
              <a:rPr lang="de-DE" baseline="0" dirty="0" smtClean="0"/>
              <a:t>Beschneiden</a:t>
            </a:r>
          </a:p>
          <a:p>
            <a:pPr marL="171450" indent="-171450">
              <a:buFont typeface="Wingdings" panose="05000000000000000000" pitchFamily="2" charset="2"/>
              <a:buChar char="§"/>
            </a:pPr>
            <a:r>
              <a:rPr lang="de-DE" baseline="0" dirty="0" smtClean="0"/>
              <a:t>Schleifen und Polieren</a:t>
            </a:r>
          </a:p>
          <a:p>
            <a:pPr marL="171450" indent="-171450">
              <a:buFont typeface="Wingdings" panose="05000000000000000000" pitchFamily="2" charset="2"/>
              <a:buChar char="§"/>
            </a:pPr>
            <a:r>
              <a:rPr lang="de-DE" baseline="0" dirty="0" smtClean="0"/>
              <a:t>Eloxieren</a:t>
            </a:r>
          </a:p>
          <a:p>
            <a:pPr marL="171450" indent="-171450">
              <a:buFont typeface="Wingdings" panose="05000000000000000000" pitchFamily="2" charset="2"/>
              <a:buChar char="§"/>
            </a:pPr>
            <a:r>
              <a:rPr lang="de-DE" baseline="0" dirty="0" err="1" smtClean="0"/>
              <a:t>DURAPro</a:t>
            </a:r>
            <a:r>
              <a:rPr lang="de-DE" baseline="0" dirty="0" smtClean="0"/>
              <a:t> Beschichten</a:t>
            </a:r>
          </a:p>
          <a:p>
            <a:pPr marL="171450" indent="-171450">
              <a:buFont typeface="Wingdings" panose="05000000000000000000" pitchFamily="2" charset="2"/>
              <a:buChar char="§"/>
            </a:pPr>
            <a:r>
              <a:rPr lang="de-DE" baseline="0" dirty="0" smtClean="0"/>
              <a:t>Montage</a:t>
            </a:r>
          </a:p>
          <a:p>
            <a:endParaRPr lang="de-DE" baseline="0" dirty="0" smtClean="0"/>
          </a:p>
          <a:p>
            <a:r>
              <a:rPr lang="de-DE" baseline="0" dirty="0" smtClean="0"/>
              <a:t>Besondere Schwierigkeiten bei langen Profilen nach Umformstufen Toleranzen einzuhalten und kontinuierlich mit gleicher Qualität in Serie zu fertigen. Im Focus dieser Arbeit  Fertigungsprozesse Streckbiegen und Kröpfen.</a:t>
            </a:r>
          </a:p>
          <a:p>
            <a:endParaRPr lang="de-DE" dirty="0"/>
          </a:p>
        </p:txBody>
      </p:sp>
    </p:spTree>
    <p:extLst>
      <p:ext uri="{BB962C8B-B14F-4D97-AF65-F5344CB8AC3E}">
        <p14:creationId xmlns:p14="http://schemas.microsoft.com/office/powerpoint/2010/main" val="476649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Bauteil am Endprodukt</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1700808"/>
            <a:ext cx="5040560" cy="4580915"/>
          </a:xfrm>
        </p:spPr>
      </p:pic>
    </p:spTree>
    <p:extLst>
      <p:ext uri="{BB962C8B-B14F-4D97-AF65-F5344CB8AC3E}">
        <p14:creationId xmlns:p14="http://schemas.microsoft.com/office/powerpoint/2010/main" val="128910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683568" y="1028343"/>
            <a:ext cx="7344816" cy="4862870"/>
          </a:xfrm>
          <a:prstGeom prst="rect">
            <a:avLst/>
          </a:prstGeom>
        </p:spPr>
        <p:txBody>
          <a:bodyPr wrap="square">
            <a:spAutoFit/>
          </a:bodyPr>
          <a:lstStyle/>
          <a:p>
            <a:r>
              <a:rPr lang="de-DE" sz="4000" b="1" i="1" dirty="0" smtClean="0"/>
              <a:t>Anforderungen</a:t>
            </a:r>
          </a:p>
          <a:p>
            <a:endParaRPr lang="de-DE" dirty="0" smtClean="0"/>
          </a:p>
          <a:p>
            <a:pPr marL="171450" indent="-171450">
              <a:buFont typeface="Arial" panose="020B0604020202020204" pitchFamily="34" charset="0"/>
              <a:buChar char="•"/>
            </a:pPr>
            <a:r>
              <a:rPr lang="de-DE" dirty="0" smtClean="0"/>
              <a:t>Geringe Spaltmaße</a:t>
            </a:r>
          </a:p>
          <a:p>
            <a:pPr marL="171450" indent="-171450">
              <a:buFont typeface="Arial" panose="020B0604020202020204" pitchFamily="34" charset="0"/>
              <a:buChar char="•"/>
            </a:pPr>
            <a:r>
              <a:rPr lang="de-DE" dirty="0" smtClean="0"/>
              <a:t>Perfekte Symmetrie</a:t>
            </a:r>
          </a:p>
          <a:p>
            <a:pPr marL="171450" indent="-171450">
              <a:buFont typeface="Arial" panose="020B0604020202020204" pitchFamily="34" charset="0"/>
              <a:buChar char="•"/>
            </a:pPr>
            <a:r>
              <a:rPr lang="de-DE" dirty="0" smtClean="0"/>
              <a:t>Allgemeine Benutzerfreundlichkeit</a:t>
            </a:r>
            <a:r>
              <a:rPr lang="de-DE" baseline="0" dirty="0" smtClean="0"/>
              <a:t> (z.B. Hängenbleiben von Kleidungsstücken und Ähnlichem an dem Verzierungselement sollen ausgeschlossen sein</a:t>
            </a:r>
          </a:p>
          <a:p>
            <a:pPr marL="171450" indent="-171450">
              <a:buFont typeface="Arial" panose="020B0604020202020204" pitchFamily="34" charset="0"/>
              <a:buChar char="•"/>
            </a:pPr>
            <a:r>
              <a:rPr lang="de-DE" baseline="0" dirty="0" smtClean="0"/>
              <a:t>Flüssige Übergänge und Einklang zu weiteren Verzierungsobjekten des Fahrzeugs</a:t>
            </a:r>
          </a:p>
          <a:p>
            <a:pPr marL="171450" indent="-171450">
              <a:buFont typeface="Arial" panose="020B0604020202020204" pitchFamily="34" charset="0"/>
              <a:buChar char="•"/>
            </a:pPr>
            <a:r>
              <a:rPr lang="de-DE" baseline="0" dirty="0" smtClean="0"/>
              <a:t>Harmonischer Gesamteindruck</a:t>
            </a:r>
          </a:p>
          <a:p>
            <a:pPr marL="171450" indent="-171450">
              <a:buFont typeface="Arial" panose="020B0604020202020204" pitchFamily="34" charset="0"/>
              <a:buChar char="•"/>
            </a:pPr>
            <a:r>
              <a:rPr lang="de-DE" baseline="0" dirty="0" smtClean="0"/>
              <a:t>Keine Beulen</a:t>
            </a:r>
          </a:p>
          <a:p>
            <a:pPr marL="171450" indent="-171450">
              <a:buFont typeface="Arial" panose="020B0604020202020204" pitchFamily="34" charset="0"/>
              <a:buChar char="•"/>
            </a:pPr>
            <a:r>
              <a:rPr lang="de-DE" baseline="0" dirty="0" smtClean="0"/>
              <a:t>Keine Oberflächenfehler</a:t>
            </a:r>
          </a:p>
          <a:p>
            <a:pPr marL="171450" indent="-171450">
              <a:buFont typeface="Arial" panose="020B0604020202020204" pitchFamily="34" charset="0"/>
              <a:buChar char="•"/>
            </a:pPr>
            <a:r>
              <a:rPr lang="de-DE" baseline="0" dirty="0" smtClean="0"/>
              <a:t>Ideale Fugenläufe</a:t>
            </a:r>
          </a:p>
          <a:p>
            <a:pPr marL="171450" indent="-171450">
              <a:buFont typeface="Arial" panose="020B0604020202020204" pitchFamily="34" charset="0"/>
              <a:buChar char="•"/>
            </a:pPr>
            <a:r>
              <a:rPr lang="de-DE" baseline="0" dirty="0" smtClean="0"/>
              <a:t>Präzise Radien</a:t>
            </a:r>
          </a:p>
          <a:p>
            <a:pPr marL="171450" indent="-171450">
              <a:buFont typeface="Arial" panose="020B0604020202020204" pitchFamily="34" charset="0"/>
              <a:buChar char="•"/>
            </a:pPr>
            <a:r>
              <a:rPr lang="de-DE" baseline="0" dirty="0" smtClean="0"/>
              <a:t>Enge Form- und Lagetoleranzen</a:t>
            </a:r>
          </a:p>
          <a:p>
            <a:pPr marL="171450" indent="-171450">
              <a:buFont typeface="Arial" panose="020B0604020202020204" pitchFamily="34" charset="0"/>
              <a:buChar char="•"/>
            </a:pPr>
            <a:r>
              <a:rPr lang="de-DE" baseline="0" dirty="0" smtClean="0"/>
              <a:t>Enge Spalttoleranzen</a:t>
            </a:r>
          </a:p>
        </p:txBody>
      </p:sp>
    </p:spTree>
    <p:extLst>
      <p:ext uri="{BB962C8B-B14F-4D97-AF65-F5344CB8AC3E}">
        <p14:creationId xmlns:p14="http://schemas.microsoft.com/office/powerpoint/2010/main" val="287990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hteck 4"/>
              <p:cNvSpPr/>
              <p:nvPr/>
            </p:nvSpPr>
            <p:spPr>
              <a:xfrm>
                <a:off x="971600" y="548680"/>
                <a:ext cx="7344816" cy="2637773"/>
              </a:xfrm>
              <a:prstGeom prst="rect">
                <a:avLst/>
              </a:prstGeom>
            </p:spPr>
            <p:txBody>
              <a:bodyPr wrap="square">
                <a:spAutoFit/>
              </a:bodyPr>
              <a:lstStyle/>
              <a:p>
                <a:pPr algn="ctr"/>
                <a:r>
                  <a:rPr lang="de-DE" sz="2400" b="1" i="1" dirty="0" smtClean="0"/>
                  <a:t>Ausgangsmaterial</a:t>
                </a:r>
              </a:p>
              <a:p>
                <a:endParaRPr lang="de-DE" dirty="0" smtClean="0"/>
              </a:p>
              <a:p>
                <a:r>
                  <a:rPr lang="de-DE" sz="2400" dirty="0" smtClean="0"/>
                  <a:t>Strangpressprofile au</a:t>
                </a:r>
                <a:r>
                  <a:rPr lang="de-DE" sz="2400" baseline="0" dirty="0" smtClean="0"/>
                  <a:t>s Aluminium weil gute Umformbarkeit, Korrosionsbeständigkeit, gute Oberflächengüte sowie hoher Reflexionsgrad (Glanz).</a:t>
                </a:r>
              </a:p>
              <a:p>
                <a:r>
                  <a:rPr lang="de-DE" sz="2400" baseline="0" dirty="0" smtClean="0"/>
                  <a:t>Wichtigste Eigenschaften Mindestzugfestigkeit [</a:t>
                </a:r>
                <a14:m>
                  <m:oMath xmlns:m="http://schemas.openxmlformats.org/officeDocument/2006/math">
                    <m:f>
                      <m:fPr>
                        <m:type m:val="skw"/>
                        <m:ctrlPr>
                          <a:rPr lang="de-DE" sz="2400" i="1" baseline="0" smtClean="0">
                            <a:latin typeface="Cambria Math"/>
                          </a:rPr>
                        </m:ctrlPr>
                      </m:fPr>
                      <m:num>
                        <m:r>
                          <a:rPr lang="de-DE" sz="2400" b="0" i="1" baseline="0" smtClean="0">
                            <a:latin typeface="Cambria Math"/>
                          </a:rPr>
                          <m:t>𝑁</m:t>
                        </m:r>
                      </m:num>
                      <m:den>
                        <m:sSup>
                          <m:sSupPr>
                            <m:ctrlPr>
                              <a:rPr lang="de-DE" sz="2400" b="1" i="1" baseline="0" smtClean="0">
                                <a:latin typeface="Cambria Math"/>
                              </a:rPr>
                            </m:ctrlPr>
                          </m:sSupPr>
                          <m:e>
                            <m:r>
                              <a:rPr lang="de-DE" sz="2400" b="0" i="1" baseline="0" smtClean="0">
                                <a:latin typeface="Cambria Math"/>
                              </a:rPr>
                              <m:t>𝑚𝑚</m:t>
                            </m:r>
                          </m:e>
                          <m:sup>
                            <m:r>
                              <a:rPr lang="de-DE" sz="2400" b="0" i="1" baseline="0" smtClean="0">
                                <a:latin typeface="Cambria Math"/>
                              </a:rPr>
                              <m:t>2</m:t>
                            </m:r>
                          </m:sup>
                        </m:sSup>
                      </m:den>
                    </m:f>
                  </m:oMath>
                </a14:m>
                <a:r>
                  <a:rPr lang="de-DE" sz="2400" baseline="0" dirty="0" smtClean="0"/>
                  <a:t>] , </a:t>
                </a:r>
                <a:r>
                  <a:rPr lang="de-DE" sz="2400" dirty="0" smtClean="0"/>
                  <a:t>Streckgrenze [</a:t>
                </a:r>
                <a14:m>
                  <m:oMath xmlns:m="http://schemas.openxmlformats.org/officeDocument/2006/math">
                    <m:f>
                      <m:fPr>
                        <m:type m:val="skw"/>
                        <m:ctrlPr>
                          <a:rPr lang="de-DE" sz="2400" i="1" smtClean="0">
                            <a:latin typeface="Cambria Math"/>
                          </a:rPr>
                        </m:ctrlPr>
                      </m:fPr>
                      <m:num>
                        <m:r>
                          <a:rPr lang="de-DE" sz="2400" b="0" i="1" smtClean="0">
                            <a:latin typeface="Cambria Math"/>
                          </a:rPr>
                          <m:t>𝑁</m:t>
                        </m:r>
                      </m:num>
                      <m:den>
                        <m:sSup>
                          <m:sSupPr>
                            <m:ctrlPr>
                              <a:rPr lang="de-DE" sz="2400" i="1" smtClean="0">
                                <a:latin typeface="Cambria Math"/>
                              </a:rPr>
                            </m:ctrlPr>
                          </m:sSupPr>
                          <m:e>
                            <m:r>
                              <a:rPr lang="de-DE" sz="2400" b="0" i="1" smtClean="0">
                                <a:latin typeface="Cambria Math"/>
                              </a:rPr>
                              <m:t>𝑚𝑚</m:t>
                            </m:r>
                          </m:e>
                          <m:sup>
                            <m:r>
                              <a:rPr lang="de-DE" sz="2400" b="0" i="1" smtClean="0">
                                <a:latin typeface="Cambria Math"/>
                              </a:rPr>
                              <m:t>2</m:t>
                            </m:r>
                          </m:sup>
                        </m:sSup>
                      </m:den>
                    </m:f>
                  </m:oMath>
                </a14:m>
                <a:r>
                  <a:rPr lang="de-DE" sz="2400" dirty="0" smtClean="0"/>
                  <a:t>] sowie Ausgangskorngröße.</a:t>
                </a:r>
                <a:endParaRPr lang="de-DE" sz="2400" dirty="0"/>
              </a:p>
            </p:txBody>
          </p:sp>
        </mc:Choice>
        <mc:Fallback xmlns="">
          <p:sp>
            <p:nvSpPr>
              <p:cNvPr id="5" name="Rechteck 4"/>
              <p:cNvSpPr>
                <a:spLocks noRot="1" noChangeAspect="1" noMove="1" noResize="1" noEditPoints="1" noAdjustHandles="1" noChangeArrowheads="1" noChangeShapeType="1" noTextEdit="1"/>
              </p:cNvSpPr>
              <p:nvPr/>
            </p:nvSpPr>
            <p:spPr>
              <a:xfrm>
                <a:off x="971600" y="548680"/>
                <a:ext cx="7344816" cy="2637773"/>
              </a:xfrm>
              <a:prstGeom prst="rect">
                <a:avLst/>
              </a:prstGeom>
              <a:blipFill rotWithShape="1">
                <a:blip r:embed="rId3"/>
                <a:stretch>
                  <a:fillRect l="-1245" t="-1848" b="-32564"/>
                </a:stretch>
              </a:blipFill>
            </p:spPr>
            <p:txBody>
              <a:bodyPr/>
              <a:lstStyle/>
              <a:p>
                <a:r>
                  <a:rPr lang="de-DE">
                    <a:noFill/>
                  </a:rPr>
                  <a:t> </a:t>
                </a:r>
              </a:p>
            </p:txBody>
          </p:sp>
        </mc:Fallback>
      </mc:AlternateContent>
    </p:spTree>
    <p:extLst>
      <p:ext uri="{BB962C8B-B14F-4D97-AF65-F5344CB8AC3E}">
        <p14:creationId xmlns:p14="http://schemas.microsoft.com/office/powerpoint/2010/main" val="317429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p:cNvSpPr/>
          <p:nvPr/>
        </p:nvSpPr>
        <p:spPr>
          <a:xfrm>
            <a:off x="1115616" y="692696"/>
            <a:ext cx="6624736" cy="1908215"/>
          </a:xfrm>
          <a:prstGeom prst="rect">
            <a:avLst/>
          </a:prstGeom>
        </p:spPr>
        <p:txBody>
          <a:bodyPr wrap="square">
            <a:spAutoFit/>
          </a:bodyPr>
          <a:lstStyle/>
          <a:p>
            <a:pPr algn="ctr"/>
            <a:r>
              <a:rPr lang="de-DE" sz="2800" b="1" i="1" dirty="0" smtClean="0"/>
              <a:t>Streckbiegen</a:t>
            </a:r>
          </a:p>
          <a:p>
            <a:r>
              <a:rPr lang="de-DE" dirty="0" smtClean="0"/>
              <a:t>Fällt</a:t>
            </a:r>
            <a:r>
              <a:rPr lang="de-DE" baseline="0" dirty="0" smtClean="0"/>
              <a:t> unter die Rubrik „Biegen“ deshalb Umformen von festen Körpern mit der Zielsetzung den plastischen Zustand im wesentlichen durch eine Biegebeanspruchung herbeizuführen. Größte Problematik ist die Rückfederung. </a:t>
            </a:r>
          </a:p>
          <a:p>
            <a:endParaRPr lang="de-DE" baseline="0" dirty="0" smtClean="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013" y="2363738"/>
            <a:ext cx="6214185" cy="3873574"/>
          </a:xfrm>
          <a:prstGeom prst="rect">
            <a:avLst/>
          </a:prstGeom>
        </p:spPr>
      </p:pic>
    </p:spTree>
    <p:extLst>
      <p:ext uri="{BB962C8B-B14F-4D97-AF65-F5344CB8AC3E}">
        <p14:creationId xmlns:p14="http://schemas.microsoft.com/office/powerpoint/2010/main" val="30034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498178"/>
          </a:xfrm>
        </p:spPr>
        <p:txBody>
          <a:bodyPr>
            <a:normAutofit/>
          </a:bodyPr>
          <a:lstStyle/>
          <a:p>
            <a:r>
              <a:rPr lang="de-DE" dirty="0" smtClean="0"/>
              <a:t>Spannungen Deformierungszone</a:t>
            </a:r>
            <a:br>
              <a:rPr lang="de-DE" dirty="0" smtClean="0"/>
            </a:br>
            <a:r>
              <a:rPr lang="de-DE" dirty="0" smtClean="0"/>
              <a:t>Streckbiegen</a:t>
            </a:r>
            <a:endParaRPr lang="de-DE" dirty="0"/>
          </a:p>
        </p:txBody>
      </p:sp>
      <p:pic>
        <p:nvPicPr>
          <p:cNvPr id="11" name="Inhaltsplatzhalt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571" y="2163181"/>
            <a:ext cx="5142857" cy="3400000"/>
          </a:xfrm>
        </p:spPr>
      </p:pic>
    </p:spTree>
    <p:extLst>
      <p:ext uri="{BB962C8B-B14F-4D97-AF65-F5344CB8AC3E}">
        <p14:creationId xmlns:p14="http://schemas.microsoft.com/office/powerpoint/2010/main" val="222876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Eigenspannungen nach Biegeprozess</a:t>
            </a:r>
            <a:endParaRPr lang="de-DE" dirty="0"/>
          </a:p>
        </p:txBody>
      </p:sp>
      <p:pic>
        <p:nvPicPr>
          <p:cNvPr id="5" name="Inhaltsplatzhalt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2204864"/>
            <a:ext cx="6063286" cy="3096344"/>
          </a:xfrm>
        </p:spPr>
      </p:pic>
    </p:spTree>
    <p:extLst>
      <p:ext uri="{BB962C8B-B14F-4D97-AF65-F5344CB8AC3E}">
        <p14:creationId xmlns:p14="http://schemas.microsoft.com/office/powerpoint/2010/main" val="2499521869"/>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Office PowerPoint</Application>
  <PresentationFormat>Bildschirmpräsentation (4:3)</PresentationFormat>
  <Paragraphs>119</Paragraphs>
  <Slides>27</Slides>
  <Notes>7</Notes>
  <HiddenSlides>0</HiddenSlides>
  <MMClips>0</MMClips>
  <ScaleCrop>false</ScaleCrop>
  <HeadingPairs>
    <vt:vector size="4" baseType="variant">
      <vt:variant>
        <vt:lpstr>Design</vt:lpstr>
      </vt:variant>
      <vt:variant>
        <vt:i4>1</vt:i4>
      </vt:variant>
      <vt:variant>
        <vt:lpstr>Folientitel</vt:lpstr>
      </vt:variant>
      <vt:variant>
        <vt:i4>27</vt:i4>
      </vt:variant>
    </vt:vector>
  </HeadingPairs>
  <TitlesOfParts>
    <vt:vector size="28" baseType="lpstr">
      <vt:lpstr>Larissa</vt:lpstr>
      <vt:lpstr>Einfluss des Ausgangs- und Werkzeugmaterials auf Umformprozesse zur Herstellung von Verzierungselementen in der Automobilbranche </vt:lpstr>
      <vt:lpstr>Einleitung </vt:lpstr>
      <vt:lpstr>PowerPoint-Präsentation</vt:lpstr>
      <vt:lpstr>Bauteil am Endprodukt</vt:lpstr>
      <vt:lpstr>PowerPoint-Präsentation</vt:lpstr>
      <vt:lpstr>PowerPoint-Präsentation</vt:lpstr>
      <vt:lpstr>PowerPoint-Präsentation</vt:lpstr>
      <vt:lpstr>Spannungen Deformierungszone Streckbiegen</vt:lpstr>
      <vt:lpstr>Eigenspannungen nach Biegeprozess</vt:lpstr>
      <vt:lpstr>Kröpfen im Prinzip</vt:lpstr>
      <vt:lpstr>Analogie  </vt:lpstr>
      <vt:lpstr>Drahtziehen</vt:lpstr>
      <vt:lpstr>Umformzone Analogie Materialfluss visuell durch Gitterlinien</vt:lpstr>
      <vt:lpstr>Messauswertung Methoden</vt:lpstr>
      <vt:lpstr>Messlehre mit den für die Untersuchung signifikantesten Messpunkten (grün) „Kontur aussen“</vt:lpstr>
      <vt:lpstr>Messung „Kontur aussen“</vt:lpstr>
      <vt:lpstr>1.Versuchsdurchlauf</vt:lpstr>
      <vt:lpstr>Eigenschaften Proben (1)</vt:lpstr>
      <vt:lpstr>Resultat Prozessschwankung F17 hier bestes Material</vt:lpstr>
      <vt:lpstr>Überlagerung Rm und Prozessschwankungen</vt:lpstr>
      <vt:lpstr>2.Versuchsserie</vt:lpstr>
      <vt:lpstr>Erste Resultate nach Streckbiegen</vt:lpstr>
      <vt:lpstr>Nach Streckbiegen Neue Serie</vt:lpstr>
      <vt:lpstr>Unterschiede Eigenschaften</vt:lpstr>
      <vt:lpstr>Engere Wahl geringerer Unterschied in den Ergebnissen hier. Fxx besser (MP1) </vt:lpstr>
      <vt:lpstr>Vergleich Fräsen hier F17 geringste Schwankungen (MP1, MP2) </vt:lpstr>
      <vt:lpstr>Erste Rückschlüsse</vt:lpstr>
    </vt:vector>
  </TitlesOfParts>
  <Company>DURA Automotive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Einfluss des Ausgangs- und Werkzeugmaterials auf Umformprozesse zur Herstellung von Verzierungselementen in der Automobilbranche Benedikt Kaffanke 18. März 2014 1</dc:title>
  <dc:creator>Kaffanke, Benedikt @ PLE</dc:creator>
  <cp:lastModifiedBy>Maifeld, Patrick @ PLE</cp:lastModifiedBy>
  <cp:revision>23</cp:revision>
  <dcterms:created xsi:type="dcterms:W3CDTF">2014-03-20T09:16:05Z</dcterms:created>
  <dcterms:modified xsi:type="dcterms:W3CDTF">2014-03-20T13:33:50Z</dcterms:modified>
</cp:coreProperties>
</file>