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08" r:id="rId1"/>
  </p:sldMasterIdLst>
  <p:notesMasterIdLst>
    <p:notesMasterId r:id="rId3"/>
  </p:notesMasterIdLst>
  <p:handoutMasterIdLst>
    <p:handoutMasterId r:id="rId4"/>
  </p:handoutMasterIdLst>
  <p:sldIdLst>
    <p:sldId id="2134804704" r:id="rId2"/>
  </p:sldIdLst>
  <p:sldSz cx="12192000" cy="6858000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9C97FA4-6F66-4DCE-AC14-8C14A8BE1D6E}">
          <p14:sldIdLst>
            <p14:sldId id="21348047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39" userDrawn="1">
          <p15:clr>
            <a:srgbClr val="A4A3A4"/>
          </p15:clr>
        </p15:guide>
        <p15:guide id="2" pos="312" userDrawn="1">
          <p15:clr>
            <a:srgbClr val="A4A3A4"/>
          </p15:clr>
        </p15:guide>
        <p15:guide id="3" pos="9928" userDrawn="1">
          <p15:clr>
            <a:srgbClr val="A4A3A4"/>
          </p15:clr>
        </p15:guide>
        <p15:guide id="4" orient="horz" pos="958" userDrawn="1">
          <p15:clr>
            <a:srgbClr val="A4A3A4"/>
          </p15:clr>
        </p15:guide>
        <p15:guide id="5" pos="10019" userDrawn="1">
          <p15:clr>
            <a:srgbClr val="A4A3A4"/>
          </p15:clr>
        </p15:guide>
        <p15:guide id="6" pos="221" userDrawn="1">
          <p15:clr>
            <a:srgbClr val="A4A3A4"/>
          </p15:clr>
        </p15:guide>
        <p15:guide id="7" orient="horz" pos="3929" userDrawn="1">
          <p15:clr>
            <a:srgbClr val="A4A3A4"/>
          </p15:clr>
        </p15:guide>
        <p15:guide id="8" pos="5029" userDrawn="1">
          <p15:clr>
            <a:srgbClr val="A4A3A4"/>
          </p15:clr>
        </p15:guide>
        <p15:guide id="9" pos="5211" userDrawn="1">
          <p15:clr>
            <a:srgbClr val="A4A3A4"/>
          </p15:clr>
        </p15:guide>
        <p15:guide id="10" pos="301" userDrawn="1">
          <p15:clr>
            <a:srgbClr val="A4A3A4"/>
          </p15:clr>
        </p15:guide>
        <p15:guide id="11" pos="73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0C0BC"/>
    <a:srgbClr val="13A39A"/>
    <a:srgbClr val="00DED9"/>
    <a:srgbClr val="F2F2F2"/>
    <a:srgbClr val="7E8397"/>
    <a:srgbClr val="85BBE1"/>
    <a:srgbClr val="0014A0"/>
    <a:srgbClr val="6D7E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2" autoAdjust="0"/>
    <p:restoredTop sz="79425" autoAdjust="0"/>
  </p:normalViewPr>
  <p:slideViewPr>
    <p:cSldViewPr>
      <p:cViewPr varScale="1">
        <p:scale>
          <a:sx n="141" d="100"/>
          <a:sy n="141" d="100"/>
        </p:scale>
        <p:origin x="125" y="365"/>
      </p:cViewPr>
      <p:guideLst>
        <p:guide orient="horz" pos="1139"/>
        <p:guide pos="312"/>
        <p:guide pos="9928"/>
        <p:guide orient="horz" pos="958"/>
        <p:guide pos="10019"/>
        <p:guide pos="221"/>
        <p:guide orient="horz" pos="3929"/>
        <p:guide pos="5029"/>
        <p:guide pos="5211"/>
        <p:guide pos="301"/>
        <p:guide pos="737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3" d="100"/>
          <a:sy n="123" d="100"/>
        </p:scale>
        <p:origin x="-100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135B692-19C0-4622-B9D8-A131620923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1EA976-CCF3-4F18-A9B1-6D0A9B364B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4FC1CB2-5048-4AFA-AD5F-B8CC1A6820B9}" type="datetimeFigureOut">
              <a:rPr lang="de-DE"/>
              <a:pPr>
                <a:defRPr/>
              </a:pPr>
              <a:t>13.04.2025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673A32-A8F2-463E-997B-5CDC81AADB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306EA5-EE45-4382-BD32-7DB4D2F68C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3850B8C-DF87-4FCE-B7D7-796C100EBE4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D7089C72-6B50-4C84-A90D-74230D7EAE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C9E4FA-B25D-4743-840A-AE0ABFF5EBB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69AA5E2-535A-4E65-9105-D7D27AAE5B4E}" type="datetimeFigureOut">
              <a:rPr lang="de-DE"/>
              <a:pPr>
                <a:defRPr/>
              </a:pPr>
              <a:t>13.04.2025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E1BDD39B-D6D2-42C6-8156-4C65F355E6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2A5E349C-8215-4BA5-9111-F259A9F18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1252" y="4715153"/>
            <a:ext cx="6031363" cy="446698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A99C1D-7494-4DC3-83B7-E8A3B97877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82EDE4-30A3-491B-8A34-89D8DFE2C6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33E609E-29E7-47DF-8388-48CA1BD678D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rtl="0" fontAlgn="base">
      <a:spcBef>
        <a:spcPct val="30000"/>
      </a:spcBef>
      <a:spcAft>
        <a:spcPct val="0"/>
      </a:spcAft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36D6E-5BA2-3DDA-1915-76CC01C33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05E606B-39F9-F620-C79C-DA7E6DE3A6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D744C3F-DC68-ADBF-CD21-D13CAD3CA8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40C926-AA23-B726-FBDB-436D223C13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3E609E-29E7-47DF-8388-48CA1BD678D7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22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>
            <a:extLst>
              <a:ext uri="{FF2B5EF4-FFF2-40B4-BE49-F238E27FC236}">
                <a16:creationId xmlns:a16="http://schemas.microsoft.com/office/drawing/2014/main" id="{D16E7C11-BB3B-415E-8B75-E6F26423EB4F}"/>
              </a:ext>
            </a:extLst>
          </p:cNvPr>
          <p:cNvCxnSpPr/>
          <p:nvPr/>
        </p:nvCxnSpPr>
        <p:spPr>
          <a:xfrm>
            <a:off x="383117" y="6517007"/>
            <a:ext cx="10752667" cy="190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7">
            <a:extLst>
              <a:ext uri="{FF2B5EF4-FFF2-40B4-BE49-F238E27FC236}">
                <a16:creationId xmlns:a16="http://schemas.microsoft.com/office/drawing/2014/main" id="{6194A59F-6BC9-45A4-BD9E-E97C2B4E8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3200" y="388621"/>
            <a:ext cx="543984" cy="1468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4000" y="2016000"/>
            <a:ext cx="10752000" cy="2520000"/>
          </a:xfrm>
        </p:spPr>
        <p:txBody>
          <a:bodyPr/>
          <a:lstStyle>
            <a:lvl1pPr algn="l">
              <a:defRPr sz="576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84000" y="4608000"/>
            <a:ext cx="10752000" cy="1440000"/>
          </a:xfrm>
        </p:spPr>
        <p:txBody>
          <a:bodyPr/>
          <a:lstStyle>
            <a:lvl1pPr marL="0" indent="0" algn="l">
              <a:buNone/>
              <a:defRPr sz="2880">
                <a:solidFill>
                  <a:schemeClr val="tx1"/>
                </a:solidFill>
                <a:latin typeface="Verdana" pitchFamily="34" charset="0"/>
              </a:defRPr>
            </a:lvl1pPr>
            <a:lvl2pPr marL="548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68A60B5E-C682-CC11-6A73-60453E0DD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519624"/>
            <a:ext cx="2844800" cy="3657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6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97C69557-540C-447C-8BEF-1BBC1255F022}" type="datetime1">
              <a:rPr lang="de-DE" smtClean="0"/>
              <a:t>13.04.2025</a:t>
            </a:fld>
            <a:endParaRPr lang="de-DE" dirty="0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8DD3C7CF-FEFD-AAC2-8967-E1F55B820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519624"/>
            <a:ext cx="3860800" cy="3657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6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de-DE"/>
              <a:t>Titel des Projekts | Nachnamen der Autoren einfügen</a:t>
            </a:r>
            <a:endParaRPr lang="de-DE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66CA1D61-4736-B325-5B7B-12431EE41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519624"/>
            <a:ext cx="2844800" cy="36576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60">
                <a:latin typeface="Verdana" panose="020B0604030504040204" pitchFamily="34" charset="0"/>
              </a:defRPr>
            </a:lvl1pPr>
          </a:lstStyle>
          <a:p>
            <a:fld id="{029DE7E0-E051-4C03-AF53-7018E0F7EF0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9326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6">
            <a:extLst>
              <a:ext uri="{FF2B5EF4-FFF2-40B4-BE49-F238E27FC236}">
                <a16:creationId xmlns:a16="http://schemas.microsoft.com/office/drawing/2014/main" id="{8F53D9D9-2FD6-409A-A861-1BB8BBFB010A}"/>
              </a:ext>
            </a:extLst>
          </p:cNvPr>
          <p:cNvCxnSpPr/>
          <p:nvPr/>
        </p:nvCxnSpPr>
        <p:spPr>
          <a:xfrm>
            <a:off x="381000" y="1152525"/>
            <a:ext cx="10752667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7">
            <a:extLst>
              <a:ext uri="{FF2B5EF4-FFF2-40B4-BE49-F238E27FC236}">
                <a16:creationId xmlns:a16="http://schemas.microsoft.com/office/drawing/2014/main" id="{89A51864-29E2-4142-A8B3-92849C4F79BC}"/>
              </a:ext>
            </a:extLst>
          </p:cNvPr>
          <p:cNvCxnSpPr/>
          <p:nvPr/>
        </p:nvCxnSpPr>
        <p:spPr>
          <a:xfrm>
            <a:off x="383117" y="6516689"/>
            <a:ext cx="10752667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9" descr="FHAAC_RGB_oBL-r.jpg">
            <a:extLst>
              <a:ext uri="{FF2B5EF4-FFF2-40B4-BE49-F238E27FC236}">
                <a16:creationId xmlns:a16="http://schemas.microsoft.com/office/drawing/2014/main" id="{970F63FB-E23E-47C9-BF11-0314AA796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418" y="287339"/>
            <a:ext cx="772583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84000" y="288000"/>
            <a:ext cx="10752000" cy="72000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84000" y="1295999"/>
            <a:ext cx="10752000" cy="504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  <a:latin typeface="Verdana" pitchFamily="34" charset="0"/>
              </a:defRPr>
            </a:lvl1pPr>
            <a:lvl2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Verdana" pitchFamily="34" charset="0"/>
              </a:defRPr>
            </a:lvl2pPr>
            <a:lvl3pPr marL="6413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 typeface="Wingdings" panose="05000000000000000000" pitchFamily="2" charset="2"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743132" indent="0">
              <a:buFont typeface="Wingdings" panose="05000000000000000000" pitchFamily="2" charset="2"/>
              <a:buNone/>
              <a:defRPr sz="2000"/>
            </a:lvl6pPr>
            <a:lvl7pPr marL="3566071" indent="-274313">
              <a:buFont typeface="Wingdings" panose="05000000000000000000" pitchFamily="2" charset="2"/>
              <a:buChar char="§"/>
              <a:defRPr sz="2000"/>
            </a:lvl7pPr>
          </a:lstStyle>
          <a:p>
            <a:pPr lvl="0"/>
            <a:r>
              <a:rPr lang="de-DE" dirty="0"/>
              <a:t>Mastertextformat bearbeiten</a:t>
            </a:r>
          </a:p>
          <a:p>
            <a:pPr lvl="0"/>
            <a:endParaRPr lang="de-DE" dirty="0"/>
          </a:p>
          <a:p>
            <a:pPr lvl="1"/>
            <a:r>
              <a:rPr lang="de-DE" dirty="0"/>
              <a:t>Erste Ebene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endParaRPr lang="de-DE" dirty="0"/>
          </a:p>
          <a:p>
            <a:pPr lvl="0"/>
            <a:endParaRPr lang="de-DE" dirty="0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CE42DF62-CEF3-FAA3-E8C0-7F1835111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519624"/>
            <a:ext cx="2844800" cy="3657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6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AC577783-DE3D-4066-A708-26327062C6C4}" type="datetime1">
              <a:rPr lang="de-DE" smtClean="0"/>
              <a:t>13.04.2025</a:t>
            </a:fld>
            <a:endParaRPr lang="de-DE" dirty="0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056F7F65-2119-1FA2-64E9-B7E2E562A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519624"/>
            <a:ext cx="3860800" cy="3657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6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de-DE"/>
              <a:t>Titel des Projekts | Nachnamen der Autoren einfügen</a:t>
            </a:r>
            <a:endParaRPr lang="de-DE" dirty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4D97340F-B274-6725-CDFB-F3867F83C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519624"/>
            <a:ext cx="2844800" cy="36576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60">
                <a:latin typeface="Verdana" panose="020B0604030504040204" pitchFamily="34" charset="0"/>
              </a:defRPr>
            </a:lvl1pPr>
          </a:lstStyle>
          <a:p>
            <a:fld id="{029DE7E0-E051-4C03-AF53-7018E0F7EF0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7811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52189165-C988-44EF-B1F4-F276F7ACFAE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9A644C95-7ECF-4EB3-AA15-C3976A3D01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3"/>
            <a:r>
              <a:rPr lang="de-DE" altLang="de-DE" dirty="0"/>
              <a:t>Dritte Ebene</a:t>
            </a:r>
          </a:p>
          <a:p>
            <a:pPr lvl="3"/>
            <a:endParaRPr lang="de-DE" alt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A19642-CF4E-4CEB-9E9E-BFE270701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519624"/>
            <a:ext cx="2844800" cy="3657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6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09D76D4D-BB23-473E-876C-4E3EC0B5B16A}" type="datetime1">
              <a:rPr lang="de-DE" smtClean="0"/>
              <a:t>13.04.2025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1D170A-A2A9-4601-AE32-133100AE4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519624"/>
            <a:ext cx="3860800" cy="36576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6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de-DE"/>
              <a:t>Titel des Projekts | Nachnamen der Autoren einfügen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7EED8-B138-4B21-8DBA-A35B82218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519624"/>
            <a:ext cx="2844800" cy="36576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60">
                <a:latin typeface="Verdana" panose="020B0604030504040204" pitchFamily="34" charset="0"/>
              </a:defRPr>
            </a:lvl1pPr>
          </a:lstStyle>
          <a:p>
            <a:fld id="{029DE7E0-E051-4C03-AF53-7018E0F7EF0C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3563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29" r:id="rId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8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8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8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80">
          <a:solidFill>
            <a:schemeClr val="tx1"/>
          </a:solidFill>
          <a:latin typeface="Verdana" pitchFamily="34" charset="0"/>
        </a:defRPr>
      </a:lvl5pPr>
      <a:lvl6pPr marL="548626" algn="ctr" rtl="0" eaLnBrk="1" fontAlgn="base" hangingPunct="1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</a:defRPr>
      </a:lvl6pPr>
      <a:lvl7pPr marL="1097253" algn="ctr" rtl="0" eaLnBrk="1" fontAlgn="base" hangingPunct="1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</a:defRPr>
      </a:lvl7pPr>
      <a:lvl8pPr marL="1645879" algn="ctr" rtl="0" eaLnBrk="1" fontAlgn="base" hangingPunct="1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</a:defRPr>
      </a:lvl8pPr>
      <a:lvl9pPr marL="2194505" algn="ctr" rtl="0" eaLnBrk="1" fontAlgn="base" hangingPunct="1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834377" indent="-285750" algn="l" rtl="0" eaLnBrk="1" fontAlgn="base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868658" indent="-441949" algn="l" rtl="0" eaLnBrk="1" fontAlgn="base" hangingPunct="1">
        <a:spcBef>
          <a:spcPct val="20000"/>
        </a:spcBef>
        <a:spcAft>
          <a:spcPct val="0"/>
        </a:spcAft>
        <a:buFont typeface="Verdana" panose="020B0604030504040204" pitchFamily="34" charset="0"/>
        <a:buChar char="&gt;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931629" indent="-285750" algn="l" rtl="0" eaLnBrk="1" fontAlgn="base" hangingPunct="1">
        <a:spcBef>
          <a:spcPts val="0"/>
        </a:spcBef>
        <a:spcAft>
          <a:spcPts val="1200"/>
        </a:spcAft>
        <a:buFont typeface="Wingdings" panose="05000000000000000000" pitchFamily="2" charset="2"/>
        <a:buChar char="Ø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868658" indent="-44194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&gt;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3017445" indent="-274313" algn="l" defTabSz="109725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071" indent="-274313" algn="l" defTabSz="109725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697" indent="-274313" algn="l" defTabSz="109725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323" indent="-274313" algn="l" defTabSz="109725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26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53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879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05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131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758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384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010" algn="l" defTabSz="1097253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bdelghaniaaba/wildfire-prediction-datas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4A08A-6CD7-534E-5EFE-68F852CA3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B9E4B8-620F-7251-D2F2-2DD01D960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0" y="162001"/>
            <a:ext cx="10752000" cy="720000"/>
          </a:xfrm>
        </p:spPr>
        <p:txBody>
          <a:bodyPr/>
          <a:lstStyle/>
          <a:p>
            <a:r>
              <a:rPr lang="de-DE" sz="2000" dirty="0"/>
              <a:t>Projektsteckbrief – Gruppe 3 – Philipp Schulte-Glade, </a:t>
            </a:r>
            <a:r>
              <a:rPr lang="de-DE" sz="2000" dirty="0" err="1"/>
              <a:t>Houdaifa</a:t>
            </a:r>
            <a:r>
              <a:rPr lang="de-DE" sz="2000" dirty="0"/>
              <a:t> </a:t>
            </a:r>
            <a:r>
              <a:rPr lang="de-DE" sz="2000" dirty="0" err="1"/>
              <a:t>Lanijri</a:t>
            </a:r>
            <a:r>
              <a:rPr lang="de-DE" sz="2000" dirty="0"/>
              <a:t>, Benedikt Schmitz</a:t>
            </a:r>
            <a:br>
              <a:rPr lang="de-DE" sz="2000" dirty="0"/>
            </a:br>
            <a:r>
              <a:rPr lang="de-DE" sz="2000" dirty="0"/>
              <a:t>Waldbranderkennung mittels Bildklassifikation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93D819-E017-3285-E225-B0CF7363E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00" y="1196752"/>
            <a:ext cx="11040592" cy="5517377"/>
          </a:xfrm>
        </p:spPr>
        <p:txBody>
          <a:bodyPr/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de-DE" sz="1600" b="1" dirty="0"/>
              <a:t>Anwendungsbeispiel: </a:t>
            </a:r>
            <a:r>
              <a:rPr lang="de-DE" sz="1600" dirty="0"/>
              <a:t>CNN basierte Klassifikation von Waldbränden, Klassifikation zwischen „Waldbrand“ und „Kein Waldbrand“, Beitrag zum Umweltschutz und Katastrophenmanagement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de-DE" sz="1600" b="1" dirty="0"/>
              <a:t>Datensatz: </a:t>
            </a:r>
            <a:r>
              <a:rPr lang="de-DE" sz="1600" dirty="0"/>
              <a:t>Satellitenbilder (22710 „</a:t>
            </a:r>
            <a:r>
              <a:rPr lang="de-DE" sz="1600" dirty="0" err="1"/>
              <a:t>Wildfire</a:t>
            </a:r>
            <a:r>
              <a:rPr lang="de-DE" sz="1600" dirty="0"/>
              <a:t>“, 20140 „</a:t>
            </a:r>
            <a:r>
              <a:rPr lang="de-DE" sz="1600" dirty="0" err="1"/>
              <a:t>No</a:t>
            </a:r>
            <a:r>
              <a:rPr lang="de-DE" sz="1600" dirty="0"/>
              <a:t> </a:t>
            </a:r>
            <a:r>
              <a:rPr lang="de-DE" sz="1600" dirty="0" err="1"/>
              <a:t>Wildfire</a:t>
            </a:r>
            <a:r>
              <a:rPr lang="de-DE" sz="1600" dirty="0"/>
              <a:t>“) in 350x350px, Daten sind bereits in Train (70%), Test (15%) und Validation (15%) unterteilt, Quelle: Kanadische Regierungsdaten, Bilder basieren auf realen Waldbrandkoordinaten (&gt;0,01 Acres), </a:t>
            </a:r>
            <a:r>
              <a:rPr lang="en-US" sz="1600" dirty="0" err="1"/>
              <a:t>Lizenz</a:t>
            </a:r>
            <a:r>
              <a:rPr lang="en-US" sz="1600" dirty="0"/>
              <a:t>: Creative Commons 4.0 Attribution (CC-BY)</a:t>
            </a:r>
            <a:endParaRPr lang="de-DE" sz="1600" dirty="0"/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de-DE" sz="1600" b="1" dirty="0"/>
              <a:t>Link zum Datensatz: </a:t>
            </a:r>
            <a:r>
              <a:rPr lang="de-DE" sz="1600" dirty="0">
                <a:solidFill>
                  <a:srgbClr val="FF0000"/>
                </a:solidFill>
                <a:hlinkClick r:id="rId3"/>
              </a:rPr>
              <a:t>https://www.kaggle.com/datasets/abdelghaniaaba/wildfire-prediction-dataset/</a:t>
            </a:r>
            <a:endParaRPr lang="de-DE" sz="1600" dirty="0">
              <a:solidFill>
                <a:srgbClr val="FF0000"/>
              </a:solidFill>
            </a:endParaRP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de-DE" sz="1600" b="1" dirty="0"/>
              <a:t>Detailfragen der Analyse:</a:t>
            </a:r>
            <a:br>
              <a:rPr lang="de-DE" sz="1600" dirty="0"/>
            </a:br>
            <a:r>
              <a:rPr lang="de-DE" sz="1600" dirty="0"/>
              <a:t>1) Welche CNN Architektur erreicht die höchste Genauigkeit (eigenes Modell vs. Transfer Learning mit beispielsweise ResNet50)</a:t>
            </a:r>
            <a:br>
              <a:rPr lang="de-DE" sz="1600" dirty="0"/>
            </a:br>
            <a:r>
              <a:rPr lang="de-DE" sz="1600" dirty="0"/>
              <a:t>2) Wie wirkt sich Data Augmentation (Rotation, Spiegelung, Helligkeitsveränderung) auf die Erkennungsgenauigkeit des Modells aus?</a:t>
            </a:r>
            <a:br>
              <a:rPr lang="de-DE" sz="1600" dirty="0"/>
            </a:br>
            <a:r>
              <a:rPr lang="de-DE" sz="1600" dirty="0"/>
              <a:t>3) Welche Kriterien nutzt das Model hauptsächlich zur Klassifizierung (visualisiert mittels Grad-Cam)?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de-DE" sz="1600" b="1" dirty="0"/>
              <a:t>Einordnung Lernverfahren: </a:t>
            </a:r>
            <a:r>
              <a:rPr lang="de-DE" sz="1600" dirty="0"/>
              <a:t>überwachtes Lernen, da wir mit gelabelten Daten arbeiten die bereits einer Klasse zugewiesen sind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de-DE" sz="1600" b="1" dirty="0"/>
              <a:t>Einordnung Problemstellung: </a:t>
            </a:r>
            <a:r>
              <a:rPr lang="de-DE" sz="1600" dirty="0"/>
              <a:t>binäre Klassifikation von Satellitenbildern („Waldbrand“, „kein Waldbrand“), Bildverarbeitungsproblem mit CNN-basierter Mustererkennung</a:t>
            </a:r>
            <a:endParaRPr lang="de-DE" dirty="0"/>
          </a:p>
          <a:p>
            <a:pPr>
              <a:spcAft>
                <a:spcPts val="1800"/>
              </a:spcAft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C7113E-8F19-7721-F31B-66519741D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51684" y="6513119"/>
            <a:ext cx="5688632" cy="365760"/>
          </a:xfrm>
        </p:spPr>
        <p:txBody>
          <a:bodyPr/>
          <a:lstStyle/>
          <a:p>
            <a:r>
              <a:rPr lang="de-DE" dirty="0"/>
              <a:t>Waldbranderkennung mittels Bildklassifikation | Schulte-Glade, </a:t>
            </a:r>
            <a:r>
              <a:rPr lang="de-DE" dirty="0" err="1"/>
              <a:t>Lanijri</a:t>
            </a:r>
            <a:r>
              <a:rPr lang="de-DE" dirty="0"/>
              <a:t>, Schmitz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FC4E3E-802C-A5A0-ABB1-3E122F11C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9DE7E0-E051-4C03-AF53-7018E0F7EF0C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13519298"/>
      </p:ext>
    </p:extLst>
  </p:cSld>
  <p:clrMapOvr>
    <a:masterClrMapping/>
  </p:clrMapOvr>
</p:sld>
</file>

<file path=ppt/theme/theme1.xml><?xml version="1.0" encoding="utf-8"?>
<a:theme xmlns:a="http://schemas.openxmlformats.org/drawingml/2006/main" name="1_FHAAC Design weiß auf schwarz">
  <a:themeElements>
    <a:clrScheme name="FH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Breitbild</PresentationFormat>
  <Paragraphs>10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Verdana</vt:lpstr>
      <vt:lpstr>Wingdings</vt:lpstr>
      <vt:lpstr>1_FHAAC Design weiß auf schwarz</vt:lpstr>
      <vt:lpstr>Projektsteckbrief – Gruppe 3 – Philipp Schulte-Glade, Houdaifa Lanijri, Benedikt Schmitz Waldbranderkennung mittels Bildklassifikation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2020-04-20T17:11:29Z</dcterms:created>
  <dcterms:modified xsi:type="dcterms:W3CDTF">2025-04-13T13:51:51Z</dcterms:modified>
</cp:coreProperties>
</file>