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3" r:id="rId3"/>
    <p:sldId id="399" r:id="rId4"/>
    <p:sldId id="392" r:id="rId5"/>
    <p:sldId id="418" r:id="rId6"/>
    <p:sldId id="393" r:id="rId7"/>
    <p:sldId id="394" r:id="rId8"/>
    <p:sldId id="400" r:id="rId9"/>
    <p:sldId id="396" r:id="rId10"/>
    <p:sldId id="397" r:id="rId11"/>
    <p:sldId id="413" r:id="rId12"/>
    <p:sldId id="414" r:id="rId13"/>
    <p:sldId id="401" r:id="rId14"/>
    <p:sldId id="404" r:id="rId15"/>
    <p:sldId id="405" r:id="rId16"/>
    <p:sldId id="406" r:id="rId17"/>
    <p:sldId id="415" r:id="rId18"/>
    <p:sldId id="402" r:id="rId19"/>
    <p:sldId id="407" r:id="rId20"/>
    <p:sldId id="408" r:id="rId21"/>
    <p:sldId id="416" r:id="rId22"/>
    <p:sldId id="417" r:id="rId23"/>
    <p:sldId id="403" r:id="rId24"/>
    <p:sldId id="409" r:id="rId25"/>
    <p:sldId id="411" r:id="rId26"/>
    <p:sldId id="410" r:id="rId27"/>
    <p:sldId id="321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6"/>
    <p:restoredTop sz="96327"/>
  </p:normalViewPr>
  <p:slideViewPr>
    <p:cSldViewPr snapToObjects="1" showGuides="1">
      <p:cViewPr varScale="1">
        <p:scale>
          <a:sx n="145" d="100"/>
          <a:sy n="145" d="100"/>
        </p:scale>
        <p:origin x="200" y="5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67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0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0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7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6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69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4 - Datentypen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4-pt2/blob/main/unit4/stack.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Relationship Id="rId9" Type="http://schemas.openxmlformats.org/officeDocument/2006/relationships/hyperlink" Target="https://github.com/HPI-Artificial-Intelligence-Teaching/24-pt2/blob/main/unit4/eval_exp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HPI-Artificial-Intelligence-Teaching/24-pt2/blob/main/unit4/queue.h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4/bag.h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4-pt2/blob/main/unit4/list_queue.h" TargetMode="External"/><Relationship Id="rId2" Type="http://schemas.openxmlformats.org/officeDocument/2006/relationships/hyperlink" Target="https://github.com/HPI-Artificial-Intelligence-Teaching/24-pt2/blob/main/unit4/list_stack.h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Datentypen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2E551D-44D0-8058-6D46-4D50B3D19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35680"/>
          </a:xfrm>
        </p:spPr>
        <p:txBody>
          <a:bodyPr/>
          <a:lstStyle/>
          <a:p>
            <a:r>
              <a:rPr lang="en-DE" b="1" dirty="0"/>
              <a:t>Beispiel</a:t>
            </a:r>
            <a:r>
              <a:rPr lang="en-DE" dirty="0"/>
              <a:t>: Stack(Int)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6963" y="3228902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79512" y="3240452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51E29-0826-C85E-4C58-AC91A0FD6C62}"/>
              </a:ext>
            </a:extLst>
          </p:cNvPr>
          <p:cNvSpPr txBox="1"/>
          <p:nvPr/>
        </p:nvSpPr>
        <p:spPr bwMode="gray">
          <a:xfrm>
            <a:off x="2195075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3F3BC-E005-399C-A07F-C58F19849A17}"/>
              </a:ext>
            </a:extLst>
          </p:cNvPr>
          <p:cNvSpPr txBox="1"/>
          <p:nvPr/>
        </p:nvSpPr>
        <p:spPr bwMode="gray">
          <a:xfrm>
            <a:off x="2195075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00A9-C22B-3663-13B8-841238D1F223}"/>
              </a:ext>
            </a:extLst>
          </p:cNvPr>
          <p:cNvSpPr txBox="1"/>
          <p:nvPr/>
        </p:nvSpPr>
        <p:spPr bwMode="gray">
          <a:xfrm>
            <a:off x="32031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C31EF-94AE-802F-0669-B4EA9FCCE557}"/>
              </a:ext>
            </a:extLst>
          </p:cNvPr>
          <p:cNvSpPr txBox="1"/>
          <p:nvPr/>
        </p:nvSpPr>
        <p:spPr bwMode="gray">
          <a:xfrm>
            <a:off x="32031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8CCCA-85E2-3005-B19B-73C51E616C42}"/>
              </a:ext>
            </a:extLst>
          </p:cNvPr>
          <p:cNvSpPr txBox="1"/>
          <p:nvPr/>
        </p:nvSpPr>
        <p:spPr bwMode="gray">
          <a:xfrm>
            <a:off x="32031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06A34-12C2-394A-2A4C-EB280A669D71}"/>
              </a:ext>
            </a:extLst>
          </p:cNvPr>
          <p:cNvSpPr txBox="1"/>
          <p:nvPr/>
        </p:nvSpPr>
        <p:spPr bwMode="gray">
          <a:xfrm>
            <a:off x="4210798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A1CF4-5F0A-3C0F-D7F9-7DFEEB85EA69}"/>
              </a:ext>
            </a:extLst>
          </p:cNvPr>
          <p:cNvSpPr txBox="1"/>
          <p:nvPr/>
        </p:nvSpPr>
        <p:spPr bwMode="gray">
          <a:xfrm>
            <a:off x="4210798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AFF4B-2643-5F91-0FEE-B9FF37AD4725}"/>
              </a:ext>
            </a:extLst>
          </p:cNvPr>
          <p:cNvSpPr txBox="1"/>
          <p:nvPr/>
        </p:nvSpPr>
        <p:spPr bwMode="gray">
          <a:xfrm>
            <a:off x="5219413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BFDDE-4B97-04C0-969B-D256EF4F9E90}"/>
              </a:ext>
            </a:extLst>
          </p:cNvPr>
          <p:cNvSpPr txBox="1"/>
          <p:nvPr/>
        </p:nvSpPr>
        <p:spPr bwMode="gray">
          <a:xfrm>
            <a:off x="6225700" y="323225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9607D-3EE7-C10E-4C1A-56E24E47EFF1}"/>
              </a:ext>
            </a:extLst>
          </p:cNvPr>
          <p:cNvSpPr txBox="1"/>
          <p:nvPr/>
        </p:nvSpPr>
        <p:spPr bwMode="gray">
          <a:xfrm>
            <a:off x="6225700" y="279657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FC71B-CE05-15D0-6C1E-E3CA05166076}"/>
              </a:ext>
            </a:extLst>
          </p:cNvPr>
          <p:cNvSpPr txBox="1"/>
          <p:nvPr/>
        </p:nvSpPr>
        <p:spPr bwMode="gray">
          <a:xfrm>
            <a:off x="72319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8F304-6852-9A07-2589-75556661E654}"/>
              </a:ext>
            </a:extLst>
          </p:cNvPr>
          <p:cNvSpPr txBox="1"/>
          <p:nvPr/>
        </p:nvSpPr>
        <p:spPr bwMode="gray">
          <a:xfrm>
            <a:off x="72319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3D83D-3987-FD4B-8957-50A3E23C6FBD}"/>
              </a:ext>
            </a:extLst>
          </p:cNvPr>
          <p:cNvSpPr txBox="1"/>
          <p:nvPr/>
        </p:nvSpPr>
        <p:spPr bwMode="gray">
          <a:xfrm>
            <a:off x="72319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stCxn id="9" idx="3"/>
            <a:endCxn id="4" idx="1"/>
          </p:cNvCxnSpPr>
          <p:nvPr/>
        </p:nvCxnSpPr>
        <p:spPr bwMode="gray">
          <a:xfrm flipV="1">
            <a:off x="683568" y="3446742"/>
            <a:ext cx="503395" cy="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gray">
          <a:xfrm flipV="1">
            <a:off x="1691019" y="3442838"/>
            <a:ext cx="504056" cy="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/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gray">
          <a:xfrm>
            <a:off x="2699131" y="344283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/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2F09C-E484-D7CC-6374-4B03B6FE29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gray">
          <a:xfrm>
            <a:off x="3707243" y="3442838"/>
            <a:ext cx="5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/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987BF6-1755-AF12-01A5-7F323FF3607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 bwMode="gray">
          <a:xfrm>
            <a:off x="4714854" y="3442838"/>
            <a:ext cx="50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/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B4E41-B233-5CC2-0EDA-AEEFE35E910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 bwMode="gray">
          <a:xfrm>
            <a:off x="5723469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/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BFCF51-2C49-EDE4-F435-BC9ECB8137B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gray">
          <a:xfrm flipV="1">
            <a:off x="6729756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/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C0D1339-66EE-3F14-DACF-C7FDF7EA0175}"/>
              </a:ext>
            </a:extLst>
          </p:cNvPr>
          <p:cNvSpPr txBox="1"/>
          <p:nvPr/>
        </p:nvSpPr>
        <p:spPr bwMode="gray">
          <a:xfrm>
            <a:off x="8388424" y="2360894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>
            <a:off x="7736043" y="2571478"/>
            <a:ext cx="796397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61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4" grpId="0"/>
      <p:bldP spid="38" grpId="0"/>
      <p:bldP spid="41" grpId="0"/>
      <p:bldP spid="47" grpId="0"/>
      <p:bldP spid="51" grpId="0"/>
      <p:bldP spid="55" grpId="0"/>
      <p:bldP spid="59" grpId="0"/>
      <p:bldP spid="60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einen Stack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eines Stacks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</p:spTree>
    <p:extLst>
      <p:ext uri="{BB962C8B-B14F-4D97-AF65-F5344CB8AC3E}">
        <p14:creationId xmlns:p14="http://schemas.microsoft.com/office/powerpoint/2010/main" val="250095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1"/>
      <p:bldP spid="5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Feste Größe</a:t>
                </a:r>
                <a:r>
                  <a:rPr lang="de-DE" dirty="0"/>
                  <a:t>: Benutze ein Feld </a:t>
                </a:r>
                <a:r>
                  <a:rPr lang="de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de-DE" dirty="0"/>
                  <a:t> um die Elemente im Stack zu speichern.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Variable Größe</a:t>
                </a:r>
                <a:r>
                  <a:rPr lang="de-DE" dirty="0"/>
                  <a:t>: Wie soll das Feld wachsen und schrumpfen?</a:t>
                </a:r>
              </a:p>
              <a:p>
                <a:pPr lvl="1"/>
                <a:r>
                  <a:rPr lang="de-DE" b="1" dirty="0"/>
                  <a:t>1. Versuch</a:t>
                </a:r>
                <a:r>
                  <a:rPr lang="de-DE" dirty="0"/>
                  <a:t>: Nach jedem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push</a:t>
                </a:r>
                <a:r>
                  <a:rPr lang="de-DE" dirty="0"/>
                  <a:t> </a:t>
                </a:r>
                <a:r>
                  <a:rPr lang="de-DE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de-DE" dirty="0"/>
                  <a:t> um eins erhöhen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i="0" dirty="0" smtClean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2⋅1+2⋅2+2⋅3+⋯2⋅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b="1" dirty="0"/>
                  <a:t>2. Versuch</a:t>
                </a:r>
                <a:r>
                  <a:rPr lang="de-DE" dirty="0"/>
                  <a:t>: </a:t>
                </a:r>
                <a:r>
                  <a:rPr lang="de-DE" b="1" dirty="0"/>
                  <a:t> </a:t>
                </a:r>
                <a:r>
                  <a:rPr lang="de-DE" dirty="0"/>
                  <a:t>Wenn das Feld voll ist, verdoppele die Größe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dirty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2+4+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eines Stacks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DE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7B6323-EFEE-EF74-1D91-7EBE5978BAC4}"/>
              </a:ext>
            </a:extLst>
          </p:cNvPr>
          <p:cNvGrpSpPr/>
          <p:nvPr/>
        </p:nvGrpSpPr>
        <p:grpSpPr>
          <a:xfrm>
            <a:off x="1036104" y="2264872"/>
            <a:ext cx="576064" cy="450894"/>
            <a:chOff x="1206037" y="2840936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556680-74F3-50CC-2B02-024D9768B68F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F37610-2728-2DE4-45F9-11BE86F4B6B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3D5DB8-E35F-33CF-D1C7-4FB76ECDD882}"/>
              </a:ext>
            </a:extLst>
          </p:cNvPr>
          <p:cNvGrpSpPr/>
          <p:nvPr/>
        </p:nvGrpSpPr>
        <p:grpSpPr>
          <a:xfrm>
            <a:off x="1660972" y="2264872"/>
            <a:ext cx="576064" cy="450894"/>
            <a:chOff x="1830905" y="2840936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647C37-230D-679C-EBB7-3138E99B710B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E47B48-616D-52E7-B272-486CD7A9C621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F7957F-D677-3764-D480-78C605D8F0AC}"/>
              </a:ext>
            </a:extLst>
          </p:cNvPr>
          <p:cNvGrpSpPr/>
          <p:nvPr/>
        </p:nvGrpSpPr>
        <p:grpSpPr>
          <a:xfrm>
            <a:off x="2285840" y="2264872"/>
            <a:ext cx="576064" cy="450894"/>
            <a:chOff x="2455773" y="2840936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32FE6E-4995-80B4-D5C1-2FD1EF35DE8F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BB178A-D21F-DC85-1541-B8AAD22C3CFC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A6A9C7-7380-FE3A-1F5A-2A5364E5097D}"/>
              </a:ext>
            </a:extLst>
          </p:cNvPr>
          <p:cNvGrpSpPr/>
          <p:nvPr/>
        </p:nvGrpSpPr>
        <p:grpSpPr>
          <a:xfrm>
            <a:off x="2910708" y="2264872"/>
            <a:ext cx="576064" cy="450894"/>
            <a:chOff x="3080641" y="2840936"/>
            <a:chExt cx="576064" cy="4508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C4B33C-77E2-762F-236D-640E41ECBA72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228A38-3400-6658-31A9-6D979DCA5DB6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1E3E84-089E-0B7A-E982-62554B52C354}"/>
              </a:ext>
            </a:extLst>
          </p:cNvPr>
          <p:cNvGrpSpPr/>
          <p:nvPr/>
        </p:nvGrpSpPr>
        <p:grpSpPr>
          <a:xfrm>
            <a:off x="3535576" y="2264872"/>
            <a:ext cx="576064" cy="450894"/>
            <a:chOff x="3705509" y="2840936"/>
            <a:chExt cx="576064" cy="45089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7034BA-73BF-23C1-5514-F08BAAAFD285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52511F-EDC7-6F52-91B9-CCCEDA6B4795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49E96C-73AF-BA6C-28D6-887BD598FF9D}"/>
              </a:ext>
            </a:extLst>
          </p:cNvPr>
          <p:cNvGrpSpPr/>
          <p:nvPr/>
        </p:nvGrpSpPr>
        <p:grpSpPr>
          <a:xfrm>
            <a:off x="4160444" y="2264872"/>
            <a:ext cx="576064" cy="450894"/>
            <a:chOff x="4330377" y="2840936"/>
            <a:chExt cx="576064" cy="4508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076D53-5F46-0B36-CFE3-B42992545353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6B4243-BAC9-B755-ACA0-A9B8288256F0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3D0440-E5B5-509C-A18C-033BAAA4C3C1}"/>
              </a:ext>
            </a:extLst>
          </p:cNvPr>
          <p:cNvGrpSpPr/>
          <p:nvPr/>
        </p:nvGrpSpPr>
        <p:grpSpPr>
          <a:xfrm>
            <a:off x="4785312" y="2264872"/>
            <a:ext cx="576064" cy="450894"/>
            <a:chOff x="4955245" y="2840936"/>
            <a:chExt cx="576064" cy="4508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00B266-19DD-66F8-5C1D-97686504E5E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4AF406-9507-98FA-B3AF-19916088B3EE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C4BCD1-BEB2-B049-49B7-873C663C8433}"/>
              </a:ext>
            </a:extLst>
          </p:cNvPr>
          <p:cNvGrpSpPr/>
          <p:nvPr/>
        </p:nvGrpSpPr>
        <p:grpSpPr>
          <a:xfrm>
            <a:off x="5410179" y="2264872"/>
            <a:ext cx="576064" cy="450894"/>
            <a:chOff x="5580112" y="2840936"/>
            <a:chExt cx="576064" cy="4508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9AE814-4B84-2348-67D0-2D1661FAB45C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4696A-A431-4497-C518-C23C71E144B7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9332A5-CEF1-967F-99C9-BF2C709435A7}"/>
              </a:ext>
            </a:extLst>
          </p:cNvPr>
          <p:cNvCxnSpPr>
            <a:cxnSpLocks/>
            <a:endCxn id="47" idx="0"/>
          </p:cNvCxnSpPr>
          <p:nvPr/>
        </p:nvCxnSpPr>
        <p:spPr bwMode="gray">
          <a:xfrm>
            <a:off x="4448476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FB1B6A-EE75-216C-52EE-1F008C0F7BAD}"/>
              </a:ext>
            </a:extLst>
          </p:cNvPr>
          <p:cNvSpPr txBox="1"/>
          <p:nvPr/>
        </p:nvSpPr>
        <p:spPr bwMode="gray">
          <a:xfrm>
            <a:off x="3938064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887625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DE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C77D877-25B9-5E48-BBED-53CEE05B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81" y="1851670"/>
            <a:ext cx="2365471" cy="2493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903349" y="4563091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4"/>
              </a:rPr>
              <a:t>stack.h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4708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57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6168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50021-01D9-05D7-149F-CC3EE1B1A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Arithmetischer Ausdruck</a:t>
            </a:r>
            <a:r>
              <a:rPr lang="de-DE" altLang="de-DE" dirty="0"/>
              <a:t>: Sprache definiert durch folgende EBNF</a:t>
            </a:r>
          </a:p>
          <a:p>
            <a:pPr marL="268287" lvl="1" indent="0" algn="ctr">
              <a:buNone/>
            </a:pPr>
            <a:endParaRPr lang="de-DE" alt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7" lvl="1" indent="0" algn="ctr">
              <a:buNone/>
            </a:pP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68287" lvl="1" indent="0" algn="ctr">
              <a:buNone/>
            </a:pP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de-DE" altLang="de-DE" b="1" dirty="0"/>
          </a:p>
          <a:p>
            <a:pPr lvl="1"/>
            <a:r>
              <a:rPr lang="de-DE" altLang="de-DE" b="1" dirty="0"/>
              <a:t>Beispiele</a:t>
            </a:r>
            <a:r>
              <a:rPr lang="de-DE" altLang="de-DE" dirty="0"/>
              <a:t>: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( 1 + 1 ) </a:t>
            </a:r>
            <a:r>
              <a:rPr lang="de-DE" altLang="de-DE" dirty="0"/>
              <a:t>oder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( 1 + ( ( 2 + 3 ) * ( 4 * 5 ) )</a:t>
            </a:r>
            <a:r>
              <a:rPr lang="de-DE" altLang="de-DE" b="1" dirty="0"/>
              <a:t> </a:t>
            </a:r>
          </a:p>
          <a:p>
            <a:endParaRPr lang="de-DE" altLang="de-DE" b="1" dirty="0"/>
          </a:p>
          <a:p>
            <a:r>
              <a:rPr lang="de-DE" altLang="de-DE" b="1" dirty="0"/>
              <a:t>Auswertung</a:t>
            </a:r>
            <a:r>
              <a:rPr lang="de-DE" altLang="de-DE" dirty="0"/>
              <a:t>: Wert des Ausdrucks nach Anwendung von Arithmetik</a:t>
            </a:r>
          </a:p>
          <a:p>
            <a:pPr lvl="1"/>
            <a:r>
              <a:rPr lang="de-DE" altLang="de-DE" b="1" dirty="0"/>
              <a:t>Beispiel</a:t>
            </a:r>
            <a:r>
              <a:rPr lang="de-DE" altLang="de-DE" dirty="0"/>
              <a:t>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(“( ( 1 + ( 2 </a:t>
            </a:r>
            <a:r>
              <a:rPr lang="en-US" altLang="de-DE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3 ) )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( 2 + 1 ) )“) </a:t>
            </a:r>
          </a:p>
          <a:p>
            <a:pPr lvl="2"/>
            <a:r>
              <a:rPr lang="de-DE" altLang="de-DE" dirty="0"/>
              <a:t>Hat den Rückgabewert 21</a:t>
            </a:r>
          </a:p>
          <a:p>
            <a:pPr lvl="2"/>
            <a:endParaRPr lang="de-DE" altLang="de-DE" dirty="0"/>
          </a:p>
          <a:p>
            <a:r>
              <a:rPr lang="de-DE" altLang="de-DE" b="1" dirty="0"/>
              <a:t>Dijkstras Algorithmus</a:t>
            </a:r>
            <a:r>
              <a:rPr lang="de-DE" altLang="de-DE" dirty="0"/>
              <a:t>: Auswertung solcher Ausdrücke durch Nutzung zweier Stacks (einen für Operatoren und einen für Teilergebnisse)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ED154-F14B-9395-4645-990A9B88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Auswertung Arithmetischer Ausdrücke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96F76-FF46-011E-C619-DE75288A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19" y="1239837"/>
            <a:ext cx="1208733" cy="16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46E8D-1719-7DD1-B747-979D6BB54805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Edsger</a:t>
            </a: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Dijkstra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(1930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2002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5581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Eingabe</a:t>
                </a:r>
                <a:r>
                  <a:rPr lang="en-DE" dirty="0"/>
                  <a:t>: Liste von Zeichen des artihmetischen Ausdrucks (</a:t>
                </a:r>
                <a:r>
                  <a:rPr lang="en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dirty="0"/>
                  <a:t>)</a:t>
                </a:r>
              </a:p>
              <a:p>
                <a:r>
                  <a:rPr lang="en-DE" b="1" dirty="0"/>
                  <a:t>Ausgabe</a:t>
                </a:r>
                <a:r>
                  <a:rPr lang="en-DE" dirty="0"/>
                  <a:t>: Werte des artihmetischen Ausdrucks</a:t>
                </a:r>
              </a:p>
              <a:p>
                <a:r>
                  <a:rPr lang="en-DE" b="1" dirty="0"/>
                  <a:t>Algorithmus</a:t>
                </a:r>
                <a:r>
                  <a:rPr lang="en-DE" dirty="0"/>
                  <a:t>:</a:t>
                </a:r>
              </a:p>
              <a:p>
                <a:pPr marL="268287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r>
                  <a:rPr lang="en-DE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dirty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:r>
                  <a:rPr lang="en-US" sz="1200" b="1" dirty="0"/>
                  <a:t>for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b="1" dirty="0"/>
                  <a:t>in </a:t>
                </a:r>
                <a:r>
                  <a:rPr 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sz="1200" b="1" dirty="0"/>
                  <a:t> do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+,−,∗,/ 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 )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	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DE" sz="120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e>
                    </m:d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D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Berechne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b="1" dirty="0"/>
                  <a:t>	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5495F8-81C6-D05A-1BA2-6319100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60620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F928E7B-80A6-15CA-51C3-542FD28ACF94}"/>
              </a:ext>
            </a:extLst>
          </p:cNvPr>
          <p:cNvSpPr/>
          <p:nvPr/>
        </p:nvSpPr>
        <p:spPr bwMode="gray">
          <a:xfrm>
            <a:off x="2836066" y="3529619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6ACD-66D8-B1FF-33D6-C491B20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 (Beispiel)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6BCC-1F1A-94E4-F0EF-AA2170F68F93}"/>
              </a:ext>
            </a:extLst>
          </p:cNvPr>
          <p:cNvSpPr txBox="1"/>
          <p:nvPr/>
        </p:nvSpPr>
        <p:spPr bwMode="gray">
          <a:xfrm>
            <a:off x="766737" y="1347614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( 1 + ( 2 * 3 )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F8800-B969-833A-3C1A-6E16A9B1891A}"/>
              </a:ext>
            </a:extLst>
          </p:cNvPr>
          <p:cNvSpPr txBox="1"/>
          <p:nvPr/>
        </p:nvSpPr>
        <p:spPr bwMode="gray">
          <a:xfrm>
            <a:off x="766737" y="1734203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 + ( 2 * 3 )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93818-9DDF-6630-660A-573F2421486E}"/>
              </a:ext>
            </a:extLst>
          </p:cNvPr>
          <p:cNvSpPr txBox="1"/>
          <p:nvPr/>
        </p:nvSpPr>
        <p:spPr bwMode="gray">
          <a:xfrm>
            <a:off x="766737" y="2120792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+ ( 2 * 3 )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7C0D7-BE01-3C86-C107-D823626D61B6}"/>
              </a:ext>
            </a:extLst>
          </p:cNvPr>
          <p:cNvSpPr txBox="1"/>
          <p:nvPr/>
        </p:nvSpPr>
        <p:spPr bwMode="gray">
          <a:xfrm>
            <a:off x="766737" y="2507381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( 2 * 3 )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C5879-233B-1D0D-744B-41C5C567D60F}"/>
              </a:ext>
            </a:extLst>
          </p:cNvPr>
          <p:cNvSpPr txBox="1"/>
          <p:nvPr/>
        </p:nvSpPr>
        <p:spPr bwMode="gray">
          <a:xfrm>
            <a:off x="766737" y="2893970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2 * 3 )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4C8F-1BF9-1992-64C4-CF9F85D21196}"/>
              </a:ext>
            </a:extLst>
          </p:cNvPr>
          <p:cNvSpPr txBox="1"/>
          <p:nvPr/>
        </p:nvSpPr>
        <p:spPr bwMode="gray">
          <a:xfrm>
            <a:off x="766737" y="3280559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* 3 )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31A6A-8518-9A10-1E60-3FEBA5BECAE8}"/>
              </a:ext>
            </a:extLst>
          </p:cNvPr>
          <p:cNvSpPr txBox="1"/>
          <p:nvPr/>
        </p:nvSpPr>
        <p:spPr bwMode="gray">
          <a:xfrm>
            <a:off x="766737" y="3667148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3 )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8B1C8-411E-F85E-BF0E-EB74B23342F2}"/>
              </a:ext>
            </a:extLst>
          </p:cNvPr>
          <p:cNvSpPr txBox="1"/>
          <p:nvPr/>
        </p:nvSpPr>
        <p:spPr bwMode="gray">
          <a:xfrm>
            <a:off x="766737" y="4053737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)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73A67-90CD-F507-5584-381C0447914E}"/>
              </a:ext>
            </a:extLst>
          </p:cNvPr>
          <p:cNvSpPr txBox="1"/>
          <p:nvPr/>
        </p:nvSpPr>
        <p:spPr bwMode="gray">
          <a:xfrm>
            <a:off x="766737" y="4440326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 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2E188D-42F0-D39A-6CD5-2F2B950C0759}"/>
              </a:ext>
            </a:extLst>
          </p:cNvPr>
          <p:cNvGrpSpPr/>
          <p:nvPr/>
        </p:nvGrpSpPr>
        <p:grpSpPr>
          <a:xfrm>
            <a:off x="2051720" y="1127644"/>
            <a:ext cx="1590283" cy="349294"/>
            <a:chOff x="2987824" y="1127644"/>
            <a:chExt cx="1590283" cy="3492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86761-1415-EE23-2797-CBBCE026B5F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D01C04-26D4-C10C-1E7D-FD03EF69182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52D2E6-3DBC-D10D-CF38-7A8433D4AB85}"/>
              </a:ext>
            </a:extLst>
          </p:cNvPr>
          <p:cNvGrpSpPr/>
          <p:nvPr/>
        </p:nvGrpSpPr>
        <p:grpSpPr>
          <a:xfrm>
            <a:off x="2051720" y="1521102"/>
            <a:ext cx="1590283" cy="349294"/>
            <a:chOff x="2987824" y="1127644"/>
            <a:chExt cx="1590283" cy="3492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628B23-264C-6D19-427D-A2C1D8C6943C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DBE58B-CD23-2A3D-B576-305BE5C31C50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1511D-CE5F-EC06-A499-59470153BC95}"/>
              </a:ext>
            </a:extLst>
          </p:cNvPr>
          <p:cNvGrpSpPr/>
          <p:nvPr/>
        </p:nvGrpSpPr>
        <p:grpSpPr>
          <a:xfrm>
            <a:off x="2051720" y="1914560"/>
            <a:ext cx="1590283" cy="349294"/>
            <a:chOff x="2987824" y="1127644"/>
            <a:chExt cx="1590283" cy="34929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F7B728-FA10-E0CE-A339-E557AF2B321E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F155A4-3C44-221E-D15B-21AB26C00AE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9F76D-1966-59A7-5E89-8E92498C5064}"/>
              </a:ext>
            </a:extLst>
          </p:cNvPr>
          <p:cNvGrpSpPr/>
          <p:nvPr/>
        </p:nvGrpSpPr>
        <p:grpSpPr>
          <a:xfrm>
            <a:off x="2051720" y="2308018"/>
            <a:ext cx="1590283" cy="349294"/>
            <a:chOff x="2987824" y="1127644"/>
            <a:chExt cx="1590283" cy="3492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98824F-D022-491C-5686-CF9BF3BA211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1E4AD5-3B54-1032-DC51-68B6751F16C1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C366DB-AE59-713D-170B-DB77244BA90D}"/>
              </a:ext>
            </a:extLst>
          </p:cNvPr>
          <p:cNvGrpSpPr/>
          <p:nvPr/>
        </p:nvGrpSpPr>
        <p:grpSpPr>
          <a:xfrm>
            <a:off x="2051720" y="2701476"/>
            <a:ext cx="1590283" cy="349294"/>
            <a:chOff x="2987824" y="1127644"/>
            <a:chExt cx="1590283" cy="3492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32E453-A1D1-F28E-3F2D-F629CB6E4DD1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ABFA03-9B58-649B-4F07-A9D9BEE6A3B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7E47E-CF94-19EC-FCD4-CF052556FB87}"/>
              </a:ext>
            </a:extLst>
          </p:cNvPr>
          <p:cNvGrpSpPr/>
          <p:nvPr/>
        </p:nvGrpSpPr>
        <p:grpSpPr>
          <a:xfrm>
            <a:off x="2051720" y="3094934"/>
            <a:ext cx="1590283" cy="349294"/>
            <a:chOff x="2987824" y="1127644"/>
            <a:chExt cx="1590283" cy="3492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1ED605-C309-9BA2-685F-684DA4B744A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A5670D-DBF1-78A3-6E98-E879FC6E16C9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45AFA7-18DF-99EB-26E1-39FCC37BBA16}"/>
              </a:ext>
            </a:extLst>
          </p:cNvPr>
          <p:cNvGrpSpPr/>
          <p:nvPr/>
        </p:nvGrpSpPr>
        <p:grpSpPr>
          <a:xfrm>
            <a:off x="2051720" y="3488392"/>
            <a:ext cx="1590283" cy="349294"/>
            <a:chOff x="2987824" y="1127644"/>
            <a:chExt cx="1590283" cy="3492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BE195D-A2FB-194C-C256-6EB7D481EF7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43288-3180-F4E1-46BF-D013EB53E51E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64704F-3D23-255D-DB5F-A57572AAF6E5}"/>
              </a:ext>
            </a:extLst>
          </p:cNvPr>
          <p:cNvGrpSpPr/>
          <p:nvPr/>
        </p:nvGrpSpPr>
        <p:grpSpPr>
          <a:xfrm>
            <a:off x="2051720" y="3881850"/>
            <a:ext cx="1590283" cy="349294"/>
            <a:chOff x="2987824" y="1127644"/>
            <a:chExt cx="1590283" cy="3492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C2A527-90F1-50FC-36AC-C33A74E955EB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4D53E33-59C0-A0E9-36C0-99CFF328257A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34B2CD-482B-5F54-7A9B-CA0500CC81F3}"/>
              </a:ext>
            </a:extLst>
          </p:cNvPr>
          <p:cNvGrpSpPr/>
          <p:nvPr/>
        </p:nvGrpSpPr>
        <p:grpSpPr>
          <a:xfrm>
            <a:off x="2051720" y="4275308"/>
            <a:ext cx="1590283" cy="349294"/>
            <a:chOff x="2987824" y="1127644"/>
            <a:chExt cx="1590283" cy="3492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4BCE8F-2F9B-CE97-AC57-A4628FAF81C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46C822-C9C4-1AA8-1387-DB8A81906C3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D220D3-BD42-87C5-DF20-7CD1B4C5B264}"/>
              </a:ext>
            </a:extLst>
          </p:cNvPr>
          <p:cNvGrpSpPr/>
          <p:nvPr/>
        </p:nvGrpSpPr>
        <p:grpSpPr>
          <a:xfrm>
            <a:off x="2051720" y="4668769"/>
            <a:ext cx="1590283" cy="349294"/>
            <a:chOff x="2987824" y="1127644"/>
            <a:chExt cx="1590283" cy="349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56DBF3-2C01-66D5-B1EF-B960C6BDBBB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948E974-B247-DD0F-913C-36BB66937ED4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0F312-C9B0-4A8A-FB3A-D561D9749F47}"/>
              </a:ext>
            </a:extLst>
          </p:cNvPr>
          <p:cNvSpPr/>
          <p:nvPr/>
        </p:nvSpPr>
        <p:spPr bwMode="gray">
          <a:xfrm>
            <a:off x="3022326" y="2097077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BCCABA-AD05-8CA5-0425-0E0299405E12}"/>
              </a:ext>
            </a:extLst>
          </p:cNvPr>
          <p:cNvSpPr/>
          <p:nvPr/>
        </p:nvSpPr>
        <p:spPr bwMode="gray">
          <a:xfrm>
            <a:off x="3021273" y="234924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ADA04B-AAC7-1AAD-18CC-B0F08E4EB0C2}"/>
              </a:ext>
            </a:extLst>
          </p:cNvPr>
          <p:cNvSpPr/>
          <p:nvPr/>
        </p:nvSpPr>
        <p:spPr bwMode="gray">
          <a:xfrm>
            <a:off x="3022326" y="249326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11B0A5-8FEB-4A9C-5C06-3E65A64945A4}"/>
              </a:ext>
            </a:extLst>
          </p:cNvPr>
          <p:cNvSpPr/>
          <p:nvPr/>
        </p:nvSpPr>
        <p:spPr bwMode="gray">
          <a:xfrm>
            <a:off x="3021273" y="274270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B02FC9-8F82-C0FB-3A09-CE85D0107FFF}"/>
              </a:ext>
            </a:extLst>
          </p:cNvPr>
          <p:cNvSpPr/>
          <p:nvPr/>
        </p:nvSpPr>
        <p:spPr bwMode="gray">
          <a:xfrm>
            <a:off x="3022326" y="2886720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B3BBEB-4547-569F-ABEE-459A118F9955}"/>
              </a:ext>
            </a:extLst>
          </p:cNvPr>
          <p:cNvSpPr/>
          <p:nvPr/>
        </p:nvSpPr>
        <p:spPr bwMode="gray">
          <a:xfrm>
            <a:off x="3020220" y="3136162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58115F-E390-BC1C-E19E-AA742CB7A525}"/>
              </a:ext>
            </a:extLst>
          </p:cNvPr>
          <p:cNvSpPr/>
          <p:nvPr/>
        </p:nvSpPr>
        <p:spPr bwMode="gray">
          <a:xfrm>
            <a:off x="3021273" y="328017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EDE34-4BEE-549B-DFC3-16424E6D90C5}"/>
              </a:ext>
            </a:extLst>
          </p:cNvPr>
          <p:cNvSpPr/>
          <p:nvPr/>
        </p:nvSpPr>
        <p:spPr bwMode="gray">
          <a:xfrm>
            <a:off x="2838172" y="3280175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13433E-27CB-5F87-2D0B-AD3B2BD33526}"/>
              </a:ext>
            </a:extLst>
          </p:cNvPr>
          <p:cNvSpPr/>
          <p:nvPr/>
        </p:nvSpPr>
        <p:spPr bwMode="gray">
          <a:xfrm>
            <a:off x="3020220" y="3529620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6C476D-4D64-2355-F33C-BE0B03633B51}"/>
              </a:ext>
            </a:extLst>
          </p:cNvPr>
          <p:cNvSpPr/>
          <p:nvPr/>
        </p:nvSpPr>
        <p:spPr bwMode="gray">
          <a:xfrm>
            <a:off x="3021273" y="3673636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6FAB75-0E06-DE7A-C335-8D9EC0879AA8}"/>
              </a:ext>
            </a:extLst>
          </p:cNvPr>
          <p:cNvSpPr/>
          <p:nvPr/>
        </p:nvSpPr>
        <p:spPr bwMode="gray">
          <a:xfrm>
            <a:off x="2838172" y="367363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1ADE01-85EE-D472-95FF-574038737DD2}"/>
              </a:ext>
            </a:extLst>
          </p:cNvPr>
          <p:cNvSpPr/>
          <p:nvPr/>
        </p:nvSpPr>
        <p:spPr bwMode="gray">
          <a:xfrm>
            <a:off x="2836066" y="392307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346415-19A1-3A11-6951-1CB125AA847D}"/>
              </a:ext>
            </a:extLst>
          </p:cNvPr>
          <p:cNvSpPr/>
          <p:nvPr/>
        </p:nvSpPr>
        <p:spPr bwMode="gray">
          <a:xfrm>
            <a:off x="3020220" y="3923075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7547B2-2AAC-FF68-DCED-B8A4F33C5B97}"/>
              </a:ext>
            </a:extLst>
          </p:cNvPr>
          <p:cNvSpPr/>
          <p:nvPr/>
        </p:nvSpPr>
        <p:spPr bwMode="gray">
          <a:xfrm>
            <a:off x="3021273" y="4067091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09C7CB-CB35-6BF2-FC22-7A2B7319DDED}"/>
              </a:ext>
            </a:extLst>
          </p:cNvPr>
          <p:cNvSpPr/>
          <p:nvPr/>
        </p:nvSpPr>
        <p:spPr bwMode="gray">
          <a:xfrm>
            <a:off x="283817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FFCFAE-D8ED-64E1-5CCA-F9BFACCFAB6C}"/>
              </a:ext>
            </a:extLst>
          </p:cNvPr>
          <p:cNvSpPr/>
          <p:nvPr/>
        </p:nvSpPr>
        <p:spPr bwMode="gray">
          <a:xfrm>
            <a:off x="265191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3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2D19D7-8216-9D0E-D0FE-4256A7F645A4}"/>
              </a:ext>
            </a:extLst>
          </p:cNvPr>
          <p:cNvSpPr/>
          <p:nvPr/>
        </p:nvSpPr>
        <p:spPr bwMode="gray">
          <a:xfrm>
            <a:off x="3023550" y="431653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D492D0-999E-9DA0-27E8-90C28A0737EC}"/>
              </a:ext>
            </a:extLst>
          </p:cNvPr>
          <p:cNvSpPr/>
          <p:nvPr/>
        </p:nvSpPr>
        <p:spPr bwMode="gray">
          <a:xfrm>
            <a:off x="3024603" y="446055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1176B-E30C-ACD2-AA7E-8E182FF8F97A}"/>
              </a:ext>
            </a:extLst>
          </p:cNvPr>
          <p:cNvSpPr/>
          <p:nvPr/>
        </p:nvSpPr>
        <p:spPr bwMode="gray">
          <a:xfrm>
            <a:off x="2841502" y="4460549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6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C159E87-74FD-48FE-26C7-D9353C7B8C10}"/>
              </a:ext>
            </a:extLst>
          </p:cNvPr>
          <p:cNvSpPr/>
          <p:nvPr/>
        </p:nvSpPr>
        <p:spPr bwMode="gray">
          <a:xfrm>
            <a:off x="3020220" y="485401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7</a:t>
            </a:r>
            <a:endParaRPr lang="en-DE" sz="12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3AA4B-BA99-7F60-A5EF-7F3E1821F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6088" y="1281138"/>
            <a:ext cx="3575577" cy="25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10CACC-7A1D-EBFE-FA4A-DAD00EA1D1DB}"/>
              </a:ext>
            </a:extLst>
          </p:cNvPr>
          <p:cNvSpPr txBox="1"/>
          <p:nvPr/>
        </p:nvSpPr>
        <p:spPr bwMode="gray">
          <a:xfrm>
            <a:off x="3433626" y="4094013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9"/>
              </a:rPr>
              <a:t>eval_exp.cpp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1233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5" grpId="0" animBg="1"/>
      <p:bldP spid="67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8A6D-B39E-61C7-EBAC-03DC568FA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r>
              <a:rPr lang="de-DE" b="1" dirty="0"/>
              <a:t>Frage: </a:t>
            </a:r>
            <a:r>
              <a:rPr lang="de-DE" dirty="0"/>
              <a:t>Warum ist der Algorithmus </a:t>
            </a:r>
            <a:r>
              <a:rPr lang="de-DE" b="1" dirty="0"/>
              <a:t>korrekt</a:t>
            </a:r>
            <a:r>
              <a:rPr lang="de-DE" dirty="0"/>
              <a:t>?</a:t>
            </a:r>
          </a:p>
          <a:p>
            <a:r>
              <a:rPr lang="de-DE" b="1" dirty="0"/>
              <a:t>Antwort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Jedes Mal wenn ein Ausdruck von Klammern umrundet wird, werden die beiden Operatoren von </a:t>
            </a:r>
            <a:r>
              <a:rPr lang="en-US" sz="1200" i="1" dirty="0"/>
              <a:t>value</a:t>
            </a:r>
            <a:r>
              <a:rPr lang="de-DE" sz="1200" dirty="0"/>
              <a:t> Stack genommen, die Operation vom </a:t>
            </a:r>
            <a:r>
              <a:rPr lang="en-US" sz="1200" i="1" dirty="0"/>
              <a:t>ops</a:t>
            </a:r>
            <a:r>
              <a:rPr lang="de-DE" sz="1200" dirty="0"/>
              <a:t> Stack und das Ergebnis zurück auf den </a:t>
            </a:r>
            <a:r>
              <a:rPr lang="en-US" sz="1200" i="1" dirty="0"/>
              <a:t>value</a:t>
            </a:r>
            <a:r>
              <a:rPr lang="de-DE" sz="1200" dirty="0"/>
              <a:t> Stack gelegt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geklammerte Ausdruck wird also durch seinen Wert ersetzt!</a:t>
            </a:r>
          </a:p>
          <a:p>
            <a:r>
              <a:rPr lang="de-DE" b="1" dirty="0"/>
              <a:t>Beobachtung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Algorithmus liefert den gleichen Wert, wenn die Operation </a:t>
            </a:r>
            <a:r>
              <a:rPr lang="de-DE" sz="1200" b="1" dirty="0"/>
              <a:t>nach</a:t>
            </a:r>
            <a:r>
              <a:rPr lang="de-DE" sz="1200" dirty="0"/>
              <a:t> den Operatoren kommt!</a:t>
            </a:r>
          </a:p>
          <a:p>
            <a:pPr marL="611187" lvl="1" indent="-342900">
              <a:buFont typeface="+mj-lt"/>
              <a:buAutoNum type="arabicPeriod"/>
            </a:pPr>
            <a:endParaRPr lang="de-DE" sz="1200" dirty="0"/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Alle Klammern sind redundant!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r>
              <a:rPr lang="de-DE" b="1" dirty="0"/>
              <a:t>Schlussfolgerung</a:t>
            </a:r>
            <a:r>
              <a:rPr lang="de-DE" dirty="0"/>
              <a:t>: Der Algorithmus funktioniert für umgekehrte polnische Notation von arithmetischen Ausdrücken (z.B. Stack Maschine, Postscript, JVM)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0DE01-969C-1BFE-A3A4-81F1A7A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6732A-CC08-C324-1719-40710D39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78798"/>
            <a:ext cx="3312368" cy="357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8A549-A452-1E14-2EB1-BE9AFA20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903663"/>
            <a:ext cx="1800200" cy="344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BEC3-652A-2836-C27B-C886E152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68" y="1389638"/>
            <a:ext cx="1160156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2F2E8-9504-E407-F0DD-63B0A29FA7B7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Łukasiewicz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(1878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1956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2652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b="1" dirty="0"/>
              <a:t>Warteschlangen (</a:t>
            </a:r>
            <a:r>
              <a:rPr lang="en-US" altLang="en-DE" b="1" i="1" dirty="0"/>
              <a:t>queue</a:t>
            </a:r>
            <a:r>
              <a:rPr lang="de-DE" altLang="en-DE" b="1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717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33176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First-In-First-Out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Queue(T)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enqueue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dequeue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ront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r>
                  <a:rPr lang="de-DE" altLang="de-DE" sz="1400" b="1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dequeue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US" altLang="de-DE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de-DE" sz="14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d>
                        <m:dPr>
                          <m:ctrlPr>
                            <a:rPr lang="en-US" alt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b="0" i="0" dirty="0" smtClean="0">
                              <a:latin typeface="Cambria Math" panose="02040503050406030204" pitchFamily="18" charset="0"/>
                            </a:rPr>
                            <m:t>enqueue</m:t>
                          </m:r>
                          <m:d>
                            <m:dPr>
                              <m:ctrlP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b="0" i="0" dirty="0" smtClean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de-DE" sz="1400" dirty="0">
                          <a:latin typeface="Cambria Math" panose="02040503050406030204" pitchFamily="18" charset="0"/>
                        </a:rPr>
                        <m:t>enqueue</m:t>
                      </m:r>
                      <m:d>
                        <m:dPr>
                          <m:ctrlP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dirty="0">
                              <a:latin typeface="Cambria Math" panose="02040503050406030204" pitchFamily="18" charset="0"/>
                            </a:rPr>
                            <m:t>dequeue</m:t>
                          </m:r>
                          <m:d>
                            <m:dPr>
                              <m:ctrlPr>
                                <a:rPr lang="en-US" alt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dirty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altLang="de-DE" sz="1400" b="0" dirty="0"/>
                </a:br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dirty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enqueue</m:t>
                            </m:r>
                            <m:d>
                              <m:dPr>
                                <m:ctrlP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3242" y="17558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115616" y="1131590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 bwMode="gray">
          <a:xfrm>
            <a:off x="1367644" y="2676949"/>
            <a:ext cx="0" cy="2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gray">
          <a:xfrm flipH="1">
            <a:off x="1366179" y="3260025"/>
            <a:ext cx="1465" cy="2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1367644" y="1567270"/>
            <a:ext cx="0" cy="18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30" idx="3"/>
            <a:endCxn id="80" idx="1"/>
          </p:cNvCxnSpPr>
          <p:nvPr/>
        </p:nvCxnSpPr>
        <p:spPr bwMode="gray">
          <a:xfrm flipV="1">
            <a:off x="2286721" y="3075832"/>
            <a:ext cx="2557975" cy="1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front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944297-8F2E-4BFB-FD88-ED628A5740A8}"/>
              </a:ext>
            </a:extLst>
          </p:cNvPr>
          <p:cNvSpPr txBox="1"/>
          <p:nvPr/>
        </p:nvSpPr>
        <p:spPr bwMode="gray">
          <a:xfrm>
            <a:off x="1183242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8DB0F-7BD3-DD5F-4EC8-32965B3B1921}"/>
              </a:ext>
            </a:extLst>
          </p:cNvPr>
          <p:cNvSpPr txBox="1"/>
          <p:nvPr/>
        </p:nvSpPr>
        <p:spPr bwMode="gray">
          <a:xfrm>
            <a:off x="1550580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2A163-746A-F964-80CC-043240437AA5}"/>
              </a:ext>
            </a:extLst>
          </p:cNvPr>
          <p:cNvSpPr txBox="1"/>
          <p:nvPr/>
        </p:nvSpPr>
        <p:spPr bwMode="gray">
          <a:xfrm>
            <a:off x="1550580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1CE4A-8DA6-A071-875E-1A4239915976}"/>
              </a:ext>
            </a:extLst>
          </p:cNvPr>
          <p:cNvSpPr txBox="1"/>
          <p:nvPr/>
        </p:nvSpPr>
        <p:spPr bwMode="gray">
          <a:xfrm>
            <a:off x="1917918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08BB8-371E-72C1-A689-528497C4CD38}"/>
              </a:ext>
            </a:extLst>
          </p:cNvPr>
          <p:cNvSpPr txBox="1"/>
          <p:nvPr/>
        </p:nvSpPr>
        <p:spPr bwMode="gray">
          <a:xfrm>
            <a:off x="1183242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2DFF7-2685-36DF-2DDC-0403F39FD5E4}"/>
              </a:ext>
            </a:extLst>
          </p:cNvPr>
          <p:cNvSpPr txBox="1"/>
          <p:nvPr/>
        </p:nvSpPr>
        <p:spPr bwMode="gray">
          <a:xfrm>
            <a:off x="1549115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CFD40-DCBC-44FF-F5E6-F078B1213DFB}"/>
              </a:ext>
            </a:extLst>
          </p:cNvPr>
          <p:cNvSpPr txBox="1"/>
          <p:nvPr/>
        </p:nvSpPr>
        <p:spPr bwMode="gray">
          <a:xfrm>
            <a:off x="1181777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B738C-F485-8B41-51DF-D6241ACC322F}"/>
              </a:ext>
            </a:extLst>
          </p:cNvPr>
          <p:cNvSpPr txBox="1"/>
          <p:nvPr/>
        </p:nvSpPr>
        <p:spPr bwMode="gray">
          <a:xfrm>
            <a:off x="1183712" y="4031109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BFA83-1C1B-90BD-DAF9-BF0D842CA6B8}"/>
              </a:ext>
            </a:extLst>
          </p:cNvPr>
          <p:cNvSpPr txBox="1"/>
          <p:nvPr/>
        </p:nvSpPr>
        <p:spPr bwMode="gray">
          <a:xfrm>
            <a:off x="2774933" y="40576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CDBA5-3DC0-E46F-8DCF-740B059876BF}"/>
              </a:ext>
            </a:extLst>
          </p:cNvPr>
          <p:cNvSpPr txBox="1"/>
          <p:nvPr/>
        </p:nvSpPr>
        <p:spPr bwMode="gray">
          <a:xfrm>
            <a:off x="1549115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FE3CC-150E-3E25-1D4E-21EE59CB442F}"/>
              </a:ext>
            </a:extLst>
          </p:cNvPr>
          <p:cNvSpPr txBox="1"/>
          <p:nvPr/>
        </p:nvSpPr>
        <p:spPr bwMode="gray">
          <a:xfrm>
            <a:off x="1181777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77036E-E94D-6C38-4CCC-978658066D25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gray">
          <a:xfrm>
            <a:off x="1367644" y="2101125"/>
            <a:ext cx="0" cy="23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/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/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/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/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/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8E3CDC-98DC-5043-C714-5DBBFC13F254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 bwMode="gray">
          <a:xfrm>
            <a:off x="1366179" y="3831963"/>
            <a:ext cx="1935" cy="1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B15821-AF37-4D1F-03E4-37914FBF6BC2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 bwMode="gray">
          <a:xfrm flipH="1">
            <a:off x="1366179" y="4376434"/>
            <a:ext cx="1935" cy="2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ABA2E6-50FE-59A4-11FF-8F076D0FDEA7}"/>
              </a:ext>
            </a:extLst>
          </p:cNvPr>
          <p:cNvSpPr txBox="1"/>
          <p:nvPr/>
        </p:nvSpPr>
        <p:spPr bwMode="gray">
          <a:xfrm>
            <a:off x="4844696" y="2903169"/>
            <a:ext cx="368803" cy="345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94161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4" grpId="0"/>
      <p:bldP spid="64" grpId="0"/>
      <p:bldP spid="21" grpId="0" animBg="1"/>
      <p:bldP spid="24" grpId="0" animBg="1"/>
      <p:bldP spid="28" grpId="0" animBg="1"/>
      <p:bldP spid="30" grpId="0" animBg="1"/>
      <p:bldP spid="33" grpId="0" animBg="1"/>
      <p:bldP spid="36" grpId="0" animBg="1"/>
      <p:bldP spid="39" grpId="0" animBg="1"/>
      <p:bldP spid="43" grpId="0" animBg="1"/>
      <p:bldP spid="46" grpId="0" animBg="1"/>
      <p:bldP spid="49" grpId="0" animBg="1"/>
      <p:bldP spid="63" grpId="0"/>
      <p:bldP spid="65" grpId="0"/>
      <p:bldP spid="70" grpId="0"/>
      <p:bldP spid="71" grpId="0"/>
      <p:bldP spid="72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 Warteschlange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einer Warteschlange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FA47F-077B-B492-3380-C3E7DAA8FC0D}"/>
              </a:ext>
            </a:extLst>
          </p:cNvPr>
          <p:cNvCxnSpPr>
            <a:cxnSpLocks/>
            <a:endCxn id="16" idx="0"/>
          </p:cNvCxnSpPr>
          <p:nvPr/>
        </p:nvCxnSpPr>
        <p:spPr bwMode="gray">
          <a:xfrm flipH="1">
            <a:off x="1494069" y="2373950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27C4-70FF-30E5-1B22-E11338F20D03}"/>
              </a:ext>
            </a:extLst>
          </p:cNvPr>
          <p:cNvSpPr txBox="1"/>
          <p:nvPr/>
        </p:nvSpPr>
        <p:spPr bwMode="gray">
          <a:xfrm>
            <a:off x="1017778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C7E96-A4B0-A7F7-EB32-4CF3AB27AF7F}"/>
              </a:ext>
            </a:extLst>
          </p:cNvPr>
          <p:cNvCxnSpPr>
            <a:cxnSpLocks/>
          </p:cNvCxnSpPr>
          <p:nvPr/>
        </p:nvCxnSpPr>
        <p:spPr bwMode="gray">
          <a:xfrm>
            <a:off x="4637587" y="3605509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0BD884-AB62-FA8F-F2BA-A104A5F023B3}"/>
              </a:ext>
            </a:extLst>
          </p:cNvPr>
          <p:cNvSpPr txBox="1"/>
          <p:nvPr/>
        </p:nvSpPr>
        <p:spPr bwMode="gray">
          <a:xfrm>
            <a:off x="4127175" y="3371261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</p:spTree>
    <p:extLst>
      <p:ext uri="{BB962C8B-B14F-4D97-AF65-F5344CB8AC3E}">
        <p14:creationId xmlns:p14="http://schemas.microsoft.com/office/powerpoint/2010/main" val="1945379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0"/>
      <p:bldP spid="57" grpId="0"/>
      <p:bldP spid="7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FA1FB-45E0-6FE6-90C5-55E6FA18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97600" cy="3563938"/>
          </a:xfrm>
        </p:spPr>
        <p:txBody>
          <a:bodyPr/>
          <a:lstStyle/>
          <a:p>
            <a:r>
              <a:rPr lang="de-DE" b="1" dirty="0"/>
              <a:t>Feste Größe</a:t>
            </a:r>
            <a:r>
              <a:rPr lang="de-DE" dirty="0"/>
              <a:t>: Benutze ein Feld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dirty="0"/>
              <a:t> um die Elemente in der Warteschlange zu speichern.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einer Warteschlange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DE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185378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DE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245226" y="3446477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queue.h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9CF56-31CA-5A35-DD89-4498D0D4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80" y="1601779"/>
            <a:ext cx="2577259" cy="32509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9DD577-DED9-BBF3-FDA3-B2CFA4D16777}"/>
              </a:ext>
            </a:extLst>
          </p:cNvPr>
          <p:cNvGrpSpPr/>
          <p:nvPr/>
        </p:nvGrpSpPr>
        <p:grpSpPr>
          <a:xfrm>
            <a:off x="1015843" y="2264872"/>
            <a:ext cx="576064" cy="450894"/>
            <a:chOff x="1206037" y="2840936"/>
            <a:chExt cx="576064" cy="4508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CCD010-E8D1-4E5C-C8C1-D8887C4F6BD0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1B078-C9BA-7164-EC5A-B03E274FBFA3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1FF4B8-3AD2-6BA8-88E0-5093AB127F4B}"/>
              </a:ext>
            </a:extLst>
          </p:cNvPr>
          <p:cNvGrpSpPr/>
          <p:nvPr/>
        </p:nvGrpSpPr>
        <p:grpSpPr>
          <a:xfrm>
            <a:off x="1640711" y="2264872"/>
            <a:ext cx="576064" cy="450894"/>
            <a:chOff x="1830905" y="2840936"/>
            <a:chExt cx="576064" cy="4508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7F3F3-45B0-96BA-6C84-79D2877FE57C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DD0407-8BD6-F669-30C8-41E41CCE9607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FD6F47-07E7-D635-1EAE-E74AF2FBE519}"/>
              </a:ext>
            </a:extLst>
          </p:cNvPr>
          <p:cNvGrpSpPr/>
          <p:nvPr/>
        </p:nvGrpSpPr>
        <p:grpSpPr>
          <a:xfrm>
            <a:off x="2265579" y="2264872"/>
            <a:ext cx="576064" cy="450894"/>
            <a:chOff x="2455773" y="2840936"/>
            <a:chExt cx="576064" cy="4508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60A1F-7701-D97D-84B4-BD0A31F5E89D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B1EE7D-AFE7-B042-5D84-A4521382E7C1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8289C-F4C1-2B6F-B32D-634EBACCEAC3}"/>
              </a:ext>
            </a:extLst>
          </p:cNvPr>
          <p:cNvGrpSpPr/>
          <p:nvPr/>
        </p:nvGrpSpPr>
        <p:grpSpPr>
          <a:xfrm>
            <a:off x="2890447" y="2264872"/>
            <a:ext cx="576064" cy="450894"/>
            <a:chOff x="3080641" y="2840936"/>
            <a:chExt cx="576064" cy="4508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12CBE-DFF2-1759-42E4-E9E87BECD426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77545-791D-E7D3-8B88-73A6C6D4F7CF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753284-5324-236C-5B89-2B993F112C81}"/>
              </a:ext>
            </a:extLst>
          </p:cNvPr>
          <p:cNvGrpSpPr/>
          <p:nvPr/>
        </p:nvGrpSpPr>
        <p:grpSpPr>
          <a:xfrm>
            <a:off x="3515315" y="2264872"/>
            <a:ext cx="576064" cy="450894"/>
            <a:chOff x="3705509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7D486F-92D8-C35B-9B29-56AA0DF8E32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6591D-9B5F-831F-1327-47E2C8210691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265B6B-1749-E948-BA9A-D833EBE7F5DE}"/>
              </a:ext>
            </a:extLst>
          </p:cNvPr>
          <p:cNvGrpSpPr/>
          <p:nvPr/>
        </p:nvGrpSpPr>
        <p:grpSpPr>
          <a:xfrm>
            <a:off x="4140183" y="2264872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81F09-6C88-91AA-0898-668926D86ECB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E764A6-E915-DCCB-9DA6-F5C94BA8AECB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F5CFCD-C400-0F1B-1A5A-43F71CAD3544}"/>
              </a:ext>
            </a:extLst>
          </p:cNvPr>
          <p:cNvGrpSpPr/>
          <p:nvPr/>
        </p:nvGrpSpPr>
        <p:grpSpPr>
          <a:xfrm>
            <a:off x="4765051" y="2264872"/>
            <a:ext cx="576064" cy="450894"/>
            <a:chOff x="4955245" y="2840936"/>
            <a:chExt cx="576064" cy="4508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7B93FC-AA00-2236-13D2-08CBF1F38F3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1FD4BF-F1EF-CEEC-AB91-DB9E0214777A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81913E-A14B-A6BD-1ED3-EE966998BE33}"/>
              </a:ext>
            </a:extLst>
          </p:cNvPr>
          <p:cNvGrpSpPr/>
          <p:nvPr/>
        </p:nvGrpSpPr>
        <p:grpSpPr>
          <a:xfrm>
            <a:off x="5389918" y="2264872"/>
            <a:ext cx="576064" cy="450894"/>
            <a:chOff x="5580112" y="2840936"/>
            <a:chExt cx="576064" cy="4508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FE9690-CBA8-A666-B979-50B74C66918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13EFCB-E8DA-42C9-CCB9-F53F25980C00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EC3C-B314-334A-0292-5CB18EB7813E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428215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7FF64-90F6-A2A9-F604-BA620A80505E}"/>
              </a:ext>
            </a:extLst>
          </p:cNvPr>
          <p:cNvSpPr txBox="1"/>
          <p:nvPr/>
        </p:nvSpPr>
        <p:spPr bwMode="gray">
          <a:xfrm>
            <a:off x="3917803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D2244F-D1F8-B04A-4294-C6C3818681B4}"/>
              </a:ext>
            </a:extLst>
          </p:cNvPr>
          <p:cNvCxnSpPr>
            <a:cxnSpLocks/>
          </p:cNvCxnSpPr>
          <p:nvPr/>
        </p:nvCxnSpPr>
        <p:spPr bwMode="gray">
          <a:xfrm flipH="1">
            <a:off x="2587307" y="1797886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3836052-4510-531F-6108-3615925701A3}"/>
              </a:ext>
            </a:extLst>
          </p:cNvPr>
          <p:cNvSpPr txBox="1"/>
          <p:nvPr/>
        </p:nvSpPr>
        <p:spPr bwMode="gray">
          <a:xfrm>
            <a:off x="2111016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EBBABC-49D1-4DBA-F75F-69BF491D1E07}"/>
              </a:ext>
            </a:extLst>
          </p:cNvPr>
          <p:cNvSpPr txBox="1"/>
          <p:nvPr/>
        </p:nvSpPr>
        <p:spPr bwMode="gray">
          <a:xfrm>
            <a:off x="2320949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DE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7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7" grpId="0"/>
      <p:bldP spid="61" grpId="0"/>
      <p:bldP spid="58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b="1" dirty="0"/>
              <a:t>Listen (</a:t>
            </a:r>
            <a:r>
              <a:rPr lang="en-US" altLang="en-DE" b="1" i="1" dirty="0"/>
              <a:t>lists</a:t>
            </a:r>
            <a:r>
              <a:rPr lang="de-DE" altLang="en-DE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99176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B6B78C-C4DE-9A36-0D52-C69E833F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Bisherige Datenstrukturen: </a:t>
            </a:r>
            <a:r>
              <a:rPr lang="de-DE" b="1" dirty="0"/>
              <a:t>statisch</a:t>
            </a:r>
          </a:p>
          <a:p>
            <a:pPr lvl="1"/>
            <a:r>
              <a:rPr lang="de-DE" sz="1200" dirty="0"/>
              <a:t>Können zur Laufzeit nicht wachsen bzw. schrumpfen</a:t>
            </a:r>
          </a:p>
          <a:p>
            <a:pPr lvl="1"/>
            <a:r>
              <a:rPr lang="de-DE" sz="1200" dirty="0"/>
              <a:t>Dadurch keine Anpassung an tatsächlichen Speicherbedarf</a:t>
            </a:r>
          </a:p>
          <a:p>
            <a:r>
              <a:rPr lang="de-DE" b="1" dirty="0"/>
              <a:t>Ausweg</a:t>
            </a:r>
            <a:r>
              <a:rPr lang="de-DE" dirty="0"/>
              <a:t>: Dynamische Datenstrukturen, im Besonderen </a:t>
            </a:r>
            <a:r>
              <a:rPr lang="de-DE" i="1" dirty="0"/>
              <a:t>Verkettete Liste</a:t>
            </a:r>
          </a:p>
          <a:p>
            <a:pPr lvl="1"/>
            <a:r>
              <a:rPr lang="de-DE" sz="1200" dirty="0"/>
              <a:t>Menge von Knoten, die jeweils einen Verweis auf Nachfolgerknoten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sz="1200" dirty="0"/>
              <a:t>) sowie das zu speichernde Element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/>
              <a:t>) enthalten</a:t>
            </a:r>
          </a:p>
          <a:p>
            <a:pPr lvl="1"/>
            <a:r>
              <a:rPr lang="de-DE" sz="1200" b="1" dirty="0"/>
              <a:t>Listenkopf</a:t>
            </a:r>
            <a:r>
              <a:rPr lang="de-DE" sz="1200" dirty="0"/>
              <a:t>: spezieller Knoten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200" dirty="0"/>
              <a:t>Alle anderen Knoten nur durch Navigation erreichbar</a:t>
            </a:r>
          </a:p>
          <a:p>
            <a:pPr lvl="1"/>
            <a:r>
              <a:rPr lang="de-DE" sz="1200" b="1" dirty="0"/>
              <a:t>Listenende</a:t>
            </a:r>
            <a:r>
              <a:rPr lang="de-DE" sz="1200" dirty="0"/>
              <a:t>: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sz="1200" dirty="0"/>
              <a:t>-Zeiger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A0E48-1E8F-5748-C5C0-5B79EA3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Verkettete Liste</a:t>
            </a:r>
            <a:endParaRPr lang="en-DE" dirty="0"/>
          </a:p>
        </p:txBody>
      </p:sp>
      <p:grpSp>
        <p:nvGrpSpPr>
          <p:cNvPr id="4" name="Gruppierung 7">
            <a:extLst>
              <a:ext uri="{FF2B5EF4-FFF2-40B4-BE49-F238E27FC236}">
                <a16:creationId xmlns:a16="http://schemas.microsoft.com/office/drawing/2014/main" id="{2723D96B-E847-0323-27AC-40AE2960C532}"/>
              </a:ext>
            </a:extLst>
          </p:cNvPr>
          <p:cNvGrpSpPr>
            <a:grpSpLocks/>
          </p:cNvGrpSpPr>
          <p:nvPr/>
        </p:nvGrpSpPr>
        <p:grpSpPr bwMode="auto">
          <a:xfrm>
            <a:off x="1934393" y="3836756"/>
            <a:ext cx="677863" cy="390526"/>
            <a:chOff x="1126067" y="1566334"/>
            <a:chExt cx="677333" cy="390527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5370104-29CA-94B9-8FB8-DF6F36BC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35741CD9-9229-3B8A-05F6-20BF0844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7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8" name="Gruppierung 8">
            <a:extLst>
              <a:ext uri="{FF2B5EF4-FFF2-40B4-BE49-F238E27FC236}">
                <a16:creationId xmlns:a16="http://schemas.microsoft.com/office/drawing/2014/main" id="{9A5F281B-A9F1-245F-5FD1-CC827E6C7647}"/>
              </a:ext>
            </a:extLst>
          </p:cNvPr>
          <p:cNvGrpSpPr>
            <a:grpSpLocks/>
          </p:cNvGrpSpPr>
          <p:nvPr/>
        </p:nvGrpSpPr>
        <p:grpSpPr bwMode="auto">
          <a:xfrm>
            <a:off x="3018656" y="3836756"/>
            <a:ext cx="676275" cy="390524"/>
            <a:chOff x="1126067" y="1566334"/>
            <a:chExt cx="677333" cy="390525"/>
          </a:xfrm>
        </p:grpSpPr>
        <p:sp>
          <p:nvSpPr>
            <p:cNvPr id="9" name="Rechteck 9">
              <a:extLst>
                <a:ext uri="{FF2B5EF4-FFF2-40B4-BE49-F238E27FC236}">
                  <a16:creationId xmlns:a16="http://schemas.microsoft.com/office/drawing/2014/main" id="{78DAA0F5-316D-58E0-0F46-C07704DD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DE662CAA-454D-7214-7797-FC8780FD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5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2" name="Gruppierung 12">
            <a:extLst>
              <a:ext uri="{FF2B5EF4-FFF2-40B4-BE49-F238E27FC236}">
                <a16:creationId xmlns:a16="http://schemas.microsoft.com/office/drawing/2014/main" id="{EB4BC85F-C10F-7EE8-FBA7-71AB31B17C87}"/>
              </a:ext>
            </a:extLst>
          </p:cNvPr>
          <p:cNvGrpSpPr>
            <a:grpSpLocks/>
          </p:cNvGrpSpPr>
          <p:nvPr/>
        </p:nvGrpSpPr>
        <p:grpSpPr bwMode="auto">
          <a:xfrm>
            <a:off x="4042593" y="3836757"/>
            <a:ext cx="677863" cy="390523"/>
            <a:chOff x="1126067" y="1566334"/>
            <a:chExt cx="677333" cy="390524"/>
          </a:xfrm>
        </p:grpSpPr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31047024-2284-C0E8-9BE9-F00AF1BE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" name="Rechteck 15">
              <a:extLst>
                <a:ext uri="{FF2B5EF4-FFF2-40B4-BE49-F238E27FC236}">
                  <a16:creationId xmlns:a16="http://schemas.microsoft.com/office/drawing/2014/main" id="{E2E4355A-81D5-31EA-D4BC-803F178F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4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6" name="Gruppierung 16">
            <a:extLst>
              <a:ext uri="{FF2B5EF4-FFF2-40B4-BE49-F238E27FC236}">
                <a16:creationId xmlns:a16="http://schemas.microsoft.com/office/drawing/2014/main" id="{BACBCFED-9261-E3B2-7739-3572F6D62519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836756"/>
            <a:ext cx="676275" cy="393549"/>
            <a:chOff x="1126067" y="1566334"/>
            <a:chExt cx="677333" cy="393550"/>
          </a:xfrm>
        </p:grpSpPr>
        <p:sp>
          <p:nvSpPr>
            <p:cNvPr id="17" name="Rechteck 17">
              <a:extLst>
                <a:ext uri="{FF2B5EF4-FFF2-40B4-BE49-F238E27FC236}">
                  <a16:creationId xmlns:a16="http://schemas.microsoft.com/office/drawing/2014/main" id="{79043A16-8D36-F8BD-4C12-AD1B0A26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9" name="Rechteck 19">
              <a:extLst>
                <a:ext uri="{FF2B5EF4-FFF2-40B4-BE49-F238E27FC236}">
                  <a16:creationId xmlns:a16="http://schemas.microsoft.com/office/drawing/2014/main" id="{990C130A-9A4F-6120-9CA9-7725E885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4620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sp>
        <p:nvSpPr>
          <p:cNvPr id="20" name="Textfeld 20">
            <a:extLst>
              <a:ext uri="{FF2B5EF4-FFF2-40B4-BE49-F238E27FC236}">
                <a16:creationId xmlns:a16="http://schemas.microsoft.com/office/drawing/2014/main" id="{D6A9DF8A-3583-ABF2-7034-792ED371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49" y="3795886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1" name="Textfeld 32">
            <a:extLst>
              <a:ext uri="{FF2B5EF4-FFF2-40B4-BE49-F238E27FC236}">
                <a16:creationId xmlns:a16="http://schemas.microsoft.com/office/drawing/2014/main" id="{7B5336CE-015A-B77F-472A-89A4DB8C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464" y="3991148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A3C98-347A-0C89-0FDF-1524D6DE1EE7}"/>
              </a:ext>
            </a:extLst>
          </p:cNvPr>
          <p:cNvCxnSpPr>
            <a:stCxn id="20" idx="3"/>
            <a:endCxn id="5" idx="1"/>
          </p:cNvCxnSpPr>
          <p:nvPr/>
        </p:nvCxnSpPr>
        <p:spPr bwMode="gray">
          <a:xfrm>
            <a:off x="1452912" y="3934386"/>
            <a:ext cx="48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ACD56AF-85F0-EE75-A0C2-31F0CE47784F}"/>
              </a:ext>
            </a:extLst>
          </p:cNvPr>
          <p:cNvCxnSpPr>
            <a:stCxn id="7" idx="3"/>
            <a:endCxn id="9" idx="1"/>
          </p:cNvCxnSpPr>
          <p:nvPr/>
        </p:nvCxnSpPr>
        <p:spPr bwMode="gray">
          <a:xfrm flipV="1">
            <a:off x="2612256" y="3934386"/>
            <a:ext cx="406400" cy="195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E909B0-186E-4E90-6E2A-05A30007070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gray">
          <a:xfrm flipV="1">
            <a:off x="3694931" y="3934386"/>
            <a:ext cx="347662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A7522A-6718-423A-D416-291B56605B5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 flipV="1">
            <a:off x="4720456" y="3934386"/>
            <a:ext cx="355600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8410A-C2CF-F7DC-8EEF-1178A43048D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gray">
          <a:xfrm flipV="1">
            <a:off x="5752331" y="4129648"/>
            <a:ext cx="501133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A1022-C2A0-D692-2A1E-47B0671811D8}"/>
              </a:ext>
            </a:extLst>
          </p:cNvPr>
          <p:cNvSpPr txBox="1"/>
          <p:nvPr/>
        </p:nvSpPr>
        <p:spPr bwMode="gray">
          <a:xfrm>
            <a:off x="1693652" y="4531882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bag.h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974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Liste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List(T)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ead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head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6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87FD7-B041-7EF6-064B-32D6DBA7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Stacks und Queues mit verketteten Listen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88E51-C76C-78D5-0AF2-5CA4A27975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7" y="1239837"/>
            <a:ext cx="3349624" cy="2484041"/>
          </a:xfrm>
        </p:spPr>
        <p:txBody>
          <a:bodyPr/>
          <a:lstStyle/>
          <a:p>
            <a:r>
              <a:rPr lang="en-DE" b="1" dirty="0"/>
              <a:t>Stacks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dirty="0"/>
              <a:t>: </a:t>
            </a:r>
            <a:r>
              <a:rPr lang="de-DE" dirty="0"/>
              <a:t>Fügt einen neuen Listenkopf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268287" lvl="1" indent="0">
              <a:buNone/>
            </a:pP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F4D0-DD9F-248B-7C65-066BFBCC8F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349624" cy="2635768"/>
          </a:xfrm>
        </p:spPr>
        <p:txBody>
          <a:bodyPr/>
          <a:lstStyle/>
          <a:p>
            <a:r>
              <a:rPr lang="en-DE" b="1" dirty="0"/>
              <a:t>Queues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dirty="0"/>
              <a:t>: </a:t>
            </a:r>
            <a:r>
              <a:rPr lang="de-DE" dirty="0"/>
              <a:t>Fügt einen neues Listenende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0" indent="0">
              <a:buNone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BA034-39FB-FCD7-55C9-2ABFD60A6D03}"/>
              </a:ext>
            </a:extLst>
          </p:cNvPr>
          <p:cNvSpPr txBox="1"/>
          <p:nvPr/>
        </p:nvSpPr>
        <p:spPr bwMode="gray">
          <a:xfrm>
            <a:off x="607763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list_stack.h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2BFDD-7B30-FFFD-D422-23FB67FC324A}"/>
              </a:ext>
            </a:extLst>
          </p:cNvPr>
          <p:cNvSpPr txBox="1"/>
          <p:nvPr/>
        </p:nvSpPr>
        <p:spPr bwMode="gray">
          <a:xfrm>
            <a:off x="4135188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list_queue.h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8980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611187" lvl="1" indent="-342900"/>
            <a:r>
              <a:rPr lang="de-DE" altLang="de-DE" sz="1200" dirty="0"/>
              <a:t>Beschreibung von Datenstrukturen unabhängig von ihrer späteren Implementierung in einer konkreten Programmiersprache</a:t>
            </a:r>
          </a:p>
          <a:p>
            <a:pPr marL="611187" lvl="1" indent="-342900"/>
            <a:r>
              <a:rPr lang="de-DE" altLang="de-DE" sz="1200" dirty="0"/>
              <a:t>Bestehen aus </a:t>
            </a:r>
            <a:r>
              <a:rPr lang="de-DE" altLang="de-DE" sz="1200" i="1" dirty="0"/>
              <a:t>Operatoren</a:t>
            </a:r>
            <a:r>
              <a:rPr lang="de-DE" altLang="de-DE" sz="1200" dirty="0"/>
              <a:t> und </a:t>
            </a:r>
            <a:r>
              <a:rPr lang="de-DE" altLang="de-DE" sz="1200" i="1" dirty="0"/>
              <a:t>Axiomen</a:t>
            </a:r>
            <a:r>
              <a:rPr lang="de-DE" altLang="de-DE" sz="1200" dirty="0"/>
              <a:t> - erlauben theoretische Analyse</a:t>
            </a:r>
          </a:p>
          <a:p>
            <a:pPr marL="611187" lvl="1" indent="-342900"/>
            <a:r>
              <a:rPr lang="de-DE" altLang="de-DE" sz="1200" dirty="0"/>
              <a:t>Direkt abbildbar in objekt-orientierter Programmierung</a:t>
            </a:r>
          </a:p>
          <a:p>
            <a:pPr marL="342900" indent="-342900"/>
            <a:r>
              <a:rPr lang="de-DE" altLang="en-DE" b="1" dirty="0"/>
              <a:t>Stapel</a:t>
            </a:r>
          </a:p>
          <a:p>
            <a:pPr marL="611187" lvl="1" indent="-342900"/>
            <a:r>
              <a:rPr lang="de-DE" altLang="en-DE" sz="1200" dirty="0"/>
              <a:t>LIFO-Datenstruktur die sehr oft benutzt wird in </a:t>
            </a:r>
            <a:r>
              <a:rPr lang="de-DE" altLang="en-DE" sz="1200" dirty="0" err="1"/>
              <a:t>Algorithmenentwicklung</a:t>
            </a:r>
            <a:endParaRPr lang="de-DE" altLang="en-DE" sz="1200" dirty="0"/>
          </a:p>
          <a:p>
            <a:pPr marL="611187" lvl="1" indent="-342900"/>
            <a:r>
              <a:rPr lang="de-DE" altLang="en-DE" sz="1200" dirty="0"/>
              <a:t>Hilfreich für die effiziente Auswertung von (arithmetischen) Ausdrücken</a:t>
            </a:r>
            <a:endParaRPr lang="de-DE" altLang="en-DE" dirty="0"/>
          </a:p>
          <a:p>
            <a:pPr marL="342900" indent="-342900"/>
            <a:r>
              <a:rPr lang="de-DE" altLang="en-DE" b="1" dirty="0"/>
              <a:t>Queue</a:t>
            </a:r>
          </a:p>
          <a:p>
            <a:pPr marL="611187" lvl="1" indent="-342900"/>
            <a:r>
              <a:rPr lang="de-DE" altLang="en-DE" sz="1200"/>
              <a:t>FIFO-Datenstruktur </a:t>
            </a:r>
            <a:r>
              <a:rPr lang="de-DE" altLang="en-DE" sz="1200" dirty="0"/>
              <a:t>die oft auf Betriebssystemebene eingesetzt wird</a:t>
            </a:r>
          </a:p>
          <a:p>
            <a:pPr marL="611187" lvl="1" indent="-342900"/>
            <a:r>
              <a:rPr lang="de-DE" altLang="en-DE" sz="1200" dirty="0"/>
              <a:t>Effizient über zwei Zeiger implementierbar</a:t>
            </a:r>
          </a:p>
          <a:p>
            <a:pPr marL="342900" indent="-342900"/>
            <a:r>
              <a:rPr lang="de-DE" altLang="en-DE" b="1" dirty="0"/>
              <a:t>Listen</a:t>
            </a:r>
          </a:p>
          <a:p>
            <a:pPr marL="611187" lvl="1" indent="-342900"/>
            <a:r>
              <a:rPr lang="de-DE" altLang="en-DE" sz="1200" dirty="0"/>
              <a:t>Am häufigsten benutzter abstrakter Datentyp</a:t>
            </a:r>
          </a:p>
          <a:p>
            <a:pPr marL="611187" lvl="1" indent="-342900"/>
            <a:r>
              <a:rPr lang="de-DE" altLang="en-DE" sz="1200" dirty="0"/>
              <a:t>Stacks und Queues lassen sich leicht über verkettete Listen implementieren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16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Motivation</a:t>
            </a:r>
            <a:r>
              <a:rPr lang="de-DE" altLang="de-DE" dirty="0"/>
              <a:t>: Wiederverwendbarkeit und Strukturierung von Software</a:t>
            </a:r>
          </a:p>
          <a:p>
            <a:r>
              <a:rPr lang="de-DE" altLang="de-DE" b="1" dirty="0"/>
              <a:t>Ziel</a:t>
            </a:r>
            <a:r>
              <a:rPr lang="de-DE" altLang="de-DE" dirty="0"/>
              <a:t>: Beschreibung von Datenstrukturen </a:t>
            </a:r>
            <a:r>
              <a:rPr lang="de-DE" altLang="de-DE" b="1" dirty="0"/>
              <a:t>unabhängig</a:t>
            </a:r>
            <a:r>
              <a:rPr lang="de-DE" altLang="de-DE" dirty="0"/>
              <a:t> von ihrer späteren Implementierung in einer konkreten Programmiersprache</a:t>
            </a:r>
          </a:p>
          <a:p>
            <a:r>
              <a:rPr lang="de-DE" altLang="de-DE" b="1" dirty="0"/>
              <a:t>Konkrete Datentypen</a:t>
            </a:r>
            <a:r>
              <a:rPr lang="de-DE" altLang="de-DE" dirty="0"/>
              <a:t>: Konstruiert aus Basisdatentypen/C++ Klassen</a:t>
            </a:r>
          </a:p>
          <a:p>
            <a:r>
              <a:rPr lang="de-DE" altLang="de-DE" b="1" dirty="0"/>
              <a:t>Abstrakte Datentypen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dirty="0"/>
              <a:t>Spezifikation der Schnittstelle nach außen</a:t>
            </a:r>
          </a:p>
          <a:p>
            <a:pPr lvl="1"/>
            <a:r>
              <a:rPr lang="de-DE" altLang="de-DE" dirty="0"/>
              <a:t>Operationen und ihre Funktionalität</a:t>
            </a:r>
          </a:p>
          <a:p>
            <a:pPr lvl="1"/>
            <a:r>
              <a:rPr lang="de-DE" altLang="de-DE" b="1" dirty="0"/>
              <a:t>Kapselung</a:t>
            </a:r>
            <a:r>
              <a:rPr lang="de-DE" altLang="de-DE" dirty="0"/>
              <a:t>: Darf nur über Schnittstelle benutzt werden</a:t>
            </a:r>
          </a:p>
          <a:p>
            <a:pPr lvl="1"/>
            <a:r>
              <a:rPr lang="de-DE" altLang="de-DE" b="1" dirty="0"/>
              <a:t>Geheimnisprinzip</a:t>
            </a:r>
            <a:r>
              <a:rPr lang="de-DE" altLang="de-DE" dirty="0"/>
              <a:t>: Interne Realisierung ist verborgen</a:t>
            </a:r>
          </a:p>
          <a:p>
            <a:pPr lvl="1"/>
            <a:r>
              <a:rPr lang="de-DE" altLang="de-DE" dirty="0"/>
              <a:t>Eine Grundlage des Prinzips der objektorientierten Programmierung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Datentypen (ADT)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5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Algebraische Beschreibung</a:t>
            </a:r>
            <a:r>
              <a:rPr lang="de-DE" altLang="de-DE" dirty="0"/>
              <a:t>: Beschreibung von </a:t>
            </a:r>
            <a:r>
              <a:rPr lang="de-DE" altLang="de-DE" b="1" dirty="0"/>
              <a:t>Operationen</a:t>
            </a:r>
            <a:r>
              <a:rPr lang="de-DE" altLang="de-DE" dirty="0"/>
              <a:t> (</a:t>
            </a:r>
            <a:r>
              <a:rPr lang="en-US" altLang="de-DE" i="1" dirty="0"/>
              <a:t>operators</a:t>
            </a:r>
            <a:r>
              <a:rPr lang="de-DE" altLang="de-DE" dirty="0"/>
              <a:t>) und der Zusammenhänge zwischen den Operationen (</a:t>
            </a:r>
            <a:r>
              <a:rPr lang="en-US" altLang="de-DE" i="1" dirty="0"/>
              <a:t>axioms</a:t>
            </a:r>
            <a:r>
              <a:rPr lang="de-DE" altLang="de-DE" dirty="0"/>
              <a:t>)</a:t>
            </a:r>
          </a:p>
          <a:p>
            <a:r>
              <a:rPr lang="de-DE" altLang="de-DE" b="1" dirty="0"/>
              <a:t>Beispiel</a:t>
            </a:r>
            <a:r>
              <a:rPr lang="de-DE" altLang="de-DE" dirty="0"/>
              <a:t>: (Positive) Ganzzahlen</a:t>
            </a:r>
            <a:endParaRPr lang="de-DE" alt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ADT Beispiel: Ganzzahlen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/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Nat</a:t>
                </a:r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0: _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suc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0) =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Nat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su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succ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 rechteckige Legende 7">
            <a:extLst>
              <a:ext uri="{FF2B5EF4-FFF2-40B4-BE49-F238E27FC236}">
                <a16:creationId xmlns:a16="http://schemas.microsoft.com/office/drawing/2014/main" id="{C9A25309-D329-7B7C-C59F-AFCF25AB415C}"/>
              </a:ext>
            </a:extLst>
          </p:cNvPr>
          <p:cNvSpPr/>
          <p:nvPr/>
        </p:nvSpPr>
        <p:spPr bwMode="auto">
          <a:xfrm>
            <a:off x="5148064" y="2636615"/>
            <a:ext cx="1813051" cy="27241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>
                <a:solidFill>
                  <a:srgbClr val="B1063A"/>
                </a:solidFill>
              </a:rPr>
              <a:t>Konstante ohne Parameter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F01C5-A48B-98D2-077E-981D694DE302}"/>
              </a:ext>
            </a:extLst>
          </p:cNvPr>
          <p:cNvCxnSpPr/>
          <p:nvPr/>
        </p:nvCxnSpPr>
        <p:spPr bwMode="gray">
          <a:xfrm>
            <a:off x="611560" y="4515966"/>
            <a:ext cx="66242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77FC7-9F02-617C-1A34-7F862A6106DB}"/>
              </a:ext>
            </a:extLst>
          </p:cNvPr>
          <p:cNvCxnSpPr/>
          <p:nvPr/>
        </p:nvCxnSpPr>
        <p:spPr bwMode="gray">
          <a:xfrm>
            <a:off x="827584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3DE73-5A20-2499-F3BA-03F63D5B9648}"/>
                  </a:ext>
                </a:extLst>
              </p:cNvPr>
              <p:cNvSpPr txBox="1"/>
              <p:nvPr/>
            </p:nvSpPr>
            <p:spPr bwMode="gray">
              <a:xfrm>
                <a:off x="694420" y="4625692"/>
                <a:ext cx="266328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3DE73-5A20-2499-F3BA-03F63D5B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420" y="4625692"/>
                <a:ext cx="266328" cy="482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A51855-FE10-7936-44AF-BDF091FEF168}"/>
              </a:ext>
            </a:extLst>
          </p:cNvPr>
          <p:cNvCxnSpPr/>
          <p:nvPr/>
        </p:nvCxnSpPr>
        <p:spPr bwMode="gray">
          <a:xfrm>
            <a:off x="1727767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62BA-7529-8B2A-0DCC-BC20820971DE}"/>
                  </a:ext>
                </a:extLst>
              </p:cNvPr>
              <p:cNvSpPr txBox="1"/>
              <p:nvPr/>
            </p:nvSpPr>
            <p:spPr bwMode="gray">
              <a:xfrm>
                <a:off x="1392796" y="4625692"/>
                <a:ext cx="669777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62BA-7529-8B2A-0DCC-BC208209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92796" y="4625692"/>
                <a:ext cx="669777" cy="482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937604-3199-3A30-8A1B-081DD614453A}"/>
              </a:ext>
            </a:extLst>
          </p:cNvPr>
          <p:cNvCxnSpPr/>
          <p:nvPr/>
        </p:nvCxnSpPr>
        <p:spPr bwMode="gray">
          <a:xfrm>
            <a:off x="2627784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44910C-A6A0-BD10-9A6E-5EB1F0EEA926}"/>
                  </a:ext>
                </a:extLst>
              </p:cNvPr>
              <p:cNvSpPr txBox="1"/>
              <p:nvPr/>
            </p:nvSpPr>
            <p:spPr bwMode="gray">
              <a:xfrm>
                <a:off x="2195736" y="4625692"/>
                <a:ext cx="892826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44910C-A6A0-BD10-9A6E-5EB1F0EE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625692"/>
                <a:ext cx="892826" cy="482352"/>
              </a:xfrm>
              <a:prstGeom prst="rect">
                <a:avLst/>
              </a:prstGeom>
              <a:blipFill>
                <a:blip r:embed="rId5"/>
                <a:stretch>
                  <a:fillRect l="-2778" r="-13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5A4561F-3037-5CA4-956B-4626F4AC9D7F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1153559" y="4058675"/>
            <a:ext cx="241042" cy="89299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F832BF-F5C4-EA22-69E8-BC1CBD093584}"/>
              </a:ext>
            </a:extLst>
          </p:cNvPr>
          <p:cNvCxnSpPr>
            <a:cxnSpLocks/>
            <a:stCxn id="13" idx="0"/>
          </p:cNvCxnSpPr>
          <p:nvPr/>
        </p:nvCxnSpPr>
        <p:spPr bwMode="gray">
          <a:xfrm rot="5400000" flipH="1" flipV="1">
            <a:off x="2063522" y="4068625"/>
            <a:ext cx="221230" cy="892904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427320-0F67-826E-92AC-1AF7E1CE0587}"/>
                  </a:ext>
                </a:extLst>
              </p:cNvPr>
              <p:cNvSpPr txBox="1"/>
              <p:nvPr/>
            </p:nvSpPr>
            <p:spPr bwMode="gray">
              <a:xfrm>
                <a:off x="3095756" y="4625692"/>
                <a:ext cx="1332228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(0),0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427320-0F67-826E-92AC-1AF7E1CE0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95756" y="4625692"/>
                <a:ext cx="1332228" cy="482352"/>
              </a:xfrm>
              <a:prstGeom prst="rect">
                <a:avLst/>
              </a:prstGeom>
              <a:blipFill>
                <a:blip r:embed="rId6"/>
                <a:stretch>
                  <a:fillRect l="-2830" r="-1415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8837B-AB9E-D8D6-64FF-D310D65F3B17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 bwMode="gray">
          <a:xfrm flipH="1">
            <a:off x="3635896" y="2772823"/>
            <a:ext cx="1512168" cy="50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49E6D3-3594-01D2-AF59-A80A4B2034DC}"/>
              </a:ext>
            </a:extLst>
          </p:cNvPr>
          <p:cNvSpPr/>
          <p:nvPr/>
        </p:nvSpPr>
        <p:spPr bwMode="gray">
          <a:xfrm>
            <a:off x="2642149" y="2667779"/>
            <a:ext cx="993747" cy="22019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9486F8-B4D9-6813-58F9-BA397BB28642}"/>
              </a:ext>
            </a:extLst>
          </p:cNvPr>
          <p:cNvSpPr/>
          <p:nvPr/>
        </p:nvSpPr>
        <p:spPr bwMode="gray">
          <a:xfrm>
            <a:off x="2627784" y="2925745"/>
            <a:ext cx="1440160" cy="22019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Abgerundete rechteckige Legende 7">
            <a:extLst>
              <a:ext uri="{FF2B5EF4-FFF2-40B4-BE49-F238E27FC236}">
                <a16:creationId xmlns:a16="http://schemas.microsoft.com/office/drawing/2014/main" id="{7F089FF6-7B80-12FA-6E7E-F2DD83B8CD85}"/>
              </a:ext>
            </a:extLst>
          </p:cNvPr>
          <p:cNvSpPr/>
          <p:nvPr/>
        </p:nvSpPr>
        <p:spPr bwMode="auto">
          <a:xfrm>
            <a:off x="5784462" y="2885598"/>
            <a:ext cx="924057" cy="27241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>
                <a:solidFill>
                  <a:srgbClr val="B1063A"/>
                </a:solidFill>
              </a:rPr>
              <a:t>Konstruktor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0B56B-C5A6-C46F-5051-4D5654017311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 bwMode="gray">
          <a:xfrm flipH="1">
            <a:off x="4067944" y="3021806"/>
            <a:ext cx="1716518" cy="140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6398-E19D-FFB9-679F-86533FEC0AF6}"/>
                  </a:ext>
                </a:extLst>
              </p:cNvPr>
              <p:cNvSpPr txBox="1"/>
              <p:nvPr/>
            </p:nvSpPr>
            <p:spPr bwMode="gray">
              <a:xfrm>
                <a:off x="4542034" y="4625692"/>
                <a:ext cx="1591370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i="0" dirty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(0),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6398-E19D-FFB9-679F-86533FEC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42034" y="4625692"/>
                <a:ext cx="1591370" cy="482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21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6" grpId="0"/>
      <p:bldP spid="11" grpId="0"/>
      <p:bldP spid="13" grpId="0"/>
      <p:bldP spid="15" grpId="0"/>
      <p:bldP spid="30" grpId="0"/>
      <p:bldP spid="17" grpId="0" animBg="1"/>
      <p:bldP spid="19" grpId="0" animBg="1"/>
      <p:bldP spid="2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B69D0-14E9-5BA0-E509-5A2DFB8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Abstrakte Datentypen Beispiel: Bool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/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Bool</a:t>
                </a:r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b="0" i="0" dirty="0" err="1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i="0" dirty="0" err="1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b="1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altLang="de-DE" sz="1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5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353805-C94C-DFFE-0FBC-668F9021A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ADT in </a:t>
            </a:r>
            <a:r>
              <a:rPr lang="de-DE" altLang="de-DE" b="1" dirty="0"/>
              <a:t>Programmiersprachen</a:t>
            </a:r>
          </a:p>
          <a:p>
            <a:pPr lvl="1"/>
            <a:r>
              <a:rPr lang="de-DE" altLang="de-DE" dirty="0"/>
              <a:t>Konzept der</a:t>
            </a:r>
            <a:r>
              <a:rPr lang="de-DE" altLang="de-DE" b="1" dirty="0"/>
              <a:t> Kapselung</a:t>
            </a:r>
            <a:r>
              <a:rPr lang="de-DE" altLang="de-DE" dirty="0"/>
              <a:t>: Verbergen der internen Repräsentation</a:t>
            </a:r>
          </a:p>
          <a:p>
            <a:pPr lvl="1"/>
            <a:r>
              <a:rPr lang="de-DE" altLang="de-DE" dirty="0"/>
              <a:t>Gleiche Verwendung trotz unterschiedlicher Implementierung</a:t>
            </a:r>
          </a:p>
          <a:p>
            <a:pPr lvl="1"/>
            <a:r>
              <a:rPr lang="de-DE" altLang="de-DE" b="1" dirty="0"/>
              <a:t>Vorteile</a:t>
            </a:r>
            <a:r>
              <a:rPr lang="de-DE" altLang="de-DE" dirty="0"/>
              <a:t>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Stabilität gegenüber Änderungen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Auswahl einer geeigneten Implementierungsvariante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de-DE" altLang="de-DE" dirty="0"/>
          </a:p>
          <a:p>
            <a:r>
              <a:rPr lang="de-DE" altLang="de-DE" b="1" dirty="0"/>
              <a:t>ADT in C++</a:t>
            </a:r>
            <a:endParaRPr lang="de-DE" altLang="de-DE" dirty="0"/>
          </a:p>
          <a:p>
            <a:pPr lvl="1"/>
            <a:r>
              <a:rPr lang="de-DE" altLang="de-DE" dirty="0"/>
              <a:t>Typen → Klassen</a:t>
            </a:r>
          </a:p>
          <a:p>
            <a:pPr lvl="1"/>
            <a:r>
              <a:rPr lang="de-DE" altLang="de-DE" dirty="0"/>
              <a:t>Null-wertige Operatoren → Konstanten</a:t>
            </a:r>
          </a:p>
          <a:p>
            <a:pPr lvl="1"/>
            <a:r>
              <a:rPr lang="de-DE" altLang="de-DE" dirty="0"/>
              <a:t>Mehr-wertige Operatoren → Methoden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54175-F117-188C-B27B-C800F24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Umsetzung von ADTs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658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b="1" dirty="0"/>
              <a:t>Stapel (</a:t>
            </a:r>
            <a:r>
              <a:rPr lang="en-US" altLang="en-DE" b="1" i="1" dirty="0"/>
              <a:t>stacks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689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Last-In-First-Out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as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Stack(T)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57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5039</TotalTime>
  <Words>1852</Words>
  <Application>Microsoft Macintosh PowerPoint</Application>
  <PresentationFormat>On-screen Show (16:9)</PresentationFormat>
  <Paragraphs>494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(ADT)</vt:lpstr>
      <vt:lpstr>ADT Beispiel: Ganzzahlen</vt:lpstr>
      <vt:lpstr>Abstrakte Datentypen Beispiel: Bool</vt:lpstr>
      <vt:lpstr>Umsetzung von ADTs</vt:lpstr>
      <vt:lpstr>Überblick</vt:lpstr>
      <vt:lpstr>Stack as Abstrakter Datentyp</vt:lpstr>
      <vt:lpstr>Stack in Bildern</vt:lpstr>
      <vt:lpstr>Quiz: Implementierung eines Stacks</vt:lpstr>
      <vt:lpstr>Implementierung eines Stacks mit Feldern</vt:lpstr>
      <vt:lpstr>Überblick</vt:lpstr>
      <vt:lpstr>Auswertung Arithmetischer Ausdrücke</vt:lpstr>
      <vt:lpstr>Dijkstra’s Algorithmus</vt:lpstr>
      <vt:lpstr>Dijkstra’s Algorithmus (Beispiel)</vt:lpstr>
      <vt:lpstr>Korrektheit</vt:lpstr>
      <vt:lpstr>Überblick</vt:lpstr>
      <vt:lpstr>Queue as Abstrakter Datentyp</vt:lpstr>
      <vt:lpstr>Queue in Bildern</vt:lpstr>
      <vt:lpstr>Quiz: Implementierung einer Warteschlange</vt:lpstr>
      <vt:lpstr>Implementierung einer Warteschlange mit Feldern</vt:lpstr>
      <vt:lpstr>Überblick</vt:lpstr>
      <vt:lpstr>Verkettete Liste</vt:lpstr>
      <vt:lpstr>Liste as Abstrakter Datentyp</vt:lpstr>
      <vt:lpstr>Stacks und Queues mit verketteten Listen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91</cp:revision>
  <cp:lastPrinted>2014-05-07T12:19:03Z</cp:lastPrinted>
  <dcterms:created xsi:type="dcterms:W3CDTF">2022-08-10T08:10:37Z</dcterms:created>
  <dcterms:modified xsi:type="dcterms:W3CDTF">2024-04-27T05:12:13Z</dcterms:modified>
</cp:coreProperties>
</file>