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5" r:id="rId3"/>
    <p:sldId id="306" r:id="rId4"/>
    <p:sldId id="303" r:id="rId5"/>
    <p:sldId id="310" r:id="rId6"/>
    <p:sldId id="307" r:id="rId7"/>
    <p:sldId id="308" r:id="rId8"/>
    <p:sldId id="309" r:id="rId9"/>
    <p:sldId id="311" r:id="rId10"/>
    <p:sldId id="314" r:id="rId11"/>
    <p:sldId id="674" r:id="rId12"/>
    <p:sldId id="676" r:id="rId13"/>
    <p:sldId id="677" r:id="rId14"/>
    <p:sldId id="678" r:id="rId15"/>
    <p:sldId id="323" r:id="rId16"/>
    <p:sldId id="679" r:id="rId17"/>
    <p:sldId id="312" r:id="rId18"/>
    <p:sldId id="680" r:id="rId19"/>
    <p:sldId id="681" r:id="rId20"/>
    <p:sldId id="313" r:id="rId21"/>
    <p:sldId id="682" r:id="rId22"/>
    <p:sldId id="683" r:id="rId23"/>
    <p:sldId id="684" r:id="rId24"/>
    <p:sldId id="685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F0"/>
    <a:srgbClr val="323232"/>
    <a:srgbClr val="B1063A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7"/>
    <p:restoredTop sz="90601"/>
  </p:normalViewPr>
  <p:slideViewPr>
    <p:cSldViewPr snapToObjects="1" showGuides="1">
      <p:cViewPr varScale="1">
        <p:scale>
          <a:sx n="194" d="100"/>
          <a:sy n="194" d="100"/>
        </p:scale>
        <p:origin x="360" y="17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6/18/24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27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759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95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926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90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197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915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061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10 – Optimierung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21" Type="http://schemas.openxmlformats.org/officeDocument/2006/relationships/image" Target="../media/image73.png"/><Relationship Id="rId42" Type="http://schemas.openxmlformats.org/officeDocument/2006/relationships/image" Target="../media/image94.png"/><Relationship Id="rId47" Type="http://schemas.openxmlformats.org/officeDocument/2006/relationships/image" Target="../media/image99.png"/><Relationship Id="rId63" Type="http://schemas.openxmlformats.org/officeDocument/2006/relationships/image" Target="../media/image115.png"/><Relationship Id="rId68" Type="http://schemas.openxmlformats.org/officeDocument/2006/relationships/image" Target="../media/image120.png"/><Relationship Id="rId16" Type="http://schemas.openxmlformats.org/officeDocument/2006/relationships/image" Target="../media/image6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png"/><Relationship Id="rId40" Type="http://schemas.openxmlformats.org/officeDocument/2006/relationships/image" Target="../media/image92.png"/><Relationship Id="rId45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image" Target="../media/image131.png"/><Relationship Id="rId5" Type="http://schemas.openxmlformats.org/officeDocument/2006/relationships/image" Target="../media/image57.png"/><Relationship Id="rId61" Type="http://schemas.openxmlformats.org/officeDocument/2006/relationships/image" Target="../media/image113.png"/><Relationship Id="rId19" Type="http://schemas.openxmlformats.org/officeDocument/2006/relationships/image" Target="../media/image7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Relationship Id="rId35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64" Type="http://schemas.openxmlformats.org/officeDocument/2006/relationships/image" Target="../media/image116.png"/><Relationship Id="rId69" Type="http://schemas.openxmlformats.org/officeDocument/2006/relationships/image" Target="../media/image121.png"/><Relationship Id="rId77" Type="http://schemas.openxmlformats.org/officeDocument/2006/relationships/image" Target="../media/image129.png"/><Relationship Id="rId8" Type="http://schemas.openxmlformats.org/officeDocument/2006/relationships/image" Target="../media/image60.png"/><Relationship Id="rId51" Type="http://schemas.openxmlformats.org/officeDocument/2006/relationships/image" Target="../media/image103.png"/><Relationship Id="rId72" Type="http://schemas.openxmlformats.org/officeDocument/2006/relationships/image" Target="../media/image124.png"/><Relationship Id="rId80" Type="http://schemas.openxmlformats.org/officeDocument/2006/relationships/image" Target="../media/image132.png"/><Relationship Id="rId3" Type="http://schemas.openxmlformats.org/officeDocument/2006/relationships/image" Target="../media/image55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33" Type="http://schemas.openxmlformats.org/officeDocument/2006/relationships/image" Target="../media/image85.pn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png"/><Relationship Id="rId67" Type="http://schemas.openxmlformats.org/officeDocument/2006/relationships/image" Target="../media/image119.png"/><Relationship Id="rId20" Type="http://schemas.openxmlformats.org/officeDocument/2006/relationships/image" Target="../media/image72.png"/><Relationship Id="rId41" Type="http://schemas.openxmlformats.org/officeDocument/2006/relationships/image" Target="../media/image93.png"/><Relationship Id="rId54" Type="http://schemas.openxmlformats.org/officeDocument/2006/relationships/image" Target="../media/image106.png"/><Relationship Id="rId62" Type="http://schemas.openxmlformats.org/officeDocument/2006/relationships/image" Target="../media/image114.png"/><Relationship Id="rId70" Type="http://schemas.openxmlformats.org/officeDocument/2006/relationships/image" Target="../media/image122.png"/><Relationship Id="rId75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png"/><Relationship Id="rId57" Type="http://schemas.openxmlformats.org/officeDocument/2006/relationships/image" Target="../media/image109.png"/><Relationship Id="rId10" Type="http://schemas.openxmlformats.org/officeDocument/2006/relationships/image" Target="../media/image62.png"/><Relationship Id="rId31" Type="http://schemas.openxmlformats.org/officeDocument/2006/relationships/image" Target="../media/image83.pn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image" Target="../media/image117.png"/><Relationship Id="rId73" Type="http://schemas.openxmlformats.org/officeDocument/2006/relationships/image" Target="../media/image125.png"/><Relationship Id="rId78" Type="http://schemas.openxmlformats.org/officeDocument/2006/relationships/image" Target="../media/image130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9" Type="http://schemas.openxmlformats.org/officeDocument/2006/relationships/image" Target="../media/image91.png"/><Relationship Id="rId34" Type="http://schemas.openxmlformats.org/officeDocument/2006/relationships/image" Target="../media/image86.png"/><Relationship Id="rId50" Type="http://schemas.openxmlformats.org/officeDocument/2006/relationships/image" Target="../media/image102.png"/><Relationship Id="rId55" Type="http://schemas.openxmlformats.org/officeDocument/2006/relationships/image" Target="../media/image107.png"/><Relationship Id="rId76" Type="http://schemas.openxmlformats.org/officeDocument/2006/relationships/image" Target="../media/image128.png"/><Relationship Id="rId7" Type="http://schemas.openxmlformats.org/officeDocument/2006/relationships/image" Target="../media/image59.png"/><Relationship Id="rId71" Type="http://schemas.openxmlformats.org/officeDocument/2006/relationships/image" Target="../media/image123.png"/><Relationship Id="rId2" Type="http://schemas.openxmlformats.org/officeDocument/2006/relationships/image" Target="../media/image54.png"/><Relationship Id="rId2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3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53.png"/><Relationship Id="rId5" Type="http://schemas.microsoft.com/office/2007/relationships/media" Target="../media/media3.mp4"/><Relationship Id="rId10" Type="http://schemas.openxmlformats.org/officeDocument/2006/relationships/image" Target="../media/image52.png"/><Relationship Id="rId4" Type="http://schemas.openxmlformats.org/officeDocument/2006/relationships/video" Target="../media/media2.mp4"/><Relationship Id="rId9" Type="http://schemas.openxmlformats.org/officeDocument/2006/relationships/image" Target="../media/image51.png"/><Relationship Id="rId14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jpeg"/><Relationship Id="rId3" Type="http://schemas.openxmlformats.org/officeDocument/2006/relationships/image" Target="../media/image135.png"/><Relationship Id="rId7" Type="http://schemas.openxmlformats.org/officeDocument/2006/relationships/image" Target="../media/image14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49.png"/><Relationship Id="rId21" Type="http://schemas.openxmlformats.org/officeDocument/2006/relationships/image" Target="../media/image167.png"/><Relationship Id="rId34" Type="http://schemas.openxmlformats.org/officeDocument/2006/relationships/image" Target="../media/image180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33" Type="http://schemas.openxmlformats.org/officeDocument/2006/relationships/image" Target="../media/image179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Relationship Id="rId8" Type="http://schemas.openxmlformats.org/officeDocument/2006/relationships/image" Target="../media/image1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2.png"/><Relationship Id="rId39" Type="http://schemas.openxmlformats.org/officeDocument/2006/relationships/image" Target="../media/image225.png"/><Relationship Id="rId21" Type="http://schemas.openxmlformats.org/officeDocument/2006/relationships/image" Target="../media/image207.png"/><Relationship Id="rId34" Type="http://schemas.openxmlformats.org/officeDocument/2006/relationships/image" Target="../media/image220.png"/><Relationship Id="rId42" Type="http://schemas.openxmlformats.org/officeDocument/2006/relationships/image" Target="../media/image228.png"/><Relationship Id="rId47" Type="http://schemas.openxmlformats.org/officeDocument/2006/relationships/image" Target="../media/image233.png"/><Relationship Id="rId50" Type="http://schemas.openxmlformats.org/officeDocument/2006/relationships/image" Target="../media/image236.png"/><Relationship Id="rId55" Type="http://schemas.openxmlformats.org/officeDocument/2006/relationships/image" Target="../media/image241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9" Type="http://schemas.openxmlformats.org/officeDocument/2006/relationships/image" Target="../media/image215.png"/><Relationship Id="rId11" Type="http://schemas.openxmlformats.org/officeDocument/2006/relationships/image" Target="../media/image197.png"/><Relationship Id="rId24" Type="http://schemas.openxmlformats.org/officeDocument/2006/relationships/image" Target="../media/image210.png"/><Relationship Id="rId32" Type="http://schemas.openxmlformats.org/officeDocument/2006/relationships/image" Target="../media/image218.png"/><Relationship Id="rId37" Type="http://schemas.openxmlformats.org/officeDocument/2006/relationships/image" Target="../media/image223.png"/><Relationship Id="rId40" Type="http://schemas.openxmlformats.org/officeDocument/2006/relationships/image" Target="../media/image226.png"/><Relationship Id="rId45" Type="http://schemas.openxmlformats.org/officeDocument/2006/relationships/image" Target="../media/image231.png"/><Relationship Id="rId53" Type="http://schemas.openxmlformats.org/officeDocument/2006/relationships/image" Target="../media/image239.png"/><Relationship Id="rId58" Type="http://schemas.openxmlformats.org/officeDocument/2006/relationships/image" Target="../media/image244.png"/><Relationship Id="rId5" Type="http://schemas.openxmlformats.org/officeDocument/2006/relationships/image" Target="../media/image191.png"/><Relationship Id="rId61" Type="http://schemas.openxmlformats.org/officeDocument/2006/relationships/image" Target="../media/image247.png"/><Relationship Id="rId19" Type="http://schemas.openxmlformats.org/officeDocument/2006/relationships/image" Target="../media/image20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Relationship Id="rId30" Type="http://schemas.openxmlformats.org/officeDocument/2006/relationships/image" Target="../media/image216.png"/><Relationship Id="rId35" Type="http://schemas.openxmlformats.org/officeDocument/2006/relationships/image" Target="../media/image221.png"/><Relationship Id="rId43" Type="http://schemas.openxmlformats.org/officeDocument/2006/relationships/image" Target="../media/image229.png"/><Relationship Id="rId48" Type="http://schemas.openxmlformats.org/officeDocument/2006/relationships/image" Target="../media/image234.png"/><Relationship Id="rId56" Type="http://schemas.openxmlformats.org/officeDocument/2006/relationships/image" Target="../media/image242.png"/><Relationship Id="rId8" Type="http://schemas.openxmlformats.org/officeDocument/2006/relationships/image" Target="../media/image194.png"/><Relationship Id="rId51" Type="http://schemas.openxmlformats.org/officeDocument/2006/relationships/image" Target="../media/image237.png"/><Relationship Id="rId3" Type="http://schemas.openxmlformats.org/officeDocument/2006/relationships/image" Target="../media/image189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5" Type="http://schemas.openxmlformats.org/officeDocument/2006/relationships/image" Target="../media/image211.png"/><Relationship Id="rId33" Type="http://schemas.openxmlformats.org/officeDocument/2006/relationships/image" Target="../media/image219.png"/><Relationship Id="rId38" Type="http://schemas.openxmlformats.org/officeDocument/2006/relationships/image" Target="../media/image224.png"/><Relationship Id="rId46" Type="http://schemas.openxmlformats.org/officeDocument/2006/relationships/image" Target="../media/image232.png"/><Relationship Id="rId59" Type="http://schemas.openxmlformats.org/officeDocument/2006/relationships/image" Target="../media/image245.png"/><Relationship Id="rId20" Type="http://schemas.openxmlformats.org/officeDocument/2006/relationships/image" Target="../media/image206.png"/><Relationship Id="rId41" Type="http://schemas.openxmlformats.org/officeDocument/2006/relationships/image" Target="../media/image227.png"/><Relationship Id="rId54" Type="http://schemas.openxmlformats.org/officeDocument/2006/relationships/image" Target="../media/image240.png"/><Relationship Id="rId6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36" Type="http://schemas.openxmlformats.org/officeDocument/2006/relationships/image" Target="../media/image222.png"/><Relationship Id="rId49" Type="http://schemas.openxmlformats.org/officeDocument/2006/relationships/image" Target="../media/image235.png"/><Relationship Id="rId57" Type="http://schemas.openxmlformats.org/officeDocument/2006/relationships/image" Target="../media/image243.png"/><Relationship Id="rId10" Type="http://schemas.openxmlformats.org/officeDocument/2006/relationships/image" Target="../media/image196.png"/><Relationship Id="rId31" Type="http://schemas.openxmlformats.org/officeDocument/2006/relationships/image" Target="../media/image217.png"/><Relationship Id="rId44" Type="http://schemas.openxmlformats.org/officeDocument/2006/relationships/image" Target="../media/image230.png"/><Relationship Id="rId52" Type="http://schemas.openxmlformats.org/officeDocument/2006/relationships/image" Target="../media/image238.png"/><Relationship Id="rId60" Type="http://schemas.openxmlformats.org/officeDocument/2006/relationships/image" Target="../media/image24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3.jpe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6.jpe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35.png"/><Relationship Id="rId5" Type="http://schemas.openxmlformats.org/officeDocument/2006/relationships/image" Target="../media/image4.jpe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Optimierung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D07BC1-193D-D053-5240-A39F6706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Pathfinding</a:t>
            </a:r>
            <a:r>
              <a:rPr lang="de-DE" dirty="0"/>
              <a:t> in Computerspielen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20A331E-F72E-82AB-4868-49474195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195" y="1059582"/>
            <a:ext cx="2672148" cy="18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411DE90-7F86-5449-8A1C-2AE0D615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8303" y="1244592"/>
            <a:ext cx="2190956" cy="156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B3167-9142-AA18-9FB2-4FC8E455194B}"/>
              </a:ext>
            </a:extLst>
          </p:cNvPr>
          <p:cNvSpPr txBox="1"/>
          <p:nvPr/>
        </p:nvSpPr>
        <p:spPr bwMode="gray">
          <a:xfrm>
            <a:off x="6376851" y="1347613"/>
            <a:ext cx="2587637" cy="32129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b="1" dirty="0"/>
              <a:t>Dijkstra’s Algorithmus </a:t>
            </a:r>
            <a:r>
              <a:rPr lang="en-DE" sz="1200" dirty="0"/>
              <a:t>baut </a:t>
            </a:r>
            <a:r>
              <a:rPr lang="en-DE" sz="1200" b="1" dirty="0"/>
              <a:t>greedy </a:t>
            </a:r>
            <a:r>
              <a:rPr lang="en-DE" sz="1200" dirty="0"/>
              <a:t>den</a:t>
            </a:r>
            <a:r>
              <a:rPr lang="en-DE" sz="1200" b="1" dirty="0"/>
              <a:t> SPT</a:t>
            </a:r>
            <a:r>
              <a:rPr lang="en-DE" sz="1200" dirty="0"/>
              <a:t> auf.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dirty="0"/>
              <a:t>Wir könnten abbrechen, sobald der Zielknoten </a:t>
            </a:r>
            <a:r>
              <a:rPr lang="en-DE" sz="1200" i="1" dirty="0"/>
              <a:t>t</a:t>
            </a:r>
            <a:r>
              <a:rPr lang="en-DE" sz="1200" dirty="0"/>
              <a:t> erreicht werden.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dirty="0"/>
              <a:t>Garantiert </a:t>
            </a:r>
            <a:r>
              <a:rPr lang="en-DE" sz="1200" b="1" dirty="0"/>
              <a:t>Optimalität</a:t>
            </a:r>
            <a:endParaRPr lang="en-DE" sz="1200" dirty="0"/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dirty="0"/>
              <a:t>für viele Graphen gut genug, unter Bedingungen optimal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dirty="0"/>
              <a:t>Langsam!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DE" sz="1200" b="1" dirty="0"/>
              <a:t>Greedy Best-first suche</a:t>
            </a:r>
            <a:r>
              <a:rPr lang="en-DE" sz="1200" dirty="0"/>
              <a:t> versucht schnell eine </a:t>
            </a:r>
            <a:r>
              <a:rPr lang="en-DE" sz="1200" b="1" dirty="0"/>
              <a:t>heuristische Lösung</a:t>
            </a:r>
            <a:r>
              <a:rPr lang="en-DE" sz="1200" dirty="0"/>
              <a:t> zu finden.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endParaRPr lang="en-DE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AACE82-00B0-ECBC-C4F2-9C65421B803F}"/>
              </a:ext>
            </a:extLst>
          </p:cNvPr>
          <p:cNvGrpSpPr/>
          <p:nvPr/>
        </p:nvGrpSpPr>
        <p:grpSpPr>
          <a:xfrm>
            <a:off x="179512" y="3096945"/>
            <a:ext cx="3888432" cy="1938554"/>
            <a:chOff x="179512" y="3096945"/>
            <a:chExt cx="3888432" cy="1938554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AAD3F53-275E-4F0F-B887-31C1E4823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096945"/>
              <a:ext cx="1938554" cy="193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C3C711-5921-8D70-2702-0A96008E7EBC}"/>
                </a:ext>
              </a:extLst>
            </p:cNvPr>
            <p:cNvSpPr txBox="1"/>
            <p:nvPr/>
          </p:nvSpPr>
          <p:spPr bwMode="gray">
            <a:xfrm>
              <a:off x="2195736" y="3795886"/>
              <a:ext cx="1872208" cy="764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DE" sz="1200" dirty="0"/>
                <a:t>Graph </a:t>
              </a:r>
              <a:r>
                <a:rPr lang="en-DE" sz="1200" b="1" dirty="0"/>
                <a:t>2D grid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DE" sz="1200" dirty="0"/>
                <a:t>benachbarte Kacheln sind 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DE" sz="1200" dirty="0"/>
                <a:t>durch Kanten verbunden</a:t>
              </a:r>
            </a:p>
          </p:txBody>
        </p:sp>
      </p:grpSp>
      <p:pic>
        <p:nvPicPr>
          <p:cNvPr id="10" name="Picture 8">
            <a:extLst>
              <a:ext uri="{FF2B5EF4-FFF2-40B4-BE49-F238E27FC236}">
                <a16:creationId xmlns:a16="http://schemas.microsoft.com/office/drawing/2014/main" id="{70A4601C-F413-4121-5193-D9342559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2999930"/>
            <a:ext cx="2183286" cy="15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7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0D4210-26B9-652F-99B0-719E32AC049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293343" cy="3563938"/>
              </a:xfrm>
            </p:spPr>
            <p:txBody>
              <a:bodyPr/>
              <a:lstStyle/>
              <a:p>
                <a:r>
                  <a:rPr lang="en-DE" b="1" dirty="0"/>
                  <a:t>Idee 1</a:t>
                </a:r>
                <a:r>
                  <a:rPr lang="en-DE" dirty="0"/>
                  <a:t>: Baue ausgehend vom Startknoten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dirty="0"/>
                  <a:t> sukkzessive einen Baum auf über die Knoten, die am</a:t>
                </a:r>
                <a:r>
                  <a:rPr lang="en-DE" b="1" dirty="0"/>
                  <a:t> nähesten zum</a:t>
                </a:r>
                <a:r>
                  <a:rPr lang="en-DE" dirty="0"/>
                  <a:t> </a:t>
                </a:r>
                <a:r>
                  <a:rPr lang="en-DE" b="1" dirty="0"/>
                  <a:t>Zielknoten</a:t>
                </a:r>
                <a:r>
                  <a:rPr lang="en-DE" dirty="0"/>
                  <a:t>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sind, bis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enthalten ist.</a:t>
                </a:r>
              </a:p>
              <a:p>
                <a:pPr lvl="1"/>
                <a:r>
                  <a:rPr lang="en-DE" sz="1200" dirty="0"/>
                  <a:t>Da die Nähe der Länge des kürzesten Pfades entspricht ist der beste Baum genau der kürzeste Pfad.</a:t>
                </a:r>
              </a:p>
              <a:p>
                <a:r>
                  <a:rPr lang="en-DE" b="1" dirty="0"/>
                  <a:t>Problem</a:t>
                </a:r>
                <a:r>
                  <a:rPr lang="en-DE" dirty="0"/>
                  <a:t>: Die Länge des kürzesten Pfades ist unbekannt!</a:t>
                </a:r>
              </a:p>
              <a:p>
                <a:endParaRPr lang="en-DE" b="1" dirty="0"/>
              </a:p>
              <a:p>
                <a:r>
                  <a:rPr lang="en-DE" b="1" dirty="0"/>
                  <a:t>Idee 2: </a:t>
                </a:r>
                <a:r>
                  <a:rPr lang="en-DE" dirty="0"/>
                  <a:t>Schätze die Nähe zu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für jeden Knoten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 basierend auf einer problemspezifischen </a:t>
                </a:r>
                <a:r>
                  <a:rPr lang="en-DE" b="1" dirty="0"/>
                  <a:t>“Heuristik”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DE" i="1" dirty="0"/>
              </a:p>
              <a:p>
                <a:pPr lvl="1"/>
                <a:r>
                  <a:rPr lang="en-DE" sz="1200" b="1" dirty="0"/>
                  <a:t>Beispiele:</a:t>
                </a:r>
                <a:r>
                  <a:rPr lang="en-DE" sz="1200" i="1" dirty="0"/>
                  <a:t> </a:t>
                </a:r>
                <a:r>
                  <a:rPr lang="en-DE" sz="1200" dirty="0"/>
                  <a:t>Euklidische Distanz, Länge eines bekannten Pfades, ...</a:t>
                </a:r>
              </a:p>
              <a:p>
                <a:r>
                  <a:rPr lang="en-DE" dirty="0"/>
                  <a:t>Da die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DE" dirty="0"/>
                  <a:t> nicht exakt ist, kann der Baum Abzweigungen haben (wir gehen zurück).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0D4210-26B9-652F-99B0-719E32AC0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293343" cy="3563938"/>
              </a:xfrm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D8F690-4500-D9EF-54E8-81BA6FFF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Greedy Best-First </a:t>
            </a:r>
            <a:r>
              <a:rPr lang="de-DE" dirty="0"/>
              <a:t>Suche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B26BC9-AD1B-B040-952E-EB5C27A8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353715"/>
            <a:ext cx="3291608" cy="166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55D30-ACEE-54AB-186E-9E63594DA124}"/>
                  </a:ext>
                </a:extLst>
              </p:cNvPr>
              <p:cNvSpPr txBox="1"/>
              <p:nvPr/>
            </p:nvSpPr>
            <p:spPr bwMode="gray">
              <a:xfrm>
                <a:off x="8785223" y="1635646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55D30-ACEE-54AB-186E-9E63594DA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85223" y="1635646"/>
                <a:ext cx="158505" cy="216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67D6C3-40F8-7161-83B9-7072C2A8F5D8}"/>
                  </a:ext>
                </a:extLst>
              </p:cNvPr>
              <p:cNvSpPr txBox="1"/>
              <p:nvPr/>
            </p:nvSpPr>
            <p:spPr bwMode="gray">
              <a:xfrm>
                <a:off x="6012160" y="1861158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67D6C3-40F8-7161-83B9-7072C2A8F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12160" y="1861158"/>
                <a:ext cx="158505" cy="216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84848D-0546-1FF0-0BD2-6841039CAF76}"/>
              </a:ext>
            </a:extLst>
          </p:cNvPr>
          <p:cNvCxnSpPr>
            <a:cxnSpLocks/>
          </p:cNvCxnSpPr>
          <p:nvPr/>
        </p:nvCxnSpPr>
        <p:spPr bwMode="gray">
          <a:xfrm flipH="1">
            <a:off x="8676456" y="1900274"/>
            <a:ext cx="72008" cy="4329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9F9483-C1C9-1545-69F0-27169230DF8B}"/>
              </a:ext>
            </a:extLst>
          </p:cNvPr>
          <p:cNvCxnSpPr>
            <a:cxnSpLocks/>
          </p:cNvCxnSpPr>
          <p:nvPr/>
        </p:nvCxnSpPr>
        <p:spPr bwMode="gray">
          <a:xfrm flipH="1">
            <a:off x="8460432" y="2349625"/>
            <a:ext cx="216024" cy="313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7ABE2-74FE-F209-3B5A-319D075BAC09}"/>
              </a:ext>
            </a:extLst>
          </p:cNvPr>
          <p:cNvCxnSpPr>
            <a:cxnSpLocks/>
          </p:cNvCxnSpPr>
          <p:nvPr/>
        </p:nvCxnSpPr>
        <p:spPr bwMode="gray">
          <a:xfrm flipH="1">
            <a:off x="8244408" y="2662933"/>
            <a:ext cx="216024" cy="528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4766-58D2-AC6F-5E38-5A811E289737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56376" y="2662933"/>
            <a:ext cx="194348" cy="4908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E5FA4-726D-3D2C-A7C2-237D60539B7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84368" y="2187760"/>
            <a:ext cx="72008" cy="4559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0D959-6386-3471-A4BF-A977B2BAC24E}"/>
              </a:ext>
            </a:extLst>
          </p:cNvPr>
          <p:cNvCxnSpPr>
            <a:cxnSpLocks/>
            <a:endCxn id="5" idx="2"/>
          </p:cNvCxnSpPr>
          <p:nvPr/>
        </p:nvCxnSpPr>
        <p:spPr bwMode="gray">
          <a:xfrm flipH="1">
            <a:off x="6091413" y="1743658"/>
            <a:ext cx="1962137" cy="333524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4CC367-0EB7-B4B1-7CB9-6CE44BAEB22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91412" y="2087531"/>
            <a:ext cx="1432916" cy="52171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8AB392-F107-6314-8E50-E120687E8ABC}"/>
                  </a:ext>
                </a:extLst>
              </p:cNvPr>
              <p:cNvSpPr txBox="1"/>
              <p:nvPr/>
            </p:nvSpPr>
            <p:spPr bwMode="gray">
              <a:xfrm>
                <a:off x="6876256" y="1707654"/>
                <a:ext cx="359571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DE" sz="1200" i="1" baseline="-25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DE" sz="1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8AB392-F107-6314-8E50-E120687E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6256" y="1707654"/>
                <a:ext cx="359571" cy="216024"/>
              </a:xfrm>
              <a:prstGeom prst="rect">
                <a:avLst/>
              </a:prstGeom>
              <a:blipFill>
                <a:blip r:embed="rId7"/>
                <a:stretch>
                  <a:fillRect l="-13793" r="-20690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8D1B8A-C1A5-C37B-E550-9D4F91FFCFBA}"/>
                  </a:ext>
                </a:extLst>
              </p:cNvPr>
              <p:cNvSpPr txBox="1"/>
              <p:nvPr/>
            </p:nvSpPr>
            <p:spPr bwMode="gray">
              <a:xfrm>
                <a:off x="6847277" y="2133601"/>
                <a:ext cx="38855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DE" sz="1200" i="1" baseline="-250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DE" sz="1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8D1B8A-C1A5-C37B-E550-9D4F91FF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47277" y="2133601"/>
                <a:ext cx="388550" cy="216024"/>
              </a:xfrm>
              <a:prstGeom prst="rect">
                <a:avLst/>
              </a:prstGeom>
              <a:blipFill>
                <a:blip r:embed="rId8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C54BB4-3844-3028-6FC8-6D71AC5ED2B1}"/>
                  </a:ext>
                </a:extLst>
              </p:cNvPr>
              <p:cNvSpPr txBox="1"/>
              <p:nvPr/>
            </p:nvSpPr>
            <p:spPr bwMode="gray">
              <a:xfrm>
                <a:off x="8132803" y="1677634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DE" sz="12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C54BB4-3844-3028-6FC8-6D71AC5E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32803" y="1677634"/>
                <a:ext cx="158505" cy="216024"/>
              </a:xfrm>
              <a:prstGeom prst="rect">
                <a:avLst/>
              </a:prstGeom>
              <a:blipFill>
                <a:blip r:embed="rId9"/>
                <a:stretch>
                  <a:fillRect l="-23077" r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BF3787-C344-A5A2-8119-E50EBAFB0642}"/>
                  </a:ext>
                </a:extLst>
              </p:cNvPr>
              <p:cNvSpPr txBox="1"/>
              <p:nvPr/>
            </p:nvSpPr>
            <p:spPr bwMode="gray">
              <a:xfrm>
                <a:off x="7612893" y="2117242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DE" sz="12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BF3787-C344-A5A2-8119-E50EBAFB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12893" y="2117242"/>
                <a:ext cx="158505" cy="216024"/>
              </a:xfrm>
              <a:prstGeom prst="rect">
                <a:avLst/>
              </a:prstGeom>
              <a:blipFill>
                <a:blip r:embed="rId10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BA5BC98-83DA-22A5-5FD2-2EE1D3F760D2}"/>
              </a:ext>
            </a:extLst>
          </p:cNvPr>
          <p:cNvSpPr txBox="1"/>
          <p:nvPr/>
        </p:nvSpPr>
        <p:spPr bwMode="gray">
          <a:xfrm>
            <a:off x="7771398" y="1900274"/>
            <a:ext cx="158505" cy="152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6512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3" grpId="0"/>
      <p:bldP spid="34" grpId="0"/>
      <p:bldP spid="31" grpId="0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0D4210-26B9-652F-99B0-719E32AC049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347487" cy="3563938"/>
              </a:xfrm>
            </p:spPr>
            <p:txBody>
              <a:bodyPr/>
              <a:lstStyle/>
              <a:p>
                <a:r>
                  <a:rPr lang="en-DE" b="1" dirty="0"/>
                  <a:t>Algorithmus</a:t>
                </a:r>
                <a:r>
                  <a:rPr lang="en-DE" dirty="0"/>
                  <a:t>: Ausgehend von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dirty="0"/>
                  <a:t>, baue sukkzessive einen Baum auf über die Knoten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, die am</a:t>
                </a:r>
                <a:r>
                  <a:rPr lang="en-DE" b="1" dirty="0"/>
                  <a:t> nähesten zum</a:t>
                </a:r>
                <a:r>
                  <a:rPr lang="en-DE" dirty="0"/>
                  <a:t> </a:t>
                </a:r>
                <a:r>
                  <a:rPr lang="en-DE" b="1" dirty="0"/>
                  <a:t>Zielknoten</a:t>
                </a:r>
                <a:r>
                  <a:rPr lang="en-DE" dirty="0"/>
                  <a:t>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sind, bis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dirty="0"/>
                  <a:t> enthalten ist basierend auf </a:t>
                </a:r>
                <a:r>
                  <a:rPr lang="en-DE" b="1" dirty="0"/>
                  <a:t>Heuristik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D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DE" i="1" dirty="0"/>
                  <a:t>.</a:t>
                </a:r>
                <a:endParaRPr lang="en-DE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Beginne mit Knoten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im Baum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Wähle die Kante, die von einem Knoten im Baum zu einem Knoten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sz="1200" dirty="0"/>
                  <a:t> außerhalb des Baums zeigt, der nach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DE" sz="1200" dirty="0"/>
                  <a:t> am nähesten an </a:t>
                </a:r>
                <a14:m>
                  <m:oMath xmlns:m="http://schemas.openxmlformats.org/officeDocument/2006/math">
                    <m:r>
                      <a:rPr lang="de-DE" sz="12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ist.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Wieherholde Schritt 2 bis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sz="1200" dirty="0"/>
                  <a:t>im Baum ist. </a:t>
                </a:r>
                <a:endParaRPr lang="en-US" dirty="0"/>
              </a:p>
              <a:p>
                <a:r>
                  <a:rPr lang="en-DE" b="1" dirty="0"/>
                  <a:t>Beobachtungen</a:t>
                </a:r>
                <a:r>
                  <a:rPr lang="en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dirty="0"/>
                  <a:t>Heuristik kann mit Glück schnell gute Lösungen finden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dirty="0"/>
                  <a:t>Kann schiefgehen und die Lösung </a:t>
                </a:r>
                <a:r>
                  <a:rPr lang="en-DE" b="1" dirty="0"/>
                  <a:t>beliebig schlecht</a:t>
                </a:r>
                <a:r>
                  <a:rPr lang="en-DE" dirty="0"/>
                  <a:t>.</a:t>
                </a:r>
              </a:p>
              <a:p>
                <a:pPr marL="0" indent="0">
                  <a:buNone/>
                </a:pPr>
                <a:endParaRPr lang="en-DE" b="1" dirty="0"/>
              </a:p>
              <a:p>
                <a:r>
                  <a:rPr lang="en-DE" b="1" dirty="0"/>
                  <a:t>Idee: </a:t>
                </a:r>
                <a:r>
                  <a:rPr lang="en-DE" dirty="0"/>
                  <a:t>Kombiniere Heuristiken mit Dijkstra’s Algorithmus</a:t>
                </a:r>
                <a:endParaRPr lang="en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D0D4210-26B9-652F-99B0-719E32AC0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347487" cy="3563938"/>
              </a:xfrm>
              <a:blipFill>
                <a:blip r:embed="rId3"/>
                <a:stretch>
                  <a:fillRect t="-355" b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D8F690-4500-D9EF-54E8-81BA6FFF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Greedy Best-First </a:t>
            </a:r>
            <a:r>
              <a:rPr lang="de-DE" dirty="0"/>
              <a:t>Suche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B26BC9-AD1B-B040-952E-EB5C27A85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353715"/>
            <a:ext cx="3291608" cy="166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55D30-ACEE-54AB-186E-9E63594DA124}"/>
                  </a:ext>
                </a:extLst>
              </p:cNvPr>
              <p:cNvSpPr txBox="1"/>
              <p:nvPr/>
            </p:nvSpPr>
            <p:spPr bwMode="gray">
              <a:xfrm>
                <a:off x="8785223" y="1635646"/>
                <a:ext cx="158505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12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DE" sz="12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755D30-ACEE-54AB-186E-9E63594DA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85223" y="1635646"/>
                <a:ext cx="158505" cy="216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767D6C3-40F8-7161-83B9-7072C2A8F5D8}"/>
              </a:ext>
            </a:extLst>
          </p:cNvPr>
          <p:cNvSpPr txBox="1"/>
          <p:nvPr/>
        </p:nvSpPr>
        <p:spPr bwMode="gray">
          <a:xfrm>
            <a:off x="6012160" y="1861158"/>
            <a:ext cx="158505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i="1" dirty="0"/>
              <a:t>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84848D-0546-1FF0-0BD2-6841039CAF76}"/>
              </a:ext>
            </a:extLst>
          </p:cNvPr>
          <p:cNvCxnSpPr>
            <a:cxnSpLocks/>
          </p:cNvCxnSpPr>
          <p:nvPr/>
        </p:nvCxnSpPr>
        <p:spPr bwMode="gray">
          <a:xfrm flipH="1">
            <a:off x="8676456" y="1893658"/>
            <a:ext cx="72008" cy="4396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9F9483-C1C9-1545-69F0-27169230DF8B}"/>
              </a:ext>
            </a:extLst>
          </p:cNvPr>
          <p:cNvCxnSpPr>
            <a:cxnSpLocks/>
          </p:cNvCxnSpPr>
          <p:nvPr/>
        </p:nvCxnSpPr>
        <p:spPr bwMode="gray">
          <a:xfrm flipH="1">
            <a:off x="8460432" y="2349625"/>
            <a:ext cx="216024" cy="313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7ABE2-74FE-F209-3B5A-319D075BAC09}"/>
              </a:ext>
            </a:extLst>
          </p:cNvPr>
          <p:cNvCxnSpPr>
            <a:cxnSpLocks/>
          </p:cNvCxnSpPr>
          <p:nvPr/>
        </p:nvCxnSpPr>
        <p:spPr bwMode="gray">
          <a:xfrm flipH="1">
            <a:off x="8244408" y="2662933"/>
            <a:ext cx="216024" cy="5283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4766-58D2-AC6F-5E38-5A811E289737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956376" y="2662933"/>
            <a:ext cx="194348" cy="4908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E5FA4-726D-3D2C-A7C2-237D60539B7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884368" y="2187760"/>
            <a:ext cx="72008" cy="4559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36450C-93F8-CA32-943C-BE3416F3CF24}"/>
              </a:ext>
            </a:extLst>
          </p:cNvPr>
          <p:cNvCxnSpPr>
            <a:cxnSpLocks/>
          </p:cNvCxnSpPr>
          <p:nvPr/>
        </p:nvCxnSpPr>
        <p:spPr bwMode="gray">
          <a:xfrm flipH="1">
            <a:off x="7622828" y="2139702"/>
            <a:ext cx="24620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6E63F8-3841-8927-172F-7C75FCDF8F4C}"/>
              </a:ext>
            </a:extLst>
          </p:cNvPr>
          <p:cNvCxnSpPr>
            <a:cxnSpLocks/>
          </p:cNvCxnSpPr>
          <p:nvPr/>
        </p:nvCxnSpPr>
        <p:spPr bwMode="gray">
          <a:xfrm flipH="1">
            <a:off x="7188992" y="2139702"/>
            <a:ext cx="335336" cy="102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E02421-25D6-99B8-0318-F4A796B00A2D}"/>
              </a:ext>
            </a:extLst>
          </p:cNvPr>
          <p:cNvCxnSpPr>
            <a:cxnSpLocks/>
          </p:cNvCxnSpPr>
          <p:nvPr/>
        </p:nvCxnSpPr>
        <p:spPr bwMode="gray">
          <a:xfrm flipH="1">
            <a:off x="6804248" y="2140724"/>
            <a:ext cx="3600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878669-1435-0252-0682-CEF73601AE5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399925" y="2052674"/>
            <a:ext cx="353451" cy="870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DEC5D1-9032-57BC-1267-1EEDA3295AD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276824" y="1635646"/>
            <a:ext cx="95376" cy="3408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89BE39-7302-071D-5709-921A91830F1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47564" y="1491630"/>
            <a:ext cx="180620" cy="720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2B3A76-E979-8D3C-1B18-04615340D894}"/>
              </a:ext>
            </a:extLst>
          </p:cNvPr>
          <p:cNvCxnSpPr>
            <a:cxnSpLocks/>
          </p:cNvCxnSpPr>
          <p:nvPr/>
        </p:nvCxnSpPr>
        <p:spPr bwMode="gray">
          <a:xfrm flipH="1">
            <a:off x="5810924" y="1527634"/>
            <a:ext cx="201236" cy="720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78FB5F-C81E-8ACD-1D85-D6105F4FCCE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778974" y="1658392"/>
            <a:ext cx="29554" cy="61632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C624B6-BD47-E35F-9241-B3090690985A}"/>
              </a:ext>
            </a:extLst>
          </p:cNvPr>
          <p:cNvCxnSpPr>
            <a:cxnSpLocks/>
          </p:cNvCxnSpPr>
          <p:nvPr/>
        </p:nvCxnSpPr>
        <p:spPr bwMode="gray">
          <a:xfrm flipH="1">
            <a:off x="5831978" y="2297262"/>
            <a:ext cx="10749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CA27B1-A573-07DE-06EC-674967821E0C}"/>
              </a:ext>
            </a:extLst>
          </p:cNvPr>
          <p:cNvCxnSpPr>
            <a:cxnSpLocks/>
          </p:cNvCxnSpPr>
          <p:nvPr/>
        </p:nvCxnSpPr>
        <p:spPr bwMode="gray">
          <a:xfrm flipH="1">
            <a:off x="6006992" y="2107085"/>
            <a:ext cx="21048" cy="14454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>
            <a:extLst>
              <a:ext uri="{FF2B5EF4-FFF2-40B4-BE49-F238E27FC236}">
                <a16:creationId xmlns:a16="http://schemas.microsoft.com/office/drawing/2014/main" id="{E4C58AD8-8024-251B-742D-5B29FD06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0757" y="3158678"/>
            <a:ext cx="2672148" cy="18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58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b="1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231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A26551-F33D-C7C0-72FC-8E4C21D04715}"/>
              </a:ext>
            </a:extLst>
          </p:cNvPr>
          <p:cNvSpPr/>
          <p:nvPr/>
        </p:nvSpPr>
        <p:spPr bwMode="gray">
          <a:xfrm>
            <a:off x="7380312" y="3363838"/>
            <a:ext cx="1584176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4085A7-FB3B-8101-063A-D612E6C647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Problem</a:t>
                </a:r>
                <a:r>
                  <a:rPr lang="de-DE" dirty="0"/>
                  <a:t>: Gegeben ein gerichteter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dirty="0"/>
                  <a:t> und zwei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, finde einen gerichteten Pfad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so dass kein anderer Pfad von von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/>
                  <a:t> ein geringeres Gewicht hat.</a:t>
                </a:r>
              </a:p>
              <a:p>
                <a:pPr lvl="1"/>
                <a:r>
                  <a:rPr lang="de-DE" sz="1200" dirty="0"/>
                  <a:t>Zusätzlich haben wir eine </a:t>
                </a:r>
                <a:r>
                  <a:rPr lang="de-DE" sz="1200" b="1" dirty="0"/>
                  <a:t>Heuristik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die ein Zahl berechnet, die nie größer ist, als die Länge des kürzesten Pfades von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sz="1200" dirty="0"/>
                  <a:t> zum Ziel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sz="1200" dirty="0"/>
                  <a:t>!</a:t>
                </a:r>
              </a:p>
              <a:p>
                <a:r>
                  <a:rPr lang="de-DE" b="1" dirty="0"/>
                  <a:t>A* Algorithmus</a:t>
                </a:r>
                <a:r>
                  <a:rPr lang="de-DE" dirty="0"/>
                  <a:t>: Erweiterung von </a:t>
                </a:r>
                <a:r>
                  <a:rPr lang="de-DE" dirty="0" err="1"/>
                  <a:t>Dijkstra‘s</a:t>
                </a:r>
                <a:r>
                  <a:rPr lang="de-DE" dirty="0"/>
                  <a:t> Algorithmus, bei dem die Heuristik benutzt wird!</a:t>
                </a:r>
              </a:p>
              <a:p>
                <a:pPr lvl="1"/>
                <a:r>
                  <a:rPr lang="de-DE" sz="1200" b="1" dirty="0"/>
                  <a:t>Dijkstra</a:t>
                </a:r>
                <a:r>
                  <a:rPr lang="de-DE" sz="1200" dirty="0"/>
                  <a:t>: Es werden die kürzesten Pfade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allen anderen Knoten berechnet (SPT), indem alle Nachbarn des Knoten, </a:t>
                </a:r>
                <a:r>
                  <a:rPr lang="en-DE" sz="1200" dirty="0"/>
                  <a:t>der </a:t>
                </a:r>
                <a:r>
                  <a:rPr lang="en-DE" sz="1200" b="1" dirty="0"/>
                  <a:t>am nähesten an </a:t>
                </a:r>
                <a14:m>
                  <m:oMath xmlns:m="http://schemas.openxmlformats.org/officeDocument/2006/math">
                    <m:r>
                      <a:rPr lang="en-US" sz="12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DE" sz="1200" b="1" dirty="0"/>
                  <a:t> ist</a:t>
                </a:r>
                <a:r>
                  <a:rPr lang="en-DE" sz="1200" dirty="0"/>
                  <a:t>, relaxiert</a:t>
                </a:r>
              </a:p>
              <a:p>
                <a:pPr lvl="1"/>
                <a:r>
                  <a:rPr lang="de-DE" sz="1200" b="1" dirty="0"/>
                  <a:t>A* Algorithmus</a:t>
                </a:r>
                <a:r>
                  <a:rPr lang="de-DE" sz="1200" dirty="0"/>
                  <a:t>: Es wird der kürzeste Pfad von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1200" dirty="0"/>
                  <a:t> berechnet, indem alle Nachbarn des Knoten, der geschätzt </a:t>
                </a:r>
                <a:r>
                  <a:rPr lang="de-DE" sz="1200" b="1" dirty="0"/>
                  <a:t>am </a:t>
                </a:r>
                <a:r>
                  <a:rPr lang="en-DE" sz="1200" b="1" dirty="0"/>
                  <a:t>nähesten an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DE" sz="1200" b="1" dirty="0"/>
                  <a:t> ist</a:t>
                </a:r>
                <a:r>
                  <a:rPr lang="en-DE" sz="1200" dirty="0"/>
                  <a:t>, relaxiert</a:t>
                </a:r>
              </a:p>
              <a:p>
                <a:pPr lvl="1"/>
                <a:r>
                  <a:rPr lang="en-DE" sz="1200" dirty="0"/>
                  <a:t>Beide Algorithmen benutzen eine Prioritätswarteschlange, um den nähesten Knoten zu verwalten.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4085A7-FB3B-8101-063A-D612E6C64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2C082A-56F2-0AF9-2251-E8C5C051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A* Algorithmus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2CC5E-2362-4F9C-AE8A-5EDF33E4A419}"/>
              </a:ext>
            </a:extLst>
          </p:cNvPr>
          <p:cNvSpPr txBox="1"/>
          <p:nvPr/>
        </p:nvSpPr>
        <p:spPr bwMode="gray">
          <a:xfrm>
            <a:off x="7654120" y="1998031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Peter E. Hart</a:t>
            </a:r>
            <a:br>
              <a:rPr lang="en-US" sz="800" b="1" dirty="0"/>
            </a:br>
            <a:r>
              <a:rPr lang="en-US" sz="800" b="1" dirty="0"/>
              <a:t>(1941 – 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56D852-BC34-8A1F-16ED-0AE6D9E2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362686"/>
            <a:ext cx="584377" cy="7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AF83968E-B801-D398-4A13-05F0DE14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239837"/>
            <a:ext cx="584377" cy="7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140EB-A4B1-5216-8BA8-DB2923D05544}"/>
              </a:ext>
            </a:extLst>
          </p:cNvPr>
          <p:cNvSpPr txBox="1"/>
          <p:nvPr/>
        </p:nvSpPr>
        <p:spPr bwMode="gray">
          <a:xfrm>
            <a:off x="7654120" y="3141855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Bertram Raphael</a:t>
            </a:r>
            <a:br>
              <a:rPr lang="en-US" sz="800" b="1" dirty="0"/>
            </a:br>
            <a:r>
              <a:rPr lang="en-US" sz="800" b="1" dirty="0"/>
              <a:t>(1936 –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30F17-801E-33D1-0BA3-A521FD8F76F0}"/>
              </a:ext>
            </a:extLst>
          </p:cNvPr>
          <p:cNvSpPr txBox="1"/>
          <p:nvPr/>
        </p:nvSpPr>
        <p:spPr bwMode="gray">
          <a:xfrm>
            <a:off x="7654120" y="4461966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Nils Nilsson</a:t>
            </a:r>
            <a:br>
              <a:rPr lang="en-US" sz="800" b="1" dirty="0"/>
            </a:br>
            <a:r>
              <a:rPr lang="en-US" sz="800" b="1" dirty="0"/>
              <a:t>(1933 – 2019)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1901E72-A65B-77A3-6B6D-5F3A685AF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562836"/>
            <a:ext cx="584377" cy="93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66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0B97E9D-0319-BB6F-4467-FFE6C4E6E45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121262" cy="3518077"/>
              </a:xfrm>
            </p:spPr>
            <p:txBody>
              <a:bodyPr/>
              <a:lstStyle/>
              <a:p>
                <a:r>
                  <a:rPr lang="en-DE" b="1" dirty="0"/>
                  <a:t>Idee</a:t>
                </a:r>
                <a:r>
                  <a:rPr lang="en-DE" dirty="0"/>
                  <a:t>: Expandiere immer den Knoten der am nähesten am Zielknoten ist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Initialisiere alle kürzesten Distanzen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DE" sz="1200" dirty="0"/>
                  <a:t> vom Startknoten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zu alle Knoten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mit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DE" sz="1200" dirty="0"/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Füge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DE" sz="1200" dirty="0"/>
                  <a:t> mit der Priorität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DE" sz="1200" dirty="0"/>
                  <a:t> in die Warteschlange ein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Entferne den nächsten Knoten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sz="1200" dirty="0"/>
                  <a:t> aus der Prioritätswarteschlange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Wenn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sz="1200" dirty="0"/>
                  <a:t> der Zielknoten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ist, gebe den kürzesten Pfad zurück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Ansonsten relaxiere alle Kanten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DE" sz="1200" dirty="0"/>
                  <a:t>: Wenn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weight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DE" sz="1200" dirty="0"/>
                  <a:t> dann</a:t>
                </a:r>
              </a:p>
              <a:p>
                <a:pPr marL="881062" lvl="2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weight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DE" sz="1100" dirty="0"/>
              </a:p>
              <a:p>
                <a:pPr marL="881062" lvl="2" indent="-342900">
                  <a:buFont typeface="Wingdings" pitchFamily="2" charset="2"/>
                  <a:buChar char="§"/>
                </a:pPr>
                <a:r>
                  <a:rPr lang="en-DE" sz="1100" dirty="0"/>
                  <a:t>Füge </a:t>
                </a:r>
                <a14:m>
                  <m:oMath xmlns:m="http://schemas.openxmlformats.org/officeDocument/2006/math"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sz="1100" dirty="0"/>
                  <a:t> mit der Priorität </a:t>
                </a:r>
                <a14:m>
                  <m:oMath xmlns:m="http://schemas.openxmlformats.org/officeDocument/2006/math">
                    <m:r>
                      <a:rPr lang="en-US" sz="11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DE" sz="1100" dirty="0"/>
                  <a:t> in die Warteschlange ein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Wieherholde Schritt 3, 4 und 5</a:t>
                </a:r>
                <a:endParaRPr lang="en-US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0B97E9D-0319-BB6F-4467-FFE6C4E6E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121262" cy="3518077"/>
              </a:xfrm>
              <a:blipFill>
                <a:blip r:embed="rId2"/>
                <a:stretch>
                  <a:fillRect t="-360" r="-1231" b="-104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67F13F2-00CF-C90E-ACF3-F94749FC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A* Algorithmus</a:t>
            </a:r>
          </a:p>
        </p:txBody>
      </p: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62A0F404-C4D6-1E10-6C9A-553163F6633F}"/>
              </a:ext>
            </a:extLst>
          </p:cNvPr>
          <p:cNvGrpSpPr/>
          <p:nvPr/>
        </p:nvGrpSpPr>
        <p:grpSpPr>
          <a:xfrm>
            <a:off x="7671725" y="1995686"/>
            <a:ext cx="861586" cy="864096"/>
            <a:chOff x="7671725" y="1995686"/>
            <a:chExt cx="861586" cy="8640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3BD0BB-B6C3-6588-C734-55FC34AEAE39}"/>
                </a:ext>
              </a:extLst>
            </p:cNvPr>
            <p:cNvSpPr/>
            <p:nvPr/>
          </p:nvSpPr>
          <p:spPr bwMode="gray">
            <a:xfrm>
              <a:off x="7671725" y="199568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6D2998-2FD0-7139-A66D-A39D5CB202D4}"/>
                </a:ext>
              </a:extLst>
            </p:cNvPr>
            <p:cNvSpPr/>
            <p:nvPr/>
          </p:nvSpPr>
          <p:spPr bwMode="gray">
            <a:xfrm>
              <a:off x="7886007" y="199568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ED0A2A-7BA3-8CD6-2910-E4CC95D13116}"/>
                </a:ext>
              </a:extLst>
            </p:cNvPr>
            <p:cNvSpPr/>
            <p:nvPr/>
          </p:nvSpPr>
          <p:spPr bwMode="gray">
            <a:xfrm>
              <a:off x="8102031" y="199568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B651C-D774-6203-48F9-F19D755509C8}"/>
                </a:ext>
              </a:extLst>
            </p:cNvPr>
            <p:cNvSpPr/>
            <p:nvPr/>
          </p:nvSpPr>
          <p:spPr bwMode="gray">
            <a:xfrm>
              <a:off x="8316313" y="1995686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88A6A7-2DB0-D41B-6BFF-B904C00FBF49}"/>
                </a:ext>
              </a:extLst>
            </p:cNvPr>
            <p:cNvSpPr/>
            <p:nvPr/>
          </p:nvSpPr>
          <p:spPr bwMode="gray">
            <a:xfrm>
              <a:off x="7672699" y="2211710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DBAB14-9492-0456-6030-38F372CE2EF2}"/>
                </a:ext>
              </a:extLst>
            </p:cNvPr>
            <p:cNvSpPr/>
            <p:nvPr/>
          </p:nvSpPr>
          <p:spPr bwMode="gray">
            <a:xfrm>
              <a:off x="7886981" y="2211710"/>
              <a:ext cx="216024" cy="2160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40415C-1584-F180-587E-C7F52E9BBB5D}"/>
                </a:ext>
              </a:extLst>
            </p:cNvPr>
            <p:cNvSpPr/>
            <p:nvPr/>
          </p:nvSpPr>
          <p:spPr bwMode="gray">
            <a:xfrm>
              <a:off x="8103005" y="2211710"/>
              <a:ext cx="216024" cy="2160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B0BBF5-1D14-F635-852E-FD48BA971608}"/>
                </a:ext>
              </a:extLst>
            </p:cNvPr>
            <p:cNvSpPr/>
            <p:nvPr/>
          </p:nvSpPr>
          <p:spPr bwMode="gray">
            <a:xfrm>
              <a:off x="8317287" y="2211710"/>
              <a:ext cx="216024" cy="2160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15CC02F-1ECB-EFB6-ABC4-C07EF993413A}"/>
                </a:ext>
              </a:extLst>
            </p:cNvPr>
            <p:cNvSpPr/>
            <p:nvPr/>
          </p:nvSpPr>
          <p:spPr bwMode="gray">
            <a:xfrm>
              <a:off x="7671828" y="242773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10A8DD-3E04-F81B-28E0-AA36252D646E}"/>
                </a:ext>
              </a:extLst>
            </p:cNvPr>
            <p:cNvSpPr/>
            <p:nvPr/>
          </p:nvSpPr>
          <p:spPr bwMode="gray">
            <a:xfrm>
              <a:off x="7886110" y="242773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368BC3-E4E4-A611-0201-CB0747CEF354}"/>
                </a:ext>
              </a:extLst>
            </p:cNvPr>
            <p:cNvSpPr/>
            <p:nvPr/>
          </p:nvSpPr>
          <p:spPr bwMode="gray">
            <a:xfrm>
              <a:off x="8102134" y="242773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9B2588-BAF4-0130-E8E6-5A3032ECEA66}"/>
                </a:ext>
              </a:extLst>
            </p:cNvPr>
            <p:cNvSpPr/>
            <p:nvPr/>
          </p:nvSpPr>
          <p:spPr bwMode="gray">
            <a:xfrm>
              <a:off x="8316416" y="2427734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89D822-3825-1BA7-CBD0-F09789E9CF6E}"/>
                </a:ext>
              </a:extLst>
            </p:cNvPr>
            <p:cNvSpPr/>
            <p:nvPr/>
          </p:nvSpPr>
          <p:spPr bwMode="gray">
            <a:xfrm>
              <a:off x="7671725" y="264375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4BF9D7-23E6-F6DB-5E28-C9580B1936A9}"/>
                </a:ext>
              </a:extLst>
            </p:cNvPr>
            <p:cNvSpPr/>
            <p:nvPr/>
          </p:nvSpPr>
          <p:spPr bwMode="gray">
            <a:xfrm>
              <a:off x="7886007" y="2643758"/>
              <a:ext cx="216024" cy="2160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34526C-645C-FB2C-A2B3-E7FC831402BA}"/>
                </a:ext>
              </a:extLst>
            </p:cNvPr>
            <p:cNvSpPr/>
            <p:nvPr/>
          </p:nvSpPr>
          <p:spPr bwMode="gray">
            <a:xfrm>
              <a:off x="8102031" y="264375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DEF785-9DE9-C57F-E272-A4B93E508D9C}"/>
                </a:ext>
              </a:extLst>
            </p:cNvPr>
            <p:cNvSpPr/>
            <p:nvPr/>
          </p:nvSpPr>
          <p:spPr bwMode="gray">
            <a:xfrm>
              <a:off x="8316313" y="2643758"/>
              <a:ext cx="216024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de-DE" sz="1200" b="1" dirty="0">
                  <a:solidFill>
                    <a:schemeClr val="tx1"/>
                  </a:solidFill>
                </a:rPr>
                <a:t>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CA8B5A-4197-A158-6306-FE372381F767}"/>
                  </a:ext>
                </a:extLst>
              </p:cNvPr>
              <p:cNvSpPr txBox="1"/>
              <p:nvPr/>
            </p:nvSpPr>
            <p:spPr bwMode="gray">
              <a:xfrm flipH="1">
                <a:off x="7308304" y="1911451"/>
                <a:ext cx="14826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de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CA8B5A-4197-A158-6306-FE372381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7308304" y="1911451"/>
                <a:ext cx="148268" cy="216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DB5EB9-890B-A127-6845-064110EBCB21}"/>
              </a:ext>
            </a:extLst>
          </p:cNvPr>
          <p:cNvCxnSpPr>
            <a:cxnSpLocks/>
            <a:stCxn id="34" idx="1"/>
          </p:cNvCxnSpPr>
          <p:nvPr/>
        </p:nvCxnSpPr>
        <p:spPr bwMode="gray">
          <a:xfrm>
            <a:off x="7456572" y="2019463"/>
            <a:ext cx="282909" cy="842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0B7FB3-BBF6-6BEC-2205-3D0490D76E2D}"/>
                  </a:ext>
                </a:extLst>
              </p:cNvPr>
              <p:cNvSpPr txBox="1"/>
              <p:nvPr/>
            </p:nvSpPr>
            <p:spPr bwMode="gray">
              <a:xfrm flipH="1">
                <a:off x="8637736" y="2751770"/>
                <a:ext cx="216024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0B7FB3-BBF6-6BEC-2205-3D0490D76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8637736" y="2751770"/>
                <a:ext cx="216024" cy="216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244405-0BC0-8467-26E7-87E1C2E8AB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8244408" y="2571750"/>
            <a:ext cx="432048" cy="2880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8EBF14-CC7B-FBEF-5354-D3ADB424FFB9}"/>
                  </a:ext>
                </a:extLst>
              </p:cNvPr>
              <p:cNvSpPr txBox="1"/>
              <p:nvPr/>
            </p:nvSpPr>
            <p:spPr bwMode="gray">
              <a:xfrm flipH="1">
                <a:off x="4850657" y="2787006"/>
                <a:ext cx="148268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8EBF14-CC7B-FBEF-5354-D3ADB424F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850657" y="2787006"/>
                <a:ext cx="148268" cy="216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7AFDB4-BB8B-65FF-9FF3-439ECFD3CBA9}"/>
                  </a:ext>
                </a:extLst>
              </p:cNvPr>
              <p:cNvSpPr txBox="1"/>
              <p:nvPr/>
            </p:nvSpPr>
            <p:spPr bwMode="gray">
              <a:xfrm flipH="1">
                <a:off x="4997957" y="2787006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7AFDB4-BB8B-65FF-9FF3-439ECFD3C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7957" y="2787006"/>
                <a:ext cx="283769" cy="216024"/>
              </a:xfrm>
              <a:prstGeom prst="rect">
                <a:avLst/>
              </a:prstGeom>
              <a:blipFill>
                <a:blip r:embed="rId6"/>
                <a:stretch>
                  <a:fillRect l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581EB-CFAB-0834-D347-CC8F9E0E3EEB}"/>
              </a:ext>
            </a:extLst>
          </p:cNvPr>
          <p:cNvCxnSpPr>
            <a:cxnSpLocks/>
          </p:cNvCxnSpPr>
          <p:nvPr/>
        </p:nvCxnSpPr>
        <p:spPr bwMode="gray">
          <a:xfrm>
            <a:off x="4716016" y="3003030"/>
            <a:ext cx="2583349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E09041-55D9-1E5A-500F-E6375B8C751E}"/>
              </a:ext>
            </a:extLst>
          </p:cNvPr>
          <p:cNvCxnSpPr>
            <a:cxnSpLocks/>
          </p:cNvCxnSpPr>
          <p:nvPr/>
        </p:nvCxnSpPr>
        <p:spPr bwMode="gray">
          <a:xfrm>
            <a:off x="4998925" y="2751770"/>
            <a:ext cx="0" cy="202899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48970B-FA40-0D70-DB99-64B1E4C3FCD1}"/>
              </a:ext>
            </a:extLst>
          </p:cNvPr>
          <p:cNvSpPr txBox="1"/>
          <p:nvPr/>
        </p:nvSpPr>
        <p:spPr bwMode="gray">
          <a:xfrm flipH="1">
            <a:off x="4827640" y="300914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16BC04-BCD2-85F6-B64F-3D5564C4184E}"/>
              </a:ext>
            </a:extLst>
          </p:cNvPr>
          <p:cNvSpPr txBox="1"/>
          <p:nvPr/>
        </p:nvSpPr>
        <p:spPr bwMode="gray">
          <a:xfrm flipH="1">
            <a:off x="4827640" y="315222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9B4D47-5BAB-84BA-CD26-813855725BA9}"/>
              </a:ext>
            </a:extLst>
          </p:cNvPr>
          <p:cNvSpPr txBox="1"/>
          <p:nvPr/>
        </p:nvSpPr>
        <p:spPr bwMode="gray">
          <a:xfrm flipH="1">
            <a:off x="4827640" y="329531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19C72F-EFDD-9DD7-236D-008B679321A2}"/>
              </a:ext>
            </a:extLst>
          </p:cNvPr>
          <p:cNvSpPr txBox="1"/>
          <p:nvPr/>
        </p:nvSpPr>
        <p:spPr bwMode="gray">
          <a:xfrm flipH="1">
            <a:off x="4827640" y="343839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CF341F-C158-82DB-9167-32524942302D}"/>
              </a:ext>
            </a:extLst>
          </p:cNvPr>
          <p:cNvSpPr txBox="1"/>
          <p:nvPr/>
        </p:nvSpPr>
        <p:spPr bwMode="gray">
          <a:xfrm flipH="1">
            <a:off x="4827640" y="358148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E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C400918-E9B9-1441-8EA1-6939AD272271}"/>
              </a:ext>
            </a:extLst>
          </p:cNvPr>
          <p:cNvSpPr txBox="1"/>
          <p:nvPr/>
        </p:nvSpPr>
        <p:spPr bwMode="gray">
          <a:xfrm flipH="1">
            <a:off x="4827640" y="372456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F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DAF76BE-A194-27CA-39A5-A6358CB59772}"/>
              </a:ext>
            </a:extLst>
          </p:cNvPr>
          <p:cNvSpPr txBox="1"/>
          <p:nvPr/>
        </p:nvSpPr>
        <p:spPr bwMode="gray">
          <a:xfrm flipH="1">
            <a:off x="4827640" y="386765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G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99367976-DF6B-0B3D-9F83-C6500CEAE599}"/>
              </a:ext>
            </a:extLst>
          </p:cNvPr>
          <p:cNvSpPr txBox="1"/>
          <p:nvPr/>
        </p:nvSpPr>
        <p:spPr bwMode="gray">
          <a:xfrm flipH="1">
            <a:off x="4827640" y="401073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H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72D35083-B129-1C40-566A-67B842DCFD87}"/>
              </a:ext>
            </a:extLst>
          </p:cNvPr>
          <p:cNvSpPr txBox="1"/>
          <p:nvPr/>
        </p:nvSpPr>
        <p:spPr bwMode="gray">
          <a:xfrm flipH="1">
            <a:off x="4827640" y="415382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I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DBAEF692-FEEE-9DDF-776D-79F425B9DBF8}"/>
              </a:ext>
            </a:extLst>
          </p:cNvPr>
          <p:cNvSpPr txBox="1"/>
          <p:nvPr/>
        </p:nvSpPr>
        <p:spPr bwMode="gray">
          <a:xfrm flipH="1">
            <a:off x="4827640" y="429690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J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1FABEB09-D4C6-2CA7-FDDE-25D8F702AE50}"/>
              </a:ext>
            </a:extLst>
          </p:cNvPr>
          <p:cNvSpPr txBox="1"/>
          <p:nvPr/>
        </p:nvSpPr>
        <p:spPr bwMode="gray">
          <a:xfrm flipH="1">
            <a:off x="4827640" y="4439994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K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A9D19CB5-D4E9-877B-416E-210C6EA719E5}"/>
              </a:ext>
            </a:extLst>
          </p:cNvPr>
          <p:cNvSpPr txBox="1"/>
          <p:nvPr/>
        </p:nvSpPr>
        <p:spPr bwMode="gray">
          <a:xfrm flipH="1">
            <a:off x="4827640" y="4583079"/>
            <a:ext cx="148268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2DD061CF-0322-C49C-112A-4278D4C9083F}"/>
                  </a:ext>
                </a:extLst>
              </p:cNvPr>
              <p:cNvSpPr txBox="1"/>
              <p:nvPr/>
            </p:nvSpPr>
            <p:spPr bwMode="gray">
              <a:xfrm flipH="1">
                <a:off x="4998187" y="302626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2DD061CF-0322-C49C-112A-4278D4C9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026263"/>
                <a:ext cx="283769" cy="1927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F99D2E1E-DCC4-D794-7798-5291DD066D0E}"/>
                  </a:ext>
                </a:extLst>
              </p:cNvPr>
              <p:cNvSpPr txBox="1"/>
              <p:nvPr/>
            </p:nvSpPr>
            <p:spPr bwMode="gray">
              <a:xfrm flipH="1">
                <a:off x="4998187" y="3170349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F99D2E1E-DCC4-D794-7798-5291DD06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170349"/>
                <a:ext cx="283769" cy="1927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AD595E89-F92F-2754-72CF-5044E79B4517}"/>
                  </a:ext>
                </a:extLst>
              </p:cNvPr>
              <p:cNvSpPr txBox="1"/>
              <p:nvPr/>
            </p:nvSpPr>
            <p:spPr bwMode="gray">
              <a:xfrm flipH="1">
                <a:off x="4998187" y="3314435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AD595E89-F92F-2754-72CF-5044E79B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314435"/>
                <a:ext cx="283769" cy="192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6FB812F4-A1A3-886D-F550-3F13BF7F11B8}"/>
                  </a:ext>
                </a:extLst>
              </p:cNvPr>
              <p:cNvSpPr txBox="1"/>
              <p:nvPr/>
            </p:nvSpPr>
            <p:spPr bwMode="gray">
              <a:xfrm flipH="1">
                <a:off x="4998187" y="3458521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6FB812F4-A1A3-886D-F550-3F13BF7F1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458521"/>
                <a:ext cx="283769" cy="1927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EF803CC0-B007-DEC6-DA6C-B26DC9CFB5B4}"/>
                  </a:ext>
                </a:extLst>
              </p:cNvPr>
              <p:cNvSpPr txBox="1"/>
              <p:nvPr/>
            </p:nvSpPr>
            <p:spPr bwMode="gray">
              <a:xfrm flipH="1">
                <a:off x="4998187" y="3602607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EF803CC0-B007-DEC6-DA6C-B26DC9CFB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602607"/>
                <a:ext cx="283769" cy="1927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CA965AAF-DC53-8E1F-9D0E-40A31EF2EC16}"/>
                  </a:ext>
                </a:extLst>
              </p:cNvPr>
              <p:cNvSpPr txBox="1"/>
              <p:nvPr/>
            </p:nvSpPr>
            <p:spPr bwMode="gray">
              <a:xfrm flipH="1">
                <a:off x="4998187" y="374669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CA965AAF-DC53-8E1F-9D0E-40A31EF2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746693"/>
                <a:ext cx="283769" cy="1927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5FA971BE-A383-D262-7B5F-54B839693663}"/>
                  </a:ext>
                </a:extLst>
              </p:cNvPr>
              <p:cNvSpPr txBox="1"/>
              <p:nvPr/>
            </p:nvSpPr>
            <p:spPr bwMode="gray">
              <a:xfrm flipH="1">
                <a:off x="4998187" y="3890779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5FA971BE-A383-D262-7B5F-54B839693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3890779"/>
                <a:ext cx="283769" cy="1927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BC197868-292F-FBD7-DD0F-2EB1E53C0367}"/>
                  </a:ext>
                </a:extLst>
              </p:cNvPr>
              <p:cNvSpPr txBox="1"/>
              <p:nvPr/>
            </p:nvSpPr>
            <p:spPr bwMode="gray">
              <a:xfrm flipH="1">
                <a:off x="4998187" y="4034865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BC197868-292F-FBD7-DD0F-2EB1E53C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034865"/>
                <a:ext cx="283769" cy="1927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0A95B151-BD5D-7FF9-2F55-7B279C8D77F4}"/>
                  </a:ext>
                </a:extLst>
              </p:cNvPr>
              <p:cNvSpPr txBox="1"/>
              <p:nvPr/>
            </p:nvSpPr>
            <p:spPr bwMode="gray">
              <a:xfrm flipH="1">
                <a:off x="4998187" y="4178951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0A95B151-BD5D-7FF9-2F55-7B279C8D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178951"/>
                <a:ext cx="283769" cy="1927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25E9586-82D5-AE4E-CDE4-16958BEE7C44}"/>
                  </a:ext>
                </a:extLst>
              </p:cNvPr>
              <p:cNvSpPr txBox="1"/>
              <p:nvPr/>
            </p:nvSpPr>
            <p:spPr bwMode="gray">
              <a:xfrm flipH="1">
                <a:off x="4998187" y="4323037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925E9586-82D5-AE4E-CDE4-16958BEE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323037"/>
                <a:ext cx="283769" cy="1927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B5042692-F627-B907-46B2-6F8843259EA3}"/>
                  </a:ext>
                </a:extLst>
              </p:cNvPr>
              <p:cNvSpPr txBox="1"/>
              <p:nvPr/>
            </p:nvSpPr>
            <p:spPr bwMode="gray">
              <a:xfrm flipH="1">
                <a:off x="4998187" y="446712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B5042692-F627-B907-46B2-6F884325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467123"/>
                <a:ext cx="283769" cy="1927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4E9580E8-4600-2A3D-566E-AFF768F28165}"/>
                  </a:ext>
                </a:extLst>
              </p:cNvPr>
              <p:cNvSpPr txBox="1"/>
              <p:nvPr/>
            </p:nvSpPr>
            <p:spPr bwMode="gray">
              <a:xfrm flipH="1">
                <a:off x="4998187" y="461121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4E9580E8-4600-2A3D-566E-AFF768F2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4998187" y="4611212"/>
                <a:ext cx="283769" cy="1927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A0A75A3-0F8A-CC28-3465-2A4A97CCB1AD}"/>
                  </a:ext>
                </a:extLst>
              </p:cNvPr>
              <p:cNvSpPr/>
              <p:nvPr/>
            </p:nvSpPr>
            <p:spPr bwMode="gray">
              <a:xfrm>
                <a:off x="5292080" y="1347614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5A0A75A3-0F8A-CC28-3465-2A4A97CCB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080" y="1347614"/>
                <a:ext cx="283729" cy="1436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5F09975E-9FAC-8ED1-54F2-4F49B7363157}"/>
                  </a:ext>
                </a:extLst>
              </p:cNvPr>
              <p:cNvSpPr/>
              <p:nvPr/>
            </p:nvSpPr>
            <p:spPr bwMode="gray">
              <a:xfrm>
                <a:off x="5292080" y="1554413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5F09975E-9FAC-8ED1-54F2-4F49B7363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080" y="1554413"/>
                <a:ext cx="283729" cy="1436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20D48DEB-A0D9-57E3-3986-F7C7C3E5210C}"/>
                  </a:ext>
                </a:extLst>
              </p:cNvPr>
              <p:cNvSpPr/>
              <p:nvPr/>
            </p:nvSpPr>
            <p:spPr bwMode="gray">
              <a:xfrm>
                <a:off x="5575809" y="1554413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20D48DEB-A0D9-57E3-3986-F7C7C3E52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5809" y="1554413"/>
                <a:ext cx="283729" cy="1436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9ED3B0C-28B9-2500-8033-15FF64AB2711}"/>
                  </a:ext>
                </a:extLst>
              </p:cNvPr>
              <p:cNvSpPr/>
              <p:nvPr/>
            </p:nvSpPr>
            <p:spPr bwMode="gray">
              <a:xfrm>
                <a:off x="5296844" y="1761212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9ED3B0C-28B9-2500-8033-15FF64AB2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6844" y="1761212"/>
                <a:ext cx="283729" cy="1436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3B127A64-CC08-8B31-C936-ECCE62788A09}"/>
                  </a:ext>
                </a:extLst>
              </p:cNvPr>
              <p:cNvSpPr/>
              <p:nvPr/>
            </p:nvSpPr>
            <p:spPr bwMode="gray">
              <a:xfrm>
                <a:off x="5580573" y="1761212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3B127A64-CC08-8B31-C936-ECCE62788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573" y="1761212"/>
                <a:ext cx="283729" cy="14365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7CE1ABD3-8FFC-6A7C-9FBC-5FE0EFF4D081}"/>
                  </a:ext>
                </a:extLst>
              </p:cNvPr>
              <p:cNvSpPr/>
              <p:nvPr/>
            </p:nvSpPr>
            <p:spPr bwMode="gray">
              <a:xfrm>
                <a:off x="5297515" y="1968011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7CE1ABD3-8FFC-6A7C-9FBC-5FE0EFF4D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7515" y="1968011"/>
                <a:ext cx="283729" cy="14365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CFF0FBC-0B29-C7DC-8A53-C7DC016FDA70}"/>
                  </a:ext>
                </a:extLst>
              </p:cNvPr>
              <p:cNvSpPr/>
              <p:nvPr/>
            </p:nvSpPr>
            <p:spPr bwMode="gray">
              <a:xfrm>
                <a:off x="5581244" y="1968011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CFF0FBC-0B29-C7DC-8A53-C7DC016FD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1244" y="1968011"/>
                <a:ext cx="283729" cy="1436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CF35FB0-59CE-4DBE-6564-F212A6D7BB13}"/>
                  </a:ext>
                </a:extLst>
              </p:cNvPr>
              <p:cNvSpPr/>
              <p:nvPr/>
            </p:nvSpPr>
            <p:spPr bwMode="gray">
              <a:xfrm>
                <a:off x="5297515" y="2174810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CF35FB0-59CE-4DBE-6564-F212A6D7B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7515" y="2174810"/>
                <a:ext cx="283729" cy="1436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8463FF0C-1B12-1DCB-1CD3-8AE2791D1D05}"/>
                  </a:ext>
                </a:extLst>
              </p:cNvPr>
              <p:cNvSpPr/>
              <p:nvPr/>
            </p:nvSpPr>
            <p:spPr bwMode="gray">
              <a:xfrm>
                <a:off x="5581244" y="2174810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8463FF0C-1B12-1DCB-1CD3-8AE2791D1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1244" y="2174810"/>
                <a:ext cx="283729" cy="14365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0A47A36D-2709-4E30-93C1-7A8D3F0C178C}"/>
                  </a:ext>
                </a:extLst>
              </p:cNvPr>
              <p:cNvSpPr/>
              <p:nvPr/>
            </p:nvSpPr>
            <p:spPr bwMode="gray">
              <a:xfrm>
                <a:off x="5297555" y="2381607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0A47A36D-2709-4E30-93C1-7A8D3F0C1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7555" y="2381607"/>
                <a:ext cx="283729" cy="14365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A3485343-8AB6-BCE1-CC21-70E0652472B9}"/>
                  </a:ext>
                </a:extLst>
              </p:cNvPr>
              <p:cNvSpPr/>
              <p:nvPr/>
            </p:nvSpPr>
            <p:spPr bwMode="gray">
              <a:xfrm>
                <a:off x="5581284" y="2381607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A3485343-8AB6-BCE1-CC21-70E065247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1284" y="2381607"/>
                <a:ext cx="283729" cy="14365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11412F14-17B7-AA4C-9408-0DA3F9107499}"/>
                  </a:ext>
                </a:extLst>
              </p:cNvPr>
              <p:cNvSpPr/>
              <p:nvPr/>
            </p:nvSpPr>
            <p:spPr bwMode="gray">
              <a:xfrm>
                <a:off x="5865987" y="2381607"/>
                <a:ext cx="283729" cy="1436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</m:oMath>
                  </m:oMathPara>
                </a14:m>
                <a:endParaRPr lang="de-DE" sz="60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11412F14-17B7-AA4C-9408-0DA3F9107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5987" y="2381607"/>
                <a:ext cx="283729" cy="14365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7" name="Group 646">
            <a:extLst>
              <a:ext uri="{FF2B5EF4-FFF2-40B4-BE49-F238E27FC236}">
                <a16:creationId xmlns:a16="http://schemas.microsoft.com/office/drawing/2014/main" id="{4B14BB8C-44CE-A7F7-CB88-B82182B1272F}"/>
              </a:ext>
            </a:extLst>
          </p:cNvPr>
          <p:cNvGrpSpPr/>
          <p:nvPr/>
        </p:nvGrpSpPr>
        <p:grpSpPr>
          <a:xfrm>
            <a:off x="5282705" y="2751770"/>
            <a:ext cx="305069" cy="2052228"/>
            <a:chOff x="5282705" y="2751770"/>
            <a:chExt cx="305069" cy="205222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45AA030-BA7D-09A4-8550-261A42785678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282705" y="2751770"/>
              <a:ext cx="0" cy="20289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B2455088-2A24-6EED-769A-2AA9978B8AC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3775" y="278700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B2455088-2A24-6EED-769A-2AA9978B8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3775" y="2787006"/>
                  <a:ext cx="283769" cy="216024"/>
                </a:xfrm>
                <a:prstGeom prst="rect">
                  <a:avLst/>
                </a:prstGeom>
                <a:blipFill>
                  <a:blip r:embed="rId30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B90B6808-D073-2FE6-DE4B-5FD64F845B0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02626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de-DE" sz="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B90B6808-D073-2FE6-DE4B-5FD64F845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026263"/>
                  <a:ext cx="283769" cy="19278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3386960D-2C6E-CE99-C175-A5132FAF5C7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17034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3386960D-2C6E-CE99-C175-A5132FAF5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170349"/>
                  <a:ext cx="283769" cy="19278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ECCF0281-958D-EFCD-2C1B-91B07FC8F3E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31443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ECCF0281-958D-EFCD-2C1B-91B07FC8F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314435"/>
                  <a:ext cx="283769" cy="192786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07AF85EB-4E4A-F38D-D3CB-10F0401B2AE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45852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07AF85EB-4E4A-F38D-D3CB-10F0401B2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458521"/>
                  <a:ext cx="283769" cy="19278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F4D06843-5312-83B3-517E-96441A08131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60260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F4D06843-5312-83B3-517E-96441A081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602607"/>
                  <a:ext cx="283769" cy="19278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715CFFE1-19A3-91E9-595E-68CE2E7B466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74669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715CFFE1-19A3-91E9-595E-68CE2E7B4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746693"/>
                  <a:ext cx="283769" cy="19278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16BADBB6-F7BF-4F5D-3E95-0FBC65489F6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389077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16BADBB6-F7BF-4F5D-3E95-0FBC65489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3890779"/>
                  <a:ext cx="283769" cy="19278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CE59BDEC-BE33-FA5B-47FD-2F4D367A12B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03486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CE59BDEC-BE33-FA5B-47FD-2F4D367A1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034865"/>
                  <a:ext cx="283769" cy="19278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C59E36D2-86F5-F7D6-A47E-D08C4AD38CC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17895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C59E36D2-86F5-F7D6-A47E-D08C4AD38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178951"/>
                  <a:ext cx="283769" cy="192786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35A4867C-B970-C4BD-3A1D-A667A74AEBC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32303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35A4867C-B970-C4BD-3A1D-A667A74AE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323037"/>
                  <a:ext cx="283769" cy="19278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D5D84AC1-F2F7-8F5B-0898-467701DEADDA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46712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D5D84AC1-F2F7-8F5B-0898-467701DEA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467123"/>
                  <a:ext cx="283769" cy="19278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6F6D57E9-C76A-B0C8-E45E-2F01AE2D787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304005" y="461121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6F6D57E9-C76A-B0C8-E45E-2F01AE2D7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304005" y="4611212"/>
                  <a:ext cx="283769" cy="192786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A6042084-22AD-8C98-33A7-98ABFBB9CE8E}"/>
                  </a:ext>
                </a:extLst>
              </p:cNvPr>
              <p:cNvSpPr txBox="1"/>
              <p:nvPr/>
            </p:nvSpPr>
            <p:spPr bwMode="gray">
              <a:xfrm flipH="1">
                <a:off x="5624316" y="2787005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A6042084-22AD-8C98-33A7-98ABFBB9C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624316" y="2787005"/>
                <a:ext cx="283769" cy="216024"/>
              </a:xfrm>
              <a:prstGeom prst="rect">
                <a:avLst/>
              </a:prstGeom>
              <a:blipFill>
                <a:blip r:embed="rId38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01313276-258A-A1B2-9507-464EFEBB2B87}"/>
                  </a:ext>
                </a:extLst>
              </p:cNvPr>
              <p:cNvSpPr txBox="1"/>
              <p:nvPr/>
            </p:nvSpPr>
            <p:spPr bwMode="gray">
              <a:xfrm flipH="1">
                <a:off x="5974367" y="2787005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01313276-258A-A1B2-9507-464EFEBB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974367" y="2787005"/>
                <a:ext cx="283769" cy="216024"/>
              </a:xfrm>
              <a:prstGeom prst="rect">
                <a:avLst/>
              </a:prstGeom>
              <a:blipFill>
                <a:blip r:embed="rId39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44AD82CA-E1CE-57F9-7776-FEADBACB50AB}"/>
                  </a:ext>
                </a:extLst>
              </p:cNvPr>
              <p:cNvSpPr txBox="1"/>
              <p:nvPr/>
            </p:nvSpPr>
            <p:spPr bwMode="gray">
              <a:xfrm flipH="1">
                <a:off x="5588122" y="3176468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44AD82CA-E1CE-57F9-7776-FEADBACB5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588122" y="3176468"/>
                <a:ext cx="283769" cy="19278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1BA21897-B922-85F3-2CD1-703D5FE21F6F}"/>
                  </a:ext>
                </a:extLst>
              </p:cNvPr>
              <p:cNvSpPr txBox="1"/>
              <p:nvPr/>
            </p:nvSpPr>
            <p:spPr bwMode="gray">
              <a:xfrm flipH="1">
                <a:off x="5588122" y="360872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1BA21897-B922-85F3-2CD1-703D5FE21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588122" y="3608726"/>
                <a:ext cx="283769" cy="19278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8" name="Group 647">
            <a:extLst>
              <a:ext uri="{FF2B5EF4-FFF2-40B4-BE49-F238E27FC236}">
                <a16:creationId xmlns:a16="http://schemas.microsoft.com/office/drawing/2014/main" id="{1EA4E9EE-55BF-978B-A052-8F4582F18F8D}"/>
              </a:ext>
            </a:extLst>
          </p:cNvPr>
          <p:cNvGrpSpPr/>
          <p:nvPr/>
        </p:nvGrpSpPr>
        <p:grpSpPr>
          <a:xfrm>
            <a:off x="5588122" y="3032382"/>
            <a:ext cx="283769" cy="1777735"/>
            <a:chOff x="5588122" y="3032382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9E25B24D-6AA0-C3C5-C20E-6FFD597A592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03238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9E25B24D-6AA0-C3C5-C20E-6FFD597A5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032382"/>
                  <a:ext cx="283769" cy="192786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65D0D7FB-63C6-3032-BE08-10897E3BFE0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32055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6" name="TextBox 585">
                  <a:extLst>
                    <a:ext uri="{FF2B5EF4-FFF2-40B4-BE49-F238E27FC236}">
                      <a16:creationId xmlns:a16="http://schemas.microsoft.com/office/drawing/2014/main" id="{65D0D7FB-63C6-3032-BE08-10897E3BF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320554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B769DB15-97C9-0480-EDE4-F54817C07E9A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46464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7" name="TextBox 586">
                  <a:extLst>
                    <a:ext uri="{FF2B5EF4-FFF2-40B4-BE49-F238E27FC236}">
                      <a16:creationId xmlns:a16="http://schemas.microsoft.com/office/drawing/2014/main" id="{B769DB15-97C9-0480-EDE4-F54817C07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464640"/>
                  <a:ext cx="283769" cy="19278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TextBox 588">
                  <a:extLst>
                    <a:ext uri="{FF2B5EF4-FFF2-40B4-BE49-F238E27FC236}">
                      <a16:creationId xmlns:a16="http://schemas.microsoft.com/office/drawing/2014/main" id="{239F7407-39B6-7D04-E45B-8E7A341E0C6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75281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TextBox 588">
                  <a:extLst>
                    <a:ext uri="{FF2B5EF4-FFF2-40B4-BE49-F238E27FC236}">
                      <a16:creationId xmlns:a16="http://schemas.microsoft.com/office/drawing/2014/main" id="{239F7407-39B6-7D04-E45B-8E7A341E0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752812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A783D238-6BED-54B3-01C7-223673D329D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389689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A783D238-6BED-54B3-01C7-223673D32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3896898"/>
                  <a:ext cx="283769" cy="19278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694BDDA5-8494-8526-2C8B-6A5BF4A75C5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04098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694BDDA5-8494-8526-2C8B-6A5BF4A75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040984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TextBox 591">
                  <a:extLst>
                    <a:ext uri="{FF2B5EF4-FFF2-40B4-BE49-F238E27FC236}">
                      <a16:creationId xmlns:a16="http://schemas.microsoft.com/office/drawing/2014/main" id="{A3B877DD-1B50-418A-99DB-33E6897334AA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18507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2" name="TextBox 591">
                  <a:extLst>
                    <a:ext uri="{FF2B5EF4-FFF2-40B4-BE49-F238E27FC236}">
                      <a16:creationId xmlns:a16="http://schemas.microsoft.com/office/drawing/2014/main" id="{A3B877DD-1B50-418A-99DB-33E689733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185070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59C64F2D-BF48-2458-DBBF-2D3862357FF5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32915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59C64F2D-BF48-2458-DBBF-2D3862357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329156"/>
                  <a:ext cx="283769" cy="192786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C727CB98-E233-E6AE-28DD-BE643DD7179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47324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C727CB98-E233-E6AE-28DD-BE643DD71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473242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FF4BDB4B-2407-FCD6-491E-E83580C27AF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88122" y="461733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FF4BDB4B-2407-FCD6-491E-E83580C27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88122" y="4617331"/>
                  <a:ext cx="283769" cy="19278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BBF8A51E-6298-1B96-77AB-C2C11F5362B8}"/>
                  </a:ext>
                </a:extLst>
              </p:cNvPr>
              <p:cNvSpPr txBox="1"/>
              <p:nvPr/>
            </p:nvSpPr>
            <p:spPr bwMode="gray">
              <a:xfrm flipH="1">
                <a:off x="5938505" y="3323667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BBF8A51E-6298-1B96-77AB-C2C11F53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938505" y="3323667"/>
                <a:ext cx="283769" cy="19278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522AD583-5CA2-C3E5-3333-31E54493CE2B}"/>
              </a:ext>
            </a:extLst>
          </p:cNvPr>
          <p:cNvGrpSpPr/>
          <p:nvPr/>
        </p:nvGrpSpPr>
        <p:grpSpPr>
          <a:xfrm>
            <a:off x="5938505" y="3035495"/>
            <a:ext cx="283769" cy="1777735"/>
            <a:chOff x="5938505" y="3035495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B08D7A63-311A-DBD8-5504-1785D507BDD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03549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B08D7A63-311A-DBD8-5504-1785D507B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035495"/>
                  <a:ext cx="283769" cy="19278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22C6FC91-739E-AE7E-7BC4-5BCC965E50C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17958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7" name="TextBox 596">
                  <a:extLst>
                    <a:ext uri="{FF2B5EF4-FFF2-40B4-BE49-F238E27FC236}">
                      <a16:creationId xmlns:a16="http://schemas.microsoft.com/office/drawing/2014/main" id="{22C6FC91-739E-AE7E-7BC4-5BCC965E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179581"/>
                  <a:ext cx="283769" cy="192786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048C7241-5D21-6187-B9E3-117F6FA3EAC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46775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TextBox 598">
                  <a:extLst>
                    <a:ext uri="{FF2B5EF4-FFF2-40B4-BE49-F238E27FC236}">
                      <a16:creationId xmlns:a16="http://schemas.microsoft.com/office/drawing/2014/main" id="{048C7241-5D21-6187-B9E3-117F6FA3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467753"/>
                  <a:ext cx="283769" cy="192786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58E16EE-B34D-950B-1B26-E953869F314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61183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658E16EE-B34D-950B-1B26-E953869F3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611839"/>
                  <a:ext cx="283769" cy="192786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C93A9371-FDB2-9E10-CC9A-776821524E8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75592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C93A9371-FDB2-9E10-CC9A-776821524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755925"/>
                  <a:ext cx="283769" cy="192786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30452D88-4954-0488-12CB-AED0581FABA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390001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TextBox 601">
                  <a:extLst>
                    <a:ext uri="{FF2B5EF4-FFF2-40B4-BE49-F238E27FC236}">
                      <a16:creationId xmlns:a16="http://schemas.microsoft.com/office/drawing/2014/main" id="{30452D88-4954-0488-12CB-AED0581F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3900011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708FD4CE-6718-0A85-11D5-F29FEA5B02E5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04409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708FD4CE-6718-0A85-11D5-F29FEA5B0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044097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243458B9-E74C-E1FE-7D03-07F3A6C6462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18818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TextBox 603">
                  <a:extLst>
                    <a:ext uri="{FF2B5EF4-FFF2-40B4-BE49-F238E27FC236}">
                      <a16:creationId xmlns:a16="http://schemas.microsoft.com/office/drawing/2014/main" id="{243458B9-E74C-E1FE-7D03-07F3A6C64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188183"/>
                  <a:ext cx="283769" cy="192786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D7431132-3582-E90A-F134-FD8FE269E44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33226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D7431132-3582-E90A-F134-FD8FE269E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332269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F3C19CDF-12E3-1F04-16C2-416484623ECD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47635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F3C19CDF-12E3-1F04-16C2-416484623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476355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518F278B-0250-5104-4AC6-D0E1D2011B6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938505" y="462044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TextBox 606">
                  <a:extLst>
                    <a:ext uri="{FF2B5EF4-FFF2-40B4-BE49-F238E27FC236}">
                      <a16:creationId xmlns:a16="http://schemas.microsoft.com/office/drawing/2014/main" id="{518F278B-0250-5104-4AC6-D0E1D2011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938505" y="4620444"/>
                  <a:ext cx="283769" cy="192786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C88EAC30-100E-78C9-07A4-C5C11F3C7E03}"/>
                  </a:ext>
                </a:extLst>
              </p:cNvPr>
              <p:cNvSpPr txBox="1"/>
              <p:nvPr/>
            </p:nvSpPr>
            <p:spPr bwMode="gray">
              <a:xfrm flipH="1">
                <a:off x="6291562" y="3755925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C88EAC30-100E-78C9-07A4-C5C11F3C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91562" y="3755925"/>
                <a:ext cx="283769" cy="19278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5D111BF-738A-F3FC-30D4-81A67091641F}"/>
                  </a:ext>
                </a:extLst>
              </p:cNvPr>
              <p:cNvSpPr txBox="1"/>
              <p:nvPr/>
            </p:nvSpPr>
            <p:spPr bwMode="gray">
              <a:xfrm flipH="1">
                <a:off x="6319956" y="2787388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5D111BF-738A-F3FC-30D4-81A670916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319956" y="2787388"/>
                <a:ext cx="283769" cy="216024"/>
              </a:xfrm>
              <a:prstGeom prst="rect">
                <a:avLst/>
              </a:prstGeom>
              <a:blipFill>
                <a:blip r:embed="rId52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3" name="Group 652">
            <a:extLst>
              <a:ext uri="{FF2B5EF4-FFF2-40B4-BE49-F238E27FC236}">
                <a16:creationId xmlns:a16="http://schemas.microsoft.com/office/drawing/2014/main" id="{C72403FC-FA6E-68A0-D9E2-1D9FACF87961}"/>
              </a:ext>
            </a:extLst>
          </p:cNvPr>
          <p:cNvGrpSpPr/>
          <p:nvPr/>
        </p:nvGrpSpPr>
        <p:grpSpPr>
          <a:xfrm>
            <a:off x="6291562" y="3035495"/>
            <a:ext cx="283769" cy="1777735"/>
            <a:chOff x="6291562" y="3035495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3C249E4C-6B21-11EF-FFEF-06E0E231264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03549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TextBox 607">
                  <a:extLst>
                    <a:ext uri="{FF2B5EF4-FFF2-40B4-BE49-F238E27FC236}">
                      <a16:creationId xmlns:a16="http://schemas.microsoft.com/office/drawing/2014/main" id="{3C249E4C-6B21-11EF-FFEF-06E0E2312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035495"/>
                  <a:ext cx="283769" cy="192786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6A72EDB9-8E6C-4951-FE4D-3F1A8EEEBB3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17958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6A72EDB9-8E6C-4951-FE4D-3F1A8EEEB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179581"/>
                  <a:ext cx="283769" cy="192786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9AB507FA-1553-14EB-AB74-C4AF35E7F1C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32366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9AB507FA-1553-14EB-AB74-C4AF35E7F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323667"/>
                  <a:ext cx="283769" cy="192786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30D488B1-AAC4-CF61-63CF-E725E5A6A9C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46775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30D488B1-AAC4-CF61-63CF-E725E5A6A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467753"/>
                  <a:ext cx="283769" cy="192786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117B6049-B8CA-6BBF-9B76-33D365E9AEA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61183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117B6049-B8CA-6BBF-9B76-33D365E9A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611839"/>
                  <a:ext cx="283769" cy="192786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TextBox 613">
                  <a:extLst>
                    <a:ext uri="{FF2B5EF4-FFF2-40B4-BE49-F238E27FC236}">
                      <a16:creationId xmlns:a16="http://schemas.microsoft.com/office/drawing/2014/main" id="{E8D13BAB-A44F-67CE-F087-62C89B9887C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390001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TextBox 613">
                  <a:extLst>
                    <a:ext uri="{FF2B5EF4-FFF2-40B4-BE49-F238E27FC236}">
                      <a16:creationId xmlns:a16="http://schemas.microsoft.com/office/drawing/2014/main" id="{E8D13BAB-A44F-67CE-F087-62C89B988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3900011"/>
                  <a:ext cx="283769" cy="19278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TextBox 614">
                  <a:extLst>
                    <a:ext uri="{FF2B5EF4-FFF2-40B4-BE49-F238E27FC236}">
                      <a16:creationId xmlns:a16="http://schemas.microsoft.com/office/drawing/2014/main" id="{8E4C355E-9318-CBC1-1F74-5167FBCC11A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04409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5" name="TextBox 614">
                  <a:extLst>
                    <a:ext uri="{FF2B5EF4-FFF2-40B4-BE49-F238E27FC236}">
                      <a16:creationId xmlns:a16="http://schemas.microsoft.com/office/drawing/2014/main" id="{8E4C355E-9318-CBC1-1F74-5167FBCC1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044097"/>
                  <a:ext cx="283769" cy="19278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TextBox 615">
                  <a:extLst>
                    <a:ext uri="{FF2B5EF4-FFF2-40B4-BE49-F238E27FC236}">
                      <a16:creationId xmlns:a16="http://schemas.microsoft.com/office/drawing/2014/main" id="{D6218892-1268-0DF8-9D32-5E8E3DD24C0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18818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6" name="TextBox 615">
                  <a:extLst>
                    <a:ext uri="{FF2B5EF4-FFF2-40B4-BE49-F238E27FC236}">
                      <a16:creationId xmlns:a16="http://schemas.microsoft.com/office/drawing/2014/main" id="{D6218892-1268-0DF8-9D32-5E8E3DD24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188183"/>
                  <a:ext cx="283769" cy="192786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0CDBB175-0F0C-DB66-97B2-A860036B0E0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33226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0CDBB175-0F0C-DB66-97B2-A860036B0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332269"/>
                  <a:ext cx="283769" cy="19278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4A52A15A-D037-2E83-D835-073F23E4173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47635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4A52A15A-D037-2E83-D835-073F23E41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476355"/>
                  <a:ext cx="283769" cy="192786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28F3D362-87F1-B404-6958-9990832A8873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91562" y="462044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28F3D362-87F1-B404-6958-9990832A8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91562" y="4620444"/>
                  <a:ext cx="283769" cy="192786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0A204A9B-4D54-8703-6746-BE5DDD634DE5}"/>
                  </a:ext>
                </a:extLst>
              </p:cNvPr>
              <p:cNvSpPr txBox="1"/>
              <p:nvPr/>
            </p:nvSpPr>
            <p:spPr bwMode="gray">
              <a:xfrm flipH="1">
                <a:off x="6644665" y="3467370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0A204A9B-4D54-8703-6746-BE5DDD634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644665" y="3467370"/>
                <a:ext cx="283769" cy="19278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1DC87F9C-78B2-DC37-6C53-00A6FC4B5F6F}"/>
                  </a:ext>
                </a:extLst>
              </p:cNvPr>
              <p:cNvSpPr txBox="1"/>
              <p:nvPr/>
            </p:nvSpPr>
            <p:spPr bwMode="gray">
              <a:xfrm flipH="1">
                <a:off x="6663808" y="2787005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1DC87F9C-78B2-DC37-6C53-00A6FC4B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663808" y="2787005"/>
                <a:ext cx="283769" cy="216024"/>
              </a:xfrm>
              <a:prstGeom prst="rect">
                <a:avLst/>
              </a:prstGeom>
              <a:blipFill>
                <a:blip r:embed="rId60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4" name="Group 653">
            <a:extLst>
              <a:ext uri="{FF2B5EF4-FFF2-40B4-BE49-F238E27FC236}">
                <a16:creationId xmlns:a16="http://schemas.microsoft.com/office/drawing/2014/main" id="{0A6145F9-BC2C-9FE5-285E-1065BB02DA48}"/>
              </a:ext>
            </a:extLst>
          </p:cNvPr>
          <p:cNvGrpSpPr/>
          <p:nvPr/>
        </p:nvGrpSpPr>
        <p:grpSpPr>
          <a:xfrm>
            <a:off x="6644665" y="3035112"/>
            <a:ext cx="283769" cy="1777735"/>
            <a:chOff x="6644665" y="3035112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7C24A603-9B1F-536E-D760-F2376121883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03511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7C24A603-9B1F-536E-D760-F23761218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035112"/>
                  <a:ext cx="283769" cy="192786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A2B9B98B-0380-8EBF-5626-B283AAC6CC7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17919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A2B9B98B-0380-8EBF-5626-B283AAC6C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179198"/>
                  <a:ext cx="283769" cy="192786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26A95F23-F25E-A361-BDDC-F8EDCF40E51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32328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26A95F23-F25E-A361-BDDC-F8EDCF40E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323284"/>
                  <a:ext cx="283769" cy="192786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1CBA2200-6137-A883-599C-B32B5D48929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61145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1CBA2200-6137-A883-599C-B32B5D489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611456"/>
                  <a:ext cx="283769" cy="192786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F2BD867D-7FA9-726F-91CF-FA229ECD993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75554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5" name="TextBox 624">
                  <a:extLst>
                    <a:ext uri="{FF2B5EF4-FFF2-40B4-BE49-F238E27FC236}">
                      <a16:creationId xmlns:a16="http://schemas.microsoft.com/office/drawing/2014/main" id="{F2BD867D-7FA9-726F-91CF-FA229ECD9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755542"/>
                  <a:ext cx="283769" cy="192786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TextBox 625">
                  <a:extLst>
                    <a:ext uri="{FF2B5EF4-FFF2-40B4-BE49-F238E27FC236}">
                      <a16:creationId xmlns:a16="http://schemas.microsoft.com/office/drawing/2014/main" id="{04A86E35-A4A0-2AE2-236E-24AF794D601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389962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6" name="TextBox 625">
                  <a:extLst>
                    <a:ext uri="{FF2B5EF4-FFF2-40B4-BE49-F238E27FC236}">
                      <a16:creationId xmlns:a16="http://schemas.microsoft.com/office/drawing/2014/main" id="{04A86E35-A4A0-2AE2-236E-24AF794D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3899628"/>
                  <a:ext cx="283769" cy="192786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886AB2A2-2335-DEE2-7262-1D4009A8E08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04371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886AB2A2-2335-DEE2-7262-1D4009A8E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043714"/>
                  <a:ext cx="283769" cy="192786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C1ABF821-50E8-327B-BFD6-4321C6BE5BC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18780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C1ABF821-50E8-327B-BFD6-4321C6BE5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187800"/>
                  <a:ext cx="283769" cy="192786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DAD3176D-EDA0-F344-E655-DB43886CBD9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33188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TextBox 628">
                  <a:extLst>
                    <a:ext uri="{FF2B5EF4-FFF2-40B4-BE49-F238E27FC236}">
                      <a16:creationId xmlns:a16="http://schemas.microsoft.com/office/drawing/2014/main" id="{DAD3176D-EDA0-F344-E655-DB43886CB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331886"/>
                  <a:ext cx="283769" cy="192786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29F859D5-1DC2-1641-50BA-8123F846DF4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47597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29F859D5-1DC2-1641-50BA-8123F846D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475972"/>
                  <a:ext cx="283769" cy="192786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TextBox 630">
                  <a:extLst>
                    <a:ext uri="{FF2B5EF4-FFF2-40B4-BE49-F238E27FC236}">
                      <a16:creationId xmlns:a16="http://schemas.microsoft.com/office/drawing/2014/main" id="{A0B541EE-0271-2F59-083A-E92E825CB32A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644665" y="462006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TextBox 630">
                  <a:extLst>
                    <a:ext uri="{FF2B5EF4-FFF2-40B4-BE49-F238E27FC236}">
                      <a16:creationId xmlns:a16="http://schemas.microsoft.com/office/drawing/2014/main" id="{A0B541EE-0271-2F59-083A-E92E825CB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644665" y="4620061"/>
                  <a:ext cx="283769" cy="192786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BDBD2202-9F8E-2E79-EF77-8BF2944E4934}"/>
                  </a:ext>
                </a:extLst>
              </p:cNvPr>
              <p:cNvSpPr txBox="1"/>
              <p:nvPr/>
            </p:nvSpPr>
            <p:spPr bwMode="gray">
              <a:xfrm flipH="1">
                <a:off x="7008346" y="3890401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BDBD2202-9F8E-2E79-EF77-8BF2944E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7008346" y="3890401"/>
                <a:ext cx="283769" cy="19278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4F370C03-EEDC-FB07-4553-4113BC64DE78}"/>
                  </a:ext>
                </a:extLst>
              </p:cNvPr>
              <p:cNvSpPr txBox="1"/>
              <p:nvPr/>
            </p:nvSpPr>
            <p:spPr bwMode="gray">
              <a:xfrm flipH="1">
                <a:off x="7008346" y="4034487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de-DE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4F370C03-EEDC-FB07-4553-4113BC64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7008346" y="4034487"/>
                <a:ext cx="283769" cy="19278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540F3908-21E3-9CD6-1C67-1D26853B4BA8}"/>
                  </a:ext>
                </a:extLst>
              </p:cNvPr>
              <p:cNvSpPr txBox="1"/>
              <p:nvPr/>
            </p:nvSpPr>
            <p:spPr bwMode="gray">
              <a:xfrm flipH="1">
                <a:off x="7015596" y="2787005"/>
                <a:ext cx="283769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540F3908-21E3-9CD6-1C67-1D26853B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7015596" y="2787005"/>
                <a:ext cx="283769" cy="216024"/>
              </a:xfrm>
              <a:prstGeom prst="rect">
                <a:avLst/>
              </a:prstGeom>
              <a:blipFill>
                <a:blip r:embed="rId70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5" name="Group 654">
            <a:extLst>
              <a:ext uri="{FF2B5EF4-FFF2-40B4-BE49-F238E27FC236}">
                <a16:creationId xmlns:a16="http://schemas.microsoft.com/office/drawing/2014/main" id="{50119BCB-E824-C75F-B1EC-48188953FD0C}"/>
              </a:ext>
            </a:extLst>
          </p:cNvPr>
          <p:cNvGrpSpPr/>
          <p:nvPr/>
        </p:nvGrpSpPr>
        <p:grpSpPr>
          <a:xfrm>
            <a:off x="7008346" y="3025885"/>
            <a:ext cx="283769" cy="1777735"/>
            <a:chOff x="7008346" y="3025885"/>
            <a:chExt cx="283769" cy="1777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C0BFF026-43DF-B0F4-9F59-C91E6547D1E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02588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C0BFF026-43DF-B0F4-9F59-C91E6547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025885"/>
                  <a:ext cx="283769" cy="192786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85F1DEF3-51F2-BDB4-C3C0-3D6AC0D1339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16997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85F1DEF3-51F2-BDB4-C3C0-3D6AC0D13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169971"/>
                  <a:ext cx="283769" cy="192786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C7F11CB9-E03D-1B53-0FCC-3EA1B74DBC9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314057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C7F11CB9-E03D-1B53-0FCC-3EA1B74DB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314057"/>
                  <a:ext cx="283769" cy="192786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205C1D0F-94CF-FBB5-B21D-140083EC176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45814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205C1D0F-94CF-FBB5-B21D-140083EC1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458143"/>
                  <a:ext cx="283769" cy="192786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01D314EB-E51F-B65B-31BA-14C8EE24380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60222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01D314EB-E51F-B65B-31BA-14C8EE243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602229"/>
                  <a:ext cx="283769" cy="192786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22A8BC9B-8417-29A9-FF3B-549AE9C63E8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374631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22A8BC9B-8417-29A9-FF3B-549AE9C63E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3746315"/>
                  <a:ext cx="283769" cy="192786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TextBox 639">
                  <a:extLst>
                    <a:ext uri="{FF2B5EF4-FFF2-40B4-BE49-F238E27FC236}">
                      <a16:creationId xmlns:a16="http://schemas.microsoft.com/office/drawing/2014/main" id="{5C548627-2677-1D1F-4E4F-96152827E5CD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4178573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TextBox 639">
                  <a:extLst>
                    <a:ext uri="{FF2B5EF4-FFF2-40B4-BE49-F238E27FC236}">
                      <a16:creationId xmlns:a16="http://schemas.microsoft.com/office/drawing/2014/main" id="{5C548627-2677-1D1F-4E4F-96152827E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4178573"/>
                  <a:ext cx="283769" cy="192786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17D918B-9F34-CD72-BD8C-4F0600A3919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432265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817D918B-9F34-CD72-BD8C-4F0600A39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4322659"/>
                  <a:ext cx="283769" cy="192786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" name="TextBox 641">
                  <a:extLst>
                    <a:ext uri="{FF2B5EF4-FFF2-40B4-BE49-F238E27FC236}">
                      <a16:creationId xmlns:a16="http://schemas.microsoft.com/office/drawing/2014/main" id="{05AA66C6-C7E7-9A62-D9FA-E822870F1B0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446674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2" name="TextBox 641">
                  <a:extLst>
                    <a:ext uri="{FF2B5EF4-FFF2-40B4-BE49-F238E27FC236}">
                      <a16:creationId xmlns:a16="http://schemas.microsoft.com/office/drawing/2014/main" id="{05AA66C6-C7E7-9A62-D9FA-E822870F1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4466745"/>
                  <a:ext cx="283769" cy="192786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53D1DB10-DF21-E367-3F84-A9B546A8CC2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7008346" y="461083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53D1DB10-DF21-E367-3F84-A9B546A8C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7008346" y="4610834"/>
                  <a:ext cx="283769" cy="192786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3130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3" grpId="0"/>
      <p:bldP spid="51" grpId="0"/>
      <p:bldP spid="52" grpId="0"/>
      <p:bldP spid="59" grpId="0"/>
      <p:bldP spid="60" grpId="0"/>
      <p:bldP spid="61" grpId="0"/>
      <p:bldP spid="62" grpId="0"/>
      <p:bldP spid="63" grpId="0"/>
      <p:bldP spid="448" grpId="0"/>
      <p:bldP spid="449" grpId="0"/>
      <p:bldP spid="450" grpId="0"/>
      <p:bldP spid="451" grpId="0"/>
      <p:bldP spid="452" grpId="0"/>
      <p:bldP spid="453" grpId="0"/>
      <p:bldP spid="454" grpId="0"/>
      <p:bldP spid="455" grpId="0"/>
      <p:bldP spid="456" grpId="0"/>
      <p:bldP spid="457" grpId="0"/>
      <p:bldP spid="458" grpId="0"/>
      <p:bldP spid="459" grpId="0"/>
      <p:bldP spid="460" grpId="0"/>
      <p:bldP spid="461" grpId="0"/>
      <p:bldP spid="462" grpId="0"/>
      <p:bldP spid="463" grpId="0"/>
      <p:bldP spid="464" grpId="0"/>
      <p:bldP spid="465" grpId="0"/>
      <p:bldP spid="466" grpId="0"/>
      <p:bldP spid="469" grpId="0" animBg="1"/>
      <p:bldP spid="469" grpId="1" animBg="1"/>
      <p:bldP spid="470" grpId="0" animBg="1"/>
      <p:bldP spid="470" grpId="1" animBg="1"/>
      <p:bldP spid="471" grpId="0" animBg="1"/>
      <p:bldP spid="471" grpId="1" animBg="1"/>
      <p:bldP spid="472" grpId="1" animBg="1"/>
      <p:bldP spid="472" grpId="2" animBg="1"/>
      <p:bldP spid="473" grpId="0" animBg="1"/>
      <p:bldP spid="473" grpId="1" animBg="1"/>
      <p:bldP spid="476" grpId="0" animBg="1"/>
      <p:bldP spid="476" grpId="1" animBg="1"/>
      <p:bldP spid="477" grpId="0" animBg="1"/>
      <p:bldP spid="477" grpId="1" animBg="1"/>
      <p:bldP spid="478" grpId="0" animBg="1"/>
      <p:bldP spid="478" grpId="1" animBg="1"/>
      <p:bldP spid="479" grpId="0" animBg="1"/>
      <p:bldP spid="479" grpId="1" animBg="1"/>
      <p:bldP spid="482" grpId="0" animBg="1"/>
      <p:bldP spid="483" grpId="0" animBg="1"/>
      <p:bldP spid="484" grpId="0" animBg="1"/>
      <p:bldP spid="518" grpId="0"/>
      <p:bldP spid="531" grpId="0"/>
      <p:bldP spid="585" grpId="0"/>
      <p:bldP spid="588" grpId="0"/>
      <p:bldP spid="598" grpId="0"/>
      <p:bldP spid="613" grpId="0"/>
      <p:bldP spid="544" grpId="0"/>
      <p:bldP spid="623" grpId="0"/>
      <p:bldP spid="558" grpId="0"/>
      <p:bldP spid="638" grpId="0"/>
      <p:bldP spid="639" grpId="0"/>
      <p:bldP spid="5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0B97E9D-0319-BB6F-4467-FFE6C4E6E45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5" y="1239838"/>
                <a:ext cx="6877050" cy="3795711"/>
              </a:xfrm>
            </p:spPr>
            <p:txBody>
              <a:bodyPr/>
              <a:lstStyle/>
              <a:p>
                <a:r>
                  <a:rPr lang="en-DE" b="1" dirty="0"/>
                  <a:t>Beobachtung</a:t>
                </a:r>
                <a:r>
                  <a:rPr lang="en-DE" dirty="0"/>
                  <a:t>: Je nach Qualität der Heuristik gilt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DE" sz="1200" dirty="0"/>
                  <a:t>: </a:t>
                </a:r>
                <a:r>
                  <a:rPr lang="de-DE" sz="1200" dirty="0" err="1"/>
                  <a:t>Dijkstra‘s</a:t>
                </a:r>
                <a:r>
                  <a:rPr lang="de-DE" sz="1200" dirty="0"/>
                  <a:t> Algorithmus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1200" b="1" i="0">
                        <a:latin typeface="Cambria Math" panose="02040503050406030204" pitchFamily="18" charset="0"/>
                      </a:rPr>
                      <m:t>ä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𝐧𝐠𝐞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𝐝𝐞𝐬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sz="1200" b="1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𝐫𝐳𝐞𝐬𝐭𝐞𝐧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𝐏𝐟𝐚𝐝𝐬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𝐛𝐢𝐬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𝐳𝐮𝐦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𝐙𝐢𝐞𝐥𝐤𝐧𝐨𝐭𝐞𝐧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DE" sz="1200" dirty="0"/>
                  <a:t>: </a:t>
                </a:r>
                <a:r>
                  <a:rPr lang="de-DE" sz="1200" dirty="0"/>
                  <a:t>Optimaler Pfad in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200" dirty="0"/>
                  <a:t> Schritten</a:t>
                </a:r>
              </a:p>
              <a:p>
                <a:pPr lvl="1"/>
                <a:r>
                  <a:rPr lang="en-US" sz="1200" dirty="0"/>
                  <a:t>Je näher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DE" sz="1200" dirty="0"/>
                  <a:t> an der Länge des kürzesten Pfads zu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ist, </a:t>
                </a:r>
                <a:r>
                  <a:rPr lang="de-DE" sz="1200" dirty="0"/>
                  <a:t>umso weniger Knoten werden exploriert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Wenn gilt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weight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dann wird jeder Knoten maximal </a:t>
                </a:r>
                <a:r>
                  <a:rPr lang="de-DE" sz="1200" b="1" dirty="0"/>
                  <a:t>einmal</a:t>
                </a:r>
                <a:r>
                  <a:rPr lang="de-DE" sz="1200" dirty="0"/>
                  <a:t> besucht!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0B97E9D-0319-BB6F-4467-FFE6C4E6E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5" y="1239838"/>
                <a:ext cx="6877050" cy="3795711"/>
              </a:xfrm>
              <a:blipFill>
                <a:blip r:embed="rId8"/>
                <a:stretch>
                  <a:fillRect t="-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67F13F2-00CF-C90E-ACF3-F94749FC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A* Algorithmus: Heuristik</a:t>
            </a:r>
          </a:p>
        </p:txBody>
      </p:sp>
      <p:pic>
        <p:nvPicPr>
          <p:cNvPr id="10" name="astar_big_no_heuristic.mp4">
            <a:hlinkClick r:id="" action="ppaction://media"/>
            <a:extLst>
              <a:ext uri="{FF2B5EF4-FFF2-40B4-BE49-F238E27FC236}">
                <a16:creationId xmlns:a16="http://schemas.microsoft.com/office/drawing/2014/main" id="{9D9A6393-9989-5ECB-94BC-C8746B8167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81018" y="2683607"/>
            <a:ext cx="2729880" cy="1819920"/>
          </a:xfrm>
          <a:prstGeom prst="rect">
            <a:avLst/>
          </a:prstGeom>
        </p:spPr>
      </p:pic>
      <p:pic>
        <p:nvPicPr>
          <p:cNvPr id="11" name="astar_big_euclidean.mp4">
            <a:hlinkClick r:id="" action="ppaction://media"/>
            <a:extLst>
              <a:ext uri="{FF2B5EF4-FFF2-40B4-BE49-F238E27FC236}">
                <a16:creationId xmlns:a16="http://schemas.microsoft.com/office/drawing/2014/main" id="{C8E13E5D-750E-2A7B-F039-533927779CC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61388" y="2683607"/>
            <a:ext cx="2729880" cy="1819920"/>
          </a:xfrm>
          <a:prstGeom prst="rect">
            <a:avLst/>
          </a:prstGeom>
        </p:spPr>
      </p:pic>
      <p:pic>
        <p:nvPicPr>
          <p:cNvPr id="12" name="astar_big_manhattan.mp4">
            <a:hlinkClick r:id="" action="ppaction://media"/>
            <a:extLst>
              <a:ext uri="{FF2B5EF4-FFF2-40B4-BE49-F238E27FC236}">
                <a16:creationId xmlns:a16="http://schemas.microsoft.com/office/drawing/2014/main" id="{F6D7267D-3AE0-E1F8-0A28-4224A2C00DB5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004048" y="2692283"/>
            <a:ext cx="2729880" cy="1819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544466-BAFB-7A74-6F09-14021AC33551}"/>
                  </a:ext>
                </a:extLst>
              </p:cNvPr>
              <p:cNvSpPr txBox="1"/>
              <p:nvPr/>
            </p:nvSpPr>
            <p:spPr bwMode="gray">
              <a:xfrm>
                <a:off x="939275" y="2431967"/>
                <a:ext cx="161336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544466-BAFB-7A74-6F09-14021AC33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9275" y="2431967"/>
                <a:ext cx="161336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3E433A-CBDA-FEE5-F09D-70D0A8D22B41}"/>
                  </a:ext>
                </a:extLst>
              </p:cNvPr>
              <p:cNvSpPr txBox="1"/>
              <p:nvPr/>
            </p:nvSpPr>
            <p:spPr bwMode="gray">
              <a:xfrm>
                <a:off x="3219645" y="2429897"/>
                <a:ext cx="1613365" cy="326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3E433A-CBDA-FEE5-F09D-70D0A8D2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9645" y="2429897"/>
                <a:ext cx="1613365" cy="326115"/>
              </a:xfrm>
              <a:prstGeom prst="rect">
                <a:avLst/>
              </a:prstGeom>
              <a:blipFill>
                <a:blip r:embed="rId1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DFE0B8-28B7-6AA1-1657-6377A3A61ED8}"/>
                  </a:ext>
                </a:extLst>
              </p:cNvPr>
              <p:cNvSpPr txBox="1"/>
              <p:nvPr/>
            </p:nvSpPr>
            <p:spPr bwMode="gray">
              <a:xfrm>
                <a:off x="5562305" y="2427734"/>
                <a:ext cx="1613365" cy="326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1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DFE0B8-28B7-6AA1-1657-6377A3A61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62305" y="2427734"/>
                <a:ext cx="1613365" cy="326115"/>
              </a:xfrm>
              <a:prstGeom prst="rect">
                <a:avLst/>
              </a:prstGeom>
              <a:blipFill>
                <a:blip r:embed="rId14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56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99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30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97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59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60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b="1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5518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0C89285-2EA0-3B07-C6A2-2DA4CC612AD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de-DE" b="1" dirty="0"/>
                  <a:t>Beobachtung</a:t>
                </a:r>
                <a:r>
                  <a:rPr lang="de-DE" dirty="0"/>
                  <a:t>: Oft hat ein Optimierungsproblem eine (rekursive) Struktur, bei der es aus der Kombination von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Optimierungsproblemen berechenbar ist.</a:t>
                </a:r>
              </a:p>
              <a:p>
                <a:pPr lvl="1"/>
                <a:r>
                  <a:rPr lang="de-DE" sz="1200" b="1" dirty="0"/>
                  <a:t>Beispiel</a:t>
                </a:r>
                <a:r>
                  <a:rPr lang="de-DE" sz="1200" dirty="0"/>
                  <a:t>: Fibonacci Zahlen</a:t>
                </a:r>
              </a:p>
              <a:p>
                <a:pPr lvl="1"/>
                <a:endParaRPr lang="de-DE" sz="1200" b="1" dirty="0"/>
              </a:p>
              <a:p>
                <a:r>
                  <a:rPr lang="de-DE" b="1" dirty="0"/>
                  <a:t>Idee</a:t>
                </a:r>
                <a:r>
                  <a:rPr lang="de-DE" dirty="0"/>
                  <a:t>: Dynamische Programmierung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Berechne die optimale Lösung für die kleinsten Teilprobleme und speichere (</a:t>
                </a:r>
                <a:r>
                  <a:rPr lang="en-US" sz="1200" i="1" dirty="0"/>
                  <a:t>memorize</a:t>
                </a:r>
                <a:r>
                  <a:rPr lang="de-DE" sz="1200" dirty="0"/>
                  <a:t>) diese.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dirty="0"/>
                  <a:t>Benutze die gespeicherten Ergebnisse, um das nächstgrößere Teilproblem zu lösen.</a:t>
                </a:r>
              </a:p>
              <a:p>
                <a:pPr lvl="1"/>
                <a:r>
                  <a:rPr lang="de-DE" sz="1200" b="1" dirty="0"/>
                  <a:t>Beispiel</a:t>
                </a:r>
                <a:r>
                  <a:rPr lang="de-DE" sz="1200" dirty="0"/>
                  <a:t>: Fibonacci Zahlen; Teilprobleme über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200" dirty="0"/>
                  <a:t> mit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fib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und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fib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1200" dirty="0"/>
              </a:p>
              <a:p>
                <a:pPr marL="611187" lvl="1" indent="-342900">
                  <a:buFont typeface="+mj-lt"/>
                  <a:buAutoNum type="arabicPeriod"/>
                </a:pPr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0C89285-2EA0-3B07-C6A2-2DA4CC612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EA2856-C010-AC08-6881-49EEA05D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Programmierung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536BA-6B62-9C4B-3745-1E124C9E0B51}"/>
                  </a:ext>
                </a:extLst>
              </p:cNvPr>
              <p:cNvSpPr txBox="1"/>
              <p:nvPr/>
            </p:nvSpPr>
            <p:spPr bwMode="gray">
              <a:xfrm>
                <a:off x="2843808" y="1944560"/>
                <a:ext cx="26896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fib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fib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fib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536BA-6B62-9C4B-3745-1E124C9E0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3808" y="1944560"/>
                <a:ext cx="268968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2CA7A5-47DB-C9EB-D111-4C3CF4DC6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818933"/>
            <a:ext cx="3071152" cy="984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29CC6-CE01-BD54-9AF7-A4F169465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818933"/>
            <a:ext cx="1982642" cy="777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BB893-325A-8B7D-B237-F52CBC5DA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558" y="3818933"/>
            <a:ext cx="2796158" cy="586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FF4BA-9241-70A1-DD90-105459E5F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368" y="1201545"/>
            <a:ext cx="572465" cy="720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5A245E-D440-6E67-0A63-ADE9CB30E81D}"/>
              </a:ext>
            </a:extLst>
          </p:cNvPr>
          <p:cNvSpPr txBox="1"/>
          <p:nvPr/>
        </p:nvSpPr>
        <p:spPr bwMode="gray">
          <a:xfrm>
            <a:off x="7653505" y="1935583"/>
            <a:ext cx="1034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Richard E. </a:t>
            </a:r>
            <a:r>
              <a:rPr lang="en-US" sz="6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Bellmann</a:t>
            </a:r>
            <a:endParaRPr lang="en-US" sz="6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(1920 – </a:t>
            </a:r>
            <a:r>
              <a:rPr lang="de-DE" sz="600" b="1" dirty="0">
                <a:solidFill>
                  <a:srgbClr val="202122"/>
                </a:solidFill>
                <a:latin typeface="Arial" panose="020B0604020202020204" pitchFamily="34" charset="0"/>
              </a:rPr>
              <a:t>1984</a:t>
            </a:r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C3F16-FF73-56B3-CDD9-9A36D1F7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499742"/>
            <a:ext cx="572465" cy="73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FDF6-84B9-D31C-EC5F-184B90876E88}"/>
              </a:ext>
            </a:extLst>
          </p:cNvPr>
          <p:cNvSpPr txBox="1"/>
          <p:nvPr/>
        </p:nvSpPr>
        <p:spPr bwMode="gray">
          <a:xfrm>
            <a:off x="7653504" y="3251095"/>
            <a:ext cx="1034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Donald Michie</a:t>
            </a:r>
            <a:endParaRPr lang="en-US" sz="6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(1923 – </a:t>
            </a:r>
            <a:r>
              <a:rPr lang="de-DE" sz="600" b="1" dirty="0">
                <a:solidFill>
                  <a:srgbClr val="202122"/>
                </a:solidFill>
                <a:latin typeface="Arial" panose="020B0604020202020204" pitchFamily="34" charset="0"/>
              </a:rPr>
              <a:t>2007</a:t>
            </a:r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4012516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5BF265-6EEB-DCBC-9B8F-5F8FB0763D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8029648" cy="3563938"/>
              </a:xfrm>
            </p:spPr>
            <p:txBody>
              <a:bodyPr/>
              <a:lstStyle/>
              <a:p>
                <a:r>
                  <a:rPr lang="en-DE" dirty="0"/>
                  <a:t>Das Prinzip der dynamischen Programmierung basiert auf </a:t>
                </a:r>
                <a:r>
                  <a:rPr lang="en-DE" b="1" dirty="0"/>
                  <a:t>Bellmann’s sequentiellen Entscheidungsproblem</a:t>
                </a:r>
                <a:r>
                  <a:rPr lang="en-DE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DE" sz="1200" dirty="0"/>
                  <a:t>Wir haben ein System im Urzustand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sz="1200" dirty="0"/>
                  <a:t> (z.B., Position in einem Labyrinth)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DE" sz="1200" dirty="0"/>
                  <a:t>Wir haben in jedem Zeitschritt die Möglichkeit eine von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DE" sz="1200" dirty="0"/>
                  <a:t> Aktionen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DE" sz="1200" dirty="0"/>
                  <a:t> auszuführen (z.B., nach vorn/rechts/links/hinten gehen)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DE" sz="1200" dirty="0"/>
                  <a:t>Dafür bekommen wir eine Belohnung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(z.B., eine Strafe von -1 wenn wir noch nicht am Ziel sind)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DE" sz="1200" dirty="0"/>
                  <a:t>Es gibt eine Dynamik, die den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sz="1200" dirty="0"/>
                  <a:t>aufgrund der Aktion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DE" sz="1200" dirty="0"/>
                  <a:t> verändert,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2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r>
                  <a:rPr lang="en-DE" b="1" dirty="0"/>
                  <a:t>Ziel</a:t>
                </a:r>
                <a:r>
                  <a:rPr lang="en-DE" dirty="0"/>
                  <a:t>: Finde die Aktionen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DE" dirty="0"/>
                  <a:t>, welche die Summe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dirty="0"/>
                  <a:t> maximiert</a:t>
                </a:r>
              </a:p>
              <a:p>
                <a:r>
                  <a:rPr lang="en-DE" b="1" dirty="0"/>
                  <a:t>Bellmann Gleichung</a:t>
                </a:r>
                <a:r>
                  <a:rPr lang="en-DE" dirty="0"/>
                  <a:t>: Wenn wir die Wertefunktion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dirty="0"/>
                  <a:t> definieren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DE" dirty="0"/>
              </a:p>
              <a:p>
                <a:pPr marL="268287" lvl="1" indent="0">
                  <a:buNone/>
                </a:pPr>
                <a:r>
                  <a:rPr lang="en-US" dirty="0" err="1"/>
                  <a:t>dann</a:t>
                </a:r>
                <a:r>
                  <a:rPr lang="en-US" dirty="0"/>
                  <a:t> gilt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sz="1600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F5BF265-6EEB-DCBC-9B8F-5F8FB0763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8029648" cy="3563938"/>
              </a:xfrm>
              <a:blipFill>
                <a:blip r:embed="rId2"/>
                <a:stretch>
                  <a:fillRect t="-355" b="-127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C73659E-3C13-7795-E030-78E90BF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Bellmann Gleichung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E1E08-4997-5F55-EB15-5E1CF5965D09}"/>
                  </a:ext>
                </a:extLst>
              </p:cNvPr>
              <p:cNvSpPr txBox="1"/>
              <p:nvPr/>
            </p:nvSpPr>
            <p:spPr bwMode="gray">
              <a:xfrm flipH="1">
                <a:off x="5580112" y="4011910"/>
                <a:ext cx="1728192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Optimierung über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Werte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E1E08-4997-5F55-EB15-5E1CF5965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580112" y="4011910"/>
                <a:ext cx="1728192" cy="385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E2F565-0BEA-23C1-8570-BEF878AD4F5C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 bwMode="gray">
          <a:xfrm flipH="1" flipV="1">
            <a:off x="4572000" y="4007682"/>
            <a:ext cx="1008112" cy="1969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E551C0-E74B-1B98-02A7-7A9BD91B8114}"/>
                  </a:ext>
                </a:extLst>
              </p:cNvPr>
              <p:cNvSpPr txBox="1"/>
              <p:nvPr/>
            </p:nvSpPr>
            <p:spPr bwMode="gray">
              <a:xfrm flipH="1">
                <a:off x="5076056" y="4716143"/>
                <a:ext cx="1728192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Optimierung über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Werte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E551C0-E74B-1B98-02A7-7A9BD91B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076056" y="4716143"/>
                <a:ext cx="1728192" cy="385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BE31C3-F036-5E43-E72E-63E057AEB20C}"/>
              </a:ext>
            </a:extLst>
          </p:cNvPr>
          <p:cNvCxnSpPr>
            <a:cxnSpLocks/>
            <a:stCxn id="13" idx="3"/>
            <a:endCxn id="18" idx="3"/>
          </p:cNvCxnSpPr>
          <p:nvPr/>
        </p:nvCxnSpPr>
        <p:spPr bwMode="gray">
          <a:xfrm flipH="1" flipV="1">
            <a:off x="3635896" y="4756435"/>
            <a:ext cx="1440160" cy="1524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6782C4-B66A-6BC2-850C-AAF22C6884BC}"/>
              </a:ext>
            </a:extLst>
          </p:cNvPr>
          <p:cNvSpPr/>
          <p:nvPr/>
        </p:nvSpPr>
        <p:spPr bwMode="gray">
          <a:xfrm>
            <a:off x="3923928" y="3931445"/>
            <a:ext cx="648072" cy="152474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8F51AD6-03DC-8A60-55D1-E64AEBE6B698}"/>
              </a:ext>
            </a:extLst>
          </p:cNvPr>
          <p:cNvSpPr/>
          <p:nvPr/>
        </p:nvSpPr>
        <p:spPr bwMode="gray">
          <a:xfrm>
            <a:off x="3442503" y="4680198"/>
            <a:ext cx="193393" cy="152474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3A08027-89C9-3AEB-66F8-8ECE3CA7250A}"/>
              </a:ext>
            </a:extLst>
          </p:cNvPr>
          <p:cNvSpPr/>
          <p:nvPr/>
        </p:nvSpPr>
        <p:spPr bwMode="gray">
          <a:xfrm>
            <a:off x="4557754" y="4458629"/>
            <a:ext cx="1094366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4AF9FB-DC85-202D-4470-EB3925557A50}"/>
                  </a:ext>
                </a:extLst>
              </p:cNvPr>
              <p:cNvSpPr txBox="1"/>
              <p:nvPr/>
            </p:nvSpPr>
            <p:spPr bwMode="gray">
              <a:xfrm flipH="1">
                <a:off x="6658381" y="4339687"/>
                <a:ext cx="1514019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Berechnung und Speicherung 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von Teilproblem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de-DE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4AF9FB-DC85-202D-4470-EB392555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658381" y="4339687"/>
                <a:ext cx="1514019" cy="385437"/>
              </a:xfrm>
              <a:prstGeom prst="rect">
                <a:avLst/>
              </a:prstGeom>
              <a:blipFill>
                <a:blip r:embed="rId5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1D7F0C-8DD7-BC09-DC08-18ADF2495BEC}"/>
              </a:ext>
            </a:extLst>
          </p:cNvPr>
          <p:cNvCxnSpPr>
            <a:cxnSpLocks/>
            <a:stCxn id="22" idx="3"/>
            <a:endCxn id="20" idx="3"/>
          </p:cNvCxnSpPr>
          <p:nvPr/>
        </p:nvCxnSpPr>
        <p:spPr bwMode="gray">
          <a:xfrm flipH="1">
            <a:off x="5652120" y="4532406"/>
            <a:ext cx="1006261" cy="751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A42B646-017F-14D9-A708-07C1DE89D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368" y="1201545"/>
            <a:ext cx="572465" cy="7201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BD8397-C8AA-1318-858E-1D34202DC73D}"/>
              </a:ext>
            </a:extLst>
          </p:cNvPr>
          <p:cNvSpPr txBox="1"/>
          <p:nvPr/>
        </p:nvSpPr>
        <p:spPr bwMode="gray">
          <a:xfrm>
            <a:off x="7653505" y="1935583"/>
            <a:ext cx="1034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Richard E. </a:t>
            </a:r>
            <a:r>
              <a:rPr lang="en-US" sz="6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Bellmann</a:t>
            </a:r>
            <a:endParaRPr lang="en-US" sz="6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(1920 – </a:t>
            </a:r>
            <a:r>
              <a:rPr lang="de-DE" sz="600" b="1" dirty="0">
                <a:solidFill>
                  <a:srgbClr val="202122"/>
                </a:solidFill>
                <a:latin typeface="Arial" panose="020B0604020202020204" pitchFamily="34" charset="0"/>
              </a:rPr>
              <a:t>1984</a:t>
            </a:r>
            <a:r>
              <a:rPr lang="de-DE" sz="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3101146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 animBg="1"/>
      <p:bldP spid="18" grpId="0" animBg="1"/>
      <p:bldP spid="20" grpId="0" animBg="1"/>
      <p:bldP spid="2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1F42A8-A258-4BCE-407E-CD196E42ECE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Mathematische Formulierung</a:t>
                </a:r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r>
                  <a:rPr lang="de-DE" b="1" dirty="0"/>
                  <a:t>Bemerkungen</a:t>
                </a:r>
              </a:p>
              <a:p>
                <a:pPr lvl="1"/>
                <a:r>
                  <a:rPr lang="de-DE" sz="1200" dirty="0"/>
                  <a:t>Wenn die Beschränkungen nicht erfüllbar sind, dann ist die Ausgabe die leere Menge. Das Problem ist  nicht lösbar.</a:t>
                </a:r>
              </a:p>
              <a:p>
                <a:pPr lvl="1"/>
                <a:r>
                  <a:rPr lang="de-DE" sz="1200" dirty="0"/>
                  <a:t>Maximierung von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kann durch Minimierung von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2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erreicht werden</a:t>
                </a:r>
              </a:p>
              <a:p>
                <a:pPr lvl="1"/>
                <a:r>
                  <a:rPr lang="de-DE" sz="1200" b="1" dirty="0"/>
                  <a:t>In dieser Vorlesung</a:t>
                </a:r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sz="1200" dirty="0"/>
                  <a:t> </a:t>
                </a:r>
                <a:r>
                  <a:rPr lang="de-DE" sz="1200" dirty="0"/>
                  <a:t>ausschließlich diskret</a:t>
                </a:r>
              </a:p>
              <a:p>
                <a:pPr lvl="1"/>
                <a:r>
                  <a:rPr lang="de-DE" sz="1200" dirty="0"/>
                  <a:t>Der Spezialfall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e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r>
                  <a:rPr lang="de-DE" sz="1200" dirty="0"/>
                  <a:t> heißt </a:t>
                </a:r>
                <a:r>
                  <a:rPr lang="en-US" sz="1200" i="1" dirty="0"/>
                  <a:t>constraint satisfaction</a:t>
                </a:r>
                <a:r>
                  <a:rPr lang="de-DE" sz="1200" dirty="0"/>
                  <a:t> Problem</a:t>
                </a:r>
              </a:p>
              <a:p>
                <a:pPr lvl="1"/>
                <a:r>
                  <a:rPr lang="de-DE" sz="1200" b="1" dirty="0"/>
                  <a:t>Approximation</a:t>
                </a:r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approx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A1F42A8-A258-4BCE-407E-CD196E4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E598139-95EE-775B-118B-3A32AA72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Optimierungsprobleme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791534-8737-50DE-51D1-3BE5C1F74F8A}"/>
                  </a:ext>
                </a:extLst>
              </p:cNvPr>
              <p:cNvSpPr txBox="1"/>
              <p:nvPr/>
            </p:nvSpPr>
            <p:spPr bwMode="gray">
              <a:xfrm>
                <a:off x="1927118" y="1707654"/>
                <a:ext cx="4683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791534-8737-50DE-51D1-3BE5C1F7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7118" y="1707654"/>
                <a:ext cx="4683318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B1377-6FFA-1020-0311-BC21DE9F8A63}"/>
                  </a:ext>
                </a:extLst>
              </p:cNvPr>
              <p:cNvSpPr txBox="1"/>
              <p:nvPr/>
            </p:nvSpPr>
            <p:spPr bwMode="gray">
              <a:xfrm>
                <a:off x="2123728" y="2065790"/>
                <a:ext cx="4683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≤0   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alle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B1377-6FFA-1020-0311-BC21DE9F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3728" y="2065790"/>
                <a:ext cx="4683318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0348A-5F9A-4D52-125F-8DA9426A4FEB}"/>
                  </a:ext>
                </a:extLst>
              </p:cNvPr>
              <p:cNvSpPr txBox="1"/>
              <p:nvPr/>
            </p:nvSpPr>
            <p:spPr bwMode="gray">
              <a:xfrm>
                <a:off x="2123728" y="2373567"/>
                <a:ext cx="4683318" cy="32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   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alle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0348A-5F9A-4D52-125F-8DA9426A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3728" y="2373567"/>
                <a:ext cx="4683318" cy="325089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45F108-94BC-5440-F578-86B662C388D5}"/>
              </a:ext>
            </a:extLst>
          </p:cNvPr>
          <p:cNvSpPr txBox="1"/>
          <p:nvPr/>
        </p:nvSpPr>
        <p:spPr bwMode="gray">
          <a:xfrm flipH="1">
            <a:off x="6027794" y="1571769"/>
            <a:ext cx="779252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Zielfunktion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66CB15-7D0D-BA91-4DF5-5E298B0B7DE2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 bwMode="gray">
          <a:xfrm flipH="1">
            <a:off x="5076056" y="1764488"/>
            <a:ext cx="951738" cy="97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29D170-1BB1-D056-01E3-DC892C3842E0}"/>
              </a:ext>
            </a:extLst>
          </p:cNvPr>
          <p:cNvSpPr/>
          <p:nvPr/>
        </p:nvSpPr>
        <p:spPr bwMode="gray">
          <a:xfrm>
            <a:off x="4716016" y="1707654"/>
            <a:ext cx="360040" cy="307777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42AF745-6720-073A-8AEB-B00469C18912}"/>
              </a:ext>
            </a:extLst>
          </p:cNvPr>
          <p:cNvSpPr/>
          <p:nvPr/>
        </p:nvSpPr>
        <p:spPr bwMode="gray">
          <a:xfrm>
            <a:off x="3203848" y="2077907"/>
            <a:ext cx="792088" cy="307777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0B83-F311-9EFC-CB26-6116C0CBAC9A}"/>
              </a:ext>
            </a:extLst>
          </p:cNvPr>
          <p:cNvSpPr txBox="1"/>
          <p:nvPr/>
        </p:nvSpPr>
        <p:spPr bwMode="gray">
          <a:xfrm flipH="1">
            <a:off x="358775" y="1982856"/>
            <a:ext cx="1692944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Ungleichheitsbedingungen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D5BF18-5296-68C8-C74C-70E6AF15B893}"/>
              </a:ext>
            </a:extLst>
          </p:cNvPr>
          <p:cNvCxnSpPr>
            <a:cxnSpLocks/>
            <a:stCxn id="18" idx="1"/>
            <a:endCxn id="17" idx="1"/>
          </p:cNvCxnSpPr>
          <p:nvPr/>
        </p:nvCxnSpPr>
        <p:spPr bwMode="gray">
          <a:xfrm>
            <a:off x="2051719" y="2175575"/>
            <a:ext cx="1152129" cy="562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BA9BAD1-08B0-4DA0-3A0B-2639166D8388}"/>
              </a:ext>
            </a:extLst>
          </p:cNvPr>
          <p:cNvSpPr/>
          <p:nvPr/>
        </p:nvSpPr>
        <p:spPr bwMode="gray">
          <a:xfrm>
            <a:off x="3203848" y="2414139"/>
            <a:ext cx="792088" cy="307777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27072-97C7-5B11-06F3-0C8ECC76FE3F}"/>
              </a:ext>
            </a:extLst>
          </p:cNvPr>
          <p:cNvSpPr txBox="1"/>
          <p:nvPr/>
        </p:nvSpPr>
        <p:spPr bwMode="gray">
          <a:xfrm flipH="1">
            <a:off x="392738" y="2414139"/>
            <a:ext cx="1692944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Gleichheitsbedingungen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05D4D-DFC1-951E-7F66-783D1310CF52}"/>
              </a:ext>
            </a:extLst>
          </p:cNvPr>
          <p:cNvCxnSpPr>
            <a:cxnSpLocks/>
            <a:stCxn id="26" idx="1"/>
            <a:endCxn id="25" idx="1"/>
          </p:cNvCxnSpPr>
          <p:nvPr/>
        </p:nvCxnSpPr>
        <p:spPr bwMode="gray">
          <a:xfrm flipV="1">
            <a:off x="2085682" y="2568028"/>
            <a:ext cx="1118166" cy="388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938AFA-6B41-BC62-640C-AAF852D9185C}"/>
              </a:ext>
            </a:extLst>
          </p:cNvPr>
          <p:cNvSpPr/>
          <p:nvPr/>
        </p:nvSpPr>
        <p:spPr bwMode="gray">
          <a:xfrm>
            <a:off x="3419871" y="1689446"/>
            <a:ext cx="269651" cy="307777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DE5E02-8D62-4D6C-F304-F20748B47749}"/>
              </a:ext>
            </a:extLst>
          </p:cNvPr>
          <p:cNvSpPr txBox="1"/>
          <p:nvPr/>
        </p:nvSpPr>
        <p:spPr bwMode="gray">
          <a:xfrm flipH="1">
            <a:off x="467544" y="1585302"/>
            <a:ext cx="1925833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Lösung des Optimierungsproblems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0710BB-66AE-9416-79A2-4AC3EE54CD0F}"/>
              </a:ext>
            </a:extLst>
          </p:cNvPr>
          <p:cNvCxnSpPr>
            <a:cxnSpLocks/>
            <a:stCxn id="30" idx="1"/>
            <a:endCxn id="29" idx="1"/>
          </p:cNvCxnSpPr>
          <p:nvPr/>
        </p:nvCxnSpPr>
        <p:spPr bwMode="gray">
          <a:xfrm>
            <a:off x="2393377" y="1778021"/>
            <a:ext cx="1026494" cy="653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248862-6450-7831-2CE9-C8D6D9826EEF}"/>
              </a:ext>
            </a:extLst>
          </p:cNvPr>
          <p:cNvSpPr/>
          <p:nvPr/>
        </p:nvSpPr>
        <p:spPr bwMode="gray">
          <a:xfrm>
            <a:off x="4557814" y="1836465"/>
            <a:ext cx="135109" cy="16434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F8542-F493-D5DA-169A-6B18933DDBEC}"/>
              </a:ext>
            </a:extLst>
          </p:cNvPr>
          <p:cNvSpPr txBox="1"/>
          <p:nvPr/>
        </p:nvSpPr>
        <p:spPr bwMode="gray">
          <a:xfrm flipH="1">
            <a:off x="4179913" y="1283845"/>
            <a:ext cx="890909" cy="21445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Wertebereich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D187D7-ADEF-4DF9-C40C-0088E463A76E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 bwMode="gray">
          <a:xfrm>
            <a:off x="4625367" y="1498302"/>
            <a:ext cx="2" cy="3381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615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  <p:bldP spid="17" grpId="0" animBg="1"/>
      <p:bldP spid="18" grpId="0"/>
      <p:bldP spid="25" grpId="0" animBg="1"/>
      <p:bldP spid="26" grpId="0"/>
      <p:bldP spid="29" grpId="0" animBg="1"/>
      <p:bldP spid="30" grpId="0"/>
      <p:bldP spid="35" grpId="0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b="1" dirty="0"/>
              <a:t>Optimale Matrixmultiplikation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0410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4D8BA-8274-07B7-5337-410992DA4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967405"/>
          </a:xfrm>
        </p:spPr>
        <p:txBody>
          <a:bodyPr/>
          <a:lstStyle/>
          <a:p>
            <a:r>
              <a:rPr lang="de-DE" b="1" dirty="0"/>
              <a:t>Problem</a:t>
            </a:r>
            <a:r>
              <a:rPr lang="de-DE" dirty="0"/>
              <a:t>: Wenn wir mehr als zwei Matrizen multiplizieren, gibt es mehre Möglichkeiten die Multiplikation durchzuführen, welche deutlich unterschiedlichen Aufwand haben können!</a:t>
            </a:r>
          </a:p>
          <a:p>
            <a:pPr lvl="1"/>
            <a:r>
              <a:rPr lang="de-DE" sz="1200" b="1" dirty="0"/>
              <a:t>Beispiel</a:t>
            </a:r>
            <a:r>
              <a:rPr lang="de-DE" sz="1200" dirty="0"/>
              <a:t>:</a:t>
            </a:r>
            <a:endParaRPr lang="de-DE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FBF24-8AAA-E674-7A02-4F810AF9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Matrixmultiplikation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AFD65A-1D3C-0131-51FC-99AFDAA56456}"/>
              </a:ext>
            </a:extLst>
          </p:cNvPr>
          <p:cNvGrpSpPr/>
          <p:nvPr/>
        </p:nvGrpSpPr>
        <p:grpSpPr>
          <a:xfrm>
            <a:off x="1115616" y="2427734"/>
            <a:ext cx="576064" cy="144016"/>
            <a:chOff x="1115616" y="2427734"/>
            <a:chExt cx="576064" cy="1440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9A6AA7-E1FE-93AA-0B1E-9AE1369E6473}"/>
                </a:ext>
              </a:extLst>
            </p:cNvPr>
            <p:cNvSpPr/>
            <p:nvPr/>
          </p:nvSpPr>
          <p:spPr bwMode="gray">
            <a:xfrm>
              <a:off x="11156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E028F9-C861-8A21-EFA5-8E1D953AD358}"/>
                </a:ext>
              </a:extLst>
            </p:cNvPr>
            <p:cNvSpPr/>
            <p:nvPr/>
          </p:nvSpPr>
          <p:spPr bwMode="gray">
            <a:xfrm>
              <a:off x="12596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C0160A-BC16-DFD6-256F-C28BE4E492F4}"/>
                </a:ext>
              </a:extLst>
            </p:cNvPr>
            <p:cNvSpPr/>
            <p:nvPr/>
          </p:nvSpPr>
          <p:spPr bwMode="gray">
            <a:xfrm>
              <a:off x="14036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7DD798-21E7-4C38-63B4-FC347BC296B4}"/>
                </a:ext>
              </a:extLst>
            </p:cNvPr>
            <p:cNvSpPr/>
            <p:nvPr/>
          </p:nvSpPr>
          <p:spPr bwMode="gray">
            <a:xfrm>
              <a:off x="1547664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F45F9F-DC66-F914-72E7-FBEF365D8C1A}"/>
              </a:ext>
            </a:extLst>
          </p:cNvPr>
          <p:cNvGrpSpPr/>
          <p:nvPr/>
        </p:nvGrpSpPr>
        <p:grpSpPr>
          <a:xfrm>
            <a:off x="1882532" y="2427734"/>
            <a:ext cx="144016" cy="576064"/>
            <a:chOff x="1882532" y="2427734"/>
            <a:chExt cx="144016" cy="5760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4F39E-D4DD-C01E-1692-E15F78C1729C}"/>
                </a:ext>
              </a:extLst>
            </p:cNvPr>
            <p:cNvSpPr/>
            <p:nvPr/>
          </p:nvSpPr>
          <p:spPr bwMode="gray">
            <a:xfrm>
              <a:off x="18825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F11021-55F5-A2FB-D9A3-A1374BA2F771}"/>
                </a:ext>
              </a:extLst>
            </p:cNvPr>
            <p:cNvSpPr/>
            <p:nvPr/>
          </p:nvSpPr>
          <p:spPr bwMode="gray">
            <a:xfrm>
              <a:off x="188253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30CA80-6A0F-8E1D-B23E-FC8295336B16}"/>
                </a:ext>
              </a:extLst>
            </p:cNvPr>
            <p:cNvSpPr/>
            <p:nvPr/>
          </p:nvSpPr>
          <p:spPr bwMode="gray">
            <a:xfrm>
              <a:off x="188253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87A4A5-8552-4C4B-ECA0-9587C312D2B4}"/>
                </a:ext>
              </a:extLst>
            </p:cNvPr>
            <p:cNvSpPr/>
            <p:nvPr/>
          </p:nvSpPr>
          <p:spPr bwMode="gray">
            <a:xfrm>
              <a:off x="188253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B8FDCA-5AAD-331F-9D81-D2E3302B0B0F}"/>
              </a:ext>
            </a:extLst>
          </p:cNvPr>
          <p:cNvGrpSpPr/>
          <p:nvPr/>
        </p:nvGrpSpPr>
        <p:grpSpPr>
          <a:xfrm>
            <a:off x="2296956" y="2427734"/>
            <a:ext cx="576064" cy="144016"/>
            <a:chOff x="2217400" y="2427734"/>
            <a:chExt cx="576064" cy="1440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3F8471-8F37-D45D-3736-DC6EAF971FD2}"/>
                </a:ext>
              </a:extLst>
            </p:cNvPr>
            <p:cNvSpPr/>
            <p:nvPr/>
          </p:nvSpPr>
          <p:spPr bwMode="gray">
            <a:xfrm>
              <a:off x="2217400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69E709-408A-F7F4-66FC-145C355DD963}"/>
                </a:ext>
              </a:extLst>
            </p:cNvPr>
            <p:cNvSpPr/>
            <p:nvPr/>
          </p:nvSpPr>
          <p:spPr bwMode="gray">
            <a:xfrm>
              <a:off x="23614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108438-CD07-31FA-9737-5DB444C31116}"/>
                </a:ext>
              </a:extLst>
            </p:cNvPr>
            <p:cNvSpPr/>
            <p:nvPr/>
          </p:nvSpPr>
          <p:spPr bwMode="gray">
            <a:xfrm>
              <a:off x="25054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809C2F-E060-9231-C5E7-F244F4FBC4C8}"/>
                </a:ext>
              </a:extLst>
            </p:cNvPr>
            <p:cNvSpPr/>
            <p:nvPr/>
          </p:nvSpPr>
          <p:spPr bwMode="gray">
            <a:xfrm>
              <a:off x="26494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E86E9A-7CE4-7C57-4659-554B9B1AFD59}"/>
              </a:ext>
            </a:extLst>
          </p:cNvPr>
          <p:cNvGrpSpPr/>
          <p:nvPr/>
        </p:nvGrpSpPr>
        <p:grpSpPr>
          <a:xfrm>
            <a:off x="3143428" y="2427734"/>
            <a:ext cx="144016" cy="576064"/>
            <a:chOff x="2999412" y="2427734"/>
            <a:chExt cx="144016" cy="5760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A3FB8B-9D79-BF9B-B9EB-3155E8F4A25D}"/>
                </a:ext>
              </a:extLst>
            </p:cNvPr>
            <p:cNvSpPr/>
            <p:nvPr/>
          </p:nvSpPr>
          <p:spPr bwMode="gray">
            <a:xfrm>
              <a:off x="299941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91118F-BC44-515A-F41D-EFEEE41A850F}"/>
                </a:ext>
              </a:extLst>
            </p:cNvPr>
            <p:cNvSpPr/>
            <p:nvPr/>
          </p:nvSpPr>
          <p:spPr bwMode="gray">
            <a:xfrm>
              <a:off x="299941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18FBC5-3243-0D5A-F389-77B78BFAF194}"/>
                </a:ext>
              </a:extLst>
            </p:cNvPr>
            <p:cNvSpPr/>
            <p:nvPr/>
          </p:nvSpPr>
          <p:spPr bwMode="gray">
            <a:xfrm>
              <a:off x="299941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970A4D-6D4A-5570-7F57-5D0C7C60EE99}"/>
                </a:ext>
              </a:extLst>
            </p:cNvPr>
            <p:cNvSpPr/>
            <p:nvPr/>
          </p:nvSpPr>
          <p:spPr bwMode="gray">
            <a:xfrm>
              <a:off x="299941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A8F6AA-594A-C080-30FC-0FC7694D7085}"/>
                  </a:ext>
                </a:extLst>
              </p:cNvPr>
              <p:cNvSpPr txBox="1"/>
              <p:nvPr/>
            </p:nvSpPr>
            <p:spPr bwMode="gray">
              <a:xfrm>
                <a:off x="1187624" y="2210876"/>
                <a:ext cx="3758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A8F6AA-594A-C080-30FC-0FC7694D7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7624" y="2210876"/>
                <a:ext cx="375837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7202D1-ECCE-FE77-6DDA-AF825528207F}"/>
                  </a:ext>
                </a:extLst>
              </p:cNvPr>
              <p:cNvSpPr txBox="1"/>
              <p:nvPr/>
            </p:nvSpPr>
            <p:spPr bwMode="gray">
              <a:xfrm>
                <a:off x="1739264" y="2210876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7202D1-ECCE-FE77-6DDA-AF825528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9264" y="2210876"/>
                <a:ext cx="47585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40447B-AB66-8AF4-539A-6A0DDC9B0552}"/>
                  </a:ext>
                </a:extLst>
              </p:cNvPr>
              <p:cNvSpPr txBox="1"/>
              <p:nvPr/>
            </p:nvSpPr>
            <p:spPr bwMode="gray">
              <a:xfrm>
                <a:off x="1023021" y="2571750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40447B-AB66-8AF4-539A-6A0DDC9B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3021" y="2571750"/>
                <a:ext cx="718321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46B5EE-88FC-9028-1438-FB8218D51B3E}"/>
                  </a:ext>
                </a:extLst>
              </p:cNvPr>
              <p:cNvSpPr txBox="1"/>
              <p:nvPr/>
            </p:nvSpPr>
            <p:spPr bwMode="gray">
              <a:xfrm>
                <a:off x="1615417" y="302180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46B5EE-88FC-9028-1438-FB8218D51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15417" y="3021806"/>
                <a:ext cx="718321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A7D2B5-70F0-6D74-2DF4-8EDA973447DE}"/>
                  </a:ext>
                </a:extLst>
              </p:cNvPr>
              <p:cNvSpPr txBox="1"/>
              <p:nvPr/>
            </p:nvSpPr>
            <p:spPr bwMode="gray">
              <a:xfrm>
                <a:off x="2390921" y="2210876"/>
                <a:ext cx="4211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A7D2B5-70F0-6D74-2DF4-8EDA97344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90921" y="2210876"/>
                <a:ext cx="42110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82FFDD-388A-DA57-1AA9-03A15180518D}"/>
                  </a:ext>
                </a:extLst>
              </p:cNvPr>
              <p:cNvSpPr txBox="1"/>
              <p:nvPr/>
            </p:nvSpPr>
            <p:spPr bwMode="gray">
              <a:xfrm>
                <a:off x="2987824" y="2210876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82FFDD-388A-DA57-1AA9-03A151805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7824" y="2210876"/>
                <a:ext cx="47585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B79F69-FBA6-5ADE-369B-866FD3DA494E}"/>
                  </a:ext>
                </a:extLst>
              </p:cNvPr>
              <p:cNvSpPr txBox="1"/>
              <p:nvPr/>
            </p:nvSpPr>
            <p:spPr bwMode="gray">
              <a:xfrm>
                <a:off x="2197495" y="2571750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B79F69-FBA6-5ADE-369B-866FD3DA4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7495" y="2571750"/>
                <a:ext cx="718321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0A2515-0B86-A0CB-7A15-40AC3EDD77B3}"/>
                  </a:ext>
                </a:extLst>
              </p:cNvPr>
              <p:cNvSpPr txBox="1"/>
              <p:nvPr/>
            </p:nvSpPr>
            <p:spPr bwMode="gray">
              <a:xfrm>
                <a:off x="2891562" y="302180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0A2515-0B86-A0CB-7A15-40AC3EDD7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91562" y="3021806"/>
                <a:ext cx="71832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510C8D-C9E1-586B-CBD7-F72A3DB9D50D}"/>
                  </a:ext>
                </a:extLst>
              </p:cNvPr>
              <p:cNvSpPr txBox="1"/>
              <p:nvPr/>
            </p:nvSpPr>
            <p:spPr bwMode="gray">
              <a:xfrm>
                <a:off x="4351605" y="2393346"/>
                <a:ext cx="71155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510C8D-C9E1-586B-CBD7-F72A3DB9D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1605" y="2393346"/>
                <a:ext cx="711553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13DA7DB9-8D0D-325B-F3CC-C68532CCDA51}"/>
              </a:ext>
            </a:extLst>
          </p:cNvPr>
          <p:cNvSpPr/>
          <p:nvPr/>
        </p:nvSpPr>
        <p:spPr bwMode="gray">
          <a:xfrm>
            <a:off x="4644857" y="264972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8B6692-50B2-FC52-05A9-B1A7305D5FD7}"/>
              </a:ext>
            </a:extLst>
          </p:cNvPr>
          <p:cNvSpPr/>
          <p:nvPr/>
        </p:nvSpPr>
        <p:spPr bwMode="gray">
          <a:xfrm>
            <a:off x="5722999" y="264972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F6DEDA-33CA-7481-E60C-567A9D5D44D3}"/>
                  </a:ext>
                </a:extLst>
              </p:cNvPr>
              <p:cNvSpPr txBox="1"/>
              <p:nvPr/>
            </p:nvSpPr>
            <p:spPr bwMode="gray">
              <a:xfrm>
                <a:off x="5439230" y="2393346"/>
                <a:ext cx="71155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F6DEDA-33CA-7481-E60C-567A9D5D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9230" y="2393346"/>
                <a:ext cx="711553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4F474C-9FEE-C2AE-5575-6F3026D9A356}"/>
                  </a:ext>
                </a:extLst>
              </p:cNvPr>
              <p:cNvSpPr txBox="1"/>
              <p:nvPr/>
            </p:nvSpPr>
            <p:spPr bwMode="gray">
              <a:xfrm>
                <a:off x="4895418" y="2393346"/>
                <a:ext cx="71155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4F474C-9FEE-C2AE-5575-6F3026D9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95418" y="2393346"/>
                <a:ext cx="711553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CCF4606E-8AC6-771A-5C68-D802C68A5063}"/>
              </a:ext>
            </a:extLst>
          </p:cNvPr>
          <p:cNvSpPr/>
          <p:nvPr/>
        </p:nvSpPr>
        <p:spPr bwMode="gray">
          <a:xfrm>
            <a:off x="6931060" y="2649720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156B8E-AC0C-8F7F-279A-3FC5FA1F1397}"/>
                  </a:ext>
                </a:extLst>
              </p:cNvPr>
              <p:cNvSpPr txBox="1"/>
              <p:nvPr/>
            </p:nvSpPr>
            <p:spPr bwMode="gray">
              <a:xfrm>
                <a:off x="1946823" y="4631518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156B8E-AC0C-8F7F-279A-3FC5FA1F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46823" y="4631518"/>
                <a:ext cx="718321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38C5E8-B13F-C507-18AD-07AB8101D1E4}"/>
                  </a:ext>
                </a:extLst>
              </p:cNvPr>
              <p:cNvSpPr txBox="1"/>
              <p:nvPr/>
            </p:nvSpPr>
            <p:spPr bwMode="gray">
              <a:xfrm>
                <a:off x="4357704" y="285285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38C5E8-B13F-C507-18AD-07AB8101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57704" y="2852856"/>
                <a:ext cx="7183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91E263-F5C7-B2CA-A8F2-D46860A6D537}"/>
                  </a:ext>
                </a:extLst>
              </p:cNvPr>
              <p:cNvSpPr txBox="1"/>
              <p:nvPr/>
            </p:nvSpPr>
            <p:spPr bwMode="gray">
              <a:xfrm>
                <a:off x="5439230" y="285285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91E263-F5C7-B2CA-A8F2-D46860A6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9230" y="2852856"/>
                <a:ext cx="718321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630746-9C4B-644B-8E92-012DDB3035D5}"/>
                  </a:ext>
                </a:extLst>
              </p:cNvPr>
              <p:cNvSpPr txBox="1"/>
              <p:nvPr/>
            </p:nvSpPr>
            <p:spPr bwMode="gray">
              <a:xfrm>
                <a:off x="6649599" y="2852856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630746-9C4B-644B-8E92-012DDB30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49599" y="2852856"/>
                <a:ext cx="718321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E3881E9-C44D-86DF-B285-AB67180A279B}"/>
                  </a:ext>
                </a:extLst>
              </p:cNvPr>
              <p:cNvSpPr txBox="1"/>
              <p:nvPr/>
            </p:nvSpPr>
            <p:spPr bwMode="gray">
              <a:xfrm>
                <a:off x="1908173" y="3759909"/>
                <a:ext cx="71155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E3881E9-C44D-86DF-B285-AB67180A2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08173" y="3759909"/>
                <a:ext cx="711553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84C8524C-BFBC-FEEC-BC6C-385CE897AB67}"/>
              </a:ext>
            </a:extLst>
          </p:cNvPr>
          <p:cNvGrpSpPr/>
          <p:nvPr/>
        </p:nvGrpSpPr>
        <p:grpSpPr>
          <a:xfrm>
            <a:off x="2023412" y="4046939"/>
            <a:ext cx="576064" cy="578921"/>
            <a:chOff x="2065758" y="3567205"/>
            <a:chExt cx="576064" cy="57892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16C926-319F-CA3E-D10D-482A9F271C5F}"/>
                </a:ext>
              </a:extLst>
            </p:cNvPr>
            <p:cNvSpPr/>
            <p:nvPr/>
          </p:nvSpPr>
          <p:spPr bwMode="gray">
            <a:xfrm>
              <a:off x="2065758" y="3567205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8DE0AA-EF8F-C334-CCBA-E02F9880746B}"/>
                </a:ext>
              </a:extLst>
            </p:cNvPr>
            <p:cNvSpPr/>
            <p:nvPr/>
          </p:nvSpPr>
          <p:spPr bwMode="gray">
            <a:xfrm>
              <a:off x="2209774" y="3567205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00D1FC2-37B2-363D-6DDC-C393401B8DAE}"/>
                </a:ext>
              </a:extLst>
            </p:cNvPr>
            <p:cNvSpPr/>
            <p:nvPr/>
          </p:nvSpPr>
          <p:spPr bwMode="gray">
            <a:xfrm>
              <a:off x="2353790" y="3567205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94FFD9E-C845-1BA6-6223-986B2EDF27D8}"/>
                </a:ext>
              </a:extLst>
            </p:cNvPr>
            <p:cNvSpPr/>
            <p:nvPr/>
          </p:nvSpPr>
          <p:spPr bwMode="gray">
            <a:xfrm>
              <a:off x="2497806" y="3567205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1DC9ADC-12EB-DDF2-5112-9156B9A3924C}"/>
                </a:ext>
              </a:extLst>
            </p:cNvPr>
            <p:cNvSpPr/>
            <p:nvPr/>
          </p:nvSpPr>
          <p:spPr bwMode="gray">
            <a:xfrm>
              <a:off x="2065758" y="371293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273E1B-6AD1-FFEC-F29D-FAD522AD49F2}"/>
                </a:ext>
              </a:extLst>
            </p:cNvPr>
            <p:cNvSpPr/>
            <p:nvPr/>
          </p:nvSpPr>
          <p:spPr bwMode="gray">
            <a:xfrm>
              <a:off x="2209774" y="371293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34053B1-488F-0955-9481-C0646EA8A892}"/>
                </a:ext>
              </a:extLst>
            </p:cNvPr>
            <p:cNvSpPr/>
            <p:nvPr/>
          </p:nvSpPr>
          <p:spPr bwMode="gray">
            <a:xfrm>
              <a:off x="2353790" y="371293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7BBD907-ED6C-9DBF-64F9-B00EDE89DD7B}"/>
                </a:ext>
              </a:extLst>
            </p:cNvPr>
            <p:cNvSpPr/>
            <p:nvPr/>
          </p:nvSpPr>
          <p:spPr bwMode="gray">
            <a:xfrm>
              <a:off x="2497806" y="371293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AEF643-23DE-9848-9BAD-2867DBDAD5A3}"/>
                </a:ext>
              </a:extLst>
            </p:cNvPr>
            <p:cNvSpPr/>
            <p:nvPr/>
          </p:nvSpPr>
          <p:spPr bwMode="gray">
            <a:xfrm>
              <a:off x="2065758" y="3856379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11ABEE2-19A4-82AA-5B63-58381A5CCFF3}"/>
                </a:ext>
              </a:extLst>
            </p:cNvPr>
            <p:cNvSpPr/>
            <p:nvPr/>
          </p:nvSpPr>
          <p:spPr bwMode="gray">
            <a:xfrm>
              <a:off x="2209774" y="3856379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7CBC5D5-740A-6E6B-BDB3-075599A3DB80}"/>
                </a:ext>
              </a:extLst>
            </p:cNvPr>
            <p:cNvSpPr/>
            <p:nvPr/>
          </p:nvSpPr>
          <p:spPr bwMode="gray">
            <a:xfrm>
              <a:off x="2353790" y="3856379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78CDAB-4D57-A3FB-6DDB-C666E0B762CA}"/>
                </a:ext>
              </a:extLst>
            </p:cNvPr>
            <p:cNvSpPr/>
            <p:nvPr/>
          </p:nvSpPr>
          <p:spPr bwMode="gray">
            <a:xfrm>
              <a:off x="2497806" y="3856379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584667B-C4AD-64A0-478A-58E03E22BB69}"/>
                </a:ext>
              </a:extLst>
            </p:cNvPr>
            <p:cNvSpPr/>
            <p:nvPr/>
          </p:nvSpPr>
          <p:spPr bwMode="gray">
            <a:xfrm>
              <a:off x="2065758" y="400211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0D273F-6BBC-CF57-F6EA-498517522229}"/>
                </a:ext>
              </a:extLst>
            </p:cNvPr>
            <p:cNvSpPr/>
            <p:nvPr/>
          </p:nvSpPr>
          <p:spPr bwMode="gray">
            <a:xfrm>
              <a:off x="2209774" y="400211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AE69D33-D84F-7118-4673-2EB620A152FC}"/>
                </a:ext>
              </a:extLst>
            </p:cNvPr>
            <p:cNvSpPr/>
            <p:nvPr/>
          </p:nvSpPr>
          <p:spPr bwMode="gray">
            <a:xfrm>
              <a:off x="2353790" y="400211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33B0736-4E72-C25D-E4A7-3AEAB6EEAB62}"/>
                </a:ext>
              </a:extLst>
            </p:cNvPr>
            <p:cNvSpPr/>
            <p:nvPr/>
          </p:nvSpPr>
          <p:spPr bwMode="gray">
            <a:xfrm>
              <a:off x="2497806" y="400211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EEBB04F-47DE-2D00-0E42-BAE241AA7F3A}"/>
              </a:ext>
            </a:extLst>
          </p:cNvPr>
          <p:cNvGrpSpPr/>
          <p:nvPr/>
        </p:nvGrpSpPr>
        <p:grpSpPr>
          <a:xfrm>
            <a:off x="1072699" y="4023937"/>
            <a:ext cx="576064" cy="144016"/>
            <a:chOff x="1115616" y="2427734"/>
            <a:chExt cx="576064" cy="14401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A2BEDC2-FA9F-CFCA-F0B9-C1D0D66115E3}"/>
                </a:ext>
              </a:extLst>
            </p:cNvPr>
            <p:cNvSpPr/>
            <p:nvPr/>
          </p:nvSpPr>
          <p:spPr bwMode="gray">
            <a:xfrm>
              <a:off x="11156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2CA1C2-84F8-8007-0174-678C450D90F9}"/>
                </a:ext>
              </a:extLst>
            </p:cNvPr>
            <p:cNvSpPr/>
            <p:nvPr/>
          </p:nvSpPr>
          <p:spPr bwMode="gray">
            <a:xfrm>
              <a:off x="12596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CA1A9B4-CBC1-6717-5BAF-C308BF062352}"/>
                </a:ext>
              </a:extLst>
            </p:cNvPr>
            <p:cNvSpPr/>
            <p:nvPr/>
          </p:nvSpPr>
          <p:spPr bwMode="gray">
            <a:xfrm>
              <a:off x="14036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34CB0DD-B60E-9FFD-6615-222A2F8ACE9A}"/>
                </a:ext>
              </a:extLst>
            </p:cNvPr>
            <p:cNvSpPr/>
            <p:nvPr/>
          </p:nvSpPr>
          <p:spPr bwMode="gray">
            <a:xfrm>
              <a:off x="1547664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B2F026-E774-559D-E881-59D613635936}"/>
                  </a:ext>
                </a:extLst>
              </p:cNvPr>
              <p:cNvSpPr txBox="1"/>
              <p:nvPr/>
            </p:nvSpPr>
            <p:spPr bwMode="gray">
              <a:xfrm>
                <a:off x="1216715" y="3759909"/>
                <a:ext cx="3758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B2F026-E774-559D-E881-59D61363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16715" y="3759909"/>
                <a:ext cx="375837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5D78372-6C26-566B-4E21-5F9F8FE00060}"/>
                  </a:ext>
                </a:extLst>
              </p:cNvPr>
              <p:cNvSpPr txBox="1"/>
              <p:nvPr/>
            </p:nvSpPr>
            <p:spPr bwMode="gray">
              <a:xfrm>
                <a:off x="980104" y="4167953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5D78372-6C26-566B-4E21-5F9F8FE0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0104" y="4167953"/>
                <a:ext cx="718321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954165C-D8D7-2CD1-F77D-8DF0C79563AF}"/>
              </a:ext>
            </a:extLst>
          </p:cNvPr>
          <p:cNvGrpSpPr/>
          <p:nvPr/>
        </p:nvGrpSpPr>
        <p:grpSpPr>
          <a:xfrm>
            <a:off x="3106273" y="4011510"/>
            <a:ext cx="144016" cy="576064"/>
            <a:chOff x="2999412" y="2427734"/>
            <a:chExt cx="144016" cy="57606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875288F-7C4A-4CED-3D46-43F70FF884E8}"/>
                </a:ext>
              </a:extLst>
            </p:cNvPr>
            <p:cNvSpPr/>
            <p:nvPr/>
          </p:nvSpPr>
          <p:spPr bwMode="gray">
            <a:xfrm>
              <a:off x="299941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361DFBD-3FB2-910A-809B-0EFAFC3C8F0B}"/>
                </a:ext>
              </a:extLst>
            </p:cNvPr>
            <p:cNvSpPr/>
            <p:nvPr/>
          </p:nvSpPr>
          <p:spPr bwMode="gray">
            <a:xfrm>
              <a:off x="299941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54329B6-3DFE-DE4A-0AC3-6BD4FB132AC1}"/>
                </a:ext>
              </a:extLst>
            </p:cNvPr>
            <p:cNvSpPr/>
            <p:nvPr/>
          </p:nvSpPr>
          <p:spPr bwMode="gray">
            <a:xfrm>
              <a:off x="299941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80D1CB7-2712-1D46-D950-B4C0A6805B37}"/>
                </a:ext>
              </a:extLst>
            </p:cNvPr>
            <p:cNvSpPr/>
            <p:nvPr/>
          </p:nvSpPr>
          <p:spPr bwMode="gray">
            <a:xfrm>
              <a:off x="299941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83A9CEB-8BFC-C4D2-77A6-F6230328186F}"/>
                  </a:ext>
                </a:extLst>
              </p:cNvPr>
              <p:cNvSpPr txBox="1"/>
              <p:nvPr/>
            </p:nvSpPr>
            <p:spPr bwMode="gray">
              <a:xfrm>
                <a:off x="2935346" y="3759909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83A9CEB-8BFC-C4D2-77A6-F62303281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35346" y="3759909"/>
                <a:ext cx="475854" cy="2154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B9A9657-96FC-C29D-13FF-D1A958FF85E8}"/>
                  </a:ext>
                </a:extLst>
              </p:cNvPr>
              <p:cNvSpPr txBox="1"/>
              <p:nvPr/>
            </p:nvSpPr>
            <p:spPr bwMode="gray">
              <a:xfrm>
                <a:off x="1550794" y="2210876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B9A9657-96FC-C29D-13FF-D1A958FF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50794" y="2210876"/>
                <a:ext cx="201137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D0B34A7-F2AF-613A-90E4-2CF7CBB075EE}"/>
                  </a:ext>
                </a:extLst>
              </p:cNvPr>
              <p:cNvSpPr txBox="1"/>
              <p:nvPr/>
            </p:nvSpPr>
            <p:spPr bwMode="gray">
              <a:xfrm>
                <a:off x="2202451" y="2210876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D0B34A7-F2AF-613A-90E4-2CF7CBB07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02451" y="2210876"/>
                <a:ext cx="201137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2E40310-0C21-5F25-5A17-C6CF912172A9}"/>
                  </a:ext>
                </a:extLst>
              </p:cNvPr>
              <p:cNvSpPr txBox="1"/>
              <p:nvPr/>
            </p:nvSpPr>
            <p:spPr bwMode="gray">
              <a:xfrm>
                <a:off x="2799354" y="2210876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2E40310-0C21-5F25-5A17-C6CF9121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99354" y="2210876"/>
                <a:ext cx="201137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BEC5977-1A35-9B1E-B4AF-76DEA4DFB16F}"/>
                  </a:ext>
                </a:extLst>
              </p:cNvPr>
              <p:cNvSpPr txBox="1"/>
              <p:nvPr/>
            </p:nvSpPr>
            <p:spPr bwMode="gray">
              <a:xfrm>
                <a:off x="1649794" y="375990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BEC5977-1A35-9B1E-B4AF-76DEA4DF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49794" y="3759909"/>
                <a:ext cx="201137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01EB15-C6F0-6C41-EC2E-ACBDBF49CFFD}"/>
                  </a:ext>
                </a:extLst>
              </p:cNvPr>
              <p:cNvSpPr txBox="1"/>
              <p:nvPr/>
            </p:nvSpPr>
            <p:spPr bwMode="gray">
              <a:xfrm>
                <a:off x="2676968" y="375990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01EB15-C6F0-6C41-EC2E-ACBDBF49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76968" y="3759909"/>
                <a:ext cx="201137" cy="2154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32E32A9-5CAB-6B8A-D10C-811F8B9DA96F}"/>
                  </a:ext>
                </a:extLst>
              </p:cNvPr>
              <p:cNvSpPr txBox="1"/>
              <p:nvPr/>
            </p:nvSpPr>
            <p:spPr bwMode="gray">
              <a:xfrm>
                <a:off x="2849215" y="4612375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32E32A9-5CAB-6B8A-D10C-811F8B9D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9215" y="4612375"/>
                <a:ext cx="718321" cy="21544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ight Arrow 118">
            <a:extLst>
              <a:ext uri="{FF2B5EF4-FFF2-40B4-BE49-F238E27FC236}">
                <a16:creationId xmlns:a16="http://schemas.microsoft.com/office/drawing/2014/main" id="{11365CBB-0D65-8BE3-66CB-B677E5EDC293}"/>
              </a:ext>
            </a:extLst>
          </p:cNvPr>
          <p:cNvSpPr/>
          <p:nvPr/>
        </p:nvSpPr>
        <p:spPr bwMode="gray">
          <a:xfrm>
            <a:off x="3820027" y="2588344"/>
            <a:ext cx="391933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E3D72725-2E8D-DAEC-AF57-8FF8EC73D1EB}"/>
              </a:ext>
            </a:extLst>
          </p:cNvPr>
          <p:cNvSpPr/>
          <p:nvPr/>
        </p:nvSpPr>
        <p:spPr bwMode="gray">
          <a:xfrm rot="5400000">
            <a:off x="2090160" y="3201654"/>
            <a:ext cx="347578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F30AB72-5D2F-22BD-7C14-E41F727BBFE9}"/>
              </a:ext>
            </a:extLst>
          </p:cNvPr>
          <p:cNvSpPr/>
          <p:nvPr/>
        </p:nvSpPr>
        <p:spPr bwMode="gray">
          <a:xfrm>
            <a:off x="6946394" y="4224124"/>
            <a:ext cx="144016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4D7D87C9-3A76-2888-FE54-262A71B63AB5}"/>
              </a:ext>
            </a:extLst>
          </p:cNvPr>
          <p:cNvSpPr/>
          <p:nvPr/>
        </p:nvSpPr>
        <p:spPr bwMode="gray">
          <a:xfrm>
            <a:off x="3815592" y="4132813"/>
            <a:ext cx="391933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4584EA7-F6CF-0685-8179-5603A1D5F025}"/>
              </a:ext>
            </a:extLst>
          </p:cNvPr>
          <p:cNvGrpSpPr/>
          <p:nvPr/>
        </p:nvGrpSpPr>
        <p:grpSpPr>
          <a:xfrm>
            <a:off x="4625533" y="4024337"/>
            <a:ext cx="576064" cy="144016"/>
            <a:chOff x="1115616" y="2427734"/>
            <a:chExt cx="576064" cy="144016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0A5CE9A-47EF-530F-057A-8D11CE521A02}"/>
                </a:ext>
              </a:extLst>
            </p:cNvPr>
            <p:cNvSpPr/>
            <p:nvPr/>
          </p:nvSpPr>
          <p:spPr bwMode="gray">
            <a:xfrm>
              <a:off x="11156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AC38718-429D-D624-6AF3-DD72F8C1291A}"/>
                </a:ext>
              </a:extLst>
            </p:cNvPr>
            <p:cNvSpPr/>
            <p:nvPr/>
          </p:nvSpPr>
          <p:spPr bwMode="gray">
            <a:xfrm>
              <a:off x="12596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9EAE3E3-D99D-7477-8D90-3661C26CDF01}"/>
                </a:ext>
              </a:extLst>
            </p:cNvPr>
            <p:cNvSpPr/>
            <p:nvPr/>
          </p:nvSpPr>
          <p:spPr bwMode="gray">
            <a:xfrm>
              <a:off x="14036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AC4D86-B4D8-931C-BFB1-AD240090C2FD}"/>
                </a:ext>
              </a:extLst>
            </p:cNvPr>
            <p:cNvSpPr/>
            <p:nvPr/>
          </p:nvSpPr>
          <p:spPr bwMode="gray">
            <a:xfrm>
              <a:off x="1547664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965000B-8E53-5EED-988B-1E3F2FA13FD3}"/>
                  </a:ext>
                </a:extLst>
              </p:cNvPr>
              <p:cNvSpPr txBox="1"/>
              <p:nvPr/>
            </p:nvSpPr>
            <p:spPr bwMode="gray">
              <a:xfrm>
                <a:off x="4504427" y="3759909"/>
                <a:ext cx="92199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965000B-8E53-5EED-988B-1E3F2FA13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04427" y="3759909"/>
                <a:ext cx="921993" cy="2154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C466635-151D-F5F5-FCCB-AA69A9B924CA}"/>
                  </a:ext>
                </a:extLst>
              </p:cNvPr>
              <p:cNvSpPr txBox="1"/>
              <p:nvPr/>
            </p:nvSpPr>
            <p:spPr bwMode="gray">
              <a:xfrm>
                <a:off x="4532938" y="4168353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C466635-151D-F5F5-FCCB-AA69A9B92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32938" y="4168353"/>
                <a:ext cx="718321" cy="2154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4BF0F07-07FC-BAAD-1A8A-1F1BDE9435D6}"/>
              </a:ext>
            </a:extLst>
          </p:cNvPr>
          <p:cNvGrpSpPr/>
          <p:nvPr/>
        </p:nvGrpSpPr>
        <p:grpSpPr>
          <a:xfrm>
            <a:off x="5724309" y="4011910"/>
            <a:ext cx="144016" cy="576064"/>
            <a:chOff x="2999412" y="2427734"/>
            <a:chExt cx="144016" cy="57606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B54EA49-38DE-DFE6-829D-2C6FE97D1D13}"/>
                </a:ext>
              </a:extLst>
            </p:cNvPr>
            <p:cNvSpPr/>
            <p:nvPr/>
          </p:nvSpPr>
          <p:spPr bwMode="gray">
            <a:xfrm>
              <a:off x="299941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3BF979D-3202-4988-1383-782A7DB6A95E}"/>
                </a:ext>
              </a:extLst>
            </p:cNvPr>
            <p:cNvSpPr/>
            <p:nvPr/>
          </p:nvSpPr>
          <p:spPr bwMode="gray">
            <a:xfrm>
              <a:off x="299941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E5C42FE-5A9F-474D-13A8-0D339BA9B0C7}"/>
                </a:ext>
              </a:extLst>
            </p:cNvPr>
            <p:cNvSpPr/>
            <p:nvPr/>
          </p:nvSpPr>
          <p:spPr bwMode="gray">
            <a:xfrm>
              <a:off x="299941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F464CD1-49BE-DA50-CFCD-A7AE3EB00E25}"/>
                </a:ext>
              </a:extLst>
            </p:cNvPr>
            <p:cNvSpPr/>
            <p:nvPr/>
          </p:nvSpPr>
          <p:spPr bwMode="gray">
            <a:xfrm>
              <a:off x="299941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3EA3D4C-B89F-DEBB-F67C-344FBF274363}"/>
                  </a:ext>
                </a:extLst>
              </p:cNvPr>
              <p:cNvSpPr txBox="1"/>
              <p:nvPr/>
            </p:nvSpPr>
            <p:spPr bwMode="gray">
              <a:xfrm>
                <a:off x="5553382" y="3759909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3EA3D4C-B89F-DEBB-F67C-344FBF27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3382" y="3759909"/>
                <a:ext cx="475854" cy="2154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4479C99-A851-CCD2-2ADA-451D48CF8E83}"/>
                  </a:ext>
                </a:extLst>
              </p:cNvPr>
              <p:cNvSpPr txBox="1"/>
              <p:nvPr/>
            </p:nvSpPr>
            <p:spPr bwMode="gray">
              <a:xfrm>
                <a:off x="5295004" y="375990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4479C99-A851-CCD2-2ADA-451D48CF8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5004" y="3759909"/>
                <a:ext cx="201137" cy="21544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Right Arrow 191">
            <a:extLst>
              <a:ext uri="{FF2B5EF4-FFF2-40B4-BE49-F238E27FC236}">
                <a16:creationId xmlns:a16="http://schemas.microsoft.com/office/drawing/2014/main" id="{EDA5CD32-4645-008F-1A73-D55398024B31}"/>
              </a:ext>
            </a:extLst>
          </p:cNvPr>
          <p:cNvSpPr/>
          <p:nvPr/>
        </p:nvSpPr>
        <p:spPr bwMode="gray">
          <a:xfrm>
            <a:off x="6286394" y="2588344"/>
            <a:ext cx="391933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3" name="Right Arrow 192">
            <a:extLst>
              <a:ext uri="{FF2B5EF4-FFF2-40B4-BE49-F238E27FC236}">
                <a16:creationId xmlns:a16="http://schemas.microsoft.com/office/drawing/2014/main" id="{37EE7620-9332-5A88-E55E-E408EB2E11A6}"/>
              </a:ext>
            </a:extLst>
          </p:cNvPr>
          <p:cNvSpPr/>
          <p:nvPr/>
        </p:nvSpPr>
        <p:spPr bwMode="gray">
          <a:xfrm>
            <a:off x="6281959" y="4132813"/>
            <a:ext cx="391933" cy="38517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F2A390C-733E-B611-84B5-1972D632F39F}"/>
                  </a:ext>
                </a:extLst>
              </p:cNvPr>
              <p:cNvSpPr txBox="1"/>
              <p:nvPr/>
            </p:nvSpPr>
            <p:spPr bwMode="gray">
              <a:xfrm>
                <a:off x="5439230" y="4620547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F2A390C-733E-B611-84B5-1972D632F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39230" y="4620547"/>
                <a:ext cx="718321" cy="2154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4FA13E9-DB44-E683-5E3D-C87FABAE6F93}"/>
                  </a:ext>
                </a:extLst>
              </p:cNvPr>
              <p:cNvSpPr txBox="1"/>
              <p:nvPr/>
            </p:nvSpPr>
            <p:spPr bwMode="gray">
              <a:xfrm>
                <a:off x="6302026" y="2394691"/>
                <a:ext cx="143274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4FA13E9-DB44-E683-5E3D-C87FABAE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02026" y="2394691"/>
                <a:ext cx="1432749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0841E09-33B8-15AB-AA0C-48D76C786E6E}"/>
                  </a:ext>
                </a:extLst>
              </p:cNvPr>
              <p:cNvSpPr txBox="1"/>
              <p:nvPr/>
            </p:nvSpPr>
            <p:spPr bwMode="gray">
              <a:xfrm>
                <a:off x="6446347" y="3988223"/>
                <a:ext cx="104731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0841E09-33B8-15AB-AA0C-48D76C78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6347" y="3988223"/>
                <a:ext cx="1047314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8DEEA34-97F6-D69C-DF46-D5BE9AC1BF8F}"/>
                  </a:ext>
                </a:extLst>
              </p:cNvPr>
              <p:cNvSpPr txBox="1"/>
              <p:nvPr/>
            </p:nvSpPr>
            <p:spPr bwMode="gray">
              <a:xfrm>
                <a:off x="6690497" y="4393455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8DEEA34-97F6-D69C-DF46-D5BE9AC1B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0497" y="4393455"/>
                <a:ext cx="718321" cy="2154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32171F-E7FD-633A-81DB-C3C70B401253}"/>
                  </a:ext>
                </a:extLst>
              </p:cNvPr>
              <p:cNvSpPr txBox="1"/>
              <p:nvPr/>
            </p:nvSpPr>
            <p:spPr bwMode="gray">
              <a:xfrm>
                <a:off x="6302026" y="3191457"/>
                <a:ext cx="1432749" cy="238363"/>
              </a:xfrm>
              <a:prstGeom prst="roundRect">
                <a:avLst/>
              </a:prstGeom>
              <a:solidFill>
                <a:srgbClr val="C00000">
                  <a:alpha val="2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𝐦𝐮𝐥𝐭𝐢𝐩𝐥𝐢𝐜𝐚𝐭𝐢𝐨𝐧𝐬</m:t>
                      </m:r>
                    </m:oMath>
                  </m:oMathPara>
                </a14:m>
                <a:endParaRPr lang="de-DE" sz="800" b="1" dirty="0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C32171F-E7FD-633A-81DB-C3C70B401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02026" y="3191457"/>
                <a:ext cx="1432749" cy="238363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4CEA7F6-A9B3-F9BA-6D2D-AD8C317393E7}"/>
                  </a:ext>
                </a:extLst>
              </p:cNvPr>
              <p:cNvSpPr txBox="1"/>
              <p:nvPr/>
            </p:nvSpPr>
            <p:spPr bwMode="gray">
              <a:xfrm>
                <a:off x="6302025" y="4704091"/>
                <a:ext cx="1432749" cy="249998"/>
              </a:xfrm>
              <a:prstGeom prst="roundRect">
                <a:avLst/>
              </a:prstGeom>
              <a:solidFill>
                <a:srgbClr val="C00000">
                  <a:alpha val="20000"/>
                </a:srgb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𝐦𝐮𝐥𝐭𝐢𝐩𝐥𝐢𝐜𝐚𝐭𝐢𝐨𝐧𝐬</m:t>
                      </m:r>
                    </m:oMath>
                  </m:oMathPara>
                </a14:m>
                <a:endParaRPr lang="de-DE" sz="800" b="1" dirty="0"/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4CEA7F6-A9B3-F9BA-6D2D-AD8C3173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02025" y="4704091"/>
                <a:ext cx="1432749" cy="249998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76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52" grpId="0"/>
      <p:bldP spid="60" grpId="0" animBg="1"/>
      <p:bldP spid="61" grpId="0" animBg="1"/>
      <p:bldP spid="62" grpId="0"/>
      <p:bldP spid="63" grpId="0"/>
      <p:bldP spid="64" grpId="0" animBg="1"/>
      <p:bldP spid="78" grpId="0"/>
      <p:bldP spid="79" grpId="0"/>
      <p:bldP spid="80" grpId="0"/>
      <p:bldP spid="81" grpId="0"/>
      <p:bldP spid="82" grpId="0"/>
      <p:bldP spid="105" grpId="0"/>
      <p:bldP spid="106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 animBg="1"/>
      <p:bldP spid="123" grpId="0" animBg="1"/>
      <p:bldP spid="182" grpId="0"/>
      <p:bldP spid="183" grpId="0"/>
      <p:bldP spid="189" grpId="0"/>
      <p:bldP spid="191" grpId="0"/>
      <p:bldP spid="192" grpId="0" animBg="1"/>
      <p:bldP spid="193" grpId="0" animBg="1"/>
      <p:bldP spid="194" grpId="0"/>
      <p:bldP spid="195" grpId="0"/>
      <p:bldP spid="196" grpId="0"/>
      <p:bldP spid="197" grpId="0"/>
      <p:bldP spid="198" grpId="0" animBg="1"/>
      <p:bldP spid="1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6BE81EC-92DE-A843-F32C-06B174E0FB7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Gegeben die Matrizen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, berechnen wir die minimale Anzahl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von Multiplikationen um die Matrizen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zu multiplizieren!</a:t>
                </a:r>
              </a:p>
              <a:p>
                <a:r>
                  <a:rPr lang="de-DE" b="1" dirty="0"/>
                  <a:t>Bellmann Gleichung</a:t>
                </a:r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endParaRPr lang="de-DE" b="1" dirty="0"/>
              </a:p>
              <a:p>
                <a:r>
                  <a:rPr lang="de-DE" b="1" dirty="0"/>
                  <a:t>Initialisierung</a:t>
                </a:r>
                <a:r>
                  <a:rPr lang="de-DE" dirty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Iteration</a:t>
                </a:r>
                <a:r>
                  <a:rPr lang="de-DE" dirty="0"/>
                  <a:t> über die Länge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6BE81EC-92DE-A843-F32C-06B174E0F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7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DC080F-82AB-9906-0768-542E3CB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Matrixmultiplikation mit Dynamischer Programmierung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4671A8-4137-80BC-7924-B2195120E5DD}"/>
                  </a:ext>
                </a:extLst>
              </p:cNvPr>
              <p:cNvSpPr txBox="1"/>
              <p:nvPr/>
            </p:nvSpPr>
            <p:spPr bwMode="gray">
              <a:xfrm>
                <a:off x="1566983" y="2139702"/>
                <a:ext cx="5645385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4671A8-4137-80BC-7924-B2195120E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66983" y="2139702"/>
                <a:ext cx="5645385" cy="412549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B3894-4AEC-F477-2697-F7857922312A}"/>
              </a:ext>
            </a:extLst>
          </p:cNvPr>
          <p:cNvSpPr/>
          <p:nvPr/>
        </p:nvSpPr>
        <p:spPr bwMode="gray">
          <a:xfrm>
            <a:off x="2843808" y="2155779"/>
            <a:ext cx="360040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A5C9E3-A7AF-514F-724B-CC6BF7B50EAF}"/>
                  </a:ext>
                </a:extLst>
              </p:cNvPr>
              <p:cNvSpPr txBox="1"/>
              <p:nvPr/>
            </p:nvSpPr>
            <p:spPr bwMode="gray">
              <a:xfrm flipH="1">
                <a:off x="1382562" y="2574747"/>
                <a:ext cx="1514019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Minimale Multiplikationen um 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auszurechnen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A5C9E3-A7AF-514F-724B-CC6BF7B5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1382562" y="2574747"/>
                <a:ext cx="1514019" cy="385437"/>
              </a:xfrm>
              <a:prstGeom prst="rect">
                <a:avLst/>
              </a:prstGeom>
              <a:blipFill>
                <a:blip r:embed="rId4"/>
                <a:stretch>
                  <a:fillRect l="-1653" r="-16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7F74E7-7EBB-DCEA-C1D8-D120D6D419EC}"/>
              </a:ext>
            </a:extLst>
          </p:cNvPr>
          <p:cNvCxnSpPr>
            <a:cxnSpLocks/>
            <a:endCxn id="7" idx="2"/>
          </p:cNvCxnSpPr>
          <p:nvPr/>
        </p:nvCxnSpPr>
        <p:spPr bwMode="gray">
          <a:xfrm flipV="1">
            <a:off x="2663788" y="2453584"/>
            <a:ext cx="360040" cy="1901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6CD9B2D-6057-FD73-781F-66D7072FB12C}"/>
              </a:ext>
            </a:extLst>
          </p:cNvPr>
          <p:cNvSpPr/>
          <p:nvPr/>
        </p:nvSpPr>
        <p:spPr bwMode="gray">
          <a:xfrm>
            <a:off x="3383868" y="2155779"/>
            <a:ext cx="540060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B0ED6A-A157-C33B-5F30-DC80DFC038D9}"/>
                  </a:ext>
                </a:extLst>
              </p:cNvPr>
              <p:cNvSpPr txBox="1"/>
              <p:nvPr/>
            </p:nvSpPr>
            <p:spPr bwMode="gray">
              <a:xfrm flipH="1">
                <a:off x="3015752" y="2673414"/>
                <a:ext cx="1514019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Minimale Multiplikationen um 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auszurechnen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B0ED6A-A157-C33B-5F30-DC80DFC03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3015752" y="2673414"/>
                <a:ext cx="1514019" cy="385437"/>
              </a:xfrm>
              <a:prstGeom prst="rect">
                <a:avLst/>
              </a:prstGeom>
              <a:blipFill>
                <a:blip r:embed="rId5"/>
                <a:stretch>
                  <a:fillRect l="-2500" r="-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B83715-359E-F18D-7A6B-8350DE47AD8A}"/>
              </a:ext>
            </a:extLst>
          </p:cNvPr>
          <p:cNvCxnSpPr>
            <a:cxnSpLocks/>
            <a:endCxn id="15" idx="2"/>
          </p:cNvCxnSpPr>
          <p:nvPr/>
        </p:nvCxnSpPr>
        <p:spPr bwMode="gray">
          <a:xfrm flipV="1">
            <a:off x="3653898" y="2453584"/>
            <a:ext cx="0" cy="1901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80A701-A6B4-EE9C-ADBE-F184D3BB916D}"/>
              </a:ext>
            </a:extLst>
          </p:cNvPr>
          <p:cNvSpPr/>
          <p:nvPr/>
        </p:nvSpPr>
        <p:spPr bwMode="gray">
          <a:xfrm>
            <a:off x="4127987" y="2158201"/>
            <a:ext cx="2964283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11707C-6C51-4313-539F-002332032C58}"/>
                  </a:ext>
                </a:extLst>
              </p:cNvPr>
              <p:cNvSpPr txBox="1"/>
              <p:nvPr/>
            </p:nvSpPr>
            <p:spPr bwMode="gray">
              <a:xfrm flipH="1">
                <a:off x="5436095" y="2673414"/>
                <a:ext cx="2160240" cy="3854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Multiplikationen um Matrixprodukt aus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×⋯×</m:t>
                        </m:r>
                        <m:sSub>
                          <m:sSubPr>
                            <m:ctrlP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×⋯×</m:t>
                        </m:r>
                        <m:sSub>
                          <m:sSubPr>
                            <m:ctrlP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auszurechnen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11707C-6C51-4313-539F-00233203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436095" y="2673414"/>
                <a:ext cx="2160240" cy="385437"/>
              </a:xfrm>
              <a:prstGeom prst="rect">
                <a:avLst/>
              </a:prstGeom>
              <a:blipFill>
                <a:blip r:embed="rId6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9BEF7-4E78-64A4-DC73-3E0BF250B1EA}"/>
              </a:ext>
            </a:extLst>
          </p:cNvPr>
          <p:cNvCxnSpPr>
            <a:cxnSpLocks/>
            <a:endCxn id="20" idx="2"/>
          </p:cNvCxnSpPr>
          <p:nvPr/>
        </p:nvCxnSpPr>
        <p:spPr bwMode="gray">
          <a:xfrm flipH="1" flipV="1">
            <a:off x="5610129" y="2456006"/>
            <a:ext cx="464113" cy="1877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8E3489-1C5C-22BD-4BDC-8AFA07B615D9}"/>
                  </a:ext>
                </a:extLst>
              </p:cNvPr>
              <p:cNvSpPr txBox="1"/>
              <p:nvPr/>
            </p:nvSpPr>
            <p:spPr bwMode="gray">
              <a:xfrm>
                <a:off x="1566983" y="3245841"/>
                <a:ext cx="5957345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8E3489-1C5C-22BD-4BDC-8AFA07B61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66983" y="3245841"/>
                <a:ext cx="5957345" cy="41254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7EF978B-9B0A-4B0E-8966-6708BAB7260F}"/>
              </a:ext>
            </a:extLst>
          </p:cNvPr>
          <p:cNvSpPr/>
          <p:nvPr/>
        </p:nvSpPr>
        <p:spPr bwMode="gray">
          <a:xfrm>
            <a:off x="1691680" y="3264462"/>
            <a:ext cx="360040" cy="29780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36690A-F133-7376-B132-9725E0388671}"/>
                  </a:ext>
                </a:extLst>
              </p:cNvPr>
              <p:cNvSpPr txBox="1"/>
              <p:nvPr/>
            </p:nvSpPr>
            <p:spPr bwMode="gray">
              <a:xfrm flipH="1">
                <a:off x="219889" y="3845380"/>
                <a:ext cx="2443897" cy="4125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de-DE" sz="800" dirty="0">
                    <a:solidFill>
                      <a:srgbClr val="C00000"/>
                    </a:solidFill>
                  </a:rPr>
                  <a:t>Speichert den Index an dem die Multiplikation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800" dirty="0">
                    <a:solidFill>
                      <a:srgbClr val="C00000"/>
                    </a:solidFill>
                  </a:rPr>
                  <a:t> in zwei Produkte zerlegt wird,</a:t>
                </a:r>
                <a:br>
                  <a:rPr lang="de-DE" sz="800" dirty="0">
                    <a:solidFill>
                      <a:srgbClr val="C00000"/>
                    </a:solidFill>
                  </a:rPr>
                </a:br>
                <a:r>
                  <a:rPr lang="de-DE" sz="800" dirty="0">
                    <a:solidFill>
                      <a:srgbClr val="C00000"/>
                    </a:solidFill>
                  </a:rPr>
                  <a:t>um die Anzahl der Multiplikationen zu minimieren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36690A-F133-7376-B132-9725E0388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219889" y="3845380"/>
                <a:ext cx="2443897" cy="412549"/>
              </a:xfrm>
              <a:prstGeom prst="rect">
                <a:avLst/>
              </a:prstGeom>
              <a:blipFill>
                <a:blip r:embed="rId8"/>
                <a:stretch>
                  <a:fillRect l="-1554" t="-2941" r="-1554" b="-117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D84D52-C45C-327F-76F3-F26704FF5487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 bwMode="gray">
          <a:xfrm flipV="1">
            <a:off x="1441837" y="3562267"/>
            <a:ext cx="429863" cy="2831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07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5" grpId="0" animBg="1"/>
      <p:bldP spid="16" grpId="0"/>
      <p:bldP spid="20" grpId="0" animBg="1"/>
      <p:bldP spid="21" grpId="0"/>
      <p:bldP spid="24" grpId="0"/>
      <p:bldP spid="31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F96C9-3E9F-9DEE-FF95-DDABFEEA19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5373046" cy="1649472"/>
          </a:xfrm>
        </p:spPr>
        <p:txBody>
          <a:bodyPr/>
          <a:lstStyle/>
          <a:p>
            <a:r>
              <a:rPr lang="en-DE" b="1" dirty="0"/>
              <a:t>Bellmann Gleichungen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Algorithmus</a:t>
            </a:r>
          </a:p>
          <a:p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4CA9A-D6E0-6B30-F49E-E4FB4AF0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Optimale Matrixmultiplikation: Beispiel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8A85AB-00C7-84A4-064D-2ECCF041432E}"/>
              </a:ext>
            </a:extLst>
          </p:cNvPr>
          <p:cNvGrpSpPr/>
          <p:nvPr/>
        </p:nvGrpSpPr>
        <p:grpSpPr>
          <a:xfrm>
            <a:off x="6504628" y="1427917"/>
            <a:ext cx="576064" cy="144016"/>
            <a:chOff x="1115616" y="2427734"/>
            <a:chExt cx="576064" cy="1440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2785E4-A6E1-3E50-1FDE-7DB3BDD368A5}"/>
                </a:ext>
              </a:extLst>
            </p:cNvPr>
            <p:cNvSpPr/>
            <p:nvPr/>
          </p:nvSpPr>
          <p:spPr bwMode="gray">
            <a:xfrm>
              <a:off x="11156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2D4DD9-98EA-5E35-AA1D-1CB9AD23608C}"/>
                </a:ext>
              </a:extLst>
            </p:cNvPr>
            <p:cNvSpPr/>
            <p:nvPr/>
          </p:nvSpPr>
          <p:spPr bwMode="gray">
            <a:xfrm>
              <a:off x="12596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CFAC22-87E7-958E-66A0-1E04C1581F28}"/>
                </a:ext>
              </a:extLst>
            </p:cNvPr>
            <p:cNvSpPr/>
            <p:nvPr/>
          </p:nvSpPr>
          <p:spPr bwMode="gray">
            <a:xfrm>
              <a:off x="14036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21FE12-B994-8FC1-281D-5DC88E8B09FB}"/>
                </a:ext>
              </a:extLst>
            </p:cNvPr>
            <p:cNvSpPr/>
            <p:nvPr/>
          </p:nvSpPr>
          <p:spPr bwMode="gray">
            <a:xfrm>
              <a:off x="1547664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BFA9D0-7EA4-CB93-0D90-0F6F2CC73575}"/>
              </a:ext>
            </a:extLst>
          </p:cNvPr>
          <p:cNvGrpSpPr/>
          <p:nvPr/>
        </p:nvGrpSpPr>
        <p:grpSpPr>
          <a:xfrm>
            <a:off x="7271544" y="1427917"/>
            <a:ext cx="144016" cy="576064"/>
            <a:chOff x="1882532" y="2427734"/>
            <a:chExt cx="144016" cy="5760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3333B3-D1CF-1B25-F3E2-F953C2B98820}"/>
                </a:ext>
              </a:extLst>
            </p:cNvPr>
            <p:cNvSpPr/>
            <p:nvPr/>
          </p:nvSpPr>
          <p:spPr bwMode="gray">
            <a:xfrm>
              <a:off x="18825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8DC3A9-74B3-42A6-D432-5FAB48415582}"/>
                </a:ext>
              </a:extLst>
            </p:cNvPr>
            <p:cNvSpPr/>
            <p:nvPr/>
          </p:nvSpPr>
          <p:spPr bwMode="gray">
            <a:xfrm>
              <a:off x="188253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511541-6C01-C8DC-4BAE-50222CCB1462}"/>
                </a:ext>
              </a:extLst>
            </p:cNvPr>
            <p:cNvSpPr/>
            <p:nvPr/>
          </p:nvSpPr>
          <p:spPr bwMode="gray">
            <a:xfrm>
              <a:off x="188253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581BF0-6F52-01F0-EED2-0CC1BF2FA03D}"/>
                </a:ext>
              </a:extLst>
            </p:cNvPr>
            <p:cNvSpPr/>
            <p:nvPr/>
          </p:nvSpPr>
          <p:spPr bwMode="gray">
            <a:xfrm>
              <a:off x="188253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81B7A4-C56D-BFAD-7FA7-4B422F0A8813}"/>
              </a:ext>
            </a:extLst>
          </p:cNvPr>
          <p:cNvGrpSpPr/>
          <p:nvPr/>
        </p:nvGrpSpPr>
        <p:grpSpPr>
          <a:xfrm>
            <a:off x="7685968" y="1427917"/>
            <a:ext cx="576064" cy="144016"/>
            <a:chOff x="2217400" y="2427734"/>
            <a:chExt cx="576064" cy="1440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C613AE-BF0E-40AE-DD46-1535A3EF91D5}"/>
                </a:ext>
              </a:extLst>
            </p:cNvPr>
            <p:cNvSpPr/>
            <p:nvPr/>
          </p:nvSpPr>
          <p:spPr bwMode="gray">
            <a:xfrm>
              <a:off x="2217400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043CA2-119D-EC05-E8F6-B4DB6900536E}"/>
                </a:ext>
              </a:extLst>
            </p:cNvPr>
            <p:cNvSpPr/>
            <p:nvPr/>
          </p:nvSpPr>
          <p:spPr bwMode="gray">
            <a:xfrm>
              <a:off x="2361416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49A621-05FF-D10C-A38F-5AAECB611699}"/>
                </a:ext>
              </a:extLst>
            </p:cNvPr>
            <p:cNvSpPr/>
            <p:nvPr/>
          </p:nvSpPr>
          <p:spPr bwMode="gray">
            <a:xfrm>
              <a:off x="250543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8D13F8-59A5-0BE6-42BD-C1CA1A8716E2}"/>
                </a:ext>
              </a:extLst>
            </p:cNvPr>
            <p:cNvSpPr/>
            <p:nvPr/>
          </p:nvSpPr>
          <p:spPr bwMode="gray">
            <a:xfrm>
              <a:off x="2649448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D6A915-34B6-0E02-72BB-87735B3A10FA}"/>
              </a:ext>
            </a:extLst>
          </p:cNvPr>
          <p:cNvGrpSpPr/>
          <p:nvPr/>
        </p:nvGrpSpPr>
        <p:grpSpPr>
          <a:xfrm>
            <a:off x="8532440" y="1427917"/>
            <a:ext cx="144016" cy="576064"/>
            <a:chOff x="2999412" y="2427734"/>
            <a:chExt cx="144016" cy="5760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B955E6-E455-933E-115C-95E7043FFFEC}"/>
                </a:ext>
              </a:extLst>
            </p:cNvPr>
            <p:cNvSpPr/>
            <p:nvPr/>
          </p:nvSpPr>
          <p:spPr bwMode="gray">
            <a:xfrm>
              <a:off x="2999412" y="2427734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F2F09F-5561-DE70-BED3-9A1B730AFB31}"/>
                </a:ext>
              </a:extLst>
            </p:cNvPr>
            <p:cNvSpPr/>
            <p:nvPr/>
          </p:nvSpPr>
          <p:spPr bwMode="gray">
            <a:xfrm>
              <a:off x="2999412" y="2571750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4986E6-7A3F-D759-372E-AA56D0AE5390}"/>
                </a:ext>
              </a:extLst>
            </p:cNvPr>
            <p:cNvSpPr/>
            <p:nvPr/>
          </p:nvSpPr>
          <p:spPr bwMode="gray">
            <a:xfrm>
              <a:off x="2999412" y="2715766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B2AB32-07F3-FD13-5F99-B808D38C9212}"/>
                </a:ext>
              </a:extLst>
            </p:cNvPr>
            <p:cNvSpPr/>
            <p:nvPr/>
          </p:nvSpPr>
          <p:spPr bwMode="gray">
            <a:xfrm>
              <a:off x="2999412" y="2859782"/>
              <a:ext cx="144016" cy="14401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DE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C736FE-31A9-BCD7-6DA6-BE8B2AA0ADBB}"/>
                  </a:ext>
                </a:extLst>
              </p:cNvPr>
              <p:cNvSpPr txBox="1"/>
              <p:nvPr/>
            </p:nvSpPr>
            <p:spPr bwMode="gray">
              <a:xfrm>
                <a:off x="6576636" y="1211059"/>
                <a:ext cx="3758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C736FE-31A9-BCD7-6DA6-BE8B2AA0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76636" y="1211059"/>
                <a:ext cx="375837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405B3C-5413-1163-D701-16032A185C6A}"/>
                  </a:ext>
                </a:extLst>
              </p:cNvPr>
              <p:cNvSpPr txBox="1"/>
              <p:nvPr/>
            </p:nvSpPr>
            <p:spPr bwMode="gray">
              <a:xfrm>
                <a:off x="7128276" y="1211059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405B3C-5413-1163-D701-16032A18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28276" y="1211059"/>
                <a:ext cx="475854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0B108-69EA-76B8-13CB-C613A93F1461}"/>
                  </a:ext>
                </a:extLst>
              </p:cNvPr>
              <p:cNvSpPr txBox="1"/>
              <p:nvPr/>
            </p:nvSpPr>
            <p:spPr bwMode="gray">
              <a:xfrm>
                <a:off x="6412033" y="1571933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40B108-69EA-76B8-13CB-C613A93F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12033" y="1571933"/>
                <a:ext cx="718321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2FC4753-72F7-E053-0235-18F189392502}"/>
                  </a:ext>
                </a:extLst>
              </p:cNvPr>
              <p:cNvSpPr txBox="1"/>
              <p:nvPr/>
            </p:nvSpPr>
            <p:spPr bwMode="gray">
              <a:xfrm>
                <a:off x="7004429" y="2021989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2FC4753-72F7-E053-0235-18F18939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04429" y="2021989"/>
                <a:ext cx="718321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3C1C6E-DA70-FDAA-9C57-06AC35173468}"/>
                  </a:ext>
                </a:extLst>
              </p:cNvPr>
              <p:cNvSpPr txBox="1"/>
              <p:nvPr/>
            </p:nvSpPr>
            <p:spPr bwMode="gray">
              <a:xfrm>
                <a:off x="7779933" y="1211059"/>
                <a:ext cx="42110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3C1C6E-DA70-FDAA-9C57-06AC35173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79933" y="1211059"/>
                <a:ext cx="421100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275A1D-0503-DD26-83FA-34D03A9FCD41}"/>
                  </a:ext>
                </a:extLst>
              </p:cNvPr>
              <p:cNvSpPr txBox="1"/>
              <p:nvPr/>
            </p:nvSpPr>
            <p:spPr bwMode="gray">
              <a:xfrm>
                <a:off x="8376836" y="1211059"/>
                <a:ext cx="47585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275A1D-0503-DD26-83FA-34D03A9FC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76836" y="1211059"/>
                <a:ext cx="47585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310D87-44C3-A8C9-57A7-9269BFA16B3B}"/>
                  </a:ext>
                </a:extLst>
              </p:cNvPr>
              <p:cNvSpPr txBox="1"/>
              <p:nvPr/>
            </p:nvSpPr>
            <p:spPr bwMode="gray">
              <a:xfrm>
                <a:off x="7586507" y="1571933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310D87-44C3-A8C9-57A7-9269BFA1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86507" y="1571933"/>
                <a:ext cx="718321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DA3C3D-7520-E0F4-FF09-AC8138F6568B}"/>
                  </a:ext>
                </a:extLst>
              </p:cNvPr>
              <p:cNvSpPr txBox="1"/>
              <p:nvPr/>
            </p:nvSpPr>
            <p:spPr bwMode="gray">
              <a:xfrm>
                <a:off x="8280574" y="2021989"/>
                <a:ext cx="71832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DA3C3D-7520-E0F4-FF09-AC8138F65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80574" y="2021989"/>
                <a:ext cx="71832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D24E39-623C-ECA1-8EC1-130D6DF86953}"/>
                  </a:ext>
                </a:extLst>
              </p:cNvPr>
              <p:cNvSpPr txBox="1"/>
              <p:nvPr/>
            </p:nvSpPr>
            <p:spPr bwMode="gray">
              <a:xfrm>
                <a:off x="6939806" y="121105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D24E39-623C-ECA1-8EC1-130D6DF86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39806" y="1211059"/>
                <a:ext cx="201137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0632D-C3EE-4B31-75B3-C9D9460D4D9F}"/>
                  </a:ext>
                </a:extLst>
              </p:cNvPr>
              <p:cNvSpPr txBox="1"/>
              <p:nvPr/>
            </p:nvSpPr>
            <p:spPr bwMode="gray">
              <a:xfrm>
                <a:off x="7591463" y="121105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0632D-C3EE-4B31-75B3-C9D9460D4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1463" y="1211059"/>
                <a:ext cx="201137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235C5C-B5E5-8EBA-8775-CB59AE1C552C}"/>
                  </a:ext>
                </a:extLst>
              </p:cNvPr>
              <p:cNvSpPr txBox="1"/>
              <p:nvPr/>
            </p:nvSpPr>
            <p:spPr bwMode="gray">
              <a:xfrm>
                <a:off x="8188366" y="1211059"/>
                <a:ext cx="20113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E235C5C-B5E5-8EBA-8775-CB59AE1C5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8366" y="1211059"/>
                <a:ext cx="201137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8EDCAC-F940-C06C-A6F6-3EF054F84107}"/>
                  </a:ext>
                </a:extLst>
              </p:cNvPr>
              <p:cNvSpPr txBox="1"/>
              <p:nvPr/>
            </p:nvSpPr>
            <p:spPr bwMode="gray">
              <a:xfrm flipH="1">
                <a:off x="5859394" y="298121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8EDCAC-F940-C06C-A6F6-3EF054F8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859394" y="2981213"/>
                <a:ext cx="283769" cy="1927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267B820-17A0-E64D-7293-B71AD3D5AA89}"/>
                  </a:ext>
                </a:extLst>
              </p:cNvPr>
              <p:cNvSpPr txBox="1"/>
              <p:nvPr/>
            </p:nvSpPr>
            <p:spPr bwMode="gray">
              <a:xfrm flipH="1">
                <a:off x="6209777" y="298432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267B820-17A0-E64D-7293-B71AD3D5A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09777" y="2984326"/>
                <a:ext cx="283769" cy="1927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09D3760-1110-C137-9D04-9F538BB405B6}"/>
                  </a:ext>
                </a:extLst>
              </p:cNvPr>
              <p:cNvSpPr txBox="1"/>
              <p:nvPr/>
            </p:nvSpPr>
            <p:spPr bwMode="gray">
              <a:xfrm flipH="1">
                <a:off x="6209777" y="312841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09D3760-1110-C137-9D04-9F538BB40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09777" y="3128412"/>
                <a:ext cx="283769" cy="1927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D01D72D-2398-A8FD-80A5-CC0C233491EC}"/>
                  </a:ext>
                </a:extLst>
              </p:cNvPr>
              <p:cNvSpPr txBox="1"/>
              <p:nvPr/>
            </p:nvSpPr>
            <p:spPr bwMode="gray">
              <a:xfrm flipH="1">
                <a:off x="6562834" y="298432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D01D72D-2398-A8FD-80A5-CC0C23349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2834" y="2984326"/>
                <a:ext cx="283769" cy="192786"/>
              </a:xfrm>
              <a:prstGeom prst="rect">
                <a:avLst/>
              </a:prstGeom>
              <a:blipFill>
                <a:blip r:embed="rId15"/>
                <a:stretch>
                  <a:fillRect l="-16667" r="-41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95B75D4-1C0F-1F57-DB36-D5097DB747B8}"/>
                  </a:ext>
                </a:extLst>
              </p:cNvPr>
              <p:cNvSpPr txBox="1"/>
              <p:nvPr/>
            </p:nvSpPr>
            <p:spPr bwMode="gray">
              <a:xfrm flipH="1">
                <a:off x="6562834" y="312841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95B75D4-1C0F-1F57-DB36-D5097DB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2834" y="3128412"/>
                <a:ext cx="283769" cy="1927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F882BFB-6E53-2F37-E6D5-32F6701947DE}"/>
                  </a:ext>
                </a:extLst>
              </p:cNvPr>
              <p:cNvSpPr txBox="1"/>
              <p:nvPr/>
            </p:nvSpPr>
            <p:spPr bwMode="gray">
              <a:xfrm flipH="1">
                <a:off x="6562834" y="3272498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F882BFB-6E53-2F37-E6D5-32F670194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2834" y="3272498"/>
                <a:ext cx="283769" cy="1927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CB88B6D-53A1-1630-AA44-D35D35B1B555}"/>
              </a:ext>
            </a:extLst>
          </p:cNvPr>
          <p:cNvGrpSpPr/>
          <p:nvPr/>
        </p:nvGrpSpPr>
        <p:grpSpPr>
          <a:xfrm>
            <a:off x="5269229" y="2700601"/>
            <a:ext cx="1605768" cy="994195"/>
            <a:chOff x="5269229" y="2700601"/>
            <a:chExt cx="1605768" cy="9941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CB7B18-702B-1DB8-6A2F-E967600A7A1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229" y="2735837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1CB7B18-702B-1DB8-6A2F-E967600A7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229" y="2735837"/>
                  <a:ext cx="283769" cy="21602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E6FABF2-DDEC-607C-50A6-8775DC3A36DD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5269229" y="2951860"/>
              <a:ext cx="1605768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52582C6-10C4-9FE7-CD1A-D3E29A8E2AA5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459" y="297509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52582C6-10C4-9FE7-CD1A-D3E29A8E2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459" y="2975094"/>
                  <a:ext cx="283769" cy="1927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A93FB5A-C3AF-73AA-F54A-551D925EDDA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459" y="311918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A93FB5A-C3AF-73AA-F54A-551D925ED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459" y="3119180"/>
                  <a:ext cx="283769" cy="1927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76D70B-70B0-B31E-47C3-BD8F144264B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459" y="326326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76D70B-70B0-B31E-47C3-BD8F14426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459" y="3263266"/>
                  <a:ext cx="283769" cy="19278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03ABA27-6BB6-4F02-076A-603D95E1C89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69459" y="340735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03ABA27-6BB6-4F02-076A-603D95E1C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69459" y="3407352"/>
                  <a:ext cx="283769" cy="19278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2C8F8E-910C-992C-8AB4-9CD659E27D02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552998" y="2700601"/>
              <a:ext cx="979" cy="99419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76C6F48-C910-AA32-4554-B8217692229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047" y="2735837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76C6F48-C910-AA32-4554-B82176922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047" y="2735837"/>
                  <a:ext cx="283769" cy="21602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D7B310B-A9FC-2FA6-35B4-11B6A7B92A3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277" y="297509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D7B310B-A9FC-2FA6-35B4-11B6A7B92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277" y="2975094"/>
                  <a:ext cx="283769" cy="1927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A31DC7F-373A-DB26-A5A5-E9876A064E8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277" y="311918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A31DC7F-373A-DB26-A5A5-E9876A064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277" y="3119180"/>
                  <a:ext cx="283769" cy="1927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1633F39-6E34-98A6-3A2C-56BBEF4492E3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277" y="326326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1633F39-6E34-98A6-3A2C-56BBEF449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277" y="3263266"/>
                  <a:ext cx="283769" cy="19278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8ACBCAC-6150-7A35-542F-AF5EE491F3A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5277" y="340735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8ACBCAC-6150-7A35-542F-AF5EE491F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5277" y="3407352"/>
                  <a:ext cx="283769" cy="1927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51D12B2-6931-1F7E-21F2-6342F4DCCA3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95588" y="273583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51D12B2-6931-1F7E-21F2-6342F4DCC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95588" y="2735836"/>
                  <a:ext cx="283769" cy="21602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DF170AE-E308-8E05-580C-FC786CB6A46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45639" y="273583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DF170AE-E308-8E05-580C-FC786CB6A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45639" y="2735836"/>
                  <a:ext cx="283769" cy="21602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58A8251-A640-A75A-B660-DB171C4825EF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59394" y="312529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58A8251-A640-A75A-B660-DB171C482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59394" y="3125299"/>
                  <a:ext cx="283769" cy="19278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3C45ADE-25CE-810E-C3CB-59ACE2AF815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59394" y="326938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3C45ADE-25CE-810E-C3CB-59ACE2AF8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59394" y="3269385"/>
                  <a:ext cx="283769" cy="19278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FEE2B71-1775-CAF4-B05D-CBFB60F0A31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59394" y="341347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FEE2B71-1775-CAF4-B05D-CBFB60F0A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59394" y="3413471"/>
                  <a:ext cx="283769" cy="192786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DA92EFB-1966-E6AD-CDAC-BAEB7EF4E78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09777" y="327249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DA92EFB-1966-E6AD-CDAC-BAEB7EF4E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09777" y="3272498"/>
                  <a:ext cx="283769" cy="1927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9019AB-44CA-63DD-DF43-9768749E614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09777" y="341658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9019AB-44CA-63DD-DF43-9768749E6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09777" y="3416584"/>
                  <a:ext cx="283769" cy="19278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A337FBC-2C2C-C9D8-2DD9-76A58EACAA03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591228" y="2736219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A337FBC-2C2C-C9D8-2DD9-76A58EACA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591228" y="2736219"/>
                  <a:ext cx="283769" cy="21602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5C6F4E2-900B-7DF4-6BD6-A556A0CBED7B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562834" y="341658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5C6F4E2-900B-7DF4-6BD6-A556A0CBE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562834" y="3416584"/>
                  <a:ext cx="283769" cy="192786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019F76E-A0E0-C4EE-40B2-C406BED49387}"/>
                  </a:ext>
                </a:extLst>
              </p:cNvPr>
              <p:cNvSpPr txBox="1"/>
              <p:nvPr/>
            </p:nvSpPr>
            <p:spPr bwMode="gray">
              <a:xfrm flipH="1">
                <a:off x="5860653" y="4162423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019F76E-A0E0-C4EE-40B2-C406BED49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5860653" y="4162423"/>
                <a:ext cx="283769" cy="19278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0D457D0-AF7B-21CB-12A7-4D2B022A87AF}"/>
                  </a:ext>
                </a:extLst>
              </p:cNvPr>
              <p:cNvSpPr txBox="1"/>
              <p:nvPr/>
            </p:nvSpPr>
            <p:spPr bwMode="gray">
              <a:xfrm flipH="1">
                <a:off x="6211036" y="416553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0D457D0-AF7B-21CB-12A7-4D2B022A8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11036" y="4165536"/>
                <a:ext cx="283769" cy="19278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B493969-A246-8CA6-F024-E13D3FEBDAC7}"/>
                  </a:ext>
                </a:extLst>
              </p:cNvPr>
              <p:cNvSpPr txBox="1"/>
              <p:nvPr/>
            </p:nvSpPr>
            <p:spPr bwMode="gray">
              <a:xfrm flipH="1">
                <a:off x="6211036" y="430962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B493969-A246-8CA6-F024-E13D3FEBD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211036" y="4309622"/>
                <a:ext cx="283769" cy="19278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11920CD-F27F-A211-4CD8-04423F0A1474}"/>
                  </a:ext>
                </a:extLst>
              </p:cNvPr>
              <p:cNvSpPr txBox="1"/>
              <p:nvPr/>
            </p:nvSpPr>
            <p:spPr bwMode="gray">
              <a:xfrm flipH="1">
                <a:off x="6564093" y="4165536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11920CD-F27F-A211-4CD8-04423F0A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4093" y="4165536"/>
                <a:ext cx="283769" cy="19278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59794D6-C4D6-A1FE-53AC-E1C096659889}"/>
                  </a:ext>
                </a:extLst>
              </p:cNvPr>
              <p:cNvSpPr txBox="1"/>
              <p:nvPr/>
            </p:nvSpPr>
            <p:spPr bwMode="gray">
              <a:xfrm flipH="1">
                <a:off x="6564093" y="4309622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59794D6-C4D6-A1FE-53AC-E1C09665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4093" y="4309622"/>
                <a:ext cx="283769" cy="19278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C165167-EBCD-5C0A-A301-60DE253A0E44}"/>
                  </a:ext>
                </a:extLst>
              </p:cNvPr>
              <p:cNvSpPr txBox="1"/>
              <p:nvPr/>
            </p:nvSpPr>
            <p:spPr bwMode="gray">
              <a:xfrm flipH="1">
                <a:off x="6564093" y="4453708"/>
                <a:ext cx="283769" cy="1927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C165167-EBCD-5C0A-A301-60DE253A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flipH="1">
                <a:off x="6564093" y="4453708"/>
                <a:ext cx="283769" cy="19278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2F77A6-0029-C227-6D59-7687207C4D04}"/>
              </a:ext>
            </a:extLst>
          </p:cNvPr>
          <p:cNvGrpSpPr/>
          <p:nvPr/>
        </p:nvGrpSpPr>
        <p:grpSpPr>
          <a:xfrm>
            <a:off x="5270488" y="3881811"/>
            <a:ext cx="1605768" cy="994195"/>
            <a:chOff x="5270488" y="3881811"/>
            <a:chExt cx="1605768" cy="9941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C28A145-F3D4-6B64-97A7-A80A7F0EAE7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488" y="3917047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C28A145-F3D4-6B64-97A7-A80A7F0EA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488" y="3917047"/>
                  <a:ext cx="283769" cy="21602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4D3A8D2-A829-4F85-9BCF-885E400C854D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5270488" y="4133070"/>
              <a:ext cx="1605768" cy="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8F020A1-25EA-7396-A343-65EA36DC19A8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718" y="415630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8F020A1-25EA-7396-A343-65EA36DC1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718" y="4156304"/>
                  <a:ext cx="283769" cy="192786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84EC1D0E-4C9C-883C-284B-F84AF950EE8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718" y="430039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84EC1D0E-4C9C-883C-284B-F84AF950E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718" y="4300390"/>
                  <a:ext cx="283769" cy="192786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33D4843-092A-2B96-DCE3-2ACDAF757C21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718" y="444447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33D4843-092A-2B96-DCE3-2ACDAF757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718" y="4444476"/>
                  <a:ext cx="283769" cy="192786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D1311A7-4840-2AB2-607A-5CC56B6E34A4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270718" y="458856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D1311A7-4840-2AB2-607A-5CC56B6E3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270718" y="4588562"/>
                  <a:ext cx="283769" cy="192786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891B7C7-0EEE-C840-EC97-C9C37F414C34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554257" y="3881811"/>
              <a:ext cx="979" cy="99419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4B80A4D-2763-0326-F22F-A5E70FF7C12E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306" y="3917047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D4B80A4D-2763-0326-F22F-A5E70FF7C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306" y="3917047"/>
                  <a:ext cx="283769" cy="21602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970B39C-B389-928B-D524-72082CA4A91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536" y="415630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970B39C-B389-928B-D524-72082CA4A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536" y="4156304"/>
                  <a:ext cx="283769" cy="192786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F62A2E15-CC94-F863-A301-856C285067C5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536" y="4300390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F62A2E15-CC94-F863-A301-856C28506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536" y="4300390"/>
                  <a:ext cx="283769" cy="19278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615C354A-FE48-6172-BBAA-8AA1B90B6792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536" y="4444476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615C354A-FE48-6172-BBAA-8AA1B90B6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536" y="4444476"/>
                  <a:ext cx="283769" cy="192786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8D94C2CA-7633-2AC9-9CDB-108F3F808253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576536" y="4588562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8D94C2CA-7633-2AC9-9CDB-108F3F808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576536" y="4588562"/>
                  <a:ext cx="283769" cy="192786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9C806E5-464C-B6E0-02D1-F43FA274875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96847" y="391704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9C806E5-464C-B6E0-02D1-F43FA2748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96847" y="3917046"/>
                  <a:ext cx="283769" cy="216024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96007AA-B70D-434C-346D-E5787DDD773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46898" y="3917046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96007AA-B70D-434C-346D-E5787DDD7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46898" y="3917046"/>
                  <a:ext cx="283769" cy="21602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E88E4C4-8A66-450D-249D-7A11624F5AF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60653" y="4306509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E88E4C4-8A66-450D-249D-7A11624F5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60653" y="4306509"/>
                  <a:ext cx="283769" cy="192786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65671A4-4696-060A-2740-615DA30D149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60653" y="4450595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65671A4-4696-060A-2740-615DA30D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60653" y="4450595"/>
                  <a:ext cx="283769" cy="19278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235A961-641D-68C4-E1EE-3558C93C1546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5860653" y="4594681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235A961-641D-68C4-E1EE-3558C93C1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5860653" y="4594681"/>
                  <a:ext cx="283769" cy="192786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E5AB2E7-2147-5F39-2BFB-69DEA9E24820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11036" y="4453708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E5AB2E7-2147-5F39-2BFB-69DEA9E24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11036" y="4453708"/>
                  <a:ext cx="283769" cy="1927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F209E00-95EF-36F7-1AD2-0E57EEBF0A39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211036" y="459779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F209E00-95EF-36F7-1AD2-0E57EEBF0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211036" y="4597794"/>
                  <a:ext cx="283769" cy="192786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81871C4-B373-BCAF-3D91-F07B26BCF8CC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592487" y="3917429"/>
                  <a:ext cx="283769" cy="2160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81871C4-B373-BCAF-3D91-F07B26BCF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592487" y="3917429"/>
                  <a:ext cx="283769" cy="216024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4575486-0C89-06E6-36D3-66FADABE32D7}"/>
                    </a:ext>
                  </a:extLst>
                </p:cNvPr>
                <p:cNvSpPr txBox="1"/>
                <p:nvPr/>
              </p:nvSpPr>
              <p:spPr bwMode="gray">
                <a:xfrm flipH="1">
                  <a:off x="6564093" y="4597794"/>
                  <a:ext cx="283769" cy="1927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  <a:buSzPct val="9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4575486-0C89-06E6-36D3-66FADABE3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 flipH="1">
                  <a:off x="6564093" y="4597794"/>
                  <a:ext cx="283769" cy="192786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5AA3FEF-B295-2D23-04DE-28FD5A163D7F}"/>
                  </a:ext>
                </a:extLst>
              </p:cNvPr>
              <p:cNvSpPr txBox="1"/>
              <p:nvPr/>
            </p:nvSpPr>
            <p:spPr bwMode="gray">
              <a:xfrm>
                <a:off x="766648" y="1580578"/>
                <a:ext cx="5645385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5AA3FEF-B295-2D23-04DE-28FD5A16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6648" y="1580578"/>
                <a:ext cx="5645385" cy="412549"/>
              </a:xfrm>
              <a:prstGeom prst="rect">
                <a:avLst/>
              </a:prstGeom>
              <a:blipFill>
                <a:blip r:embed="rId5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99AC764-9F02-2F3C-12E8-1F4D578F1E2E}"/>
                  </a:ext>
                </a:extLst>
              </p:cNvPr>
              <p:cNvSpPr txBox="1"/>
              <p:nvPr/>
            </p:nvSpPr>
            <p:spPr bwMode="gray">
              <a:xfrm>
                <a:off x="745634" y="1975054"/>
                <a:ext cx="5957345" cy="4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4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99AC764-9F02-2F3C-12E8-1F4D578F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634" y="1975054"/>
                <a:ext cx="5957345" cy="412549"/>
              </a:xfrm>
              <a:prstGeom prst="rect">
                <a:avLst/>
              </a:prstGeom>
              <a:blipFill>
                <a:blip r:embed="rId5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201538C-723C-A416-C41B-B38364FDDE79}"/>
                  </a:ext>
                </a:extLst>
              </p:cNvPr>
              <p:cNvSpPr txBox="1"/>
              <p:nvPr/>
            </p:nvSpPr>
            <p:spPr bwMode="gray">
              <a:xfrm>
                <a:off x="358776" y="2789002"/>
                <a:ext cx="3896118" cy="268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fName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201538C-723C-A416-C41B-B38364FD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8776" y="2789002"/>
                <a:ext cx="3896118" cy="268984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A95B731-4A05-EE12-5E5D-2279476B9048}"/>
                  </a:ext>
                </a:extLst>
              </p:cNvPr>
              <p:cNvSpPr txBox="1"/>
              <p:nvPr/>
            </p:nvSpPr>
            <p:spPr bwMode="gray">
              <a:xfrm>
                <a:off x="369311" y="3023105"/>
                <a:ext cx="3896118" cy="268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fName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A95B731-4A05-EE12-5E5D-2279476B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9311" y="3023105"/>
                <a:ext cx="3896118" cy="26898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CA8EDA9-4165-0E9B-1469-ED33A743DA75}"/>
                  </a:ext>
                </a:extLst>
              </p:cNvPr>
              <p:cNvSpPr txBox="1"/>
              <p:nvPr/>
            </p:nvSpPr>
            <p:spPr bwMode="gray">
              <a:xfrm>
                <a:off x="368562" y="3266302"/>
                <a:ext cx="3896118" cy="268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</m:fName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rows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050" b="0" i="0" smtClean="0">
                          <a:latin typeface="Cambria Math" panose="02040503050406030204" pitchFamily="18" charset="0"/>
                        </a:rPr>
                        <m:t>columns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CA8EDA9-4165-0E9B-1469-ED33A743D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8562" y="3266302"/>
                <a:ext cx="3896118" cy="26898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4D44C49-3266-233C-2C2D-93C186F9662F}"/>
                  </a:ext>
                </a:extLst>
              </p:cNvPr>
              <p:cNvSpPr txBox="1"/>
              <p:nvPr/>
            </p:nvSpPr>
            <p:spPr bwMode="gray">
              <a:xfrm>
                <a:off x="415039" y="3513221"/>
                <a:ext cx="4281313" cy="32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+1,3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05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4D44C49-3266-233C-2C2D-93C186F9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5039" y="3513221"/>
                <a:ext cx="4281313" cy="32047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682029A-6C8E-4017-BCBD-62BC19881DE5}"/>
                  </a:ext>
                </a:extLst>
              </p:cNvPr>
              <p:cNvSpPr txBox="1"/>
              <p:nvPr/>
            </p:nvSpPr>
            <p:spPr bwMode="gray">
              <a:xfrm>
                <a:off x="415039" y="3774341"/>
                <a:ext cx="4281313" cy="32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+1,4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05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682029A-6C8E-4017-BCBD-62BC1988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5039" y="3774341"/>
                <a:ext cx="4281313" cy="32047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A17CFB5-35C9-7360-3FF3-ACCC3122D2DC}"/>
                  </a:ext>
                </a:extLst>
              </p:cNvPr>
              <p:cNvSpPr txBox="1"/>
              <p:nvPr/>
            </p:nvSpPr>
            <p:spPr bwMode="gray">
              <a:xfrm>
                <a:off x="467544" y="4037108"/>
                <a:ext cx="4281313" cy="320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1,2,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+1,4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rows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050">
                                  <a:latin typeface="Cambria Math" panose="02040503050406030204" pitchFamily="18" charset="0"/>
                                </a:rPr>
                                <m:t>columns</m:t>
                              </m:r>
                              <m:d>
                                <m:d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columns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DE" sz="105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A17CFB5-35C9-7360-3FF3-ACCC3122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7544" y="4037108"/>
                <a:ext cx="4281313" cy="32047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F4C6F28-EB5C-AEFD-9902-387F35D64244}"/>
              </a:ext>
            </a:extLst>
          </p:cNvPr>
          <p:cNvCxnSpPr>
            <a:cxnSpLocks/>
            <a:stCxn id="185" idx="3"/>
            <a:endCxn id="170" idx="3"/>
          </p:cNvCxnSpPr>
          <p:nvPr/>
        </p:nvCxnSpPr>
        <p:spPr bwMode="gray">
          <a:xfrm>
            <a:off x="4696352" y="3673457"/>
            <a:ext cx="1514684" cy="5884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F7A4F74-19AE-1CC3-3FC4-DFA607FBB72E}"/>
              </a:ext>
            </a:extLst>
          </p:cNvPr>
          <p:cNvCxnSpPr>
            <a:cxnSpLocks/>
            <a:stCxn id="186" idx="3"/>
            <a:endCxn id="175" idx="3"/>
          </p:cNvCxnSpPr>
          <p:nvPr/>
        </p:nvCxnSpPr>
        <p:spPr bwMode="gray">
          <a:xfrm>
            <a:off x="4696352" y="3934577"/>
            <a:ext cx="1867741" cy="4714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1CB115C-2AC2-05DF-ACFC-4727620E9C01}"/>
              </a:ext>
            </a:extLst>
          </p:cNvPr>
          <p:cNvCxnSpPr>
            <a:cxnSpLocks/>
            <a:stCxn id="187" idx="3"/>
            <a:endCxn id="174" idx="3"/>
          </p:cNvCxnSpPr>
          <p:nvPr/>
        </p:nvCxnSpPr>
        <p:spPr bwMode="gray">
          <a:xfrm>
            <a:off x="4748857" y="4197344"/>
            <a:ext cx="1815236" cy="645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99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83" grpId="0"/>
      <p:bldP spid="95" grpId="0"/>
      <p:bldP spid="96" grpId="0"/>
      <p:bldP spid="109" grpId="0"/>
      <p:bldP spid="110" grpId="0"/>
      <p:bldP spid="111" grpId="0"/>
      <p:bldP spid="166" grpId="0"/>
      <p:bldP spid="170" grpId="0"/>
      <p:bldP spid="171" grpId="0"/>
      <p:bldP spid="174" grpId="0"/>
      <p:bldP spid="175" grpId="0"/>
      <p:bldP spid="176" grpId="0"/>
      <p:bldP spid="180" grpId="0"/>
      <p:bldP spid="181" grpId="0"/>
      <p:bldP spid="183" grpId="0"/>
      <p:bldP spid="184" grpId="0"/>
      <p:bldP spid="185" grpId="0"/>
      <p:bldP spid="186" grpId="0"/>
      <p:bldP spid="1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D17411-9162-9AF6-8F24-9EDB8C1B5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 dirty="0"/>
              <a:t>Greedy</a:t>
            </a:r>
            <a:r>
              <a:rPr lang="de-DE" b="1" dirty="0"/>
              <a:t> Optimierung</a:t>
            </a:r>
          </a:p>
          <a:p>
            <a:pPr lvl="1"/>
            <a:r>
              <a:rPr lang="de-DE" sz="1200" dirty="0"/>
              <a:t>Wenn noch keine optimale Lösung gefunden ist, evaluiere die „Nachbarschaft“-Lösung, die so „nah“ als möglich am Ziel ist</a:t>
            </a:r>
          </a:p>
          <a:p>
            <a:pPr lvl="1"/>
            <a:r>
              <a:rPr lang="de-DE" sz="1200" dirty="0" err="1"/>
              <a:t>Dijkstra‘s</a:t>
            </a:r>
            <a:r>
              <a:rPr lang="de-DE" sz="1200" dirty="0"/>
              <a:t> und </a:t>
            </a:r>
            <a:r>
              <a:rPr lang="de-DE" sz="1200" dirty="0" err="1"/>
              <a:t>Prim‘s</a:t>
            </a:r>
            <a:r>
              <a:rPr lang="de-DE" sz="1200" dirty="0"/>
              <a:t> Algorithmus sind Beispiele von </a:t>
            </a:r>
            <a:r>
              <a:rPr lang="en-US" sz="1200" i="1" dirty="0"/>
              <a:t>greedy </a:t>
            </a:r>
            <a:r>
              <a:rPr lang="de-DE" sz="1200" dirty="0"/>
              <a:t>Algorithmen</a:t>
            </a:r>
            <a:endParaRPr lang="de-DE" dirty="0"/>
          </a:p>
          <a:p>
            <a:r>
              <a:rPr lang="de-DE" b="1" dirty="0"/>
              <a:t>Heuristische Optimierung und A* Algorithmus</a:t>
            </a:r>
          </a:p>
          <a:p>
            <a:pPr lvl="1"/>
            <a:r>
              <a:rPr lang="de-DE" sz="1200" dirty="0"/>
              <a:t>Eine Heuristik ist eine Abschätzung der Kosten bis zur optimalen Lösung sind</a:t>
            </a:r>
          </a:p>
          <a:p>
            <a:pPr lvl="1"/>
            <a:r>
              <a:rPr lang="de-DE" sz="1200" dirty="0"/>
              <a:t>Wenn die Heuristik Null ist, gibt es keine Verbesserungen</a:t>
            </a:r>
          </a:p>
          <a:p>
            <a:pPr lvl="1"/>
            <a:r>
              <a:rPr lang="de-DE" sz="1200" dirty="0"/>
              <a:t>Wenn die Heuristik die echten verbleibenden Kosten sind, wird die optimale Lösung sofort durch A* gefunden!</a:t>
            </a:r>
          </a:p>
          <a:p>
            <a:r>
              <a:rPr lang="de-DE" b="1" dirty="0"/>
              <a:t>Dynamische Programmierung</a:t>
            </a:r>
          </a:p>
          <a:p>
            <a:pPr lvl="1"/>
            <a:r>
              <a:rPr lang="de-DE" altLang="de-DE" sz="1200" dirty="0"/>
              <a:t>Paradigma für Algorithmen, dass Rechenzeit durch Speichern von Zwischenlösung einspart</a:t>
            </a:r>
          </a:p>
          <a:p>
            <a:pPr lvl="1"/>
            <a:r>
              <a:rPr lang="de-DE" sz="1200" dirty="0"/>
              <a:t>Kann immer dann genutzt werden, wenn ein Problem in “kleinere“ Teilprobleme zerlegt werden kann und die optimale Entscheidung durch optimale Lösung der Teilprobleme berechnet werden kann („Bellmann Gleichung“)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761686-91B7-2CD9-ECD2-958E3803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347146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</a:t>
            </a:r>
            <a:r>
              <a:rPr lang="de-DE"/>
              <a:t>zur Klausur!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472D13-D6FD-5BF8-3713-C60E8B57312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Wechselgeld ausgeben</a:t>
                </a:r>
              </a:p>
              <a:p>
                <a:pPr lvl="1"/>
                <a:r>
                  <a:rPr lang="de-DE" sz="1200" b="1" dirty="0"/>
                  <a:t>Gegeben</a:t>
                </a:r>
                <a:r>
                  <a:rPr lang="de-DE" sz="1200" dirty="0"/>
                  <a:t>: </a:t>
                </a:r>
              </a:p>
              <a:p>
                <a:pPr marL="879475" lvl="2" indent="-342900">
                  <a:buFont typeface="+mj-lt"/>
                  <a:buAutoNum type="arabicPeriod"/>
                </a:pPr>
                <a:r>
                  <a:rPr lang="de-DE" sz="1200" dirty="0"/>
                  <a:t>Feste Anzahl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von Münzen mit Nennwert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200" dirty="0"/>
              </a:p>
              <a:p>
                <a:pPr marL="879475" lvl="2" indent="-342900">
                  <a:buFont typeface="+mj-lt"/>
                  <a:buAutoNum type="arabicPeriod"/>
                </a:pPr>
                <a:r>
                  <a:rPr lang="de-DE" sz="1200" dirty="0"/>
                  <a:t>Zielwert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dirty="0"/>
                  <a:t> der ausgegeben werden soll</a:t>
                </a:r>
              </a:p>
              <a:p>
                <a:pPr lvl="1"/>
                <a:r>
                  <a:rPr lang="de-DE" sz="1200" b="1" dirty="0"/>
                  <a:t>Gesucht</a:t>
                </a:r>
                <a:r>
                  <a:rPr lang="de-DE" sz="1200" dirty="0"/>
                  <a:t>: </a:t>
                </a:r>
              </a:p>
              <a:p>
                <a:pPr marL="879475" lvl="2" indent="-342900">
                  <a:buFont typeface="+mj-lt"/>
                  <a:buAutoNum type="arabicPeriod"/>
                </a:pPr>
                <a:r>
                  <a:rPr lang="de-DE" sz="1200" dirty="0"/>
                  <a:t>Kleinste Anzahl Münzen, um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sz="1200" dirty="0"/>
                  <a:t> auszugeben</a:t>
                </a:r>
              </a:p>
              <a:p>
                <a:pPr marL="169863" indent="-171450"/>
                <a:r>
                  <a:rPr lang="de-DE" b="1" dirty="0"/>
                  <a:t>Darstellung als Optimierungsproblem</a:t>
                </a:r>
              </a:p>
              <a:p>
                <a:pPr marL="438150" lvl="1" indent="-171450"/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sz="1200" dirty="0"/>
                  <a:t> ist ein Vektor der Anzahl ausgegebener Münzen von Nennwert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472D13-D6FD-5BF8-3713-C60E8B573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923B99-F685-9268-4B77-4758FBED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Optimierungsprobleme: Beispiel</a:t>
            </a:r>
            <a:endParaRPr lang="en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8D91BC-18B7-8C1B-41C9-040F606180C3}"/>
              </a:ext>
            </a:extLst>
          </p:cNvPr>
          <p:cNvGrpSpPr/>
          <p:nvPr/>
        </p:nvGrpSpPr>
        <p:grpSpPr>
          <a:xfrm>
            <a:off x="6732240" y="1347614"/>
            <a:ext cx="2500866" cy="941117"/>
            <a:chOff x="5239486" y="1349518"/>
            <a:chExt cx="4879928" cy="9411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415DEE3-D8F5-824D-91A4-28D609BF6557}"/>
                    </a:ext>
                  </a:extLst>
                </p:cNvPr>
                <p:cNvSpPr txBox="1"/>
                <p:nvPr/>
              </p:nvSpPr>
              <p:spPr bwMode="gray">
                <a:xfrm>
                  <a:off x="5239486" y="1349518"/>
                  <a:ext cx="468331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415DEE3-D8F5-824D-91A4-28D609BF6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5239486" y="1349518"/>
                  <a:ext cx="4683318" cy="261610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FB8A797-6B2E-A8CE-3C31-A302B582EDD1}"/>
                    </a:ext>
                  </a:extLst>
                </p:cNvPr>
                <p:cNvSpPr txBox="1"/>
                <p:nvPr/>
              </p:nvSpPr>
              <p:spPr bwMode="gray">
                <a:xfrm>
                  <a:off x="5436096" y="1707654"/>
                  <a:ext cx="468331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≤0    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100" i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alle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FB8A797-6B2E-A8CE-3C31-A302B582E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5436096" y="1707654"/>
                  <a:ext cx="4683318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E3A0FF7-7172-BB7F-557E-49A049490225}"/>
                    </a:ext>
                  </a:extLst>
                </p:cNvPr>
                <p:cNvSpPr txBox="1"/>
                <p:nvPr/>
              </p:nvSpPr>
              <p:spPr bwMode="gray">
                <a:xfrm>
                  <a:off x="5436096" y="2015431"/>
                  <a:ext cx="4683318" cy="275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=0    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1100" i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alle</m:t>
                        </m:r>
                        <m:r>
                          <a:rPr lang="en-US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E3A0FF7-7172-BB7F-557E-49A049490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5436096" y="2015431"/>
                  <a:ext cx="4683318" cy="275204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C5201F-95C5-5E38-3CCA-C618FF76AA4A}"/>
              </a:ext>
            </a:extLst>
          </p:cNvPr>
          <p:cNvSpPr/>
          <p:nvPr/>
        </p:nvSpPr>
        <p:spPr bwMode="gray">
          <a:xfrm>
            <a:off x="6832999" y="1131590"/>
            <a:ext cx="2220595" cy="14401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pic>
        <p:nvPicPr>
          <p:cNvPr id="10" name="Picture 2" descr="http://www.angelfire.com/or2/piaristen/euro/allemuenzeny.jpg">
            <a:extLst>
              <a:ext uri="{FF2B5EF4-FFF2-40B4-BE49-F238E27FC236}">
                <a16:creationId xmlns:a16="http://schemas.microsoft.com/office/drawing/2014/main" id="{095C6775-50EE-AEC0-7BEA-4FAC143F8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4502" y="1609224"/>
            <a:ext cx="2067738" cy="11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9CF74-B0A1-15A4-2798-94E2931F06BE}"/>
              </a:ext>
            </a:extLst>
          </p:cNvPr>
          <p:cNvSpPr txBox="1"/>
          <p:nvPr/>
        </p:nvSpPr>
        <p:spPr bwMode="gray">
          <a:xfrm>
            <a:off x="4834849" y="1478419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5x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83B5A-5816-991C-CA53-917739F98CD9}"/>
              </a:ext>
            </a:extLst>
          </p:cNvPr>
          <p:cNvSpPr txBox="1"/>
          <p:nvPr/>
        </p:nvSpPr>
        <p:spPr bwMode="gray">
          <a:xfrm>
            <a:off x="5390982" y="1478419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3x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06E15-0482-87F9-87C0-42916E505BDF}"/>
              </a:ext>
            </a:extLst>
          </p:cNvPr>
          <p:cNvSpPr txBox="1"/>
          <p:nvPr/>
        </p:nvSpPr>
        <p:spPr bwMode="gray">
          <a:xfrm>
            <a:off x="5885420" y="1478419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0x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ED789-F3FE-8E5D-0C6B-6F6CA87497BB}"/>
              </a:ext>
            </a:extLst>
          </p:cNvPr>
          <p:cNvSpPr txBox="1"/>
          <p:nvPr/>
        </p:nvSpPr>
        <p:spPr bwMode="gray">
          <a:xfrm>
            <a:off x="6379858" y="1478419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2x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CB459-6F56-7A75-F712-0CF2C655212C}"/>
              </a:ext>
            </a:extLst>
          </p:cNvPr>
          <p:cNvSpPr txBox="1"/>
          <p:nvPr/>
        </p:nvSpPr>
        <p:spPr bwMode="gray">
          <a:xfrm>
            <a:off x="4891753" y="2617336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4x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E107A6-16D7-2A07-FB5A-7B07B55D0BF4}"/>
              </a:ext>
            </a:extLst>
          </p:cNvPr>
          <p:cNvSpPr txBox="1"/>
          <p:nvPr/>
        </p:nvSpPr>
        <p:spPr bwMode="gray">
          <a:xfrm>
            <a:off x="5390982" y="2617336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3x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2EF44-EA16-BEAC-15E6-99A2A1D3C242}"/>
              </a:ext>
            </a:extLst>
          </p:cNvPr>
          <p:cNvSpPr txBox="1"/>
          <p:nvPr/>
        </p:nvSpPr>
        <p:spPr bwMode="gray">
          <a:xfrm>
            <a:off x="5857211" y="2624991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1x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E7509-8040-91CE-1168-A5B6462EDB72}"/>
              </a:ext>
            </a:extLst>
          </p:cNvPr>
          <p:cNvSpPr txBox="1"/>
          <p:nvPr/>
        </p:nvSpPr>
        <p:spPr bwMode="gray">
          <a:xfrm>
            <a:off x="6334067" y="2594102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/>
              <a:t>9x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5F4CFB-1701-427B-51BE-E8C43A3BDE36}"/>
                  </a:ext>
                </a:extLst>
              </p:cNvPr>
              <p:cNvSpPr txBox="1"/>
              <p:nvPr/>
            </p:nvSpPr>
            <p:spPr bwMode="gray">
              <a:xfrm>
                <a:off x="1187624" y="3507854"/>
                <a:ext cx="2400107" cy="506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5F4CFB-1701-427B-51BE-E8C43A3BD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7624" y="3507854"/>
                <a:ext cx="2400107" cy="506036"/>
              </a:xfrm>
              <a:prstGeom prst="rect">
                <a:avLst/>
              </a:prstGeom>
              <a:blipFill>
                <a:blip r:embed="rId7"/>
                <a:stretch>
                  <a:fillRect t="-112500" b="-16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692524-0381-D8F5-FB91-1AE8F39F434B}"/>
                  </a:ext>
                </a:extLst>
              </p:cNvPr>
              <p:cNvSpPr txBox="1"/>
              <p:nvPr/>
            </p:nvSpPr>
            <p:spPr bwMode="gray">
              <a:xfrm>
                <a:off x="1259632" y="4005356"/>
                <a:ext cx="232809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692524-0381-D8F5-FB91-1AE8F39F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9632" y="4005356"/>
                <a:ext cx="232809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198A4A-03DF-54DF-6F42-725A2B027083}"/>
                  </a:ext>
                </a:extLst>
              </p:cNvPr>
              <p:cNvSpPr txBox="1"/>
              <p:nvPr/>
            </p:nvSpPr>
            <p:spPr bwMode="gray">
              <a:xfrm>
                <a:off x="1397194" y="4258432"/>
                <a:ext cx="2526734" cy="503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198A4A-03DF-54DF-6F42-725A2B027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97194" y="4258432"/>
                <a:ext cx="2526734" cy="503086"/>
              </a:xfrm>
              <a:prstGeom prst="rect">
                <a:avLst/>
              </a:prstGeom>
              <a:blipFill>
                <a:blip r:embed="rId9"/>
                <a:stretch>
                  <a:fillRect t="-112500" b="-16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91D017D-196C-C9E6-770A-E975A0FCA4CF}"/>
              </a:ext>
            </a:extLst>
          </p:cNvPr>
          <p:cNvSpPr txBox="1"/>
          <p:nvPr/>
        </p:nvSpPr>
        <p:spPr bwMode="gray">
          <a:xfrm flipH="1">
            <a:off x="3783986" y="3447482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Gesamtanzahl an Münzen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9024B7-AA11-B447-2F84-E25968116F32}"/>
              </a:ext>
            </a:extLst>
          </p:cNvPr>
          <p:cNvCxnSpPr>
            <a:cxnSpLocks/>
            <a:stCxn id="23" idx="3"/>
          </p:cNvCxnSpPr>
          <p:nvPr/>
        </p:nvCxnSpPr>
        <p:spPr bwMode="gray">
          <a:xfrm flipH="1">
            <a:off x="2832248" y="3640201"/>
            <a:ext cx="951738" cy="97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5BD901-CB5B-1749-A3EC-7ED7B5CF8F51}"/>
              </a:ext>
            </a:extLst>
          </p:cNvPr>
          <p:cNvSpPr txBox="1"/>
          <p:nvPr/>
        </p:nvSpPr>
        <p:spPr bwMode="gray">
          <a:xfrm flipH="1">
            <a:off x="3923928" y="3858066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Stellt sicher, dass nicht mehr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Münzen ausgegeben werden,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als vorhanden sind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DC270E-BFA7-1C77-EF96-A62ED6BEAF1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2972190" y="4050785"/>
            <a:ext cx="951738" cy="97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DE5DCB-BE84-5D1F-6541-F499625E8D85}"/>
              </a:ext>
            </a:extLst>
          </p:cNvPr>
          <p:cNvSpPr txBox="1"/>
          <p:nvPr/>
        </p:nvSpPr>
        <p:spPr bwMode="gray">
          <a:xfrm flipH="1">
            <a:off x="4317726" y="4511392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Der ausgegebene Betrag muss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dem Zielwert entsprechen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D16099-75AF-83E0-B5A2-F74135BC0F79}"/>
              </a:ext>
            </a:extLst>
          </p:cNvPr>
          <p:cNvCxnSpPr>
            <a:cxnSpLocks/>
            <a:stCxn id="28" idx="3"/>
          </p:cNvCxnSpPr>
          <p:nvPr/>
        </p:nvCxnSpPr>
        <p:spPr bwMode="gray">
          <a:xfrm flipH="1" flipV="1">
            <a:off x="3347864" y="4534855"/>
            <a:ext cx="969862" cy="1692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08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i="1" dirty="0"/>
              <a:t>Greedy</a:t>
            </a:r>
            <a:r>
              <a:rPr lang="de-DE" b="1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0474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37CFDC5-0256-EFCA-1804-C393A9FD4AF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de-DE" b="1" dirty="0"/>
                  <a:t>Problemklasse</a:t>
                </a:r>
                <a:r>
                  <a:rPr lang="de-DE" dirty="0"/>
                  <a:t>:</a:t>
                </a:r>
              </a:p>
              <a:p>
                <a:pPr marL="522287" indent="-342900">
                  <a:buFont typeface="+mj-lt"/>
                  <a:buAutoNum type="arabicPeriod"/>
                </a:pPr>
                <a:r>
                  <a:rPr lang="de-DE" sz="1200" dirty="0"/>
                  <a:t>Es gibt eine </a:t>
                </a:r>
                <a:r>
                  <a:rPr lang="de-DE" sz="1200" dirty="0">
                    <a:solidFill>
                      <a:srgbClr val="C00000"/>
                    </a:solidFill>
                  </a:rPr>
                  <a:t>Nachbarschaftsrelation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 im Raum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 der Lösungen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200" dirty="0"/>
                  <a:t>, die es erlaubt Lösungen schrittweise aus anderen Lösungen aufzubauen</a:t>
                </a:r>
              </a:p>
              <a:p>
                <a:pPr marL="522287" indent="-342900">
                  <a:buFont typeface="+mj-lt"/>
                  <a:buAutoNum type="arabicPeriod"/>
                </a:pPr>
                <a:r>
                  <a:rPr lang="de-DE" sz="1200" dirty="0"/>
                  <a:t>Die </a:t>
                </a:r>
                <a:r>
                  <a:rPr lang="de-DE" sz="1200" dirty="0">
                    <a:solidFill>
                      <a:srgbClr val="C00000"/>
                    </a:solidFill>
                  </a:rPr>
                  <a:t>Zielfunktion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und Nebenbedingungen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200" dirty="0"/>
                  <a:t> sind effizient berechenbar für alle Nachbarn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einer Lösung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dirty="0"/>
              </a:p>
              <a:p>
                <a:r>
                  <a:rPr lang="de-DE" b="1" dirty="0"/>
                  <a:t>Prinzip (</a:t>
                </a:r>
                <a:r>
                  <a:rPr lang="en-US" b="1" i="1" dirty="0"/>
                  <a:t>greedy</a:t>
                </a:r>
                <a:r>
                  <a:rPr lang="de-DE" b="1" dirty="0"/>
                  <a:t> = „gierig“)</a:t>
                </a:r>
                <a:r>
                  <a:rPr lang="de-DE" dirty="0"/>
                  <a:t>: </a:t>
                </a:r>
              </a:p>
              <a:p>
                <a:pPr marL="522287" indent="-342900">
                  <a:buFont typeface="+mj-lt"/>
                  <a:buAutoNum type="arabicPeriod"/>
                </a:pPr>
                <a:r>
                  <a:rPr lang="de-DE" sz="1200" dirty="0"/>
                  <a:t>Starte bei einer Lösung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200" dirty="0"/>
                  <a:t> (welche eventuell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200" dirty="0"/>
                  <a:t>noch nicht erfüllt)</a:t>
                </a:r>
              </a:p>
              <a:p>
                <a:pPr marL="790574" lvl="1" indent="-342900">
                  <a:buFont typeface="+mj-lt"/>
                  <a:buAutoNum type="alphaLcParenR"/>
                </a:pPr>
                <a:r>
                  <a:rPr lang="de-DE" sz="1200" dirty="0"/>
                  <a:t>Wenn die Lösungen noch nicht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200" dirty="0"/>
                  <a:t> erfüllen, wähle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welches die Nebenbedingungen „am meisten“ erfüllen.</a:t>
                </a:r>
              </a:p>
              <a:p>
                <a:pPr marL="790574" lvl="1" indent="-342900">
                  <a:buFont typeface="+mj-lt"/>
                  <a:buAutoNum type="alphaLcParenR"/>
                </a:pPr>
                <a:r>
                  <a:rPr lang="de-DE" sz="1200" dirty="0"/>
                  <a:t>Wenn die Lösungen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200" dirty="0"/>
                  <a:t> erfüllen, wähle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welches die Nebenbedingungen erfüllt lässt aber die Zielfunktion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weiter minimiert.</a:t>
                </a:r>
              </a:p>
              <a:p>
                <a:pPr marL="522287" indent="-342900">
                  <a:buFont typeface="+mj-lt"/>
                  <a:buAutoNum type="arabicPeriod"/>
                </a:pPr>
                <a:r>
                  <a:rPr lang="de-DE" sz="1200" dirty="0"/>
                  <a:t>Gehe zu 1. mit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sz="1200" dirty="0"/>
                  <a:t> oder stoppe, wenn es keine bessere Lösung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1200" dirty="0"/>
                  <a:t> gibt</a:t>
                </a:r>
              </a:p>
              <a:p>
                <a:r>
                  <a:rPr lang="de-DE" b="1" dirty="0"/>
                  <a:t>Beispiele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sz="1200" b="1" dirty="0" err="1"/>
                  <a:t>Prim‘s</a:t>
                </a:r>
                <a:r>
                  <a:rPr lang="de-DE" sz="1200" b="1" dirty="0"/>
                  <a:t> Algorithmus</a:t>
                </a:r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ist die Menge aller Kanten im minimalen Spannbaum (MST)</a:t>
                </a:r>
              </a:p>
              <a:p>
                <a:pPr lvl="1"/>
                <a:r>
                  <a:rPr lang="de-DE" sz="1200" b="1" dirty="0" err="1"/>
                  <a:t>Dijkstra‘s</a:t>
                </a:r>
                <a:r>
                  <a:rPr lang="de-DE" sz="1200" b="1" dirty="0"/>
                  <a:t> Algorithmus</a:t>
                </a:r>
                <a:r>
                  <a:rPr lang="de-DE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1200" b="1" dirty="0"/>
                  <a:t> </a:t>
                </a:r>
                <a:r>
                  <a:rPr lang="de-DE" sz="1200" dirty="0"/>
                  <a:t>ist die Menge aller Kanten im Kürzeste-Pfade-Baum (SPT)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37CFDC5-0256-EFCA-1804-C393A9FD4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355" b="-63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E8921B-401E-DF91-0CA5-83EF0B13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2A4161-0D23-1A1C-D323-89BFE702BCDC}"/>
              </a:ext>
            </a:extLst>
          </p:cNvPr>
          <p:cNvGrpSpPr/>
          <p:nvPr/>
        </p:nvGrpSpPr>
        <p:grpSpPr>
          <a:xfrm>
            <a:off x="7308304" y="2571750"/>
            <a:ext cx="1763749" cy="1239166"/>
            <a:chOff x="6860438" y="1404592"/>
            <a:chExt cx="2145169" cy="15006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3E82B4-0D5D-AFC0-3397-7B2B1279CCC6}"/>
                </a:ext>
              </a:extLst>
            </p:cNvPr>
            <p:cNvCxnSpPr>
              <a:cxnSpLocks/>
              <a:stCxn id="16" idx="7"/>
              <a:endCxn id="13" idx="2"/>
            </p:cNvCxnSpPr>
            <p:nvPr/>
          </p:nvCxnSpPr>
          <p:spPr bwMode="gray">
            <a:xfrm flipV="1">
              <a:off x="7060644" y="1512604"/>
              <a:ext cx="570525" cy="69824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98B88B-A57A-8FBA-AF30-713E5142A057}"/>
                </a:ext>
              </a:extLst>
            </p:cNvPr>
            <p:cNvCxnSpPr>
              <a:cxnSpLocks/>
              <a:stCxn id="41" idx="6"/>
              <a:endCxn id="15" idx="2"/>
            </p:cNvCxnSpPr>
            <p:nvPr/>
          </p:nvCxnSpPr>
          <p:spPr bwMode="gray">
            <a:xfrm flipV="1">
              <a:off x="7888613" y="2044275"/>
              <a:ext cx="275653" cy="11035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1BB42C-9A42-D526-09E8-61617508E4A2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 bwMode="gray">
            <a:xfrm>
              <a:off x="7847193" y="1512604"/>
              <a:ext cx="303821" cy="86538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1D2E480-09F5-0EF6-1774-0DE60A128FE2}"/>
                </a:ext>
              </a:extLst>
            </p:cNvPr>
            <p:cNvCxnSpPr>
              <a:cxnSpLocks/>
              <a:stCxn id="16" idx="4"/>
              <a:endCxn id="42" idx="0"/>
            </p:cNvCxnSpPr>
            <p:nvPr/>
          </p:nvCxnSpPr>
          <p:spPr bwMode="gray">
            <a:xfrm flipH="1">
              <a:off x="6976714" y="1766816"/>
              <a:ext cx="7554" cy="562478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B40F12-4CF1-5C4F-D6DE-D46D420426CE}"/>
                </a:ext>
              </a:extLst>
            </p:cNvPr>
            <p:cNvCxnSpPr>
              <a:cxnSpLocks/>
              <a:stCxn id="18" idx="1"/>
              <a:endCxn id="16" idx="6"/>
            </p:cNvCxnSpPr>
            <p:nvPr/>
          </p:nvCxnSpPr>
          <p:spPr bwMode="gray">
            <a:xfrm flipH="1" flipV="1">
              <a:off x="7092280" y="1658804"/>
              <a:ext cx="310740" cy="116939"/>
            </a:xfrm>
            <a:prstGeom prst="line">
              <a:avLst/>
            </a:prstGeom>
            <a:ln w="19050">
              <a:solidFill>
                <a:schemeClr val="accent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29822F-7C43-E389-B975-90F1B9E449F4}"/>
                </a:ext>
              </a:extLst>
            </p:cNvPr>
            <p:cNvCxnSpPr>
              <a:cxnSpLocks/>
              <a:stCxn id="18" idx="3"/>
              <a:endCxn id="42" idx="7"/>
            </p:cNvCxnSpPr>
            <p:nvPr/>
          </p:nvCxnSpPr>
          <p:spPr bwMode="gray">
            <a:xfrm flipH="1">
              <a:off x="7053090" y="1928495"/>
              <a:ext cx="349930" cy="432435"/>
            </a:xfrm>
            <a:prstGeom prst="line">
              <a:avLst/>
            </a:prstGeom>
            <a:ln w="19050">
              <a:solidFill>
                <a:schemeClr val="accent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CACDB5-23A7-30EB-194A-10987F2356E4}"/>
                </a:ext>
              </a:extLst>
            </p:cNvPr>
            <p:cNvCxnSpPr>
              <a:cxnSpLocks/>
              <a:stCxn id="15" idx="1"/>
              <a:endCxn id="18" idx="6"/>
            </p:cNvCxnSpPr>
            <p:nvPr/>
          </p:nvCxnSpPr>
          <p:spPr bwMode="gray">
            <a:xfrm flipH="1" flipV="1">
              <a:off x="7587408" y="1852119"/>
              <a:ext cx="608494" cy="11578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E537DE-90E0-1686-1776-F5A47BC3DE9A}"/>
                </a:ext>
              </a:extLst>
            </p:cNvPr>
            <p:cNvCxnSpPr>
              <a:cxnSpLocks/>
              <a:stCxn id="14" idx="5"/>
              <a:endCxn id="17" idx="0"/>
            </p:cNvCxnSpPr>
            <p:nvPr/>
          </p:nvCxnSpPr>
          <p:spPr bwMode="gray">
            <a:xfrm>
              <a:off x="8335402" y="1675518"/>
              <a:ext cx="562193" cy="676013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AB7C4D5-A0FE-335F-8A70-00576F9B0A3A}"/>
                </a:ext>
              </a:extLst>
            </p:cNvPr>
            <p:cNvCxnSpPr>
              <a:cxnSpLocks/>
              <a:stCxn id="17" idx="2"/>
              <a:endCxn id="42" idx="6"/>
            </p:cNvCxnSpPr>
            <p:nvPr/>
          </p:nvCxnSpPr>
          <p:spPr bwMode="gray">
            <a:xfrm flipH="1" flipV="1">
              <a:off x="7084726" y="2437306"/>
              <a:ext cx="1704857" cy="22237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D24A02-BB4C-CDB5-8F06-80DD35C76EFB}"/>
                </a:ext>
              </a:extLst>
            </p:cNvPr>
            <p:cNvSpPr/>
            <p:nvPr/>
          </p:nvSpPr>
          <p:spPr bwMode="gray">
            <a:xfrm>
              <a:off x="7631169" y="140459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231069-05F0-3022-5287-046B528FBB91}"/>
                </a:ext>
              </a:extLst>
            </p:cNvPr>
            <p:cNvSpPr/>
            <p:nvPr/>
          </p:nvSpPr>
          <p:spPr bwMode="gray">
            <a:xfrm>
              <a:off x="8151014" y="14911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915635-29E3-9306-190C-2835997A18DE}"/>
                </a:ext>
              </a:extLst>
            </p:cNvPr>
            <p:cNvSpPr/>
            <p:nvPr/>
          </p:nvSpPr>
          <p:spPr bwMode="gray">
            <a:xfrm>
              <a:off x="8164266" y="193626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EAB22C-714E-DFD5-C4E8-DA52F0EAFEF9}"/>
                </a:ext>
              </a:extLst>
            </p:cNvPr>
            <p:cNvSpPr/>
            <p:nvPr/>
          </p:nvSpPr>
          <p:spPr bwMode="gray">
            <a:xfrm>
              <a:off x="6876256" y="155079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B70645-A960-74E3-ACC5-9A602AF7B0ED}"/>
                </a:ext>
              </a:extLst>
            </p:cNvPr>
            <p:cNvSpPr/>
            <p:nvPr/>
          </p:nvSpPr>
          <p:spPr bwMode="gray">
            <a:xfrm>
              <a:off x="8789583" y="235153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FE5ECC-B8A9-AD6F-1B34-AF87410F50DC}"/>
                </a:ext>
              </a:extLst>
            </p:cNvPr>
            <p:cNvSpPr/>
            <p:nvPr/>
          </p:nvSpPr>
          <p:spPr bwMode="gray">
            <a:xfrm>
              <a:off x="7371384" y="174410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C295A7-36F7-0197-E526-B998EE3E824D}"/>
                </a:ext>
              </a:extLst>
            </p:cNvPr>
            <p:cNvCxnSpPr>
              <a:cxnSpLocks/>
              <a:stCxn id="15" idx="5"/>
              <a:endCxn id="17" idx="1"/>
            </p:cNvCxnSpPr>
            <p:nvPr/>
          </p:nvCxnSpPr>
          <p:spPr bwMode="gray">
            <a:xfrm>
              <a:off x="8348654" y="2120651"/>
              <a:ext cx="472565" cy="262516"/>
            </a:xfrm>
            <a:prstGeom prst="line">
              <a:avLst/>
            </a:prstGeom>
            <a:ln w="19050">
              <a:solidFill>
                <a:schemeClr val="accent6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3295E2-9566-5D70-E8BC-7579ABBB4A11}"/>
                </a:ext>
              </a:extLst>
            </p:cNvPr>
            <p:cNvCxnSpPr>
              <a:cxnSpLocks/>
              <a:stCxn id="41" idx="5"/>
              <a:endCxn id="17" idx="2"/>
            </p:cNvCxnSpPr>
            <p:nvPr/>
          </p:nvCxnSpPr>
          <p:spPr bwMode="gray">
            <a:xfrm>
              <a:off x="7856977" y="2231004"/>
              <a:ext cx="932606" cy="228539"/>
            </a:xfrm>
            <a:prstGeom prst="line">
              <a:avLst/>
            </a:prstGeom>
            <a:ln w="19050">
              <a:solidFill>
                <a:schemeClr val="accent6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AE598F-7BBF-73C5-9397-F6F4FB466953}"/>
                </a:ext>
              </a:extLst>
            </p:cNvPr>
            <p:cNvSpPr/>
            <p:nvPr/>
          </p:nvSpPr>
          <p:spPr bwMode="gray">
            <a:xfrm rot="16200000">
              <a:off x="6756852" y="204517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4D79FA-2FA8-D15B-B3D9-0F6285B6F956}"/>
                </a:ext>
              </a:extLst>
            </p:cNvPr>
            <p:cNvSpPr/>
            <p:nvPr/>
          </p:nvSpPr>
          <p:spPr bwMode="gray">
            <a:xfrm rot="18496486">
              <a:off x="7056205" y="2055972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0.37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6581D8-35B9-F9F0-FC2E-39ED3C9DBBC8}"/>
                </a:ext>
              </a:extLst>
            </p:cNvPr>
            <p:cNvSpPr/>
            <p:nvPr/>
          </p:nvSpPr>
          <p:spPr bwMode="gray">
            <a:xfrm rot="1069939">
              <a:off x="7126713" y="1632225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B37070-C212-FD83-056A-A4BF356B850E}"/>
                </a:ext>
              </a:extLst>
            </p:cNvPr>
            <p:cNvSpPr/>
            <p:nvPr/>
          </p:nvSpPr>
          <p:spPr bwMode="gray">
            <a:xfrm rot="21114557">
              <a:off x="7165675" y="1435257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89D9C6-FA43-8981-6C23-2DA351E1B147}"/>
                </a:ext>
              </a:extLst>
            </p:cNvPr>
            <p:cNvSpPr/>
            <p:nvPr/>
          </p:nvSpPr>
          <p:spPr bwMode="gray">
            <a:xfrm rot="20404253">
              <a:off x="7280616" y="2231117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60418B-38C1-10DB-3FF9-8C0AEF4B7FF4}"/>
                </a:ext>
              </a:extLst>
            </p:cNvPr>
            <p:cNvSpPr/>
            <p:nvPr/>
          </p:nvSpPr>
          <p:spPr bwMode="gray">
            <a:xfrm rot="20404253">
              <a:off x="7857435" y="1997805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5138D9-8348-790E-FBD3-03A7E9DFF82A}"/>
                </a:ext>
              </a:extLst>
            </p:cNvPr>
            <p:cNvSpPr/>
            <p:nvPr/>
          </p:nvSpPr>
          <p:spPr bwMode="gray">
            <a:xfrm rot="836560">
              <a:off x="7842113" y="1457766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0.29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58D2B8-244A-77C5-74DD-C3E05F514CC4}"/>
                </a:ext>
              </a:extLst>
            </p:cNvPr>
            <p:cNvSpPr/>
            <p:nvPr/>
          </p:nvSpPr>
          <p:spPr bwMode="gray">
            <a:xfrm rot="463785">
              <a:off x="7675148" y="1806990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89B055-F3FC-9FBD-DB0E-84781AD6B819}"/>
                </a:ext>
              </a:extLst>
            </p:cNvPr>
            <p:cNvSpPr/>
            <p:nvPr/>
          </p:nvSpPr>
          <p:spPr bwMode="gray">
            <a:xfrm rot="1513090">
              <a:off x="8433275" y="2148501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0.40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66AA7-8DB0-C01F-DFE1-3E0EF9E423B4}"/>
                </a:ext>
              </a:extLst>
            </p:cNvPr>
            <p:cNvSpPr/>
            <p:nvPr/>
          </p:nvSpPr>
          <p:spPr bwMode="gray">
            <a:xfrm rot="3170706">
              <a:off x="8513036" y="193256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F6FEC9-4569-3D58-CD3E-0A99C136884E}"/>
                </a:ext>
              </a:extLst>
            </p:cNvPr>
            <p:cNvSpPr/>
            <p:nvPr/>
          </p:nvSpPr>
          <p:spPr bwMode="gray">
            <a:xfrm rot="670477">
              <a:off x="8103770" y="2233932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0.58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F9D519-FF4E-3C33-983B-82E332F43B77}"/>
                </a:ext>
              </a:extLst>
            </p:cNvPr>
            <p:cNvSpPr/>
            <p:nvPr/>
          </p:nvSpPr>
          <p:spPr bwMode="gray">
            <a:xfrm>
              <a:off x="7692983" y="2369641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0.93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F37D2A-369D-9498-9579-670E50C07A95}"/>
                </a:ext>
              </a:extLst>
            </p:cNvPr>
            <p:cNvCxnSpPr>
              <a:cxnSpLocks/>
              <a:stCxn id="16" idx="5"/>
              <a:endCxn id="42" idx="7"/>
            </p:cNvCxnSpPr>
            <p:nvPr/>
          </p:nvCxnSpPr>
          <p:spPr bwMode="gray">
            <a:xfrm flipH="1">
              <a:off x="7053090" y="1735180"/>
              <a:ext cx="7554" cy="625750"/>
            </a:xfrm>
            <a:prstGeom prst="line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9C24AA-68ED-5DCF-46DF-723C67AB3B1A}"/>
                </a:ext>
              </a:extLst>
            </p:cNvPr>
            <p:cNvSpPr/>
            <p:nvPr/>
          </p:nvSpPr>
          <p:spPr bwMode="gray">
            <a:xfrm rot="16200000">
              <a:off x="6955680" y="194986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0.35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7876D1-92D0-4D49-B767-6A26FD5750E4}"/>
                </a:ext>
              </a:extLst>
            </p:cNvPr>
            <p:cNvCxnSpPr>
              <a:cxnSpLocks/>
              <a:stCxn id="18" idx="2"/>
              <a:endCxn id="16" idx="5"/>
            </p:cNvCxnSpPr>
            <p:nvPr/>
          </p:nvCxnSpPr>
          <p:spPr bwMode="gray">
            <a:xfrm flipH="1" flipV="1">
              <a:off x="7060644" y="1735180"/>
              <a:ext cx="310740" cy="116939"/>
            </a:xfrm>
            <a:prstGeom prst="line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7FFCBC-A0AF-5C1E-9A02-D5B5BA73CA3F}"/>
                </a:ext>
              </a:extLst>
            </p:cNvPr>
            <p:cNvSpPr/>
            <p:nvPr/>
          </p:nvSpPr>
          <p:spPr bwMode="gray">
            <a:xfrm rot="1069939">
              <a:off x="7069204" y="1803572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0.28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2673A0-CEFB-375B-9F14-56EE94B4C93F}"/>
                </a:ext>
              </a:extLst>
            </p:cNvPr>
            <p:cNvCxnSpPr>
              <a:cxnSpLocks/>
              <a:stCxn id="18" idx="7"/>
              <a:endCxn id="14" idx="3"/>
            </p:cNvCxnSpPr>
            <p:nvPr/>
          </p:nvCxnSpPr>
          <p:spPr bwMode="gray">
            <a:xfrm flipV="1">
              <a:off x="7555772" y="1675518"/>
              <a:ext cx="626878" cy="100225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9951F2-27EC-A6E1-2DC2-210F335685C5}"/>
                </a:ext>
              </a:extLst>
            </p:cNvPr>
            <p:cNvSpPr/>
            <p:nvPr/>
          </p:nvSpPr>
          <p:spPr bwMode="gray">
            <a:xfrm rot="21198216">
              <a:off x="7674215" y="1640458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5A243F-AEC1-127B-B041-1893567DDA36}"/>
                </a:ext>
              </a:extLst>
            </p:cNvPr>
            <p:cNvSpPr txBox="1"/>
            <p:nvPr/>
          </p:nvSpPr>
          <p:spPr bwMode="gray">
            <a:xfrm>
              <a:off x="7008591" y="2571850"/>
              <a:ext cx="1876079" cy="3333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800" dirty="0">
                  <a:solidFill>
                    <a:srgbClr val="C00000"/>
                  </a:solidFill>
                </a:rPr>
                <a:t>Kürzeste-Pfade-Baum von 0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DD1366-06AD-548E-06B0-B0F771C4DE4D}"/>
                </a:ext>
              </a:extLst>
            </p:cNvPr>
            <p:cNvCxnSpPr>
              <a:cxnSpLocks/>
              <a:stCxn id="41" idx="3"/>
              <a:endCxn id="42" idx="6"/>
            </p:cNvCxnSpPr>
            <p:nvPr/>
          </p:nvCxnSpPr>
          <p:spPr bwMode="gray">
            <a:xfrm flipH="1">
              <a:off x="7084726" y="2231004"/>
              <a:ext cx="619499" cy="20630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A1BBEF-A890-EC68-13BE-1D325C3B0821}"/>
                </a:ext>
              </a:extLst>
            </p:cNvPr>
            <p:cNvSpPr/>
            <p:nvPr/>
          </p:nvSpPr>
          <p:spPr bwMode="gray">
            <a:xfrm>
              <a:off x="7672589" y="20466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51B158-444E-814B-2A5F-00203F6EC059}"/>
                </a:ext>
              </a:extLst>
            </p:cNvPr>
            <p:cNvSpPr/>
            <p:nvPr/>
          </p:nvSpPr>
          <p:spPr bwMode="gray">
            <a:xfrm>
              <a:off x="6868702" y="232929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26985D3-EC11-72E4-9DC8-EA469C1343A6}"/>
              </a:ext>
            </a:extLst>
          </p:cNvPr>
          <p:cNvGrpSpPr/>
          <p:nvPr/>
        </p:nvGrpSpPr>
        <p:grpSpPr>
          <a:xfrm>
            <a:off x="7358021" y="1340242"/>
            <a:ext cx="1664314" cy="1206412"/>
            <a:chOff x="6913460" y="2467350"/>
            <a:chExt cx="2145169" cy="146168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AA2166-DE6E-CE05-5F3B-82625E08A4B8}"/>
                </a:ext>
              </a:extLst>
            </p:cNvPr>
            <p:cNvCxnSpPr>
              <a:cxnSpLocks/>
              <a:stCxn id="80" idx="7"/>
              <a:endCxn id="77" idx="2"/>
            </p:cNvCxnSpPr>
            <p:nvPr/>
          </p:nvCxnSpPr>
          <p:spPr bwMode="gray">
            <a:xfrm flipV="1">
              <a:off x="7113666" y="2575362"/>
              <a:ext cx="570525" cy="6982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BA849E-B1DD-5537-CDC5-2A661EF648E9}"/>
                </a:ext>
              </a:extLst>
            </p:cNvPr>
            <p:cNvCxnSpPr>
              <a:cxnSpLocks/>
              <a:stCxn id="76" idx="6"/>
              <a:endCxn id="79" idx="2"/>
            </p:cNvCxnSpPr>
            <p:nvPr/>
          </p:nvCxnSpPr>
          <p:spPr bwMode="gray">
            <a:xfrm flipV="1">
              <a:off x="7941635" y="3107033"/>
              <a:ext cx="275653" cy="1103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192A21-6A60-FA0A-E73A-F7911423A2AE}"/>
                </a:ext>
              </a:extLst>
            </p:cNvPr>
            <p:cNvCxnSpPr>
              <a:cxnSpLocks/>
              <a:stCxn id="77" idx="6"/>
              <a:endCxn id="78" idx="2"/>
            </p:cNvCxnSpPr>
            <p:nvPr/>
          </p:nvCxnSpPr>
          <p:spPr bwMode="gray">
            <a:xfrm>
              <a:off x="7900215" y="2575362"/>
              <a:ext cx="303821" cy="86538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3CE28A-EFF6-BC58-99C1-5C973959F72D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 bwMode="gray">
            <a:xfrm flipH="1">
              <a:off x="7021472" y="2829574"/>
              <a:ext cx="15818" cy="589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48E2FC-A9C0-0662-9D0F-BF657CC0D4C3}"/>
                </a:ext>
              </a:extLst>
            </p:cNvPr>
            <p:cNvCxnSpPr>
              <a:cxnSpLocks/>
              <a:stCxn id="83" idx="1"/>
              <a:endCxn id="80" idx="6"/>
            </p:cNvCxnSpPr>
            <p:nvPr/>
          </p:nvCxnSpPr>
          <p:spPr bwMode="gray">
            <a:xfrm flipH="1" flipV="1">
              <a:off x="7145302" y="2721562"/>
              <a:ext cx="310740" cy="116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E19A11E-0AFA-1DA0-536B-04484A1D8FDE}"/>
                </a:ext>
              </a:extLst>
            </p:cNvPr>
            <p:cNvCxnSpPr>
              <a:cxnSpLocks/>
              <a:stCxn id="76" idx="1"/>
              <a:endCxn id="83" idx="5"/>
            </p:cNvCxnSpPr>
            <p:nvPr/>
          </p:nvCxnSpPr>
          <p:spPr bwMode="gray">
            <a:xfrm flipH="1" flipV="1">
              <a:off x="7608794" y="2991253"/>
              <a:ext cx="148453" cy="149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4D72B03-4862-5F33-9A43-3639BE178711}"/>
                </a:ext>
              </a:extLst>
            </p:cNvPr>
            <p:cNvCxnSpPr>
              <a:cxnSpLocks/>
              <a:stCxn id="76" idx="3"/>
              <a:endCxn id="82" idx="6"/>
            </p:cNvCxnSpPr>
            <p:nvPr/>
          </p:nvCxnSpPr>
          <p:spPr bwMode="gray">
            <a:xfrm flipH="1">
              <a:off x="7129484" y="3293762"/>
              <a:ext cx="627763" cy="233641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0E7D1FC-F506-8517-A13A-A387D053B57D}"/>
                </a:ext>
              </a:extLst>
            </p:cNvPr>
            <p:cNvCxnSpPr>
              <a:cxnSpLocks/>
              <a:stCxn id="83" idx="3"/>
              <a:endCxn id="82" idx="7"/>
            </p:cNvCxnSpPr>
            <p:nvPr/>
          </p:nvCxnSpPr>
          <p:spPr bwMode="gray">
            <a:xfrm flipH="1">
              <a:off x="7097848" y="2991253"/>
              <a:ext cx="358194" cy="45977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931F11-9A35-DDB0-9BBC-E5747928DEA3}"/>
                </a:ext>
              </a:extLst>
            </p:cNvPr>
            <p:cNvCxnSpPr>
              <a:cxnSpLocks/>
              <a:stCxn id="79" idx="1"/>
              <a:endCxn id="83" idx="6"/>
            </p:cNvCxnSpPr>
            <p:nvPr/>
          </p:nvCxnSpPr>
          <p:spPr bwMode="gray">
            <a:xfrm flipH="1" flipV="1">
              <a:off x="7640430" y="2914877"/>
              <a:ext cx="608494" cy="11578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CDA4BB-16DF-446E-91AD-3E2A44947289}"/>
                </a:ext>
              </a:extLst>
            </p:cNvPr>
            <p:cNvCxnSpPr>
              <a:cxnSpLocks/>
              <a:stCxn id="78" idx="5"/>
              <a:endCxn id="81" idx="0"/>
            </p:cNvCxnSpPr>
            <p:nvPr/>
          </p:nvCxnSpPr>
          <p:spPr bwMode="gray">
            <a:xfrm>
              <a:off x="8388424" y="2738276"/>
              <a:ext cx="562193" cy="67601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332483-4E04-F660-413F-65C8B0AAE422}"/>
                </a:ext>
              </a:extLst>
            </p:cNvPr>
            <p:cNvCxnSpPr>
              <a:cxnSpLocks/>
              <a:stCxn id="81" idx="2"/>
              <a:endCxn id="82" idx="6"/>
            </p:cNvCxnSpPr>
            <p:nvPr/>
          </p:nvCxnSpPr>
          <p:spPr bwMode="gray">
            <a:xfrm flipH="1">
              <a:off x="7129484" y="3522301"/>
              <a:ext cx="1713121" cy="51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1DC8125-3508-698E-BEE4-B688CF594A03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 bwMode="gray">
            <a:xfrm>
              <a:off x="8312048" y="2769912"/>
              <a:ext cx="13252" cy="229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CB636B6-A2F2-AFEB-BC52-B8F6D4145DBA}"/>
                </a:ext>
              </a:extLst>
            </p:cNvPr>
            <p:cNvCxnSpPr>
              <a:cxnSpLocks/>
              <a:stCxn id="83" idx="7"/>
              <a:endCxn id="77" idx="3"/>
            </p:cNvCxnSpPr>
            <p:nvPr/>
          </p:nvCxnSpPr>
          <p:spPr bwMode="gray">
            <a:xfrm flipV="1">
              <a:off x="7608794" y="2651738"/>
              <a:ext cx="107033" cy="1867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783648-8243-061A-282C-5F7B6E681032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 bwMode="gray">
            <a:xfrm>
              <a:off x="8401676" y="3183409"/>
              <a:ext cx="472565" cy="262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710F8F-4056-E0ED-2EEF-51D78373DE61}"/>
                </a:ext>
              </a:extLst>
            </p:cNvPr>
            <p:cNvCxnSpPr>
              <a:cxnSpLocks/>
              <a:stCxn id="76" idx="5"/>
              <a:endCxn id="81" idx="2"/>
            </p:cNvCxnSpPr>
            <p:nvPr/>
          </p:nvCxnSpPr>
          <p:spPr bwMode="gray">
            <a:xfrm>
              <a:off x="7909999" y="3293762"/>
              <a:ext cx="932606" cy="2285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C18AA0-D3FF-00FB-1ACF-BA31E50E3F84}"/>
                </a:ext>
              </a:extLst>
            </p:cNvPr>
            <p:cNvSpPr/>
            <p:nvPr/>
          </p:nvSpPr>
          <p:spPr bwMode="gray">
            <a:xfrm rot="16200000">
              <a:off x="6825830" y="3062670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0.35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227E88-EAC3-804A-B373-0BCC6F43D7DC}"/>
                </a:ext>
              </a:extLst>
            </p:cNvPr>
            <p:cNvSpPr/>
            <p:nvPr/>
          </p:nvSpPr>
          <p:spPr bwMode="gray">
            <a:xfrm rot="18496486">
              <a:off x="7093477" y="3096542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0.37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9B6461-2961-5965-4452-C2FAC2E2B311}"/>
                </a:ext>
              </a:extLst>
            </p:cNvPr>
            <p:cNvSpPr/>
            <p:nvPr/>
          </p:nvSpPr>
          <p:spPr bwMode="gray">
            <a:xfrm rot="1069939">
              <a:off x="7179735" y="269498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0.28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68493C-7FF8-B269-284C-A3AACE371D1B}"/>
                </a:ext>
              </a:extLst>
            </p:cNvPr>
            <p:cNvSpPr/>
            <p:nvPr/>
          </p:nvSpPr>
          <p:spPr bwMode="gray">
            <a:xfrm rot="3074429">
              <a:off x="7489008" y="3059654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854C5D-65A2-B514-66C5-8A42ABF4B8EF}"/>
                </a:ext>
              </a:extLst>
            </p:cNvPr>
            <p:cNvSpPr/>
            <p:nvPr/>
          </p:nvSpPr>
          <p:spPr bwMode="gray">
            <a:xfrm rot="21114557">
              <a:off x="7218697" y="2498015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DB780E-A28D-6318-FCE9-F564E251C794}"/>
                </a:ext>
              </a:extLst>
            </p:cNvPr>
            <p:cNvSpPr/>
            <p:nvPr/>
          </p:nvSpPr>
          <p:spPr bwMode="gray">
            <a:xfrm rot="20404253">
              <a:off x="7333638" y="3293875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CAC6A67-2378-C7B9-A9A0-F750E0AA72EB}"/>
                </a:ext>
              </a:extLst>
            </p:cNvPr>
            <p:cNvSpPr/>
            <p:nvPr/>
          </p:nvSpPr>
          <p:spPr bwMode="gray">
            <a:xfrm rot="5400000">
              <a:off x="8221714" y="2830437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54354EC-60B6-6218-7189-AD1655126B08}"/>
                </a:ext>
              </a:extLst>
            </p:cNvPr>
            <p:cNvSpPr/>
            <p:nvPr/>
          </p:nvSpPr>
          <p:spPr bwMode="gray">
            <a:xfrm rot="18155683">
              <a:off x="7566482" y="2734447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0.19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951984C-5AB7-4BEF-007B-E7222B78693B}"/>
                </a:ext>
              </a:extLst>
            </p:cNvPr>
            <p:cNvSpPr/>
            <p:nvPr/>
          </p:nvSpPr>
          <p:spPr bwMode="gray">
            <a:xfrm rot="20404253">
              <a:off x="7910457" y="3060563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2C7842-4B38-7FC1-7210-9A318E19819E}"/>
                </a:ext>
              </a:extLst>
            </p:cNvPr>
            <p:cNvCxnSpPr>
              <a:cxnSpLocks/>
              <a:stCxn id="77" idx="5"/>
              <a:endCxn id="79" idx="1"/>
            </p:cNvCxnSpPr>
            <p:nvPr/>
          </p:nvCxnSpPr>
          <p:spPr bwMode="gray">
            <a:xfrm>
              <a:off x="7868579" y="2651738"/>
              <a:ext cx="380345" cy="37891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C76727-4526-F971-075F-C1E7B03751B7}"/>
                </a:ext>
              </a:extLst>
            </p:cNvPr>
            <p:cNvSpPr/>
            <p:nvPr/>
          </p:nvSpPr>
          <p:spPr bwMode="gray">
            <a:xfrm rot="2693899">
              <a:off x="7904050" y="2732246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8B2DFB3-1A75-9E2E-7674-C1629C20FAFE}"/>
                </a:ext>
              </a:extLst>
            </p:cNvPr>
            <p:cNvSpPr/>
            <p:nvPr/>
          </p:nvSpPr>
          <p:spPr bwMode="gray">
            <a:xfrm rot="836560">
              <a:off x="7895135" y="2520524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0.29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7F715CE-F2F7-8B0B-90B3-62F540DBD460}"/>
                </a:ext>
              </a:extLst>
            </p:cNvPr>
            <p:cNvSpPr/>
            <p:nvPr/>
          </p:nvSpPr>
          <p:spPr bwMode="gray">
            <a:xfrm rot="463785">
              <a:off x="7728170" y="2869748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0.34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3FAAB0-5C0D-CA47-4B44-99E260FFC720}"/>
                </a:ext>
              </a:extLst>
            </p:cNvPr>
            <p:cNvSpPr/>
            <p:nvPr/>
          </p:nvSpPr>
          <p:spPr bwMode="gray">
            <a:xfrm rot="1513090">
              <a:off x="8486297" y="3211259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0.40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F01BBE6-C916-30C4-2E09-30DC6D7EEB31}"/>
                </a:ext>
              </a:extLst>
            </p:cNvPr>
            <p:cNvSpPr/>
            <p:nvPr/>
          </p:nvSpPr>
          <p:spPr bwMode="gray">
            <a:xfrm rot="3170706">
              <a:off x="8566058" y="2995321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55D3B6F-FCCF-FB57-2A22-AD7AB6ABCEC1}"/>
                </a:ext>
              </a:extLst>
            </p:cNvPr>
            <p:cNvSpPr/>
            <p:nvPr/>
          </p:nvSpPr>
          <p:spPr bwMode="gray">
            <a:xfrm rot="670477">
              <a:off x="8156792" y="3296690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8422300-E9F9-64F0-D5D6-50B3AD596D68}"/>
                </a:ext>
              </a:extLst>
            </p:cNvPr>
            <p:cNvSpPr/>
            <p:nvPr/>
          </p:nvSpPr>
          <p:spPr bwMode="gray">
            <a:xfrm>
              <a:off x="7746005" y="3432399"/>
              <a:ext cx="301932" cy="9475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DE" sz="6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BF1B745-0119-C61C-41CF-DC5FA720A107}"/>
                </a:ext>
              </a:extLst>
            </p:cNvPr>
            <p:cNvSpPr/>
            <p:nvPr/>
          </p:nvSpPr>
          <p:spPr bwMode="gray">
            <a:xfrm>
              <a:off x="7725611" y="310937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477AAE9-0D80-4310-7865-0785B996B312}"/>
                </a:ext>
              </a:extLst>
            </p:cNvPr>
            <p:cNvSpPr/>
            <p:nvPr/>
          </p:nvSpPr>
          <p:spPr bwMode="gray">
            <a:xfrm>
              <a:off x="7684191" y="246735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1B0B8F5-E50F-A9AE-7753-716FB07ED28A}"/>
                </a:ext>
              </a:extLst>
            </p:cNvPr>
            <p:cNvSpPr/>
            <p:nvPr/>
          </p:nvSpPr>
          <p:spPr bwMode="gray">
            <a:xfrm>
              <a:off x="8204036" y="25538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1CF7844-78D4-48B7-C9B4-D45B7D2FB001}"/>
                </a:ext>
              </a:extLst>
            </p:cNvPr>
            <p:cNvSpPr/>
            <p:nvPr/>
          </p:nvSpPr>
          <p:spPr bwMode="gray">
            <a:xfrm>
              <a:off x="8217288" y="299902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700502-B4C1-D14F-6768-BBE07A54AEA9}"/>
                </a:ext>
              </a:extLst>
            </p:cNvPr>
            <p:cNvSpPr/>
            <p:nvPr/>
          </p:nvSpPr>
          <p:spPr bwMode="gray">
            <a:xfrm>
              <a:off x="6929278" y="261355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9B22A15-5D21-3486-FF56-2B4AA6AD120B}"/>
                </a:ext>
              </a:extLst>
            </p:cNvPr>
            <p:cNvSpPr/>
            <p:nvPr/>
          </p:nvSpPr>
          <p:spPr bwMode="gray">
            <a:xfrm>
              <a:off x="8842605" y="341428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AC8CC51-3113-21C2-788B-EA56ADFD21CE}"/>
                </a:ext>
              </a:extLst>
            </p:cNvPr>
            <p:cNvSpPr/>
            <p:nvPr/>
          </p:nvSpPr>
          <p:spPr bwMode="gray">
            <a:xfrm>
              <a:off x="6913460" y="341939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18A3BE8-2EAB-96A8-0557-362BC78ECD4D}"/>
                </a:ext>
              </a:extLst>
            </p:cNvPr>
            <p:cNvSpPr/>
            <p:nvPr/>
          </p:nvSpPr>
          <p:spPr bwMode="gray">
            <a:xfrm>
              <a:off x="7424406" y="280686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9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3ACAB0-D1AE-915D-E924-88D8DCE4F99C}"/>
                </a:ext>
              </a:extLst>
            </p:cNvPr>
            <p:cNvSpPr txBox="1"/>
            <p:nvPr/>
          </p:nvSpPr>
          <p:spPr bwMode="gray">
            <a:xfrm>
              <a:off x="7029381" y="3595653"/>
              <a:ext cx="1876079" cy="3333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700" dirty="0">
                  <a:solidFill>
                    <a:srgbClr val="C00000"/>
                  </a:solidFill>
                </a:rPr>
                <a:t>Minimaler Spannbaum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674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86B8B5-B776-927B-C27B-8892D4C023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Gegeben</a:t>
                </a:r>
                <a:r>
                  <a:rPr lang="de-DE" dirty="0"/>
                  <a:t>: Ein Betrag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dirty="0"/>
                  <a:t> der gewechselt werden soll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en-US" b="1" i="1" dirty="0"/>
                  <a:t>Greedy </a:t>
                </a:r>
                <a:r>
                  <a:rPr lang="de-DE" b="1" dirty="0"/>
                  <a:t>Algorithmus</a:t>
                </a:r>
              </a:p>
              <a:p>
                <a:pPr marL="538162" lvl="2" indent="0">
                  <a:buNone/>
                </a:pPr>
                <a:endParaRPr lang="de-DE" b="1" dirty="0"/>
              </a:p>
              <a:p>
                <a:pPr marL="538162" lvl="2" indent="0">
                  <a:buNone/>
                </a:pPr>
                <a:r>
                  <a:rPr lang="de-DE" b="1" dirty="0"/>
                  <a:t>Solange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de-DE" b="1" dirty="0"/>
              </a:p>
              <a:p>
                <a:pPr marL="536575" lvl="2" indent="0">
                  <a:buNone/>
                </a:pPr>
                <a:r>
                  <a:rPr lang="de-DE" b="1" dirty="0"/>
                  <a:t>	Wähle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1,…,8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536575" lvl="2" indent="0">
                  <a:buNone/>
                </a:pPr>
                <a:r>
                  <a:rPr lang="de-DE" b="1" dirty="0"/>
                  <a:t>	Erhöhe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um eins</a:t>
                </a:r>
              </a:p>
              <a:p>
                <a:pPr lvl="2"/>
                <a:endParaRPr lang="de-DE" dirty="0"/>
              </a:p>
              <a:p>
                <a:r>
                  <a:rPr lang="de-DE" b="1" dirty="0"/>
                  <a:t>Satz</a:t>
                </a:r>
                <a:r>
                  <a:rPr lang="de-DE" dirty="0"/>
                  <a:t>: Der </a:t>
                </a:r>
                <a:r>
                  <a:rPr lang="en-US" i="1" dirty="0"/>
                  <a:t>Greedy</a:t>
                </a:r>
                <a:r>
                  <a:rPr lang="de-DE" dirty="0"/>
                  <a:t> Algorithmus für Wechselgeld ist optimal! </a:t>
                </a:r>
              </a:p>
              <a:p>
                <a:pPr lvl="1"/>
                <a:r>
                  <a:rPr lang="de-DE" sz="1200" dirty="0"/>
                  <a:t>Wegen guter Auswahl der Münzwerte!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486B8B5-B776-927B-C27B-8892D4C02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74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FB2639-1A6D-9EF7-FD21-436878EB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en-DE" sz="2000" dirty="0"/>
              <a:t>Wechelgeld ausgeben (ohne Ungleichheit)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7CC74A-DC63-AB26-2262-33BC51611723}"/>
                  </a:ext>
                </a:extLst>
              </p:cNvPr>
              <p:cNvSpPr txBox="1"/>
              <p:nvPr/>
            </p:nvSpPr>
            <p:spPr bwMode="gray">
              <a:xfrm>
                <a:off x="1043608" y="1552002"/>
                <a:ext cx="2400107" cy="568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7CC74A-DC63-AB26-2262-33BC5161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43608" y="1552002"/>
                <a:ext cx="2400107" cy="568232"/>
              </a:xfrm>
              <a:prstGeom prst="rect">
                <a:avLst/>
              </a:prstGeom>
              <a:blipFill>
                <a:blip r:embed="rId3"/>
                <a:stretch>
                  <a:fillRect t="-86957" b="-1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7BD799-EBE7-DF83-0C8D-F15372E31A23}"/>
                  </a:ext>
                </a:extLst>
              </p:cNvPr>
              <p:cNvSpPr txBox="1"/>
              <p:nvPr/>
            </p:nvSpPr>
            <p:spPr bwMode="gray">
              <a:xfrm>
                <a:off x="1113232" y="2087911"/>
                <a:ext cx="2526734" cy="568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dass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7BD799-EBE7-DF83-0C8D-F15372E31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3232" y="2087911"/>
                <a:ext cx="2526734" cy="568232"/>
              </a:xfrm>
              <a:prstGeom prst="rect">
                <a:avLst/>
              </a:prstGeom>
              <a:blipFill>
                <a:blip r:embed="rId4"/>
                <a:stretch>
                  <a:fillRect t="-86957" b="-136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6DA3B86-CAF7-1C22-EDA3-523956657404}"/>
              </a:ext>
            </a:extLst>
          </p:cNvPr>
          <p:cNvSpPr txBox="1"/>
          <p:nvPr/>
        </p:nvSpPr>
        <p:spPr bwMode="gray">
          <a:xfrm flipH="1">
            <a:off x="3639970" y="1491630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Gesamtanzahl an Münzen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C33191-0411-5F5A-2B77-F2873B9A71A1}"/>
              </a:ext>
            </a:extLst>
          </p:cNvPr>
          <p:cNvCxnSpPr>
            <a:cxnSpLocks/>
            <a:stCxn id="31" idx="3"/>
          </p:cNvCxnSpPr>
          <p:nvPr/>
        </p:nvCxnSpPr>
        <p:spPr bwMode="gray">
          <a:xfrm flipH="1">
            <a:off x="2688232" y="1684349"/>
            <a:ext cx="951738" cy="97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E0E597B-7395-9F78-1B53-8A29AED17E76}"/>
              </a:ext>
            </a:extLst>
          </p:cNvPr>
          <p:cNvSpPr txBox="1"/>
          <p:nvPr/>
        </p:nvSpPr>
        <p:spPr bwMode="gray">
          <a:xfrm flipH="1">
            <a:off x="4572000" y="1931876"/>
            <a:ext cx="1436086" cy="38543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Der ausgegebene Betrag muss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dem Zielwert entsprechen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479A9C-2F14-A525-325C-864611A81C91}"/>
              </a:ext>
            </a:extLst>
          </p:cNvPr>
          <p:cNvCxnSpPr>
            <a:cxnSpLocks/>
            <a:stCxn id="35" idx="3"/>
          </p:cNvCxnSpPr>
          <p:nvPr/>
        </p:nvCxnSpPr>
        <p:spPr bwMode="gray">
          <a:xfrm flipH="1">
            <a:off x="3522926" y="2124595"/>
            <a:ext cx="1049074" cy="1927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http://www.angelfire.com/or2/piaristen/euro/allemuenzeny.jpg">
            <a:extLst>
              <a:ext uri="{FF2B5EF4-FFF2-40B4-BE49-F238E27FC236}">
                <a16:creationId xmlns:a16="http://schemas.microsoft.com/office/drawing/2014/main" id="{85C4B689-D336-F567-49CB-4537F1EA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8213" y="1310900"/>
            <a:ext cx="2067738" cy="11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F7E5ED-B4DA-1669-8A36-D5D6A36A2856}"/>
                  </a:ext>
                </a:extLst>
              </p:cNvPr>
              <p:cNvSpPr txBox="1"/>
              <p:nvPr/>
            </p:nvSpPr>
            <p:spPr bwMode="gray">
              <a:xfrm>
                <a:off x="6516216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F7E5ED-B4DA-1669-8A36-D5D6A36A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096802"/>
                <a:ext cx="28575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96DEE-7E4D-B3C2-144E-DF62863D8A32}"/>
                  </a:ext>
                </a:extLst>
              </p:cNvPr>
              <p:cNvSpPr txBox="1"/>
              <p:nvPr/>
            </p:nvSpPr>
            <p:spPr bwMode="gray">
              <a:xfrm>
                <a:off x="7092949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96DEE-7E4D-B3C2-144E-DF62863D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949" y="1096802"/>
                <a:ext cx="28575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12D33C-9893-FE2B-1CA4-EC8CBE09A1E0}"/>
                  </a:ext>
                </a:extLst>
              </p:cNvPr>
              <p:cNvSpPr txBox="1"/>
              <p:nvPr/>
            </p:nvSpPr>
            <p:spPr bwMode="gray">
              <a:xfrm>
                <a:off x="7565133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12D33C-9893-FE2B-1CA4-EC8CBE09A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65133" y="1096802"/>
                <a:ext cx="28575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56BA832-24C7-ADCE-C7EB-C8FBC3C5824F}"/>
                  </a:ext>
                </a:extLst>
              </p:cNvPr>
              <p:cNvSpPr txBox="1"/>
              <p:nvPr/>
            </p:nvSpPr>
            <p:spPr bwMode="gray">
              <a:xfrm>
                <a:off x="8040430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56BA832-24C7-ADCE-C7EB-C8FBC3C58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40430" y="1096802"/>
                <a:ext cx="28575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CA2D60D-3CA2-42ED-4DC6-78978B24F64E}"/>
              </a:ext>
            </a:extLst>
          </p:cNvPr>
          <p:cNvSpPr txBox="1"/>
          <p:nvPr/>
        </p:nvSpPr>
        <p:spPr bwMode="gray">
          <a:xfrm>
            <a:off x="9000877" y="17095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093B5C-4D4A-C18A-ED91-F164DF413302}"/>
                  </a:ext>
                </a:extLst>
              </p:cNvPr>
              <p:cNvSpPr txBox="1"/>
              <p:nvPr/>
            </p:nvSpPr>
            <p:spPr bwMode="gray">
              <a:xfrm>
                <a:off x="6516216" y="2324658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093B5C-4D4A-C18A-ED91-F164DF413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324658"/>
                <a:ext cx="28575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3D22F5-A6B6-CCBB-D4B2-5F40903400A0}"/>
                  </a:ext>
                </a:extLst>
              </p:cNvPr>
              <p:cNvSpPr txBox="1"/>
              <p:nvPr/>
            </p:nvSpPr>
            <p:spPr bwMode="gray">
              <a:xfrm>
                <a:off x="7092949" y="2324658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33D22F5-A6B6-CCBB-D4B2-5F409034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949" y="2324658"/>
                <a:ext cx="28575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0B5CC8-95B9-072C-A476-6950C9FFDDF2}"/>
                  </a:ext>
                </a:extLst>
              </p:cNvPr>
              <p:cNvSpPr txBox="1"/>
              <p:nvPr/>
            </p:nvSpPr>
            <p:spPr bwMode="gray">
              <a:xfrm>
                <a:off x="7565133" y="2324658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0B5CC8-95B9-072C-A476-6950C9FFD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65133" y="2324658"/>
                <a:ext cx="28575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83FA66-E637-875F-E36B-9E426A239253}"/>
                  </a:ext>
                </a:extLst>
              </p:cNvPr>
              <p:cNvSpPr txBox="1"/>
              <p:nvPr/>
            </p:nvSpPr>
            <p:spPr bwMode="gray">
              <a:xfrm>
                <a:off x="8040430" y="2324658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83FA66-E637-875F-E36B-9E426A239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40430" y="2324658"/>
                <a:ext cx="28575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1CDEEC5-C87C-E4D5-26B5-C013F26F9E48}"/>
              </a:ext>
            </a:extLst>
          </p:cNvPr>
          <p:cNvSpPr/>
          <p:nvPr/>
        </p:nvSpPr>
        <p:spPr bwMode="gray">
          <a:xfrm>
            <a:off x="899592" y="3168612"/>
            <a:ext cx="5108494" cy="11313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23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5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86B8B5-B776-927B-C27B-8892D4C02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Frage</a:t>
            </a:r>
            <a:r>
              <a:rPr lang="de-DE" dirty="0"/>
              <a:t>: Ist der </a:t>
            </a:r>
            <a:r>
              <a:rPr lang="en-US" i="1" dirty="0"/>
              <a:t>Greedy</a:t>
            </a:r>
            <a:r>
              <a:rPr lang="de-DE" dirty="0"/>
              <a:t> Algorithmus auch noch optimal, wenn wir</a:t>
            </a:r>
            <a:br>
              <a:rPr lang="de-DE" dirty="0"/>
            </a:br>
            <a:r>
              <a:rPr lang="de-DE" dirty="0"/>
              <a:t>diese drei Münzen als Wechselgeld haben?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i="1" dirty="0"/>
              <a:t>Greedy</a:t>
            </a:r>
            <a:r>
              <a:rPr lang="de-DE" dirty="0"/>
              <a:t> Verfahren führen zu </a:t>
            </a:r>
            <a:r>
              <a:rPr lang="de-DE" b="1" dirty="0"/>
              <a:t>lokalen Optima</a:t>
            </a:r>
          </a:p>
          <a:p>
            <a:pPr lvl="1"/>
            <a:r>
              <a:rPr lang="de-DE" dirty="0"/>
              <a:t>Reicht manchmal aus</a:t>
            </a:r>
          </a:p>
          <a:p>
            <a:pPr lvl="1"/>
            <a:r>
              <a:rPr lang="de-DE" dirty="0"/>
              <a:t>Gute Laufzeit</a:t>
            </a:r>
          </a:p>
          <a:p>
            <a:pPr lvl="1"/>
            <a:r>
              <a:rPr lang="de-DE" dirty="0"/>
              <a:t>Entspricht manchmal globalem Optimum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B2639-1A6D-9EF7-FD21-436878EB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en-DE" sz="2000" dirty="0"/>
              <a:t>Wechelgeld ausgeben (Optimalität)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F7E5ED-B4DA-1669-8A36-D5D6A36A2856}"/>
                  </a:ext>
                </a:extLst>
              </p:cNvPr>
              <p:cNvSpPr txBox="1"/>
              <p:nvPr/>
            </p:nvSpPr>
            <p:spPr bwMode="gray">
              <a:xfrm>
                <a:off x="6516216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F7E5ED-B4DA-1669-8A36-D5D6A36A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096802"/>
                <a:ext cx="285756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96DEE-7E4D-B3C2-144E-DF62863D8A32}"/>
                  </a:ext>
                </a:extLst>
              </p:cNvPr>
              <p:cNvSpPr txBox="1"/>
              <p:nvPr/>
            </p:nvSpPr>
            <p:spPr bwMode="gray">
              <a:xfrm>
                <a:off x="7452320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96DEE-7E4D-B3C2-144E-DF62863D8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52320" y="1096802"/>
                <a:ext cx="28575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12D33C-9893-FE2B-1CA4-EC8CBE09A1E0}"/>
                  </a:ext>
                </a:extLst>
              </p:cNvPr>
              <p:cNvSpPr txBox="1"/>
              <p:nvPr/>
            </p:nvSpPr>
            <p:spPr bwMode="gray">
              <a:xfrm>
                <a:off x="8388424" y="1096802"/>
                <a:ext cx="2857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12D33C-9893-FE2B-1CA4-EC8CBE09A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88424" y="1096802"/>
                <a:ext cx="28575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CA2D60D-3CA2-42ED-4DC6-78978B24F64E}"/>
              </a:ext>
            </a:extLst>
          </p:cNvPr>
          <p:cNvSpPr txBox="1"/>
          <p:nvPr/>
        </p:nvSpPr>
        <p:spPr bwMode="gray">
          <a:xfrm>
            <a:off x="9000877" y="17095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de-DE" sz="1200" dirty="0" err="1"/>
          </a:p>
        </p:txBody>
      </p:sp>
      <p:pic>
        <p:nvPicPr>
          <p:cNvPr id="4" name="Picture 2" descr="http://www.angelfire.com/or2/piaristen/euro/allemuenzeny.jpg">
            <a:extLst>
              <a:ext uri="{FF2B5EF4-FFF2-40B4-BE49-F238E27FC236}">
                <a16:creationId xmlns:a16="http://schemas.microsoft.com/office/drawing/2014/main" id="{F9A72DD0-3B14-BBF5-D379-A55354E30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45805" y="1404797"/>
            <a:ext cx="864096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ngelfire.com/or2/piaristen/euro/allemuenzeny.jpg">
            <a:extLst>
              <a:ext uri="{FF2B5EF4-FFF2-40B4-BE49-F238E27FC236}">
                <a16:creationId xmlns:a16="http://schemas.microsoft.com/office/drawing/2014/main" id="{EBDF3B3B-433A-7EBE-C7F5-0762C8869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13930" y="133278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23">
            <a:extLst>
              <a:ext uri="{FF2B5EF4-FFF2-40B4-BE49-F238E27FC236}">
                <a16:creationId xmlns:a16="http://schemas.microsoft.com/office/drawing/2014/main" id="{ACE8554A-A813-088D-03FF-18F8F4008557}"/>
              </a:ext>
            </a:extLst>
          </p:cNvPr>
          <p:cNvGrpSpPr/>
          <p:nvPr/>
        </p:nvGrpSpPr>
        <p:grpSpPr>
          <a:xfrm>
            <a:off x="6177826" y="1435823"/>
            <a:ext cx="936104" cy="864096"/>
            <a:chOff x="8952966" y="1684143"/>
            <a:chExt cx="936104" cy="864096"/>
          </a:xfrm>
        </p:grpSpPr>
        <p:pic>
          <p:nvPicPr>
            <p:cNvPr id="7" name="Picture 2" descr="http://www.angelfire.com/or2/piaristen/euro/allemuenzeny.jpg">
              <a:extLst>
                <a:ext uri="{FF2B5EF4-FFF2-40B4-BE49-F238E27FC236}">
                  <a16:creationId xmlns:a16="http://schemas.microsoft.com/office/drawing/2014/main" id="{AEFB7E97-9754-77A0-9016-A2DB6D1C5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952966" y="1684143"/>
              <a:ext cx="936104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angelfire.com/or2/piaristen/euro/allemuenzeny.jpg">
              <a:extLst>
                <a:ext uri="{FF2B5EF4-FFF2-40B4-BE49-F238E27FC236}">
                  <a16:creationId xmlns:a16="http://schemas.microsoft.com/office/drawing/2014/main" id="{2CB93CC9-6B17-29C0-F234-148380ACED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79632" y="1869141"/>
              <a:ext cx="216767" cy="36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hteck 28">
            <a:extLst>
              <a:ext uri="{FF2B5EF4-FFF2-40B4-BE49-F238E27FC236}">
                <a16:creationId xmlns:a16="http://schemas.microsoft.com/office/drawing/2014/main" id="{19A110DE-CBF9-3BB9-8273-D9CE48DAA947}"/>
              </a:ext>
            </a:extLst>
          </p:cNvPr>
          <p:cNvSpPr/>
          <p:nvPr/>
        </p:nvSpPr>
        <p:spPr bwMode="gray">
          <a:xfrm>
            <a:off x="6437680" y="2759951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hteck 30">
            <a:extLst>
              <a:ext uri="{FF2B5EF4-FFF2-40B4-BE49-F238E27FC236}">
                <a16:creationId xmlns:a16="http://schemas.microsoft.com/office/drawing/2014/main" id="{5B817218-7A9A-503D-AB26-61231134C9A1}"/>
              </a:ext>
            </a:extLst>
          </p:cNvPr>
          <p:cNvSpPr/>
          <p:nvPr/>
        </p:nvSpPr>
        <p:spPr bwMode="gray">
          <a:xfrm>
            <a:off x="7734622" y="2766139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Rechteck 32">
            <a:extLst>
              <a:ext uri="{FF2B5EF4-FFF2-40B4-BE49-F238E27FC236}">
                <a16:creationId xmlns:a16="http://schemas.microsoft.com/office/drawing/2014/main" id="{28D73BB0-95A3-C431-6BBD-A40BF5276A95}"/>
              </a:ext>
            </a:extLst>
          </p:cNvPr>
          <p:cNvSpPr/>
          <p:nvPr/>
        </p:nvSpPr>
        <p:spPr bwMode="gray">
          <a:xfrm>
            <a:off x="6438079" y="2453891"/>
            <a:ext cx="900000" cy="216000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Ja</a:t>
            </a:r>
          </a:p>
        </p:txBody>
      </p:sp>
      <p:sp>
        <p:nvSpPr>
          <p:cNvPr id="14" name="Rechteck 33">
            <a:extLst>
              <a:ext uri="{FF2B5EF4-FFF2-40B4-BE49-F238E27FC236}">
                <a16:creationId xmlns:a16="http://schemas.microsoft.com/office/drawing/2014/main" id="{461C5B21-C151-F003-0C12-048C5A936506}"/>
              </a:ext>
            </a:extLst>
          </p:cNvPr>
          <p:cNvSpPr/>
          <p:nvPr/>
        </p:nvSpPr>
        <p:spPr bwMode="gray">
          <a:xfrm>
            <a:off x="7734622" y="2453891"/>
            <a:ext cx="900000" cy="216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b="1" dirty="0">
                <a:solidFill>
                  <a:schemeClr val="bg1"/>
                </a:solidFill>
              </a:rPr>
              <a:t>Nein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D55FBD-1EFA-E08A-5AA9-B688C6A79FBD}"/>
                  </a:ext>
                </a:extLst>
              </p:cNvPr>
              <p:cNvSpPr txBox="1"/>
              <p:nvPr/>
            </p:nvSpPr>
            <p:spPr bwMode="gray">
              <a:xfrm>
                <a:off x="754322" y="2203925"/>
                <a:ext cx="9361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D55FBD-1EFA-E08A-5AA9-B688C6A7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4322" y="2203925"/>
                <a:ext cx="93610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53806B-0BF3-4828-FDE0-440C6DCBE9A3}"/>
                  </a:ext>
                </a:extLst>
              </p:cNvPr>
              <p:cNvSpPr txBox="1"/>
              <p:nvPr/>
            </p:nvSpPr>
            <p:spPr bwMode="gray">
              <a:xfrm>
                <a:off x="754322" y="2521981"/>
                <a:ext cx="9361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53806B-0BF3-4828-FDE0-440C6DCBE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4322" y="2521981"/>
                <a:ext cx="93610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C55EE4-56F5-5424-7DBF-C9D0725C22E0}"/>
                  </a:ext>
                </a:extLst>
              </p:cNvPr>
              <p:cNvSpPr txBox="1"/>
              <p:nvPr/>
            </p:nvSpPr>
            <p:spPr bwMode="gray">
              <a:xfrm>
                <a:off x="754322" y="2840037"/>
                <a:ext cx="9361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C55EE4-56F5-5424-7DBF-C9D0725C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4322" y="2840037"/>
                <a:ext cx="93610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AC32F6-99DC-59E4-C72F-02EF87F5B4B0}"/>
                  </a:ext>
                </a:extLst>
              </p:cNvPr>
              <p:cNvSpPr txBox="1"/>
              <p:nvPr/>
            </p:nvSpPr>
            <p:spPr bwMode="gray">
              <a:xfrm>
                <a:off x="2106624" y="2196885"/>
                <a:ext cx="23933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=11+1+1+1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AC32F6-99DC-59E4-C72F-02EF87F5B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6624" y="2196885"/>
                <a:ext cx="239336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B6CA58-54F5-C223-B9B8-341F6FD218A6}"/>
                  </a:ext>
                </a:extLst>
              </p:cNvPr>
              <p:cNvSpPr txBox="1"/>
              <p:nvPr/>
            </p:nvSpPr>
            <p:spPr bwMode="gray">
              <a:xfrm>
                <a:off x="2085972" y="2516002"/>
                <a:ext cx="27740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=11+1+1+1+1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B6CA58-54F5-C223-B9B8-341F6FD21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85972" y="2516002"/>
                <a:ext cx="277406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4EE2DA-7D55-7E46-6C08-127A97013F7D}"/>
                  </a:ext>
                </a:extLst>
              </p:cNvPr>
              <p:cNvSpPr txBox="1"/>
              <p:nvPr/>
            </p:nvSpPr>
            <p:spPr bwMode="gray">
              <a:xfrm>
                <a:off x="4289387" y="2510793"/>
                <a:ext cx="117925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≠5+5+5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4EE2DA-7D55-7E46-6C08-127A97013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9387" y="2510793"/>
                <a:ext cx="117925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990CF-4523-F9F8-9790-56B5D9861761}"/>
                  </a:ext>
                </a:extLst>
              </p:cNvPr>
              <p:cNvSpPr txBox="1"/>
              <p:nvPr/>
            </p:nvSpPr>
            <p:spPr bwMode="gray">
              <a:xfrm>
                <a:off x="2085972" y="2840037"/>
                <a:ext cx="31341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=11+11+1+1+1+1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990CF-4523-F9F8-9790-56B5D986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85972" y="2840037"/>
                <a:ext cx="313410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83C2A5-62ED-6CAC-BA6B-22FF76484137}"/>
                  </a:ext>
                </a:extLst>
              </p:cNvPr>
              <p:cNvSpPr txBox="1"/>
              <p:nvPr/>
            </p:nvSpPr>
            <p:spPr bwMode="gray">
              <a:xfrm>
                <a:off x="4685246" y="2833982"/>
                <a:ext cx="15977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≠11+5+5+5</m:t>
                      </m:r>
                    </m:oMath>
                  </m:oMathPara>
                </a14:m>
                <a:endParaRPr lang="de-DE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83C2A5-62ED-6CAC-BA6B-22FF76484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85246" y="2833982"/>
                <a:ext cx="1597737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235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3" grpId="0"/>
      <p:bldP spid="9" grpId="0" animBg="1"/>
      <p:bldP spid="11" grpId="0" animBg="1"/>
      <p:bldP spid="13" grpId="0" animBg="1"/>
      <p:bldP spid="14" grpId="0" animBg="1"/>
      <p:bldP spid="22" grpId="0"/>
      <p:bldP spid="23" grpId="0"/>
      <p:bldP spid="24" grpId="0"/>
      <p:bldP spid="25" grpId="0"/>
      <p:bldP spid="26" grpId="0"/>
      <p:bldP spid="27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b="1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42728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16363</TotalTime>
  <Words>2223</Words>
  <Application>Microsoft Macintosh PowerPoint</Application>
  <PresentationFormat>On-screen Show (16:9)</PresentationFormat>
  <Paragraphs>590</Paragraphs>
  <Slides>25</Slides>
  <Notes>10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Courier New</vt:lpstr>
      <vt:lpstr>Open Sans</vt:lpstr>
      <vt:lpstr>Verdana</vt:lpstr>
      <vt:lpstr>Wingdings</vt:lpstr>
      <vt:lpstr>TEMPLATE DEF Faculty v2022</vt:lpstr>
      <vt:lpstr>Programmiertechnik II</vt:lpstr>
      <vt:lpstr>Optimierungsprobleme</vt:lpstr>
      <vt:lpstr>Optimierungsprobleme: Beispiel</vt:lpstr>
      <vt:lpstr>Überblick</vt:lpstr>
      <vt:lpstr>Überblick</vt:lpstr>
      <vt:lpstr>Greedy Optimierung</vt:lpstr>
      <vt:lpstr>Beispiel: Wechelgeld ausgeben (ohne Ungleichheit) </vt:lpstr>
      <vt:lpstr>Beispiel: Wechelgeld ausgeben (Optimalität) </vt:lpstr>
      <vt:lpstr>Überblick</vt:lpstr>
      <vt:lpstr>Pathfinding in Computerspielen</vt:lpstr>
      <vt:lpstr>Greedy Best-First Suche</vt:lpstr>
      <vt:lpstr>Greedy Best-First Suche</vt:lpstr>
      <vt:lpstr>Überblick</vt:lpstr>
      <vt:lpstr>A* Algorithmus</vt:lpstr>
      <vt:lpstr>A* Algorithmus</vt:lpstr>
      <vt:lpstr>A* Algorithmus: Heuristik</vt:lpstr>
      <vt:lpstr>Überblick</vt:lpstr>
      <vt:lpstr>Dynamische Programmierung</vt:lpstr>
      <vt:lpstr>Bellmann Gleichung</vt:lpstr>
      <vt:lpstr>Überblick</vt:lpstr>
      <vt:lpstr>Matrixmultiplikation</vt:lpstr>
      <vt:lpstr>Matrixmultiplikation mit Dynamischer Programmierung</vt:lpstr>
      <vt:lpstr>Optimale Matrixmultiplikation: Beispiel</vt:lpstr>
      <vt:lpstr>Zusammenfassung</vt:lpstr>
      <vt:lpstr>Viel Spaß bis zur Klausur!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186</cp:revision>
  <cp:lastPrinted>2014-05-07T12:19:03Z</cp:lastPrinted>
  <dcterms:created xsi:type="dcterms:W3CDTF">2022-08-10T08:10:37Z</dcterms:created>
  <dcterms:modified xsi:type="dcterms:W3CDTF">2024-06-18T20:17:35Z</dcterms:modified>
</cp:coreProperties>
</file>