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1" r:id="rId2"/>
    <p:sldId id="303" r:id="rId3"/>
    <p:sldId id="382" r:id="rId4"/>
    <p:sldId id="372" r:id="rId5"/>
    <p:sldId id="386" r:id="rId6"/>
    <p:sldId id="387" r:id="rId7"/>
    <p:sldId id="391" r:id="rId8"/>
    <p:sldId id="392" r:id="rId9"/>
    <p:sldId id="393" r:id="rId10"/>
    <p:sldId id="384" r:id="rId11"/>
    <p:sldId id="388" r:id="rId12"/>
    <p:sldId id="389" r:id="rId13"/>
    <p:sldId id="385" r:id="rId14"/>
    <p:sldId id="390" r:id="rId15"/>
    <p:sldId id="321" r:id="rId16"/>
    <p:sldId id="304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0000"/>
    <a:srgbClr val="FBFCFC"/>
    <a:srgbClr val="FCFCFC"/>
    <a:srgbClr val="FCFCFD"/>
    <a:srgbClr val="FCFDFD"/>
    <a:srgbClr val="FDFDFD"/>
    <a:srgbClr val="FDFDFE"/>
    <a:srgbClr val="FDFE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/>
    <p:restoredTop sz="91293"/>
  </p:normalViewPr>
  <p:slideViewPr>
    <p:cSldViewPr snapToObjects="1" showGuides="1">
      <p:cViewPr varScale="1">
        <p:scale>
          <a:sx n="140" d="100"/>
          <a:sy n="140" d="100"/>
        </p:scale>
        <p:origin x="176" y="43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4/7/24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530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744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646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356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2b - C++ Einführung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2/copymove.cp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2/mystring.cpp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2/virtual.cp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C++ Einführung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Unterschiede zu C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Kommentare, Initialisierungen &amp; Speicherverwaltung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Primitive Datentypen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Zeiger &amp; </a:t>
            </a:r>
            <a:r>
              <a:rPr lang="de-DE" altLang="en-DE" dirty="0">
                <a:solidFill>
                  <a:schemeClr val="accent5"/>
                </a:solidFill>
              </a:rPr>
              <a:t>Referenzen</a:t>
            </a:r>
          </a:p>
          <a:p>
            <a:pPr marL="614125" lvl="1" indent="-342900"/>
            <a:r>
              <a:rPr lang="en-US" altLang="en-D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b="1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0696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E73520-0094-E33C-4244-306369EC6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Objekte werden entweder </a:t>
            </a:r>
            <a:r>
              <a:rPr lang="en-DE" b="1" dirty="0"/>
              <a:t>kopiert</a:t>
            </a:r>
            <a:r>
              <a:rPr lang="en-DE" dirty="0"/>
              <a:t> (</a:t>
            </a:r>
            <a:r>
              <a:rPr lang="en-DE" i="1" dirty="0"/>
              <a:t>copy</a:t>
            </a:r>
            <a:r>
              <a:rPr lang="en-DE" dirty="0"/>
              <a:t>) oder </a:t>
            </a:r>
            <a:r>
              <a:rPr lang="en-DE" b="1" dirty="0"/>
              <a:t>verschoben</a:t>
            </a:r>
            <a:r>
              <a:rPr lang="en-DE" dirty="0"/>
              <a:t> (</a:t>
            </a:r>
            <a:r>
              <a:rPr lang="en-DE" i="1" dirty="0"/>
              <a:t>move</a:t>
            </a:r>
            <a:r>
              <a:rPr lang="en-DE" dirty="0"/>
              <a:t>)</a:t>
            </a:r>
          </a:p>
          <a:p>
            <a:r>
              <a:rPr lang="en-DE" dirty="0"/>
              <a:t>Verschieben für große Datenmengen kann Zeiger kopieren (Effizienz!)</a:t>
            </a:r>
          </a:p>
          <a:p>
            <a:r>
              <a:rPr lang="en-DE" b="1" dirty="0"/>
              <a:t>Kopieren</a:t>
            </a:r>
            <a:endParaRPr lang="en-DE" dirty="0"/>
          </a:p>
          <a:p>
            <a:pPr lvl="1">
              <a:buFont typeface="+mj-lt"/>
              <a:buAutoNum type="arabicPeriod"/>
            </a:pPr>
            <a:r>
              <a:rPr lang="en-DE" sz="1200" dirty="0"/>
              <a:t>Konstruktor mit Objekt der gleichen Klasse: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T(const T&amp;)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…}</a:t>
            </a:r>
          </a:p>
          <a:p>
            <a:pPr lvl="2"/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 { t1 };</a:t>
            </a:r>
          </a:p>
          <a:p>
            <a:pPr lvl="1">
              <a:buFont typeface="+mj-lt"/>
              <a:buAutoNum type="arabicPeriod"/>
            </a:pPr>
            <a:r>
              <a:rPr lang="en-DE" sz="1200" dirty="0"/>
              <a:t>Zuweisung auf ein bereits exisitierendes Objekt der gleichen Klasse: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T&amp;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operator=(const T&amp;)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…}</a:t>
            </a:r>
          </a:p>
          <a:p>
            <a:pPr lvl="2"/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t2; t2 = t1;</a:t>
            </a:r>
          </a:p>
          <a:p>
            <a:r>
              <a:rPr lang="en-DE" b="1" dirty="0"/>
              <a:t>Verschieben</a:t>
            </a:r>
            <a:endParaRPr lang="en-DE" dirty="0"/>
          </a:p>
          <a:p>
            <a:pPr lvl="1">
              <a:buFont typeface="+mj-lt"/>
              <a:buAutoNum type="arabicPeriod" startAt="3"/>
            </a:pPr>
            <a:r>
              <a:rPr lang="en-DE" sz="1200" dirty="0"/>
              <a:t>Konstruktor mit Objekt der gleichen Klasse: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T(const T&amp;&amp;)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…}</a:t>
            </a:r>
          </a:p>
          <a:p>
            <a:pPr lvl="2">
              <a:buFont typeface="+mj-lt"/>
              <a:buAutoNum type="arabicPeriod"/>
            </a:pPr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 (std::move(t1));</a:t>
            </a:r>
          </a:p>
          <a:p>
            <a:pPr lvl="1">
              <a:buFont typeface="+mj-lt"/>
              <a:buAutoNum type="arabicPeriod" startAt="3"/>
            </a:pPr>
            <a:r>
              <a:rPr lang="en-DE" sz="1200" dirty="0"/>
              <a:t>Zuweisung eines Rückgabewerts einer Funktion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operator=(const T&amp;&amp;)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…}</a:t>
            </a:r>
          </a:p>
          <a:p>
            <a:pPr lvl="2">
              <a:buFont typeface="+mj-lt"/>
              <a:buAutoNum type="arabicPeriod"/>
            </a:pPr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t1; t1 = f();</a:t>
            </a:r>
            <a:endParaRPr lang="en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A04C4D-81F1-39F6-0F9A-ECDF17EC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Spezielle Konstruktoren: </a:t>
            </a:r>
            <a:r>
              <a:rPr lang="en-DE" i="1" dirty="0"/>
              <a:t>Copy</a:t>
            </a:r>
            <a:r>
              <a:rPr lang="en-DE" dirty="0"/>
              <a:t> </a:t>
            </a:r>
            <a:r>
              <a:rPr lang="de-DE" dirty="0"/>
              <a:t>und</a:t>
            </a:r>
            <a:r>
              <a:rPr lang="en-DE" dirty="0"/>
              <a:t> </a:t>
            </a:r>
            <a:r>
              <a:rPr lang="en-DE" i="1" dirty="0"/>
              <a:t>Move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1B3E3-3445-D2A0-0EB0-A1FE09911324}"/>
              </a:ext>
            </a:extLst>
          </p:cNvPr>
          <p:cNvSpPr txBox="1"/>
          <p:nvPr/>
        </p:nvSpPr>
        <p:spPr bwMode="gray">
          <a:xfrm>
            <a:off x="467544" y="4603363"/>
            <a:ext cx="734481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600" b="1" dirty="0">
                <a:hlinkClick r:id="rId2"/>
              </a:rPr>
              <a:t>copymove.cpp</a:t>
            </a:r>
            <a:endParaRPr lang="en-DE" sz="1600" b="1" dirty="0"/>
          </a:p>
        </p:txBody>
      </p:sp>
    </p:spTree>
    <p:extLst>
      <p:ext uri="{BB962C8B-B14F-4D97-AF65-F5344CB8AC3E}">
        <p14:creationId xmlns:p14="http://schemas.microsoft.com/office/powerpoint/2010/main" val="1463891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6E4403-9ED9-72FC-5E90-6A8B71EF7D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C-Zeichenketten</a:t>
            </a:r>
            <a:r>
              <a:rPr lang="de-DE" dirty="0"/>
              <a:t>: Zeiger auf Speicher von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/>
              <a:t> (endet bei Nullzeichen)</a:t>
            </a:r>
          </a:p>
          <a:p>
            <a:pPr lvl="1"/>
            <a:endParaRPr lang="de-DE" b="1" dirty="0"/>
          </a:p>
          <a:p>
            <a:pPr lvl="1"/>
            <a:endParaRPr lang="de-DE" b="1" dirty="0"/>
          </a:p>
          <a:p>
            <a:pPr lvl="1"/>
            <a:r>
              <a:rPr lang="de-DE" sz="1200" b="1" dirty="0"/>
              <a:t>Vorteile</a:t>
            </a:r>
            <a:r>
              <a:rPr lang="de-DE" sz="1200" dirty="0"/>
              <a:t>:</a:t>
            </a:r>
          </a:p>
          <a:p>
            <a:pPr lvl="2"/>
            <a:r>
              <a:rPr lang="de-DE" sz="1200" dirty="0"/>
              <a:t>Kann direkt verkürzt werden.</a:t>
            </a:r>
          </a:p>
          <a:p>
            <a:pPr lvl="2"/>
            <a:r>
              <a:rPr lang="de-DE" sz="1200" dirty="0"/>
              <a:t>Nur ein Byte extra; egal wie lang die Zeichenkette ist</a:t>
            </a:r>
          </a:p>
          <a:p>
            <a:pPr lvl="1"/>
            <a:r>
              <a:rPr lang="de-DE" sz="1200" b="1" dirty="0"/>
              <a:t>Nachteile</a:t>
            </a:r>
            <a:r>
              <a:rPr lang="de-DE" sz="1200" dirty="0"/>
              <a:t>:</a:t>
            </a:r>
          </a:p>
          <a:p>
            <a:pPr lvl="2"/>
            <a:r>
              <a:rPr lang="de-DE" sz="1200" dirty="0"/>
              <a:t>Länge bestimmen braucht linearen Zeitaufwand!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de-DE" b="1" dirty="0"/>
              <a:t> Klasse</a:t>
            </a:r>
            <a:r>
              <a:rPr lang="de-DE" dirty="0"/>
              <a:t>: Zeiger auf Speicher von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/>
              <a:t> und explizite Länge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60115-E44D-075F-E0C4-CE6256E3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</a:t>
            </a:r>
            <a:r>
              <a:rPr lang="en-DE" b="1" dirty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DE" dirty="0"/>
              <a:t> Klasse</a:t>
            </a:r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C60A3BEC-69C1-834B-3E9B-3F57627E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65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FB6BF5B-75B4-66EC-942F-61E36709A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7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78213F9-5A80-012E-F900-9A2C4E37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48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FAA042-A95B-92E1-87AC-77D8C13F7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85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9526DDF3-AB8F-346C-883C-F7C2F4D2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171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9" name="Rechteck 5">
            <a:extLst>
              <a:ext uri="{FF2B5EF4-FFF2-40B4-BE49-F238E27FC236}">
                <a16:creationId xmlns:a16="http://schemas.microsoft.com/office/drawing/2014/main" id="{E2E4C7F2-BE24-F11A-FF2C-D5F6D0796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19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6A6111E4-E111-9890-33FF-EEF24C864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21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11" name="Rechteck 5">
            <a:extLst>
              <a:ext uri="{FF2B5EF4-FFF2-40B4-BE49-F238E27FC236}">
                <a16:creationId xmlns:a16="http://schemas.microsoft.com/office/drawing/2014/main" id="{1AECF7AE-383C-D23C-3B35-1C44EC0C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43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2" name="Rechteck 5">
            <a:extLst>
              <a:ext uri="{FF2B5EF4-FFF2-40B4-BE49-F238E27FC236}">
                <a16:creationId xmlns:a16="http://schemas.microsoft.com/office/drawing/2014/main" id="{36A115D6-C0CF-50E7-C769-A6163FF3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67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3" name="Rechteck 5">
            <a:extLst>
              <a:ext uri="{FF2B5EF4-FFF2-40B4-BE49-F238E27FC236}">
                <a16:creationId xmlns:a16="http://schemas.microsoft.com/office/drawing/2014/main" id="{5EB63E44-A6B9-F3C3-D7FF-DB8B936D4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291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5C0E4C75-8F1A-FBA3-5338-B8CDBD03D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31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5" name="Rechteck 5">
            <a:extLst>
              <a:ext uri="{FF2B5EF4-FFF2-40B4-BE49-F238E27FC236}">
                <a16:creationId xmlns:a16="http://schemas.microsoft.com/office/drawing/2014/main" id="{0D92FA97-CF15-24E0-892C-BBFCAABF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33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16" name="Rechteck 5">
            <a:extLst>
              <a:ext uri="{FF2B5EF4-FFF2-40B4-BE49-F238E27FC236}">
                <a16:creationId xmlns:a16="http://schemas.microsoft.com/office/drawing/2014/main" id="{0607A0CF-ABF4-85F7-FE5D-D78A3C28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68FDD-43DB-9479-522F-1DD2F11BB1B6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 bwMode="gray">
          <a:xfrm>
            <a:off x="2033240" y="1791600"/>
            <a:ext cx="378415" cy="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7BAB01-7B40-8DB1-9753-5DEE5CB790E3}"/>
              </a:ext>
            </a:extLst>
          </p:cNvPr>
          <p:cNvSpPr txBox="1"/>
          <p:nvPr/>
        </p:nvSpPr>
        <p:spPr bwMode="gray">
          <a:xfrm>
            <a:off x="1817226" y="1647584"/>
            <a:ext cx="216014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2" name="Rechteck 5">
            <a:extLst>
              <a:ext uri="{FF2B5EF4-FFF2-40B4-BE49-F238E27FC236}">
                <a16:creationId xmlns:a16="http://schemas.microsoft.com/office/drawing/2014/main" id="{25D15813-18F2-F360-5A91-2C78F3C8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66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</p:txBody>
      </p:sp>
      <p:sp>
        <p:nvSpPr>
          <p:cNvPr id="23" name="Rechteck 5">
            <a:extLst>
              <a:ext uri="{FF2B5EF4-FFF2-40B4-BE49-F238E27FC236}">
                <a16:creationId xmlns:a16="http://schemas.microsoft.com/office/drawing/2014/main" id="{1D01CAA9-3606-1FDC-4FD0-4834E212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4" name="Rechteck 5">
            <a:extLst>
              <a:ext uri="{FF2B5EF4-FFF2-40B4-BE49-F238E27FC236}">
                <a16:creationId xmlns:a16="http://schemas.microsoft.com/office/drawing/2014/main" id="{10D1839C-BD08-E4C7-7A6D-152255443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49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5" name="Rechteck 5">
            <a:extLst>
              <a:ext uri="{FF2B5EF4-FFF2-40B4-BE49-F238E27FC236}">
                <a16:creationId xmlns:a16="http://schemas.microsoft.com/office/drawing/2014/main" id="{B8D1CFC4-E64F-5F29-7935-E27DD3569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6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6" name="Rechteck 5">
            <a:extLst>
              <a:ext uri="{FF2B5EF4-FFF2-40B4-BE49-F238E27FC236}">
                <a16:creationId xmlns:a16="http://schemas.microsoft.com/office/drawing/2014/main" id="{2E94783D-EA94-BF23-5BDC-202A4EB4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183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27" name="Rechteck 5">
            <a:extLst>
              <a:ext uri="{FF2B5EF4-FFF2-40B4-BE49-F238E27FC236}">
                <a16:creationId xmlns:a16="http://schemas.microsoft.com/office/drawing/2014/main" id="{4FA8F122-212B-1A84-02A3-99DAC5337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20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28" name="Rechteck 5">
            <a:extLst>
              <a:ext uri="{FF2B5EF4-FFF2-40B4-BE49-F238E27FC236}">
                <a16:creationId xmlns:a16="http://schemas.microsoft.com/office/drawing/2014/main" id="{BD0CF132-FCAC-3A3E-2ABD-98BFE916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23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29" name="Rechteck 5">
            <a:extLst>
              <a:ext uri="{FF2B5EF4-FFF2-40B4-BE49-F238E27FC236}">
                <a16:creationId xmlns:a16="http://schemas.microsoft.com/office/drawing/2014/main" id="{7DF268A7-96A4-B2EA-1867-4133C9F2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5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30" name="Rechteck 5">
            <a:extLst>
              <a:ext uri="{FF2B5EF4-FFF2-40B4-BE49-F238E27FC236}">
                <a16:creationId xmlns:a16="http://schemas.microsoft.com/office/drawing/2014/main" id="{32C9A205-7745-9CEB-796C-03F0BA9A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279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1" name="Rechteck 5">
            <a:extLst>
              <a:ext uri="{FF2B5EF4-FFF2-40B4-BE49-F238E27FC236}">
                <a16:creationId xmlns:a16="http://schemas.microsoft.com/office/drawing/2014/main" id="{F54B7DFD-D85C-D029-A317-1434D5BF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303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32" name="Rechteck 5">
            <a:extLst>
              <a:ext uri="{FF2B5EF4-FFF2-40B4-BE49-F238E27FC236}">
                <a16:creationId xmlns:a16="http://schemas.microsoft.com/office/drawing/2014/main" id="{352FC67E-BE3F-F1E2-9834-9A26CC9C1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32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33" name="Rechteck 5">
            <a:extLst>
              <a:ext uri="{FF2B5EF4-FFF2-40B4-BE49-F238E27FC236}">
                <a16:creationId xmlns:a16="http://schemas.microsoft.com/office/drawing/2014/main" id="{E9728FBC-940B-A13D-3256-F479B24E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35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34" name="Rechteck 5">
            <a:extLst>
              <a:ext uri="{FF2B5EF4-FFF2-40B4-BE49-F238E27FC236}">
                <a16:creationId xmlns:a16="http://schemas.microsoft.com/office/drawing/2014/main" id="{F59727B8-B5BD-58EE-F1BA-FCD0901D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375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B26490-FBA0-3ED2-1E56-6B0BA78E65DD}"/>
              </a:ext>
            </a:extLst>
          </p:cNvPr>
          <p:cNvCxnSpPr>
            <a:cxnSpLocks/>
            <a:stCxn id="36" idx="3"/>
            <a:endCxn id="22" idx="1"/>
          </p:cNvCxnSpPr>
          <p:nvPr/>
        </p:nvCxnSpPr>
        <p:spPr bwMode="gray">
          <a:xfrm>
            <a:off x="2141252" y="4095856"/>
            <a:ext cx="378415" cy="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34EB12-EC7E-8C37-E9FE-EDA8F7614B32}"/>
              </a:ext>
            </a:extLst>
          </p:cNvPr>
          <p:cNvSpPr txBox="1"/>
          <p:nvPr/>
        </p:nvSpPr>
        <p:spPr bwMode="gray">
          <a:xfrm>
            <a:off x="1925238" y="3951840"/>
            <a:ext cx="216014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37" name="Rechteck 5">
            <a:extLst>
              <a:ext uri="{FF2B5EF4-FFF2-40B4-BE49-F238E27FC236}">
                <a16:creationId xmlns:a16="http://schemas.microsoft.com/office/drawing/2014/main" id="{8DF7BC72-9F9F-A2C8-8417-4E100605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399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" name="Rechteck 5">
            <a:extLst>
              <a:ext uri="{FF2B5EF4-FFF2-40B4-BE49-F238E27FC236}">
                <a16:creationId xmlns:a16="http://schemas.microsoft.com/office/drawing/2014/main" id="{EFA49934-6D10-904F-AA45-03946454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779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Rechteck 5">
            <a:extLst>
              <a:ext uri="{FF2B5EF4-FFF2-40B4-BE49-F238E27FC236}">
                <a16:creationId xmlns:a16="http://schemas.microsoft.com/office/drawing/2014/main" id="{15195062-7250-47A1-9B66-870D5221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03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8D9DD-56E7-A958-C5B3-2E9EAB16F5A6}"/>
              </a:ext>
            </a:extLst>
          </p:cNvPr>
          <p:cNvSpPr txBox="1"/>
          <p:nvPr/>
        </p:nvSpPr>
        <p:spPr bwMode="gray">
          <a:xfrm>
            <a:off x="467544" y="4603363"/>
            <a:ext cx="734481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600" b="1" dirty="0">
                <a:hlinkClick r:id="rId2"/>
              </a:rPr>
              <a:t>mystring.cpp</a:t>
            </a:r>
            <a:endParaRPr lang="en-DE" sz="1600" b="1" dirty="0"/>
          </a:p>
        </p:txBody>
      </p:sp>
    </p:spTree>
    <p:extLst>
      <p:ext uri="{BB962C8B-B14F-4D97-AF65-F5344CB8AC3E}">
        <p14:creationId xmlns:p14="http://schemas.microsoft.com/office/powerpoint/2010/main" val="2434463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9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1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Unterschiede zu C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Kommentare, Initialisierungen &amp; Speicherverwaltung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Primitive Datentypen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Zeiger &amp; </a:t>
            </a:r>
            <a:r>
              <a:rPr lang="de-DE" altLang="en-DE" dirty="0">
                <a:solidFill>
                  <a:schemeClr val="accent5"/>
                </a:solidFill>
              </a:rPr>
              <a:t>Referenzen</a:t>
            </a:r>
          </a:p>
          <a:p>
            <a:pPr marL="614125" lvl="1" indent="-342900"/>
            <a:r>
              <a:rPr lang="en-US" altLang="en-D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b="1" dirty="0"/>
              <a:t>Standard Template Library</a:t>
            </a:r>
            <a:endParaRPr lang="de-DE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8384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EC027-A709-01ED-8EED-335B64475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 den 1980er Jahren entwickelte von Hewlett Packard</a:t>
            </a:r>
          </a:p>
          <a:p>
            <a:pPr lvl="1"/>
            <a:r>
              <a:rPr lang="de-DE" sz="1200" dirty="0"/>
              <a:t>Schwerpunkt Datenstrukturen und Algorithmen</a:t>
            </a:r>
          </a:p>
          <a:p>
            <a:pPr lvl="1"/>
            <a:r>
              <a:rPr lang="de-DE" sz="1200" dirty="0"/>
              <a:t>Generische Funktionen mit Templates (Typvariablen)</a:t>
            </a:r>
          </a:p>
          <a:p>
            <a:r>
              <a:rPr lang="de-DE" dirty="0"/>
              <a:t>Bestandteile (auszugsweise)</a:t>
            </a:r>
          </a:p>
          <a:p>
            <a:pPr lvl="1"/>
            <a:r>
              <a:rPr lang="de-DE" sz="1200" dirty="0"/>
              <a:t>Container (Behälterklassen)</a:t>
            </a:r>
          </a:p>
          <a:p>
            <a:pPr lvl="1"/>
            <a:r>
              <a:rPr lang="de-DE" sz="1200" dirty="0"/>
              <a:t>Iteratoren</a:t>
            </a:r>
          </a:p>
          <a:p>
            <a:pPr lvl="1"/>
            <a:r>
              <a:rPr lang="de-DE" sz="1200" dirty="0"/>
              <a:t>Algorithmen</a:t>
            </a:r>
          </a:p>
          <a:p>
            <a:pPr lvl="1"/>
            <a:r>
              <a:rPr lang="de-DE" sz="1200" dirty="0"/>
              <a:t>Zeichenketten</a:t>
            </a:r>
          </a:p>
          <a:p>
            <a:pPr lvl="1"/>
            <a:r>
              <a:rPr lang="de-DE" sz="1200" dirty="0"/>
              <a:t>Eingabe und Ausgabe</a:t>
            </a:r>
          </a:p>
          <a:p>
            <a:pPr lvl="1"/>
            <a:r>
              <a:rPr lang="de-DE" sz="1200" dirty="0"/>
              <a:t>Numerik</a:t>
            </a:r>
          </a:p>
          <a:p>
            <a:pPr lvl="1"/>
            <a:r>
              <a:rPr lang="de-DE" sz="1200" dirty="0"/>
              <a:t>Zufallszahlengeneratoren und Transformatoren für Wahrscheinlichkeitsverteilungen</a:t>
            </a:r>
          </a:p>
          <a:p>
            <a:pPr lvl="1"/>
            <a:r>
              <a:rPr lang="de-DE" sz="1200" dirty="0"/>
              <a:t>Werkzeuge für Multithreading </a:t>
            </a:r>
          </a:p>
          <a:p>
            <a:pPr lvl="1"/>
            <a:r>
              <a:rPr lang="de-DE" sz="1200" dirty="0"/>
              <a:t>Reguläre Ausdrücke</a:t>
            </a:r>
          </a:p>
          <a:p>
            <a:pPr lvl="1"/>
            <a:r>
              <a:rPr lang="de-DE" sz="1200" dirty="0"/>
              <a:t>Werkzeuge zur Zeitmessung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478D01-E1EC-6E8B-2492-7CB408D3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Standard Template Library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17DA39-8358-F287-CB26-E8910550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80" y="1239837"/>
            <a:ext cx="1010144" cy="13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3584F-4B88-843C-B7DF-C4C906965CA3}"/>
              </a:ext>
            </a:extLst>
          </p:cNvPr>
          <p:cNvSpPr txBox="1"/>
          <p:nvPr/>
        </p:nvSpPr>
        <p:spPr bwMode="gray">
          <a:xfrm>
            <a:off x="7775080" y="2643758"/>
            <a:ext cx="101014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800" b="1" dirty="0"/>
              <a:t>Alexander </a:t>
            </a:r>
            <a:r>
              <a:rPr lang="en-GB" sz="800" b="1" dirty="0" err="1"/>
              <a:t>Stepanow</a:t>
            </a:r>
            <a:br>
              <a:rPr lang="en-GB" sz="800" b="1" dirty="0"/>
            </a:br>
            <a:r>
              <a:rPr lang="en-GB" sz="800" b="1" dirty="0"/>
              <a:t>(1950 – )</a:t>
            </a:r>
            <a:endParaRPr lang="en-DE" sz="800" b="1" dirty="0" err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997074-E559-7536-1AA8-572108FB64FD}"/>
              </a:ext>
            </a:extLst>
          </p:cNvPr>
          <p:cNvSpPr/>
          <p:nvPr/>
        </p:nvSpPr>
        <p:spPr bwMode="gray">
          <a:xfrm>
            <a:off x="899592" y="2337730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BAEFC4F-B045-AAAC-93FA-A9DB4BFCE658}"/>
              </a:ext>
            </a:extLst>
          </p:cNvPr>
          <p:cNvSpPr/>
          <p:nvPr/>
        </p:nvSpPr>
        <p:spPr bwMode="gray">
          <a:xfrm>
            <a:off x="899592" y="2841786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BFE04B-6DEA-C034-334F-4132A997DE44}"/>
              </a:ext>
            </a:extLst>
          </p:cNvPr>
          <p:cNvSpPr/>
          <p:nvPr/>
        </p:nvSpPr>
        <p:spPr bwMode="gray">
          <a:xfrm>
            <a:off x="899592" y="3597635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AD4BAE-8D2E-433A-BAB3-B8D61735A213}"/>
              </a:ext>
            </a:extLst>
          </p:cNvPr>
          <p:cNvSpPr/>
          <p:nvPr/>
        </p:nvSpPr>
        <p:spPr bwMode="gray">
          <a:xfrm>
            <a:off x="899592" y="3903663"/>
            <a:ext cx="6120680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6B41C-02F4-4D39-A0CB-3DAA3EFEAF9B}"/>
              </a:ext>
            </a:extLst>
          </p:cNvPr>
          <p:cNvSpPr txBox="1"/>
          <p:nvPr/>
        </p:nvSpPr>
        <p:spPr bwMode="gray">
          <a:xfrm>
            <a:off x="3186100" y="235572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PT 2 (erste Hälfte)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2D339-4323-28B5-3FB3-244ACEF6606C}"/>
              </a:ext>
            </a:extLst>
          </p:cNvPr>
          <p:cNvSpPr txBox="1"/>
          <p:nvPr/>
        </p:nvSpPr>
        <p:spPr bwMode="gray">
          <a:xfrm>
            <a:off x="3186100" y="284078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PT 2 (zweite Hälfte)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51669-7775-4910-E957-937374072DDE}"/>
              </a:ext>
            </a:extLst>
          </p:cNvPr>
          <p:cNvSpPr txBox="1"/>
          <p:nvPr/>
        </p:nvSpPr>
        <p:spPr bwMode="gray">
          <a:xfrm>
            <a:off x="3186100" y="3587639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Mathe 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AE866-023B-024A-1FD4-0252E11570D4}"/>
              </a:ext>
            </a:extLst>
          </p:cNvPr>
          <p:cNvSpPr txBox="1"/>
          <p:nvPr/>
        </p:nvSpPr>
        <p:spPr bwMode="gray">
          <a:xfrm>
            <a:off x="6660232" y="421544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Mathe III</a:t>
            </a:r>
          </a:p>
        </p:txBody>
      </p:sp>
    </p:spTree>
    <p:extLst>
      <p:ext uri="{BB962C8B-B14F-4D97-AF65-F5344CB8AC3E}">
        <p14:creationId xmlns:p14="http://schemas.microsoft.com/office/powerpoint/2010/main" val="3844079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8B4720-CD76-64E9-6CB0-67C938FC4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de-DE" altLang="en-DE" b="1" dirty="0"/>
              <a:t>Unterschiede zu C</a:t>
            </a:r>
          </a:p>
          <a:p>
            <a:pPr marL="614125" lvl="1" indent="-342900"/>
            <a:r>
              <a:rPr lang="de-DE" altLang="en-DE" sz="1200" dirty="0"/>
              <a:t>Speicherverwaltung mit </a:t>
            </a:r>
            <a:r>
              <a:rPr lang="en-US" alt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en-DE" sz="1200" dirty="0"/>
              <a:t> and </a:t>
            </a:r>
            <a:r>
              <a:rPr lang="en-US" alt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614125" lvl="1" indent="-342900"/>
            <a:r>
              <a:rPr lang="en-US" alt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altLang="en-DE" sz="1200" dirty="0"/>
              <a:t> Datentyp für Wahrheitswerte</a:t>
            </a:r>
          </a:p>
          <a:p>
            <a:pPr marL="614125" lvl="1" indent="-342900"/>
            <a:r>
              <a:rPr lang="de-DE" altLang="en-DE" sz="1200" dirty="0"/>
              <a:t>Referenzen sind Zeiger, die nur einmal initialisiert werden</a:t>
            </a:r>
          </a:p>
          <a:p>
            <a:pPr marL="614125" lvl="1" indent="-342900"/>
            <a:r>
              <a:rPr lang="en-US" alt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sz="1200" dirty="0"/>
              <a:t> </a:t>
            </a:r>
            <a:r>
              <a:rPr lang="de-DE" altLang="en-DE" sz="1200" dirty="0"/>
              <a:t>Operator ist zentral für Korrektheit und Effizienz in C++</a:t>
            </a:r>
          </a:p>
          <a:p>
            <a:pPr marL="614125" lvl="1" indent="-342900"/>
            <a:r>
              <a:rPr lang="de-DE" altLang="en-DE" sz="1200" dirty="0"/>
              <a:t>Funktionen können </a:t>
            </a:r>
            <a:r>
              <a:rPr lang="en-DE" altLang="en-DE" sz="1200" dirty="0"/>
              <a:t>überladen werden (auch Operatoren!)</a:t>
            </a:r>
            <a:endParaRPr lang="de-DE" altLang="en-DE" sz="1200" dirty="0"/>
          </a:p>
          <a:p>
            <a:pPr marL="614125" lvl="1" indent="-342900"/>
            <a:r>
              <a:rPr lang="de-DE" altLang="en-DE" sz="1200" dirty="0"/>
              <a:t>Templates erlauben Typen zu Variablen zur </a:t>
            </a:r>
            <a:r>
              <a:rPr lang="de-DE" altLang="en-DE" sz="1200" dirty="0" err="1"/>
              <a:t>Compilezeit</a:t>
            </a:r>
            <a:r>
              <a:rPr lang="de-DE" altLang="en-DE" sz="1200" dirty="0"/>
              <a:t> zu machen</a:t>
            </a:r>
          </a:p>
          <a:p>
            <a:pPr marL="342900" indent="-342900"/>
            <a:r>
              <a:rPr lang="de-DE" altLang="en-DE" b="1" dirty="0"/>
              <a:t>Abstrakte Datentypen &amp; Klassen in C++</a:t>
            </a:r>
          </a:p>
          <a:p>
            <a:pPr marL="614125" lvl="1" indent="-342900"/>
            <a:r>
              <a:rPr lang="de-DE" altLang="en-DE" sz="1200" dirty="0"/>
              <a:t>Klassen verbinden Daten und Methoden, die diese Daten ändern</a:t>
            </a:r>
          </a:p>
          <a:p>
            <a:pPr marL="614125" lvl="1" indent="-342900"/>
            <a:r>
              <a:rPr lang="de-DE" altLang="en-DE" sz="1200" dirty="0"/>
              <a:t>Sichtbarkeiten erlauben Kapselung von Implementierungsdetails</a:t>
            </a:r>
          </a:p>
          <a:p>
            <a:pPr marL="614125" lvl="1" indent="-342900"/>
            <a:r>
              <a:rPr lang="de-DE" altLang="en-DE" sz="1200" dirty="0"/>
              <a:t>Konstruktoren und Destruktoren sind spezielle Methoden</a:t>
            </a:r>
          </a:p>
          <a:p>
            <a:pPr marL="345838" indent="-342900"/>
            <a:r>
              <a:rPr lang="de-DE" altLang="en-DE" b="1" dirty="0"/>
              <a:t>Standard Template Library</a:t>
            </a:r>
            <a:endParaRPr lang="de-DE" b="1" dirty="0"/>
          </a:p>
          <a:p>
            <a:pPr lvl="1"/>
            <a:r>
              <a:rPr lang="en-DE" sz="1200" dirty="0"/>
              <a:t>Im Rest der Vorlesung lernen wir alle Algorithmen und Datenstrukturen direkt kennen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58A65-5606-9513-B7BE-4D81E6AF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032008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Unterschiede zu C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Kommentare, Initialisierungen &amp; Speicherverwaltung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Primitive Datentypen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Zeiger &amp; </a:t>
            </a:r>
            <a:r>
              <a:rPr lang="de-DE" altLang="en-DE" dirty="0">
                <a:solidFill>
                  <a:schemeClr val="accent5"/>
                </a:solidFill>
              </a:rPr>
              <a:t>Referenzen</a:t>
            </a:r>
          </a:p>
          <a:p>
            <a:pPr marL="614125" lvl="1" indent="-342900"/>
            <a:r>
              <a:rPr lang="en-US" altLang="en-D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Unterschiede zu C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Kommentare, Initialisierungen &amp; Speicherverwaltung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Primitive Datentypen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Zeiger &amp; </a:t>
            </a:r>
            <a:r>
              <a:rPr lang="de-DE" altLang="en-DE" dirty="0">
                <a:solidFill>
                  <a:schemeClr val="accent5"/>
                </a:solidFill>
              </a:rPr>
              <a:t>Referenzen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b="1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032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</a:rPr>
              <a:t>Datentyp</a:t>
            </a:r>
            <a:r>
              <a:rPr lang="de-DE" altLang="en-US" dirty="0">
                <a:ea typeface="ＭＳ Ｐゴシック" panose="020B0600070205080204" pitchFamily="34" charset="-128"/>
              </a:rPr>
              <a:t>: Eine Menge von Daten</a:t>
            </a:r>
            <a:r>
              <a:rPr lang="de-DE" altLang="en-US" b="1" dirty="0">
                <a:ea typeface="ＭＳ Ｐゴシック" panose="020B0600070205080204" pitchFamily="34" charset="-128"/>
              </a:rPr>
              <a:t> </a:t>
            </a:r>
            <a:r>
              <a:rPr lang="de-DE" altLang="en-US" dirty="0">
                <a:ea typeface="ＭＳ Ｐゴシック" panose="020B0600070205080204" pitchFamily="34" charset="-128"/>
              </a:rPr>
              <a:t>zusammen mit einer Familie von Operationen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Abstrakter Datentyp</a:t>
            </a:r>
            <a:r>
              <a:rPr lang="de-DE" altLang="en-US" dirty="0">
                <a:ea typeface="ＭＳ Ｐゴシック" panose="020B0600070205080204" pitchFamily="34" charset="-128"/>
              </a:rPr>
              <a:t>: Beschrieben wird die Menge und die Semantik der Operationen, nicht aber die interne Repräsentation der Daten oder die Implementierung der Operationen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Klasse</a:t>
            </a:r>
            <a:r>
              <a:rPr lang="de-DE" altLang="en-US" dirty="0">
                <a:ea typeface="ＭＳ Ｐゴシック" panose="020B0600070205080204" pitchFamily="34" charset="-128"/>
              </a:rPr>
              <a:t>:	 Beschreibung von Strukturen mit gleichen Eigenschaften. Sie zeichnet sich durch zwei Merkmale aus:</a:t>
            </a:r>
          </a:p>
          <a:p>
            <a:pPr marL="879475" lvl="2" indent="-342900">
              <a:buFont typeface="+mj-lt"/>
              <a:buAutoNum type="arabicPeriod"/>
            </a:pPr>
            <a:r>
              <a:rPr lang="de-DE" altLang="en-US" dirty="0">
                <a:ea typeface="ＭＳ Ｐゴシック" panose="020B0600070205080204" pitchFamily="34" charset="-128"/>
              </a:rPr>
              <a:t>Definiert eine Menge von Daten </a:t>
            </a:r>
          </a:p>
          <a:p>
            <a:pPr marL="879475" lvl="2" indent="-342900">
              <a:buFont typeface="+mj-lt"/>
              <a:buAutoNum type="arabicPeriod"/>
            </a:pPr>
            <a:r>
              <a:rPr lang="de-DE" altLang="en-US" dirty="0">
                <a:ea typeface="ＭＳ Ｐゴシック" panose="020B0600070205080204" pitchFamily="34" charset="-128"/>
              </a:rPr>
              <a:t>Definiert Handlungen auf Daten in Form von Methoden (Funktionen, die der Klasse angehören)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Instanz (einer Klasse)</a:t>
            </a:r>
            <a:r>
              <a:rPr lang="de-DE" altLang="en-US" dirty="0">
                <a:ea typeface="ＭＳ Ｐゴシック" panose="020B0600070205080204" pitchFamily="34" charset="-128"/>
              </a:rPr>
              <a:t>: eine Variable „vom Typ Klasse“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Objekt</a:t>
            </a:r>
            <a:r>
              <a:rPr lang="de-DE" altLang="en-US" dirty="0">
                <a:ea typeface="ＭＳ Ｐゴシック" panose="020B0600070205080204" pitchFamily="34" charset="-128"/>
              </a:rPr>
              <a:t>: Instanz einer Klasse; eine Menge von Daten (definiert in der Klasse) mit den Eigenschaften (Funktionen, Zugriffsrechte...) der Klasse, der es angehört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Abstrakte Datentypen &amp; Objekte</a:t>
            </a:r>
            <a:endParaRPr lang="en-DE" dirty="0"/>
          </a:p>
        </p:txBody>
      </p:sp>
      <p:pic>
        <p:nvPicPr>
          <p:cNvPr id="2" name="Picture 4" descr="Motlle_crespellines represent the class and object relationship">
            <a:extLst>
              <a:ext uri="{FF2B5EF4-FFF2-40B4-BE49-F238E27FC236}">
                <a16:creationId xmlns:a16="http://schemas.microsoft.com/office/drawing/2014/main" id="{5A8B622B-6B9C-F993-E5F8-DD3120CD0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80312" y="1595466"/>
            <a:ext cx="1326420" cy="1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000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</a:rPr>
              <a:t>Klassendefinition</a:t>
            </a:r>
            <a:r>
              <a:rPr lang="de-DE" altLang="en-US" dirty="0">
                <a:ea typeface="ＭＳ Ｐゴシック" panose="020B0600070205080204" pitchFamily="34" charset="-128"/>
              </a:rPr>
              <a:t>: In C++ gibt es zwei Möglichkeiten, Klassen zu definieren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className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{}</a:t>
            </a:r>
            <a:r>
              <a:rPr lang="de-DE" altLang="en-US" sz="1200" dirty="0">
                <a:ea typeface="ＭＳ Ｐゴシック" panose="020B0600070205080204" pitchFamily="34" charset="-128"/>
              </a:rPr>
              <a:t>: Alle Daten und Methoden sind 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className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{}</a:t>
            </a:r>
            <a:r>
              <a:rPr lang="de-DE" altLang="en-US" sz="1200" dirty="0">
                <a:ea typeface="ＭＳ Ｐゴシック" panose="020B0600070205080204" pitchFamily="34" charset="-128"/>
              </a:rPr>
              <a:t>: Alle Daten und Methoden sind 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private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Sichtbarkeit</a:t>
            </a:r>
            <a:r>
              <a:rPr lang="de-DE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bei jedem Objekt direkt aufrufbar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private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nur innerhalb der Klasse aufrufbar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protected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nur innerhalb der Klasse und aller abgeleiteten Klassen aufrufbar</a:t>
            </a:r>
          </a:p>
          <a:p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b="1" dirty="0">
                <a:ea typeface="ＭＳ Ｐゴシック" panose="020B0600070205080204" pitchFamily="34" charset="-128"/>
              </a:rPr>
              <a:t> Methoden</a:t>
            </a:r>
            <a:r>
              <a:rPr lang="de-DE" altLang="en-US" dirty="0">
                <a:ea typeface="ＭＳ Ｐゴシック" panose="020B0600070205080204" pitchFamily="34" charset="-128"/>
              </a:rPr>
              <a:t>: Eine Methode, die als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dirty="0">
                <a:ea typeface="ＭＳ Ｐゴシック" panose="020B0600070205080204" pitchFamily="34" charset="-128"/>
              </a:rPr>
              <a:t> deklariert ist, ändert keine Daten des Klasse während der Ausführung</a:t>
            </a:r>
          </a:p>
          <a:p>
            <a:pPr marL="538162" lvl="2" indent="0">
              <a:buNone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i;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getValue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 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(i); }</a:t>
            </a:r>
            <a:b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ＭＳ Ｐゴシック" panose="020B0600070205080204" pitchFamily="34" charset="-128"/>
              </a:rPr>
              <a:t>Klassen in C++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422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8245672" cy="3563938"/>
          </a:xfrm>
        </p:spPr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Es gibt zwei spezielle Methoden, die mit der </a:t>
            </a:r>
            <a:r>
              <a:rPr lang="de-DE" altLang="en-US" b="1" dirty="0">
                <a:ea typeface="ＭＳ Ｐゴシック" panose="020B0600070205080204" pitchFamily="34" charset="-128"/>
              </a:rPr>
              <a:t>Lebensdauer eines Objektes</a:t>
            </a:r>
            <a:r>
              <a:rPr lang="de-DE" altLang="en-US" dirty="0">
                <a:ea typeface="ＭＳ Ｐゴシック" panose="020B0600070205080204" pitchFamily="34" charset="-128"/>
              </a:rPr>
              <a:t> zusammenhängen: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>
                <a:ea typeface="ＭＳ Ｐゴシック" panose="020B0600070205080204" pitchFamily="34" charset="-128"/>
              </a:rPr>
              <a:t>Erzeugung (</a:t>
            </a:r>
            <a:r>
              <a:rPr lang="en-US" altLang="en-US" sz="1200" b="1" i="1" dirty="0">
                <a:ea typeface="ＭＳ Ｐゴシック" panose="020B0600070205080204" pitchFamily="34" charset="-128"/>
              </a:rPr>
              <a:t>constructor</a:t>
            </a:r>
            <a:r>
              <a:rPr lang="de-DE" altLang="en-US" sz="1200" b="1" dirty="0">
                <a:ea typeface="ＭＳ Ｐゴシック" panose="020B0600070205080204" pitchFamily="34" charset="-128"/>
              </a:rPr>
              <a:t>)</a:t>
            </a:r>
            <a:r>
              <a:rPr lang="de-DE" altLang="en-US" sz="1200" dirty="0">
                <a:ea typeface="ＭＳ Ｐゴシック" panose="020B0600070205080204" pitchFamily="34" charset="-128"/>
              </a:rPr>
              <a:t>: Wird aufgerufen, wenn ein Objekt erzeugt wird (entweder als lokale Variable, Funktionsargument, oder auf dem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heap</a:t>
            </a:r>
            <a:r>
              <a:rPr lang="de-DE" altLang="en-US" sz="1200" dirty="0">
                <a:ea typeface="ＭＳ Ｐゴシック" panose="020B0600070205080204" pitchFamily="34" charset="-128"/>
              </a:rPr>
              <a:t> wenn 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</a:t>
            </a:r>
            <a:r>
              <a:rPr lang="de-DE" altLang="en-US" sz="1200" dirty="0">
                <a:ea typeface="ＭＳ Ｐゴシック" panose="020B0600070205080204" pitchFamily="34" charset="-128"/>
              </a:rPr>
              <a:t> benutzt wird)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>
                <a:ea typeface="ＭＳ Ｐゴシック" panose="020B0600070205080204" pitchFamily="34" charset="-128"/>
              </a:rPr>
              <a:t>Zerstörung </a:t>
            </a:r>
            <a:r>
              <a:rPr lang="de-DE" altLang="en-US" sz="1200" b="1" i="1" dirty="0">
                <a:ea typeface="ＭＳ Ｐゴシック" panose="020B0600070205080204" pitchFamily="34" charset="-128"/>
              </a:rPr>
              <a:t>(</a:t>
            </a:r>
            <a:r>
              <a:rPr lang="en-US" altLang="en-US" sz="1200" b="1" i="1" dirty="0">
                <a:ea typeface="ＭＳ Ｐゴシック" panose="020B0600070205080204" pitchFamily="34" charset="-128"/>
              </a:rPr>
              <a:t>destructor</a:t>
            </a:r>
            <a:r>
              <a:rPr lang="de-DE" altLang="en-US" sz="1200" b="1" i="1" dirty="0">
                <a:ea typeface="ＭＳ Ｐゴシック" panose="020B0600070205080204" pitchFamily="34" charset="-128"/>
              </a:rPr>
              <a:t>)</a:t>
            </a:r>
            <a:r>
              <a:rPr lang="de-DE" altLang="en-US" sz="1200" dirty="0">
                <a:ea typeface="ＭＳ Ｐゴシック" panose="020B0600070205080204" pitchFamily="34" charset="-128"/>
              </a:rPr>
              <a:t>: Wird (implizit) aufgerufen, wenn ein Objekt aus dem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Scope</a:t>
            </a:r>
            <a:r>
              <a:rPr lang="de-DE" altLang="en-US" sz="1200" dirty="0">
                <a:ea typeface="ＭＳ Ｐゴシック" panose="020B0600070205080204" pitchFamily="34" charset="-128"/>
              </a:rPr>
              <a:t> verschwindet oder explizit vom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heap</a:t>
            </a:r>
            <a:r>
              <a:rPr lang="de-DE" altLang="en-US" sz="1200" dirty="0">
                <a:ea typeface="ＭＳ Ｐゴシック" panose="020B0600070205080204" pitchFamily="34" charset="-128"/>
              </a:rPr>
              <a:t> wenn 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</a:t>
            </a:r>
            <a:r>
              <a:rPr lang="de-DE" altLang="en-US" sz="1200" dirty="0">
                <a:ea typeface="ＭＳ Ｐゴシック" panose="020B0600070205080204" pitchFamily="34" charset="-128"/>
              </a:rPr>
              <a:t> benutzt wird.</a:t>
            </a:r>
          </a:p>
          <a:p>
            <a:r>
              <a:rPr lang="de-DE" altLang="en-US" dirty="0">
                <a:ea typeface="ＭＳ Ｐゴシック" panose="020B0600070205080204" pitchFamily="34" charset="-128"/>
              </a:rPr>
              <a:t>Beide Methoden haben keinen Ergebnistyp</a:t>
            </a:r>
          </a:p>
          <a:p>
            <a:pPr lvl="1"/>
            <a:r>
              <a:rPr lang="de-DE" altLang="en-US" sz="1200" b="1" dirty="0">
                <a:ea typeface="ＭＳ Ｐゴシック" panose="020B0600070205080204" pitchFamily="34" charset="-128"/>
              </a:rPr>
              <a:t>Konstruktoren</a:t>
            </a:r>
            <a:r>
              <a:rPr lang="de-DE" altLang="en-US" sz="1200" dirty="0">
                <a:ea typeface="ＭＳ Ｐゴシック" panose="020B0600070205080204" pitchFamily="34" charset="-128"/>
              </a:rPr>
              <a:t>: Haben den gleichen Namen wie die Klasse/Struktur</a:t>
            </a:r>
          </a:p>
          <a:p>
            <a:pPr lvl="1"/>
            <a:r>
              <a:rPr lang="de-DE" altLang="en-US" sz="1200" b="1" dirty="0">
                <a:ea typeface="ＭＳ Ｐゴシック" panose="020B0600070205080204" pitchFamily="34" charset="-128"/>
              </a:rPr>
              <a:t>Destruktor</a:t>
            </a:r>
            <a:r>
              <a:rPr lang="de-DE" altLang="en-US" sz="1200" dirty="0">
                <a:ea typeface="ＭＳ Ｐゴシック" panose="020B0600070205080204" pitchFamily="34" charset="-128"/>
              </a:rPr>
              <a:t>: Haben den gleichen Namen wie die Klasse/Struktur mit vorgestellter Tilde (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„not“ constructor</a:t>
            </a:r>
            <a:r>
              <a:rPr lang="de-DE" altLang="en-US" sz="1200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de-DE" altLang="en-US" dirty="0">
                <a:ea typeface="ＭＳ Ｐゴシック" panose="020B0600070205080204" pitchFamily="34" charset="-128"/>
              </a:rPr>
              <a:t>Die Daten einer Klasse/Struktur können im Konstruktor initialisiert werden</a:t>
            </a:r>
          </a:p>
          <a:p>
            <a:pPr lvl="1"/>
            <a:r>
              <a:rPr lang="de-DE" altLang="en-US" sz="1200" dirty="0">
                <a:ea typeface="ＭＳ Ｐゴシック" panose="020B0600070205080204" pitchFamily="34" charset="-128"/>
              </a:rPr>
              <a:t>Komma nach dem Konstruktor und Komma-separierte Liste von 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&lt;Datenfeld&gt;(&lt;Wert&gt;)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Beispiel</a:t>
            </a:r>
            <a:r>
              <a:rPr lang="de-DE" altLang="en-US" dirty="0">
                <a:ea typeface="ＭＳ Ｐゴシック" panose="020B0600070205080204" pitchFamily="34" charset="-128"/>
              </a:rPr>
              <a:t>:</a:t>
            </a:r>
          </a:p>
          <a:p>
            <a:pPr marL="538162" lvl="2" indent="0">
              <a:buNone/>
            </a:pP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  <a:b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value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  <a:b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b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v=0) : 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value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(v) {}</a:t>
            </a:r>
            <a:b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~</a:t>
            </a:r>
            <a:r>
              <a:rPr lang="de-DE" altLang="en-US" sz="11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() {}</a:t>
            </a:r>
            <a:b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1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ＭＳ Ｐゴシック" panose="020B0600070205080204" pitchFamily="34" charset="-128"/>
              </a:rPr>
              <a:t>Objektlebensdauer: </a:t>
            </a:r>
            <a:r>
              <a:rPr lang="de-DE" altLang="en-DE" dirty="0"/>
              <a:t>Konstruktoren &amp; Destruktoren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68405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Unterschiede zu C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Kommentare, Initialisierungen &amp; Speicherverwaltung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Primitive Datentypen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Zeiger &amp; </a:t>
            </a:r>
            <a:r>
              <a:rPr lang="de-DE" altLang="en-DE" dirty="0">
                <a:solidFill>
                  <a:schemeClr val="accent5"/>
                </a:solidFill>
              </a:rPr>
              <a:t>Referenzen</a:t>
            </a:r>
          </a:p>
          <a:p>
            <a:pPr marL="614125" lvl="1" indent="-342900"/>
            <a:r>
              <a:rPr lang="en-US" altLang="en-D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b="1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8783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2432E2-E02C-C081-F919-E78BB58BC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2628057"/>
          </a:xfrm>
        </p:spPr>
        <p:txBody>
          <a:bodyPr/>
          <a:lstStyle/>
          <a:p>
            <a:r>
              <a:rPr lang="de-DE" dirty="0"/>
              <a:t>Klassen haben oft Überlapp von Daten &amp; Methoden miteinander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</a:t>
            </a:r>
          </a:p>
          <a:p>
            <a:pPr lvl="2"/>
            <a:r>
              <a:rPr lang="de-DE" sz="1200" dirty="0"/>
              <a:t>Zahlentypen unterstützen arithmetische Operationen </a:t>
            </a:r>
            <a:r>
              <a:rPr lang="de-DE" sz="1200" i="1" dirty="0"/>
              <a:t>(</a:t>
            </a:r>
            <a:r>
              <a:rPr lang="en-US" sz="1200" i="1" dirty="0"/>
              <a:t>methods</a:t>
            </a:r>
            <a:r>
              <a:rPr lang="de-DE" sz="1200" i="1" dirty="0"/>
              <a:t>)</a:t>
            </a:r>
          </a:p>
          <a:p>
            <a:pPr lvl="2"/>
            <a:r>
              <a:rPr lang="de-DE" sz="1200" dirty="0"/>
              <a:t>Graphische Objekte haben immer eine Größe und Position </a:t>
            </a:r>
            <a:r>
              <a:rPr lang="de-DE" sz="1200" i="1" dirty="0"/>
              <a:t>(</a:t>
            </a:r>
            <a:r>
              <a:rPr lang="en-US" sz="1200" i="1" dirty="0"/>
              <a:t>members</a:t>
            </a:r>
            <a:r>
              <a:rPr lang="de-DE" sz="1200" i="1" dirty="0"/>
              <a:t>)</a:t>
            </a:r>
          </a:p>
          <a:p>
            <a:r>
              <a:rPr lang="de-DE" dirty="0"/>
              <a:t>Wenn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</a:t>
            </a:r>
            <a:r>
              <a:rPr lang="de-DE" b="1" dirty="0"/>
              <a:t>mehr/speziellere</a:t>
            </a:r>
            <a:r>
              <a:rPr lang="de-DE" dirty="0"/>
              <a:t> Daten &amp; Methoden als Klasse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hat, dann ist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eine abgeleitete Klasse (</a:t>
            </a:r>
            <a:r>
              <a:rPr lang="en-US" i="1" dirty="0"/>
              <a:t>derived class</a:t>
            </a:r>
            <a:r>
              <a:rPr lang="de-DE" dirty="0"/>
              <a:t>) von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und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die Basisklasse (</a:t>
            </a:r>
            <a:r>
              <a:rPr lang="en-US" i="1" dirty="0"/>
              <a:t>base class</a:t>
            </a:r>
            <a:r>
              <a:rPr lang="de-DE" dirty="0"/>
              <a:t>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1200" dirty="0">
                <a:cs typeface="Courier New" panose="02070309020205020404" pitchFamily="49" charset="0"/>
              </a:rPr>
              <a:t>C++ erlaubt sowohl mehrere abgeleitete Klassen als auch Basisklassen</a:t>
            </a:r>
          </a:p>
          <a:p>
            <a:r>
              <a:rPr lang="de-DE" dirty="0">
                <a:cs typeface="Courier New" panose="02070309020205020404" pitchFamily="49" charset="0"/>
              </a:rPr>
              <a:t>Bei der Klassendeklaration kann man die Basistypen hinter einem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cs typeface="Courier New" panose="02070309020205020404" pitchFamily="49" charset="0"/>
              </a:rPr>
              <a:t> angeben (zusammen mit der Sichtbarkeit der Methoden &amp; Daten des Basisklasse)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E5649F-30DA-8924-B38A-5BCB5C82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Klassenhierarchien: Vererbung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9D8A8-AAD7-1636-E46F-4E1346A61D07}"/>
              </a:ext>
            </a:extLst>
          </p:cNvPr>
          <p:cNvSpPr txBox="1"/>
          <p:nvPr/>
        </p:nvSpPr>
        <p:spPr bwMode="gray">
          <a:xfrm>
            <a:off x="683568" y="3651870"/>
            <a:ext cx="1800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538162" lvl="2" indent="0">
              <a:buNone/>
            </a:pP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5A87-DEB4-8318-0A8E-938C7BACA424}"/>
              </a:ext>
            </a:extLst>
          </p:cNvPr>
          <p:cNvSpPr txBox="1"/>
          <p:nvPr/>
        </p:nvSpPr>
        <p:spPr bwMode="gray">
          <a:xfrm>
            <a:off x="2196492" y="3651870"/>
            <a:ext cx="25915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B() { 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 = 1;  //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 = 2;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 = 3;</a:t>
            </a:r>
          </a:p>
          <a:p>
            <a:pPr marL="538162" lvl="2" indent="0">
              <a:buNone/>
            </a:pP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DED49-5AE9-AB3E-894F-A9D9E1AC06E1}"/>
              </a:ext>
            </a:extLst>
          </p:cNvPr>
          <p:cNvSpPr txBox="1"/>
          <p:nvPr/>
        </p:nvSpPr>
        <p:spPr bwMode="gray">
          <a:xfrm>
            <a:off x="4356263" y="3651869"/>
            <a:ext cx="25915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: private A {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B() { c = 3; }</a:t>
            </a:r>
          </a:p>
          <a:p>
            <a:pPr marL="538162" lvl="2" indent="0">
              <a:buNone/>
            </a:pP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8162" lvl="2" indent="0">
              <a:buNone/>
            </a:pPr>
            <a:endParaRPr lang="de-D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2" lvl="2" indent="0">
              <a:buNone/>
            </a:pP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38162" lvl="2" indent="0">
              <a:buNone/>
            </a:pP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var.c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  // </a:t>
            </a:r>
            <a:r>
              <a:rPr lang="de-D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D3FA5B-0C0A-C590-B17B-540DCB86D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1489454"/>
            <a:ext cx="2607049" cy="1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0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06B0A-607B-7088-651A-597A7F85B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Konstruktoren </a:t>
            </a:r>
            <a:r>
              <a:rPr lang="de-DE" dirty="0"/>
              <a:t>werden erst in den Basisklassen aufgerufen und als letztes in der abgeleiteten Klasse (</a:t>
            </a:r>
            <a:r>
              <a:rPr lang="de-DE" b="1" dirty="0"/>
              <a:t>Destruktoren</a:t>
            </a:r>
            <a:r>
              <a:rPr lang="de-DE" dirty="0"/>
              <a:t> genau andersherum!)</a:t>
            </a:r>
          </a:p>
          <a:p>
            <a:pPr lvl="1"/>
            <a:r>
              <a:rPr lang="de-DE" sz="1200" dirty="0"/>
              <a:t>Man kann in der abgeleiteten Klasse explizit einen </a:t>
            </a:r>
            <a:r>
              <a:rPr lang="de-DE" sz="1200" dirty="0" err="1"/>
              <a:t>Basiskonstruktor</a:t>
            </a:r>
            <a:r>
              <a:rPr lang="de-DE" sz="1200" dirty="0"/>
              <a:t> aufrufen</a:t>
            </a:r>
          </a:p>
          <a:p>
            <a:pPr marL="536575" lvl="2" indent="0">
              <a:buNone/>
            </a:pP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B(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i) : </a:t>
            </a:r>
            <a:r>
              <a:rPr lang="de-DE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 { … }</a:t>
            </a:r>
            <a:b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b="1" dirty="0"/>
              <a:t>Zeiger</a:t>
            </a:r>
            <a:r>
              <a:rPr lang="de-DE" dirty="0"/>
              <a:t> eines Basistyps können immer auf eine Instanz eines abgeleiteten Typs zeigen, da alle Daten &amp; Methoden auch Teil des abgeleiteten Typs sind</a:t>
            </a:r>
          </a:p>
          <a:p>
            <a:pPr lvl="1"/>
            <a:r>
              <a:rPr lang="de-DE" sz="1200" b="1" dirty="0"/>
              <a:t>Aber</a:t>
            </a:r>
            <a:r>
              <a:rPr lang="de-DE" sz="1200" dirty="0"/>
              <a:t>: Damit die richtige Funktion zur Laufzeit benutzt wird, muss eine Methode mit dem Schlüsselwort 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1200" dirty="0"/>
              <a:t> versehen werden!</a:t>
            </a:r>
          </a:p>
          <a:p>
            <a:pPr lvl="1"/>
            <a:r>
              <a:rPr lang="de-DE" sz="1200" dirty="0"/>
              <a:t>Beachte: </a:t>
            </a:r>
            <a:r>
              <a:rPr lang="de-DE" sz="1200" b="1" dirty="0"/>
              <a:t>Virtuelle Funktionen </a:t>
            </a:r>
            <a:r>
              <a:rPr lang="de-DE" sz="1200" dirty="0"/>
              <a:t>sind immer </a:t>
            </a:r>
            <a:r>
              <a:rPr lang="de-DE" sz="1200" b="1" dirty="0"/>
              <a:t>langsamer</a:t>
            </a:r>
            <a:r>
              <a:rPr lang="de-DE" sz="1200" dirty="0"/>
              <a:t>, da sie über Funktionszeiger implementiert werden müssen.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3A504D-FA78-8132-5D88-D3A63288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(</a:t>
            </a:r>
            <a:r>
              <a:rPr lang="de-DE" dirty="0" err="1"/>
              <a:t>ctd</a:t>
            </a:r>
            <a:r>
              <a:rPr lang="de-DE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1EBDF-2D9D-A0F8-1459-C4A35A6672F6}"/>
              </a:ext>
            </a:extLst>
          </p:cNvPr>
          <p:cNvSpPr txBox="1"/>
          <p:nvPr/>
        </p:nvSpPr>
        <p:spPr bwMode="gray">
          <a:xfrm>
            <a:off x="179512" y="4434443"/>
            <a:ext cx="68770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virtual.cpp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8601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3640</TotalTime>
  <Words>1342</Words>
  <Application>Microsoft Macintosh PowerPoint</Application>
  <PresentationFormat>On-screen Show (16:9)</PresentationFormat>
  <Paragraphs>214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Abstrakte Datentypen &amp; Objekte</vt:lpstr>
      <vt:lpstr>Klassen in C++</vt:lpstr>
      <vt:lpstr>Objektlebensdauer: Konstruktoren &amp; Destruktoren</vt:lpstr>
      <vt:lpstr>Überblick</vt:lpstr>
      <vt:lpstr>Klassenhierarchien: Vererbung</vt:lpstr>
      <vt:lpstr>Vererbung (ctd)</vt:lpstr>
      <vt:lpstr>Überblick</vt:lpstr>
      <vt:lpstr>Spezielle Konstruktoren: Copy und Move</vt:lpstr>
      <vt:lpstr>Beispiel: MyString Klasse</vt:lpstr>
      <vt:lpstr>Überblick</vt:lpstr>
      <vt:lpstr>Standard Template Library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85</cp:revision>
  <cp:lastPrinted>2014-05-07T12:19:03Z</cp:lastPrinted>
  <dcterms:created xsi:type="dcterms:W3CDTF">2022-08-10T08:10:37Z</dcterms:created>
  <dcterms:modified xsi:type="dcterms:W3CDTF">2024-04-07T15:38:34Z</dcterms:modified>
</cp:coreProperties>
</file>