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1" r:id="rId2"/>
    <p:sldId id="303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04" r:id="rId13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969"/>
    <a:srgbClr val="C00000"/>
    <a:srgbClr val="323232"/>
    <a:srgbClr val="B1063A"/>
    <a:srgbClr val="000000"/>
    <a:srgbClr val="FFFFFF"/>
    <a:srgbClr val="FFFF00"/>
    <a:srgbClr val="FBFCFC"/>
    <a:srgbClr val="FCFCFC"/>
    <a:srgbClr val="FC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2"/>
    <p:restoredTop sz="93989"/>
  </p:normalViewPr>
  <p:slideViewPr>
    <p:cSldViewPr snapToObjects="1" showGuides="1">
      <p:cViewPr varScale="1">
        <p:scale>
          <a:sx n="150" d="100"/>
          <a:sy n="150" d="100"/>
        </p:scale>
        <p:origin x="240" y="32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6/30/24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297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080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8901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4000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6825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925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1 - Algorithmen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/27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Klausurvorbereitung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Begriffe</a:t>
            </a:r>
          </a:p>
          <a:p>
            <a:r>
              <a:rPr lang="de-DE" dirty="0"/>
              <a:t>Repräsentationen</a:t>
            </a:r>
          </a:p>
          <a:p>
            <a:r>
              <a:rPr lang="de-DE" dirty="0"/>
              <a:t>Tiefensuche</a:t>
            </a:r>
          </a:p>
          <a:p>
            <a:pPr lvl="1"/>
            <a:r>
              <a:rPr lang="de-DE" dirty="0"/>
              <a:t>Zusammenhangskomponenten</a:t>
            </a:r>
          </a:p>
          <a:p>
            <a:r>
              <a:rPr lang="de-DE" dirty="0"/>
              <a:t>Breitensuche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Kevin-Bacon Zahl</a:t>
            </a:r>
          </a:p>
          <a:p>
            <a:r>
              <a:rPr lang="de-DE" dirty="0"/>
              <a:t>Zyklen</a:t>
            </a:r>
          </a:p>
          <a:p>
            <a:r>
              <a:rPr lang="de-DE" dirty="0"/>
              <a:t>Topologisches Sortieren</a:t>
            </a:r>
          </a:p>
          <a:p>
            <a:r>
              <a:rPr lang="de-DE" dirty="0"/>
              <a:t>Stark Zusammenhängende Komponenten</a:t>
            </a:r>
          </a:p>
          <a:p>
            <a:r>
              <a:rPr lang="de-DE" dirty="0"/>
              <a:t>Minimale Spannbäume: </a:t>
            </a:r>
            <a:r>
              <a:rPr lang="de-DE" dirty="0" err="1"/>
              <a:t>Prim's</a:t>
            </a:r>
            <a:r>
              <a:rPr lang="de-DE" dirty="0"/>
              <a:t> Algorithmus</a:t>
            </a:r>
          </a:p>
          <a:p>
            <a:r>
              <a:rPr lang="de-DE" dirty="0"/>
              <a:t>Gerichtete Graphen: Kürzeste Pfade</a:t>
            </a:r>
          </a:p>
          <a:p>
            <a:pPr lvl="1"/>
            <a:r>
              <a:rPr lang="de-DE" dirty="0"/>
              <a:t>Positive Kantengewichte: </a:t>
            </a:r>
            <a:r>
              <a:rPr lang="de-DE" dirty="0" err="1"/>
              <a:t>Dijkstra's</a:t>
            </a:r>
            <a:r>
              <a:rPr lang="de-DE" dirty="0"/>
              <a:t> Algorithmus</a:t>
            </a:r>
          </a:p>
          <a:p>
            <a:pPr lvl="1"/>
            <a:r>
              <a:rPr lang="de-DE" dirty="0">
                <a:solidFill>
                  <a:schemeClr val="accent5"/>
                </a:solidFill>
              </a:rPr>
              <a:t>Beliebige Kantengewichte: Bellmann-Ford Algorithmus</a:t>
            </a:r>
          </a:p>
          <a:p>
            <a:pPr marL="342900" indent="-342900"/>
            <a:endParaRPr lang="en-US" altLang="en-DE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9: Graphen</a:t>
            </a:r>
          </a:p>
        </p:txBody>
      </p:sp>
    </p:spTree>
    <p:extLst>
      <p:ext uri="{BB962C8B-B14F-4D97-AF65-F5344CB8AC3E}">
        <p14:creationId xmlns:p14="http://schemas.microsoft.com/office/powerpoint/2010/main" val="191543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i="1" dirty="0"/>
              <a:t>Greedy</a:t>
            </a:r>
            <a:r>
              <a:rPr lang="de-DE" dirty="0"/>
              <a:t> Optimierung</a:t>
            </a:r>
          </a:p>
          <a:p>
            <a:r>
              <a:rPr lang="de-DE" dirty="0"/>
              <a:t>Heuristische Optimierung</a:t>
            </a:r>
          </a:p>
          <a:p>
            <a:pPr lvl="1"/>
            <a:r>
              <a:rPr lang="de-DE" dirty="0"/>
              <a:t>A* Algorithmus</a:t>
            </a:r>
          </a:p>
          <a:p>
            <a:r>
              <a:rPr lang="de-DE" dirty="0"/>
              <a:t>Dynamische Programmierung</a:t>
            </a:r>
          </a:p>
          <a:p>
            <a:pPr lvl="1"/>
            <a:r>
              <a:rPr lang="de-DE" altLang="de-DE" dirty="0"/>
              <a:t>Optimale Matrixmultiplikation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10: Optimierung</a:t>
            </a:r>
          </a:p>
        </p:txBody>
      </p:sp>
    </p:spTree>
    <p:extLst>
      <p:ext uri="{BB962C8B-B14F-4D97-AF65-F5344CB8AC3E}">
        <p14:creationId xmlns:p14="http://schemas.microsoft.com/office/powerpoint/2010/main" val="85803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bei der Klausur!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Einordnung der Lehrveranstaltung</a:t>
            </a:r>
          </a:p>
          <a:p>
            <a:pPr marL="342900" indent="-342900"/>
            <a:r>
              <a:rPr lang="de-DE" altLang="en-DE" dirty="0" err="1"/>
              <a:t>Algorithmenbegriff</a:t>
            </a:r>
            <a:endParaRPr lang="de-DE" altLang="en-DE" dirty="0"/>
          </a:p>
          <a:p>
            <a:pPr marL="342900" indent="-342900"/>
            <a:r>
              <a:rPr lang="de-DE" altLang="en-DE" dirty="0"/>
              <a:t>Eigenschaften von Algorithmen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Historie von Algorithmen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1: Algorithmen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Unterschiede zu C</a:t>
            </a:r>
          </a:p>
          <a:p>
            <a:pPr marL="614125" lvl="1" indent="-342900"/>
            <a:r>
              <a:rPr lang="de-DE" altLang="en-DE" dirty="0"/>
              <a:t>Kommentare, Initialisierungen &amp; Speicherverwaltung</a:t>
            </a:r>
          </a:p>
          <a:p>
            <a:pPr marL="614125" lvl="1" indent="-342900"/>
            <a:r>
              <a:rPr lang="de-DE" altLang="en-DE" dirty="0"/>
              <a:t>Primitive Datentypen</a:t>
            </a:r>
          </a:p>
          <a:p>
            <a:pPr marL="614125" lvl="1" indent="-342900"/>
            <a:r>
              <a:rPr lang="en-US" altLang="en-DE" dirty="0"/>
              <a:t>Zeiger &amp; </a:t>
            </a:r>
            <a:r>
              <a:rPr lang="de-DE" altLang="en-DE" dirty="0"/>
              <a:t>Referenzen</a:t>
            </a:r>
          </a:p>
          <a:p>
            <a:pPr marL="614125" lvl="1" indent="-342900"/>
            <a:r>
              <a:rPr lang="en-US" altLang="en-D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DE" dirty="0">
                <a:solidFill>
                  <a:schemeClr val="accent5"/>
                </a:solidFill>
              </a:rPr>
              <a:t> </a:t>
            </a:r>
            <a:r>
              <a:rPr lang="de-DE" altLang="en-DE" dirty="0">
                <a:solidFill>
                  <a:schemeClr val="accent5"/>
                </a:solidFill>
              </a:rPr>
              <a:t>Operator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Funktionen &amp; (Operator)-</a:t>
            </a:r>
            <a:r>
              <a:rPr lang="en-US" altLang="en-DE" dirty="0">
                <a:solidFill>
                  <a:schemeClr val="accent5"/>
                </a:solidFill>
              </a:rPr>
              <a:t>Overloading</a:t>
            </a:r>
            <a:endParaRPr lang="de-DE" altLang="en-DE" dirty="0">
              <a:solidFill>
                <a:schemeClr val="accent5"/>
              </a:solidFill>
            </a:endParaRP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Templates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Abstrakte Datentypen &amp; Klassen in C++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Vererbung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Spezielle Konstruktoren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Standard Template Library</a:t>
            </a:r>
            <a:endParaRPr lang="de-DE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2: C++ Einführung</a:t>
            </a:r>
          </a:p>
        </p:txBody>
      </p:sp>
    </p:spTree>
    <p:extLst>
      <p:ext uri="{BB962C8B-B14F-4D97-AF65-F5344CB8AC3E}">
        <p14:creationId xmlns:p14="http://schemas.microsoft.com/office/powerpoint/2010/main" val="313007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342900" indent="-342900"/>
                <a:r>
                  <a:rPr lang="de-DE" altLang="en-DE" dirty="0">
                    <a:solidFill>
                      <a:schemeClr val="accent5"/>
                    </a:solidFill>
                  </a:rPr>
                  <a:t>Wissenschaftliche Methode (</a:t>
                </a:r>
                <a:r>
                  <a:rPr lang="en-US" altLang="en-DE" i="1" dirty="0">
                    <a:solidFill>
                      <a:schemeClr val="accent5"/>
                    </a:solidFill>
                  </a:rPr>
                  <a:t>scientific method</a:t>
                </a:r>
                <a:r>
                  <a:rPr lang="de-DE" altLang="en-DE" dirty="0">
                    <a:solidFill>
                      <a:schemeClr val="accent5"/>
                    </a:solidFill>
                  </a:rPr>
                  <a:t>)</a:t>
                </a:r>
                <a:endParaRPr lang="de-DE" altLang="en-DE" i="1" dirty="0">
                  <a:solidFill>
                    <a:schemeClr val="accent5"/>
                  </a:solidFill>
                </a:endParaRPr>
              </a:p>
              <a:p>
                <a:pPr marL="342900" indent="-342900"/>
                <a:r>
                  <a:rPr lang="de-DE" altLang="en-DE" dirty="0">
                    <a:solidFill>
                      <a:schemeClr val="accent5"/>
                    </a:solidFill>
                  </a:rPr>
                  <a:t>Messung von Laufzeit</a:t>
                </a:r>
              </a:p>
              <a:p>
                <a:pPr marL="342900" indent="-342900"/>
                <a:r>
                  <a:rPr lang="de-DE" altLang="en-DE" dirty="0">
                    <a:solidFill>
                      <a:schemeClr val="tx1"/>
                    </a:solidFill>
                  </a:rPr>
                  <a:t>Mathematische Modelle für Laufzeiten </a:t>
                </a:r>
              </a:p>
              <a:p>
                <a:pPr marL="342900" indent="-342900"/>
                <a:r>
                  <a:rPr lang="de-DE" altLang="en-DE" dirty="0">
                    <a:solidFill>
                      <a:schemeClr val="tx1"/>
                    </a:solidFill>
                  </a:rPr>
                  <a:t>Klassifikation von Komplexität: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DE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de-DE" altLang="en-DE" dirty="0">
                    <a:solidFill>
                      <a:schemeClr val="tx1"/>
                    </a:solidFill>
                  </a:rPr>
                  <a:t>-, </a:t>
                </a:r>
                <a14:m>
                  <m:oMath xmlns:m="http://schemas.openxmlformats.org/officeDocument/2006/math">
                    <m:r>
                      <a:rPr lang="de-DE" altLang="en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de-DE" altLang="en-DE" dirty="0">
                    <a:solidFill>
                      <a:schemeClr val="tx1"/>
                    </a:solidFill>
                  </a:rPr>
                  <a:t>-, 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D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altLang="en-DE" dirty="0">
                    <a:solidFill>
                      <a:schemeClr val="tx1"/>
                    </a:solidFill>
                  </a:rPr>
                  <a:t>-Notation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845"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3: Analyse von Algorithmen </a:t>
            </a:r>
          </a:p>
        </p:txBody>
      </p:sp>
    </p:spTree>
    <p:extLst>
      <p:ext uri="{BB962C8B-B14F-4D97-AF65-F5344CB8AC3E}">
        <p14:creationId xmlns:p14="http://schemas.microsoft.com/office/powerpoint/2010/main" val="15738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Abstrakte Datentypen</a:t>
            </a:r>
          </a:p>
          <a:p>
            <a:pPr marL="342900" indent="-342900"/>
            <a:r>
              <a:rPr lang="de-DE" altLang="en-DE" dirty="0"/>
              <a:t>Stapel (</a:t>
            </a:r>
            <a:r>
              <a:rPr lang="en-US" altLang="en-DE" i="1" dirty="0"/>
              <a:t>stacks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Auswertung Arithmetischer Ausdrücke</a:t>
            </a:r>
          </a:p>
          <a:p>
            <a:pPr marL="342900" indent="-342900"/>
            <a:r>
              <a:rPr lang="de-DE" altLang="en-DE" dirty="0"/>
              <a:t>Warteschlangen (</a:t>
            </a:r>
            <a:r>
              <a:rPr lang="en-US" altLang="en-DE" i="1" dirty="0"/>
              <a:t>queue</a:t>
            </a:r>
            <a:r>
              <a:rPr lang="de-DE" altLang="en-DE" dirty="0"/>
              <a:t>)</a:t>
            </a:r>
          </a:p>
          <a:p>
            <a:pPr marL="342900" indent="-342900"/>
            <a:r>
              <a:rPr lang="de-DE" altLang="en-DE" dirty="0"/>
              <a:t>Listen (</a:t>
            </a:r>
            <a:r>
              <a:rPr lang="en-US" altLang="en-DE" i="1" dirty="0"/>
              <a:t>lists</a:t>
            </a:r>
            <a:r>
              <a:rPr lang="de-DE" altLang="en-DE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4: Datentypen</a:t>
            </a:r>
          </a:p>
        </p:txBody>
      </p:sp>
    </p:spTree>
    <p:extLst>
      <p:ext uri="{BB962C8B-B14F-4D97-AF65-F5344CB8AC3E}">
        <p14:creationId xmlns:p14="http://schemas.microsoft.com/office/powerpoint/2010/main" val="137494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Sortierprobleme</a:t>
            </a:r>
          </a:p>
          <a:p>
            <a:pPr marL="342900" indent="-342900"/>
            <a:r>
              <a:rPr lang="en-US" altLang="en-DE" i="1" dirty="0"/>
              <a:t>Selection Sort</a:t>
            </a:r>
          </a:p>
          <a:p>
            <a:pPr marL="342900" indent="-342900"/>
            <a:r>
              <a:rPr lang="en-US" altLang="en-DE" i="1" dirty="0"/>
              <a:t>Insertion</a:t>
            </a:r>
            <a:r>
              <a:rPr lang="de-DE" altLang="en-DE" dirty="0"/>
              <a:t> und </a:t>
            </a:r>
            <a:r>
              <a:rPr lang="en-US" altLang="en-DE" i="1" dirty="0"/>
              <a:t>Bubble Sort</a:t>
            </a:r>
          </a:p>
          <a:p>
            <a:pPr marL="342900" indent="-342900"/>
            <a:r>
              <a:rPr lang="en-US" altLang="en-DE" i="1" dirty="0"/>
              <a:t>Shell Sort</a:t>
            </a:r>
          </a:p>
          <a:p>
            <a:pPr marL="342900" indent="-342900"/>
            <a:r>
              <a:rPr lang="en-US" altLang="en-DE" i="1" dirty="0"/>
              <a:t>Merge Sort</a:t>
            </a:r>
          </a:p>
          <a:p>
            <a:pPr marL="614125" lvl="1" indent="-342900"/>
            <a:r>
              <a:rPr lang="en-US" altLang="en-DE" i="1" dirty="0"/>
              <a:t>Bottom-Up Merge Sort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Stabilität</a:t>
            </a:r>
          </a:p>
          <a:p>
            <a:pPr marL="342900" indent="-342900"/>
            <a:r>
              <a:rPr lang="en-US" altLang="en-DE" i="1" dirty="0"/>
              <a:t>Quick Sort</a:t>
            </a:r>
          </a:p>
          <a:p>
            <a:pPr marL="342900" indent="-342900"/>
            <a:r>
              <a:rPr lang="de-DE" altLang="en-DE" dirty="0"/>
              <a:t>Algorithmische Verbesserungen von </a:t>
            </a:r>
            <a:r>
              <a:rPr lang="en-US" altLang="en-DE" i="1" dirty="0"/>
              <a:t>Quick Sort</a:t>
            </a:r>
            <a:endParaRPr lang="de-DE" altLang="en-DE" dirty="0"/>
          </a:p>
          <a:p>
            <a:pPr marL="342900" indent="-342900"/>
            <a:r>
              <a:rPr lang="de-DE" altLang="en-DE" dirty="0"/>
              <a:t>Komplexität von Sortieralgorithmen</a:t>
            </a:r>
          </a:p>
          <a:p>
            <a:pPr marL="342900" indent="-342900"/>
            <a:endParaRPr lang="de-DE" altLang="en-DE" dirty="0"/>
          </a:p>
          <a:p>
            <a:pPr marL="342900" indent="-342900"/>
            <a:endParaRPr lang="en-US" altLang="en-DE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5: Sortieren</a:t>
            </a:r>
          </a:p>
        </p:txBody>
      </p:sp>
    </p:spTree>
    <p:extLst>
      <p:ext uri="{BB962C8B-B14F-4D97-AF65-F5344CB8AC3E}">
        <p14:creationId xmlns:p14="http://schemas.microsoft.com/office/powerpoint/2010/main" val="293027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Symboltabellen</a:t>
            </a:r>
          </a:p>
          <a:p>
            <a:pPr marL="342900" indent="-342900"/>
            <a:r>
              <a:rPr lang="de-DE" altLang="en-DE" dirty="0"/>
              <a:t>Sequentielle Suche</a:t>
            </a:r>
          </a:p>
          <a:p>
            <a:pPr marL="342900" indent="-342900"/>
            <a:r>
              <a:rPr lang="de-DE" altLang="en-DE" dirty="0"/>
              <a:t>Binäre Suche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Fibonacci Suche</a:t>
            </a:r>
          </a:p>
          <a:p>
            <a:pPr marL="342900" indent="-342900"/>
            <a:endParaRPr lang="en-US" altLang="en-DE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6: Suchen</a:t>
            </a:r>
          </a:p>
        </p:txBody>
      </p:sp>
    </p:spTree>
    <p:extLst>
      <p:ext uri="{BB962C8B-B14F-4D97-AF65-F5344CB8AC3E}">
        <p14:creationId xmlns:p14="http://schemas.microsoft.com/office/powerpoint/2010/main" val="421450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Grundlagen</a:t>
            </a:r>
          </a:p>
          <a:p>
            <a:pPr marL="342900" indent="-342900"/>
            <a:r>
              <a:rPr lang="de-DE" altLang="en-DE" dirty="0"/>
              <a:t>Hashfunktionen</a:t>
            </a:r>
          </a:p>
          <a:p>
            <a:pPr marL="342900" indent="-342900"/>
            <a:r>
              <a:rPr lang="de-DE" altLang="en-DE" dirty="0"/>
              <a:t>Kollisionen</a:t>
            </a:r>
          </a:p>
          <a:p>
            <a:pPr marL="614125" lvl="1" indent="-342900"/>
            <a:r>
              <a:rPr lang="en-US" altLang="en-DE" i="1" dirty="0"/>
              <a:t>Overflow Hashing</a:t>
            </a:r>
          </a:p>
          <a:p>
            <a:pPr marL="614125" lvl="1" indent="-342900"/>
            <a:r>
              <a:rPr lang="de-DE" altLang="en-DE" dirty="0"/>
              <a:t>Sondieren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Bloom-Filter</a:t>
            </a:r>
          </a:p>
          <a:p>
            <a:pPr marL="342900" indent="-342900"/>
            <a:endParaRPr lang="en-US" altLang="en-DE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7: </a:t>
            </a:r>
            <a:r>
              <a:rPr lang="de-DE" dirty="0" err="1"/>
              <a:t>Hashing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0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Begriffe und Eigenschaften</a:t>
            </a:r>
          </a:p>
          <a:p>
            <a:pPr marL="342900" indent="-342900"/>
            <a:r>
              <a:rPr lang="de-DE" altLang="en-DE" dirty="0"/>
              <a:t>Binäre Suchbäume</a:t>
            </a:r>
          </a:p>
          <a:p>
            <a:pPr marL="614125" lvl="1" indent="-342900"/>
            <a:r>
              <a:rPr lang="de-DE" altLang="en-DE" dirty="0"/>
              <a:t>Einfügen</a:t>
            </a:r>
          </a:p>
          <a:p>
            <a:pPr marL="614125" lvl="1" indent="-342900"/>
            <a:r>
              <a:rPr lang="de-DE" altLang="en-DE" dirty="0"/>
              <a:t>Entfernen </a:t>
            </a:r>
            <a:r>
              <a:rPr lang="en-US" dirty="0"/>
              <a:t>(</a:t>
            </a:r>
            <a:r>
              <a:rPr lang="en-US" i="1" dirty="0"/>
              <a:t>Hibbard deletion</a:t>
            </a:r>
            <a:r>
              <a:rPr lang="en-US" dirty="0"/>
              <a:t>)</a:t>
            </a:r>
            <a:endParaRPr lang="de-DE" altLang="en-DE" dirty="0"/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Rotationen und Farbwechsel</a:t>
            </a:r>
          </a:p>
          <a:p>
            <a:pPr marL="614125" lvl="1" indent="-342900"/>
            <a:r>
              <a:rPr lang="de-DE" altLang="en-DE" dirty="0">
                <a:solidFill>
                  <a:schemeClr val="accent5"/>
                </a:solidFill>
              </a:rPr>
              <a:t>Einfügen</a:t>
            </a:r>
          </a:p>
          <a:p>
            <a:pPr marL="342900" indent="-342900"/>
            <a:r>
              <a:rPr lang="de-DE" altLang="en-DE" dirty="0"/>
              <a:t>Halden (</a:t>
            </a:r>
            <a:r>
              <a:rPr lang="en-US" altLang="en-DE" i="1" dirty="0"/>
              <a:t>Heaps</a:t>
            </a:r>
            <a:r>
              <a:rPr lang="de-DE" altLang="en-DE" dirty="0"/>
              <a:t>)</a:t>
            </a:r>
            <a:endParaRPr lang="en-US" altLang="en-DE" i="1" dirty="0"/>
          </a:p>
          <a:p>
            <a:pPr marL="342900" indent="-342900"/>
            <a:r>
              <a:rPr lang="de-DE" altLang="en-DE" dirty="0"/>
              <a:t>Haldenbedingung wiederherstellen </a:t>
            </a:r>
            <a:r>
              <a:rPr lang="de-DE" altLang="en-DE" i="1" dirty="0"/>
              <a:t>(</a:t>
            </a:r>
            <a:r>
              <a:rPr lang="en-US" altLang="en-DE" i="1" dirty="0" err="1"/>
              <a:t>heapify</a:t>
            </a:r>
            <a:r>
              <a:rPr lang="de-DE" altLang="en-DE" i="1" dirty="0"/>
              <a:t>)</a:t>
            </a:r>
          </a:p>
          <a:p>
            <a:pPr marL="342900" indent="-342900"/>
            <a:r>
              <a:rPr lang="de-DE" altLang="en-DE" dirty="0"/>
              <a:t>Anwendung von Heaps</a:t>
            </a:r>
          </a:p>
          <a:p>
            <a:pPr marL="614125" lvl="1" indent="-342900"/>
            <a:r>
              <a:rPr lang="de-DE" dirty="0">
                <a:solidFill>
                  <a:schemeClr val="accent5"/>
                </a:solidFill>
              </a:rPr>
              <a:t>Prioritätswarteschlange</a:t>
            </a:r>
          </a:p>
          <a:p>
            <a:pPr marL="614125" lvl="1" indent="-342900"/>
            <a:r>
              <a:rPr lang="en-US" altLang="en-DE" i="1" dirty="0"/>
              <a:t>Heapsort</a:t>
            </a:r>
          </a:p>
          <a:p>
            <a:pPr marL="342900" indent="-342900"/>
            <a:endParaRPr lang="en-US" altLang="en-DE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8: Bäume</a:t>
            </a:r>
          </a:p>
        </p:txBody>
      </p:sp>
    </p:spTree>
    <p:extLst>
      <p:ext uri="{BB962C8B-B14F-4D97-AF65-F5344CB8AC3E}">
        <p14:creationId xmlns:p14="http://schemas.microsoft.com/office/powerpoint/2010/main" val="41889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10326</TotalTime>
  <Words>288</Words>
  <Application>Microsoft Macintosh PowerPoint</Application>
  <PresentationFormat>On-screen Show (16:9)</PresentationFormat>
  <Paragraphs>100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Unit 1: Algorithmen</vt:lpstr>
      <vt:lpstr>Unit 2: C++ Einführung</vt:lpstr>
      <vt:lpstr>Unit 3: Analyse von Algorithmen </vt:lpstr>
      <vt:lpstr>Unit 4: Datentypen</vt:lpstr>
      <vt:lpstr>Unit 5: Sortieren</vt:lpstr>
      <vt:lpstr>Unit 6: Suchen</vt:lpstr>
      <vt:lpstr>Unit 7: Hashing</vt:lpstr>
      <vt:lpstr>Unit 8: Bäume</vt:lpstr>
      <vt:lpstr>Unit 9: Graphen</vt:lpstr>
      <vt:lpstr>Unit 10: Optimierung</vt:lpstr>
      <vt:lpstr>Viel Spaß bei der Klausur!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168</cp:revision>
  <cp:lastPrinted>2014-05-07T12:19:03Z</cp:lastPrinted>
  <dcterms:created xsi:type="dcterms:W3CDTF">2022-08-10T08:10:37Z</dcterms:created>
  <dcterms:modified xsi:type="dcterms:W3CDTF">2024-06-30T11:33:45Z</dcterms:modified>
</cp:coreProperties>
</file>