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1" r:id="rId2"/>
    <p:sldId id="303" r:id="rId3"/>
    <p:sldId id="305" r:id="rId4"/>
    <p:sldId id="310" r:id="rId5"/>
    <p:sldId id="309" r:id="rId6"/>
    <p:sldId id="311" r:id="rId7"/>
    <p:sldId id="306" r:id="rId8"/>
    <p:sldId id="312" r:id="rId9"/>
    <p:sldId id="313" r:id="rId10"/>
    <p:sldId id="314" r:id="rId11"/>
    <p:sldId id="316" r:id="rId12"/>
    <p:sldId id="307" r:id="rId13"/>
    <p:sldId id="315" r:id="rId14"/>
    <p:sldId id="317" r:id="rId15"/>
    <p:sldId id="308" r:id="rId16"/>
    <p:sldId id="318" r:id="rId17"/>
    <p:sldId id="320" r:id="rId18"/>
    <p:sldId id="319" r:id="rId19"/>
    <p:sldId id="321" r:id="rId20"/>
    <p:sldId id="322" r:id="rId21"/>
    <p:sldId id="323" r:id="rId22"/>
    <p:sldId id="324" r:id="rId23"/>
    <p:sldId id="304" r:id="rId24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B10639"/>
    <a:srgbClr val="B1063A"/>
    <a:srgbClr val="C00000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4014"/>
  </p:normalViewPr>
  <p:slideViewPr>
    <p:cSldViewPr snapToObjects="1" showGuides="1">
      <p:cViewPr varScale="1">
        <p:scale>
          <a:sx n="160" d="100"/>
          <a:sy n="160" d="100"/>
        </p:scale>
        <p:origin x="680" y="18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6/15/24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986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216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2105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562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58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012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9b – Gerichtete Graphen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/23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programmiertechnik-ii/blob/main/unit9/directed_cycle.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programmiertechnik-ii/blob/main/unit9/topological.h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9/scc.h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programmiertechnik-ii/blob/main/unit9/digraph.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leurent/twitter-graph/blob/master/examples/friends/friends_label_8640p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Gerichtete Graphen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498013-C3B5-C482-4F5A-071897453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5293342" cy="1323177"/>
          </a:xfrm>
        </p:spPr>
        <p:txBody>
          <a:bodyPr/>
          <a:lstStyle/>
          <a:p>
            <a:r>
              <a:rPr lang="de-DE" b="1" dirty="0"/>
              <a:t>Idee</a:t>
            </a:r>
            <a:r>
              <a:rPr lang="de-DE" dirty="0"/>
              <a:t>: Wenn Tiefensuche von jedem Knoten aus keinen Zyklus hat, dann ist der Digraph </a:t>
            </a:r>
            <a:r>
              <a:rPr lang="de-DE" dirty="0" err="1"/>
              <a:t>zyklenfrei</a:t>
            </a:r>
            <a:r>
              <a:rPr lang="de-DE" dirty="0"/>
              <a:t>!</a:t>
            </a:r>
          </a:p>
          <a:p>
            <a:pPr lvl="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arked</a:t>
            </a:r>
            <a:r>
              <a:rPr lang="en-DE" sz="1200" dirty="0"/>
              <a:t> markiert schon besuchte Knoten</a:t>
            </a:r>
          </a:p>
          <a:p>
            <a:pPr lvl="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dge_to[w]==v</a:t>
            </a:r>
            <a:r>
              <a:rPr lang="en-DE" sz="1200" dirty="0"/>
              <a:t> bedeutet, das die Kante nach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DE" sz="1200" dirty="0"/>
              <a:t> von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DE" sz="1200" dirty="0"/>
              <a:t> kommt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on_stack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[w]</a:t>
            </a:r>
            <a:r>
              <a:rPr lang="en-DE" sz="1200" dirty="0"/>
              <a:t> markiert das </a:t>
            </a:r>
            <a:r>
              <a:rPr lang="en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DE" sz="1200" dirty="0"/>
              <a:t> auf dem momentanen Pfad liegt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3E097-BF03-E45A-1116-54348AB3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Zyklen Finden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1A6D25-3F14-9A36-6057-48FC6E3272F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1279799" y="3516422"/>
            <a:ext cx="93906" cy="124892"/>
          </a:xfrm>
          <a:prstGeom prst="line">
            <a:avLst/>
          </a:prstGeom>
          <a:ln w="1905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29BCFE-3C68-6F16-1C7D-E28FD30099D0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1356175" y="3484786"/>
            <a:ext cx="306430" cy="135280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3EA43B-82B7-34A9-1986-807D931CB3F7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1306271" y="4129089"/>
            <a:ext cx="140310" cy="351304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97728B-D5DC-0228-F3CD-5805D19D293E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1337907" y="4417121"/>
            <a:ext cx="433372" cy="139648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40DE27-5972-EFAE-AA49-2C2FCDB7D8F0}"/>
              </a:ext>
            </a:extLst>
          </p:cNvPr>
          <p:cNvCxnSpPr>
            <a:cxnSpLocks/>
            <a:stCxn id="17" idx="3"/>
            <a:endCxn id="21" idx="0"/>
          </p:cNvCxnSpPr>
          <p:nvPr/>
        </p:nvCxnSpPr>
        <p:spPr bwMode="gray">
          <a:xfrm>
            <a:off x="1203423" y="3484786"/>
            <a:ext cx="26472" cy="963971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58EA1-76B4-47E2-15C3-357291B125CC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>
            <a:off x="1387811" y="3408410"/>
            <a:ext cx="697404" cy="65624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4FD842-F76A-710E-7966-37A73471E188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 flipH="1">
            <a:off x="1847655" y="3658422"/>
            <a:ext cx="313936" cy="574311"/>
          </a:xfrm>
          <a:prstGeom prst="line">
            <a:avLst/>
          </a:prstGeom>
          <a:ln w="1905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DBB2C7-C99E-88B6-D551-49B8DB06B847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 bwMode="gray">
          <a:xfrm>
            <a:off x="1599333" y="4129089"/>
            <a:ext cx="171946" cy="135280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9ED7C-A4E0-367D-0987-153A22A4D9BA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2691026" y="4262940"/>
            <a:ext cx="206423" cy="0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A300A6-911A-9309-9CDE-9BB56B6354C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2583014" y="4370952"/>
            <a:ext cx="0" cy="182939"/>
          </a:xfrm>
          <a:prstGeom prst="line">
            <a:avLst/>
          </a:prstGeom>
          <a:ln w="19050">
            <a:solidFill>
              <a:schemeClr val="accent6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41496-D825-1055-30D7-2642443C9292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2691026" y="4661903"/>
            <a:ext cx="206423" cy="0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E0965F-17A8-D179-1D35-77F587CE29C1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2659390" y="4339316"/>
            <a:ext cx="269695" cy="246211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9E1FBB-EBAC-7997-675B-D91DD4B39FAC}"/>
              </a:ext>
            </a:extLst>
          </p:cNvPr>
          <p:cNvCxnSpPr>
            <a:cxnSpLocks/>
            <a:stCxn id="22" idx="7"/>
            <a:endCxn id="24" idx="1"/>
          </p:cNvCxnSpPr>
          <p:nvPr/>
        </p:nvCxnSpPr>
        <p:spPr bwMode="gray">
          <a:xfrm flipV="1">
            <a:off x="2237967" y="3472281"/>
            <a:ext cx="285881" cy="1753"/>
          </a:xfrm>
          <a:prstGeom prst="line">
            <a:avLst/>
          </a:prstGeom>
          <a:ln w="19050">
            <a:solidFill>
              <a:schemeClr val="accent6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969374F-5D97-8B0D-8537-72DA3FE75417}"/>
              </a:ext>
            </a:extLst>
          </p:cNvPr>
          <p:cNvSpPr/>
          <p:nvPr/>
        </p:nvSpPr>
        <p:spPr bwMode="gray">
          <a:xfrm>
            <a:off x="1171787" y="3300398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B08FF9-DC04-796F-D663-EBE4A2BFDC9A}"/>
              </a:ext>
            </a:extLst>
          </p:cNvPr>
          <p:cNvSpPr/>
          <p:nvPr/>
        </p:nvSpPr>
        <p:spPr bwMode="gray">
          <a:xfrm>
            <a:off x="1265693" y="3641314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17C288-1E0C-A916-27C7-9400E3FA0224}"/>
              </a:ext>
            </a:extLst>
          </p:cNvPr>
          <p:cNvSpPr/>
          <p:nvPr/>
        </p:nvSpPr>
        <p:spPr bwMode="gray">
          <a:xfrm>
            <a:off x="1414945" y="3944701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2E8AB-69C9-16C0-DC5C-66818D9E3F61}"/>
              </a:ext>
            </a:extLst>
          </p:cNvPr>
          <p:cNvSpPr/>
          <p:nvPr/>
        </p:nvSpPr>
        <p:spPr bwMode="gray">
          <a:xfrm>
            <a:off x="1630969" y="3588430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B7358D-0048-138F-09E6-F343EC2F9B82}"/>
              </a:ext>
            </a:extLst>
          </p:cNvPr>
          <p:cNvSpPr/>
          <p:nvPr/>
        </p:nvSpPr>
        <p:spPr bwMode="gray">
          <a:xfrm>
            <a:off x="1121883" y="444875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A1DD94-C9CB-4361-0457-7A31320415EE}"/>
              </a:ext>
            </a:extLst>
          </p:cNvPr>
          <p:cNvSpPr/>
          <p:nvPr/>
        </p:nvSpPr>
        <p:spPr bwMode="gray">
          <a:xfrm>
            <a:off x="2053579" y="3442398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8AA023-6C37-408A-1DA0-8C680DA32B34}"/>
              </a:ext>
            </a:extLst>
          </p:cNvPr>
          <p:cNvSpPr/>
          <p:nvPr/>
        </p:nvSpPr>
        <p:spPr bwMode="gray">
          <a:xfrm>
            <a:off x="1739643" y="4232733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B2BB2A-247A-4648-402B-D1E7949DEECB}"/>
              </a:ext>
            </a:extLst>
          </p:cNvPr>
          <p:cNvSpPr/>
          <p:nvPr/>
        </p:nvSpPr>
        <p:spPr bwMode="gray">
          <a:xfrm>
            <a:off x="2492212" y="3440645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394DF69-6909-54D3-203E-E80B5B432867}"/>
              </a:ext>
            </a:extLst>
          </p:cNvPr>
          <p:cNvSpPr/>
          <p:nvPr/>
        </p:nvSpPr>
        <p:spPr bwMode="gray">
          <a:xfrm>
            <a:off x="2475002" y="4154928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8E1D16-63CA-1ED2-84BC-689DE734D4D9}"/>
              </a:ext>
            </a:extLst>
          </p:cNvPr>
          <p:cNvSpPr/>
          <p:nvPr/>
        </p:nvSpPr>
        <p:spPr bwMode="gray">
          <a:xfrm>
            <a:off x="2897449" y="4154928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6628A7-4F1B-112E-E88F-7DAA0FD436DC}"/>
              </a:ext>
            </a:extLst>
          </p:cNvPr>
          <p:cNvSpPr/>
          <p:nvPr/>
        </p:nvSpPr>
        <p:spPr bwMode="gray">
          <a:xfrm>
            <a:off x="3071129" y="3440645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726406-5F15-1C92-8E39-28A79399E659}"/>
              </a:ext>
            </a:extLst>
          </p:cNvPr>
          <p:cNvSpPr/>
          <p:nvPr/>
        </p:nvSpPr>
        <p:spPr bwMode="gray">
          <a:xfrm>
            <a:off x="2475002" y="4553891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A8A1D4-6C91-D577-627C-1EC2237D871B}"/>
              </a:ext>
            </a:extLst>
          </p:cNvPr>
          <p:cNvSpPr/>
          <p:nvPr/>
        </p:nvSpPr>
        <p:spPr bwMode="gray">
          <a:xfrm>
            <a:off x="2897449" y="4553891"/>
            <a:ext cx="216024" cy="21602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B07E95-7F63-ABC3-DC93-828A71DDC0CB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 bwMode="gray">
          <a:xfrm flipV="1">
            <a:off x="1599333" y="3804454"/>
            <a:ext cx="139648" cy="171883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EA094A-4656-CA36-60F6-A522DA974FB0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 bwMode="gray">
          <a:xfrm flipH="1">
            <a:off x="1522957" y="3772818"/>
            <a:ext cx="139648" cy="171883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2B8BC0-81D1-F0A2-75C9-3372BE316396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gray">
          <a:xfrm flipV="1">
            <a:off x="2269603" y="3548657"/>
            <a:ext cx="222609" cy="1753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5000B205-96FA-D0AC-2F33-C5C0885583CE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 bwMode="gray">
          <a:xfrm rot="5400000" flipH="1" flipV="1">
            <a:off x="2669490" y="2932747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B9B2A2-A384-9E79-3903-B1EFCA3B6A37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 bwMode="gray">
          <a:xfrm>
            <a:off x="2237967" y="3626786"/>
            <a:ext cx="268671" cy="559778"/>
          </a:xfrm>
          <a:prstGeom prst="line">
            <a:avLst/>
          </a:prstGeom>
          <a:ln w="1905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4B424B-88AF-836E-A6F7-47AD1FA0729E}"/>
              </a:ext>
            </a:extLst>
          </p:cNvPr>
          <p:cNvCxnSpPr>
            <a:cxnSpLocks/>
            <a:stCxn id="27" idx="4"/>
            <a:endCxn id="25" idx="7"/>
          </p:cNvCxnSpPr>
          <p:nvPr/>
        </p:nvCxnSpPr>
        <p:spPr bwMode="gray">
          <a:xfrm flipH="1">
            <a:off x="2659390" y="3656669"/>
            <a:ext cx="519751" cy="529895"/>
          </a:xfrm>
          <a:prstGeom prst="line">
            <a:avLst/>
          </a:prstGeom>
          <a:ln w="19050">
            <a:solidFill>
              <a:schemeClr val="accent6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1486BC-5DB8-AD14-9293-D9667049D60E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 bwMode="gray">
          <a:xfrm flipV="1">
            <a:off x="3005461" y="4370952"/>
            <a:ext cx="0" cy="182939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C71649-ECA6-37B8-A574-ADC92A665D1D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 bwMode="gray">
          <a:xfrm>
            <a:off x="1924031" y="4417121"/>
            <a:ext cx="582607" cy="168406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8A4C4A-379D-B6FE-2F96-424C4BCE47A4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 bwMode="gray">
          <a:xfrm>
            <a:off x="1815357" y="3772818"/>
            <a:ext cx="32298" cy="459915"/>
          </a:xfrm>
          <a:prstGeom prst="line">
            <a:avLst/>
          </a:prstGeom>
          <a:ln w="19050">
            <a:solidFill>
              <a:schemeClr val="accent6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919D975-FDF4-0D6D-D338-2E76F9A28036}"/>
              </a:ext>
            </a:extLst>
          </p:cNvPr>
          <p:cNvSpPr/>
          <p:nvPr/>
        </p:nvSpPr>
        <p:spPr bwMode="gray">
          <a:xfrm>
            <a:off x="3786927" y="29805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934AC6-69A8-D73A-B309-5CF9B0A2181A}"/>
              </a:ext>
            </a:extLst>
          </p:cNvPr>
          <p:cNvSpPr/>
          <p:nvPr/>
        </p:nvSpPr>
        <p:spPr bwMode="gray">
          <a:xfrm>
            <a:off x="3786927" y="312458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B2057-8CF4-430D-E7C8-97A80D80C06C}"/>
              </a:ext>
            </a:extLst>
          </p:cNvPr>
          <p:cNvSpPr/>
          <p:nvPr/>
        </p:nvSpPr>
        <p:spPr bwMode="gray">
          <a:xfrm>
            <a:off x="3786927" y="32686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6B47F5-49DB-344D-4E0D-AF5E53DF96CC}"/>
              </a:ext>
            </a:extLst>
          </p:cNvPr>
          <p:cNvSpPr/>
          <p:nvPr/>
        </p:nvSpPr>
        <p:spPr bwMode="gray">
          <a:xfrm>
            <a:off x="3786927" y="341261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553F1E-63B1-02E3-D327-3A4C87F13F1B}"/>
              </a:ext>
            </a:extLst>
          </p:cNvPr>
          <p:cNvSpPr/>
          <p:nvPr/>
        </p:nvSpPr>
        <p:spPr bwMode="gray">
          <a:xfrm>
            <a:off x="3786927" y="355371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C4AD92-92E7-6D10-E277-6A816087D1BA}"/>
              </a:ext>
            </a:extLst>
          </p:cNvPr>
          <p:cNvSpPr/>
          <p:nvPr/>
        </p:nvSpPr>
        <p:spPr bwMode="gray">
          <a:xfrm>
            <a:off x="3786927" y="369772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3B36E8-511A-A1B7-8684-EC3572EE6042}"/>
              </a:ext>
            </a:extLst>
          </p:cNvPr>
          <p:cNvSpPr/>
          <p:nvPr/>
        </p:nvSpPr>
        <p:spPr bwMode="gray">
          <a:xfrm>
            <a:off x="3786927" y="384174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E6BCC3-B159-4ACB-411B-65788D39EA5A}"/>
              </a:ext>
            </a:extLst>
          </p:cNvPr>
          <p:cNvSpPr/>
          <p:nvPr/>
        </p:nvSpPr>
        <p:spPr bwMode="gray">
          <a:xfrm>
            <a:off x="3786927" y="398576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1A240F-23E6-250D-2874-57BB77F6CCC6}"/>
              </a:ext>
            </a:extLst>
          </p:cNvPr>
          <p:cNvSpPr/>
          <p:nvPr/>
        </p:nvSpPr>
        <p:spPr bwMode="gray">
          <a:xfrm>
            <a:off x="3786927" y="412977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B3F971-8796-0FF0-87A0-496F89C59654}"/>
              </a:ext>
            </a:extLst>
          </p:cNvPr>
          <p:cNvSpPr/>
          <p:nvPr/>
        </p:nvSpPr>
        <p:spPr bwMode="gray">
          <a:xfrm>
            <a:off x="3786927" y="427379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397A099-09ED-CF36-CF89-33AC1836E424}"/>
              </a:ext>
            </a:extLst>
          </p:cNvPr>
          <p:cNvSpPr/>
          <p:nvPr/>
        </p:nvSpPr>
        <p:spPr bwMode="gray">
          <a:xfrm>
            <a:off x="3786927" y="44178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BDBA71D-E249-43B8-5D88-6DDAB8B4384A}"/>
              </a:ext>
            </a:extLst>
          </p:cNvPr>
          <p:cNvSpPr/>
          <p:nvPr/>
        </p:nvSpPr>
        <p:spPr bwMode="gray">
          <a:xfrm>
            <a:off x="3786927" y="456182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CFD7E1-12F7-1034-AB2B-21C18D133BA3}"/>
              </a:ext>
            </a:extLst>
          </p:cNvPr>
          <p:cNvSpPr/>
          <p:nvPr/>
        </p:nvSpPr>
        <p:spPr bwMode="gray">
          <a:xfrm>
            <a:off x="3786927" y="47058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4A89C7-1E17-46AB-C6EB-8DEEDCF2E538}"/>
              </a:ext>
            </a:extLst>
          </p:cNvPr>
          <p:cNvSpPr/>
          <p:nvPr/>
        </p:nvSpPr>
        <p:spPr bwMode="gray">
          <a:xfrm>
            <a:off x="3786927" y="276454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E84E72-7965-C0CD-A7D0-1C60FB10A1CC}"/>
              </a:ext>
            </a:extLst>
          </p:cNvPr>
          <p:cNvSpPr/>
          <p:nvPr/>
        </p:nvSpPr>
        <p:spPr bwMode="gray">
          <a:xfrm>
            <a:off x="4169746" y="29805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4963B5B-35A7-76D5-90D6-B221422F1804}"/>
              </a:ext>
            </a:extLst>
          </p:cNvPr>
          <p:cNvSpPr/>
          <p:nvPr/>
        </p:nvSpPr>
        <p:spPr bwMode="gray">
          <a:xfrm>
            <a:off x="4169746" y="312458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017611-864D-3CB0-8CD7-83BD25DC6990}"/>
              </a:ext>
            </a:extLst>
          </p:cNvPr>
          <p:cNvSpPr/>
          <p:nvPr/>
        </p:nvSpPr>
        <p:spPr bwMode="gray">
          <a:xfrm>
            <a:off x="4169746" y="32686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649B2C-C4B7-4B2D-0421-90FC147F8E17}"/>
              </a:ext>
            </a:extLst>
          </p:cNvPr>
          <p:cNvSpPr/>
          <p:nvPr/>
        </p:nvSpPr>
        <p:spPr bwMode="gray">
          <a:xfrm>
            <a:off x="4169746" y="341261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257497-258E-DB7B-ED79-6D0624ED117C}"/>
              </a:ext>
            </a:extLst>
          </p:cNvPr>
          <p:cNvSpPr/>
          <p:nvPr/>
        </p:nvSpPr>
        <p:spPr bwMode="gray">
          <a:xfrm>
            <a:off x="4169746" y="355371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9983BA-D2D9-257F-2AFE-407DE1F874FB}"/>
              </a:ext>
            </a:extLst>
          </p:cNvPr>
          <p:cNvSpPr/>
          <p:nvPr/>
        </p:nvSpPr>
        <p:spPr bwMode="gray">
          <a:xfrm>
            <a:off x="4169746" y="369772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2481D4-9B63-E2B3-F110-28CD25D8D0D6}"/>
              </a:ext>
            </a:extLst>
          </p:cNvPr>
          <p:cNvSpPr/>
          <p:nvPr/>
        </p:nvSpPr>
        <p:spPr bwMode="gray">
          <a:xfrm>
            <a:off x="4169746" y="384174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FA7E01-EA6F-10DD-E439-08F76FAB1461}"/>
              </a:ext>
            </a:extLst>
          </p:cNvPr>
          <p:cNvSpPr/>
          <p:nvPr/>
        </p:nvSpPr>
        <p:spPr bwMode="gray">
          <a:xfrm>
            <a:off x="4169746" y="398576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C9F9C91-F551-75EC-DF53-10757549FC09}"/>
              </a:ext>
            </a:extLst>
          </p:cNvPr>
          <p:cNvSpPr/>
          <p:nvPr/>
        </p:nvSpPr>
        <p:spPr bwMode="gray">
          <a:xfrm>
            <a:off x="4169746" y="412977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E19366-7D9D-9642-6A63-BB070312BFDE}"/>
              </a:ext>
            </a:extLst>
          </p:cNvPr>
          <p:cNvSpPr/>
          <p:nvPr/>
        </p:nvSpPr>
        <p:spPr bwMode="gray">
          <a:xfrm>
            <a:off x="4169746" y="427379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5C9461-16B9-ACD1-08F1-A1315F073EB4}"/>
              </a:ext>
            </a:extLst>
          </p:cNvPr>
          <p:cNvSpPr/>
          <p:nvPr/>
        </p:nvSpPr>
        <p:spPr bwMode="gray">
          <a:xfrm>
            <a:off x="4169746" y="44178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FF668F-A41B-BD02-2517-238A579D7CF6}"/>
              </a:ext>
            </a:extLst>
          </p:cNvPr>
          <p:cNvSpPr/>
          <p:nvPr/>
        </p:nvSpPr>
        <p:spPr bwMode="gray">
          <a:xfrm>
            <a:off x="4169746" y="456182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21C72C-EBB7-C698-416B-574C7093D6B4}"/>
              </a:ext>
            </a:extLst>
          </p:cNvPr>
          <p:cNvSpPr/>
          <p:nvPr/>
        </p:nvSpPr>
        <p:spPr bwMode="gray">
          <a:xfrm>
            <a:off x="4169746" y="47058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660FC7-BCAC-FD34-A90F-29B753467EE2}"/>
              </a:ext>
            </a:extLst>
          </p:cNvPr>
          <p:cNvSpPr/>
          <p:nvPr/>
        </p:nvSpPr>
        <p:spPr bwMode="gray">
          <a:xfrm>
            <a:off x="3990680" y="2764544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5072630-34C8-BE53-8FED-0D8755052796}"/>
              </a:ext>
            </a:extLst>
          </p:cNvPr>
          <p:cNvCxnSpPr/>
          <p:nvPr/>
        </p:nvCxnSpPr>
        <p:spPr bwMode="gray">
          <a:xfrm>
            <a:off x="3990680" y="2715766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A64C7A-B6F8-7263-1984-4FA0E3F44419}"/>
              </a:ext>
            </a:extLst>
          </p:cNvPr>
          <p:cNvCxnSpPr>
            <a:cxnSpLocks/>
          </p:cNvCxnSpPr>
          <p:nvPr/>
        </p:nvCxnSpPr>
        <p:spPr bwMode="gray">
          <a:xfrm>
            <a:off x="3635896" y="2931790"/>
            <a:ext cx="18722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19D4ACC-F011-D459-53C4-A0291007DC1B}"/>
              </a:ext>
            </a:extLst>
          </p:cNvPr>
          <p:cNvSpPr/>
          <p:nvPr/>
        </p:nvSpPr>
        <p:spPr bwMode="gray">
          <a:xfrm>
            <a:off x="4651929" y="29805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B6D2C1-C227-CD20-6180-5E26BD324135}"/>
              </a:ext>
            </a:extLst>
          </p:cNvPr>
          <p:cNvSpPr/>
          <p:nvPr/>
        </p:nvSpPr>
        <p:spPr bwMode="gray">
          <a:xfrm>
            <a:off x="4651929" y="312458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A2B6DD-0EE1-96EE-DCCE-66E85EB2CD49}"/>
              </a:ext>
            </a:extLst>
          </p:cNvPr>
          <p:cNvSpPr/>
          <p:nvPr/>
        </p:nvSpPr>
        <p:spPr bwMode="gray">
          <a:xfrm>
            <a:off x="4651929" y="32686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398A96-E4DF-47D9-8945-15C99BCA9E1E}"/>
              </a:ext>
            </a:extLst>
          </p:cNvPr>
          <p:cNvSpPr/>
          <p:nvPr/>
        </p:nvSpPr>
        <p:spPr bwMode="gray">
          <a:xfrm>
            <a:off x="4651929" y="341261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2C411A-6B94-FF71-C337-CC699D35F277}"/>
              </a:ext>
            </a:extLst>
          </p:cNvPr>
          <p:cNvSpPr/>
          <p:nvPr/>
        </p:nvSpPr>
        <p:spPr bwMode="gray">
          <a:xfrm>
            <a:off x="4651929" y="355371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C25CAC-064B-8D68-8964-46EC24D8DD1A}"/>
              </a:ext>
            </a:extLst>
          </p:cNvPr>
          <p:cNvSpPr/>
          <p:nvPr/>
        </p:nvSpPr>
        <p:spPr bwMode="gray">
          <a:xfrm>
            <a:off x="4651929" y="369772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A88210-86D4-7519-C6AD-A2C52F973ECE}"/>
              </a:ext>
            </a:extLst>
          </p:cNvPr>
          <p:cNvSpPr/>
          <p:nvPr/>
        </p:nvSpPr>
        <p:spPr bwMode="gray">
          <a:xfrm>
            <a:off x="4651929" y="384174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10201A-218D-131D-5720-20DDB5BBDA89}"/>
              </a:ext>
            </a:extLst>
          </p:cNvPr>
          <p:cNvSpPr/>
          <p:nvPr/>
        </p:nvSpPr>
        <p:spPr bwMode="gray">
          <a:xfrm>
            <a:off x="4651929" y="398576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CA4A8FF-B0B6-41F5-844E-2E840205F44B}"/>
              </a:ext>
            </a:extLst>
          </p:cNvPr>
          <p:cNvSpPr/>
          <p:nvPr/>
        </p:nvSpPr>
        <p:spPr bwMode="gray">
          <a:xfrm>
            <a:off x="4651929" y="412977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A7745C0-0C11-4AF5-BBCA-22871E15BA38}"/>
              </a:ext>
            </a:extLst>
          </p:cNvPr>
          <p:cNvSpPr/>
          <p:nvPr/>
        </p:nvSpPr>
        <p:spPr bwMode="gray">
          <a:xfrm>
            <a:off x="4651929" y="427379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E0F092-0579-C019-8945-2BE03F4A4BC3}"/>
              </a:ext>
            </a:extLst>
          </p:cNvPr>
          <p:cNvSpPr/>
          <p:nvPr/>
        </p:nvSpPr>
        <p:spPr bwMode="gray">
          <a:xfrm>
            <a:off x="4651929" y="44178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11BDA7-974A-5FFC-CD6E-0921F0BDC5A2}"/>
              </a:ext>
            </a:extLst>
          </p:cNvPr>
          <p:cNvSpPr/>
          <p:nvPr/>
        </p:nvSpPr>
        <p:spPr bwMode="gray">
          <a:xfrm>
            <a:off x="4651929" y="456182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5040495-A4B3-1ED8-1F72-2734F3F911A3}"/>
              </a:ext>
            </a:extLst>
          </p:cNvPr>
          <p:cNvSpPr/>
          <p:nvPr/>
        </p:nvSpPr>
        <p:spPr bwMode="gray">
          <a:xfrm>
            <a:off x="4651929" y="470584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662001-C7B5-8851-F092-F638F618122B}"/>
              </a:ext>
            </a:extLst>
          </p:cNvPr>
          <p:cNvSpPr/>
          <p:nvPr/>
        </p:nvSpPr>
        <p:spPr bwMode="gray">
          <a:xfrm>
            <a:off x="4472863" y="2764544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e</a:t>
            </a: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dge_to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F5DF62-2B76-1A4A-DCDF-7F70F3AA3270}"/>
              </a:ext>
            </a:extLst>
          </p:cNvPr>
          <p:cNvCxnSpPr/>
          <p:nvPr/>
        </p:nvCxnSpPr>
        <p:spPr bwMode="gray">
          <a:xfrm>
            <a:off x="4472863" y="2715766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4589E5A9-DDD3-A5FB-A50A-7E9993D5D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70" y="1239837"/>
            <a:ext cx="2405358" cy="2506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A6DEC6C-9108-DFC2-4A8D-11735DC2A127}"/>
              </a:ext>
            </a:extLst>
          </p:cNvPr>
          <p:cNvSpPr/>
          <p:nvPr/>
        </p:nvSpPr>
        <p:spPr bwMode="gray">
          <a:xfrm>
            <a:off x="5136803" y="299042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3F97A-A431-3D96-1A8D-E6727BDDA6A5}"/>
              </a:ext>
            </a:extLst>
          </p:cNvPr>
          <p:cNvSpPr/>
          <p:nvPr/>
        </p:nvSpPr>
        <p:spPr bwMode="gray">
          <a:xfrm>
            <a:off x="5136803" y="313443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DBE9BB8-947D-0461-B465-F107037D4A89}"/>
              </a:ext>
            </a:extLst>
          </p:cNvPr>
          <p:cNvSpPr/>
          <p:nvPr/>
        </p:nvSpPr>
        <p:spPr bwMode="gray">
          <a:xfrm>
            <a:off x="5136803" y="327845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0DB8223-79A9-35B7-6EED-7668F47CD354}"/>
              </a:ext>
            </a:extLst>
          </p:cNvPr>
          <p:cNvSpPr/>
          <p:nvPr/>
        </p:nvSpPr>
        <p:spPr bwMode="gray">
          <a:xfrm>
            <a:off x="5136803" y="342247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4824F-912B-E2EC-BBC6-33FF2E7CC43C}"/>
              </a:ext>
            </a:extLst>
          </p:cNvPr>
          <p:cNvSpPr/>
          <p:nvPr/>
        </p:nvSpPr>
        <p:spPr bwMode="gray">
          <a:xfrm>
            <a:off x="5136803" y="356356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490C890-A67E-3193-9204-EE7983A44DAC}"/>
              </a:ext>
            </a:extLst>
          </p:cNvPr>
          <p:cNvSpPr/>
          <p:nvPr/>
        </p:nvSpPr>
        <p:spPr bwMode="gray">
          <a:xfrm>
            <a:off x="5136803" y="370758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70E3EFF-0285-3788-EDE9-3336D2D40F37}"/>
              </a:ext>
            </a:extLst>
          </p:cNvPr>
          <p:cNvSpPr/>
          <p:nvPr/>
        </p:nvSpPr>
        <p:spPr bwMode="gray">
          <a:xfrm>
            <a:off x="5136803" y="385160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8B6279A-F401-7026-8B55-B54C1D15B6FA}"/>
              </a:ext>
            </a:extLst>
          </p:cNvPr>
          <p:cNvSpPr/>
          <p:nvPr/>
        </p:nvSpPr>
        <p:spPr bwMode="gray">
          <a:xfrm>
            <a:off x="5136803" y="399561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B163686-DFC3-8026-E128-FFB5370B8250}"/>
              </a:ext>
            </a:extLst>
          </p:cNvPr>
          <p:cNvSpPr/>
          <p:nvPr/>
        </p:nvSpPr>
        <p:spPr bwMode="gray">
          <a:xfrm>
            <a:off x="5136803" y="413963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7FCCCCB-E7AF-C780-81A4-04189A288000}"/>
              </a:ext>
            </a:extLst>
          </p:cNvPr>
          <p:cNvSpPr/>
          <p:nvPr/>
        </p:nvSpPr>
        <p:spPr bwMode="gray">
          <a:xfrm>
            <a:off x="5136803" y="428364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A96C90B-72EE-77B0-B173-AD090742B95D}"/>
              </a:ext>
            </a:extLst>
          </p:cNvPr>
          <p:cNvSpPr/>
          <p:nvPr/>
        </p:nvSpPr>
        <p:spPr bwMode="gray">
          <a:xfrm>
            <a:off x="5136803" y="442766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E5FD50E-3A22-0ABA-B33A-928A86BF706F}"/>
              </a:ext>
            </a:extLst>
          </p:cNvPr>
          <p:cNvSpPr/>
          <p:nvPr/>
        </p:nvSpPr>
        <p:spPr bwMode="gray">
          <a:xfrm>
            <a:off x="5136803" y="457168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6E3F18F-F11E-2C7A-8DBF-B0FA4876F020}"/>
              </a:ext>
            </a:extLst>
          </p:cNvPr>
          <p:cNvSpPr/>
          <p:nvPr/>
        </p:nvSpPr>
        <p:spPr bwMode="gray">
          <a:xfrm>
            <a:off x="5136803" y="471569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B9DB399-CD07-D0A7-970F-6C92E711A186}"/>
              </a:ext>
            </a:extLst>
          </p:cNvPr>
          <p:cNvSpPr/>
          <p:nvPr/>
        </p:nvSpPr>
        <p:spPr bwMode="gray">
          <a:xfrm>
            <a:off x="4957737" y="2774399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>
                <a:solidFill>
                  <a:schemeClr val="tx1"/>
                </a:solidFill>
                <a:cs typeface="Courier New" panose="02070309020205020404" pitchFamily="49" charset="0"/>
              </a:rPr>
              <a:t>on_stack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7E50897-440B-58C0-4507-6D692BE2A3D9}"/>
              </a:ext>
            </a:extLst>
          </p:cNvPr>
          <p:cNvCxnSpPr/>
          <p:nvPr/>
        </p:nvCxnSpPr>
        <p:spPr bwMode="gray">
          <a:xfrm>
            <a:off x="4957737" y="2725621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6EBD91F-DF91-E343-BBDC-1E6B752AE848}"/>
              </a:ext>
            </a:extLst>
          </p:cNvPr>
          <p:cNvSpPr txBox="1"/>
          <p:nvPr/>
        </p:nvSpPr>
        <p:spPr bwMode="gray">
          <a:xfrm>
            <a:off x="5910140" y="3856645"/>
            <a:ext cx="160289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directed_cycle.h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686985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4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5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DCDC"/>
                                      </p:to>
                                    </p:animClr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1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100"/>
                                      </p:to>
                                    </p:animClr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0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100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100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100"/>
                                      </p:to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38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472B34-E64C-798E-70C8-BA5E0D7CE9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Java Compiler</a:t>
            </a:r>
            <a:r>
              <a:rPr lang="de-DE" dirty="0"/>
              <a:t> findet Zyklen in Klassendeklarationen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Microsoft Excel</a:t>
            </a:r>
            <a:r>
              <a:rPr lang="de-DE" dirty="0"/>
              <a:t> findet Zyklen in Tabellenformeln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18B006-E46F-6FDD-1E64-45AB8520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Anwendungen von Zyklen Finden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94F21-1FB0-CF8B-EBC4-8D30C61A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177" y="1786679"/>
            <a:ext cx="1651627" cy="632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9FB63-528C-5CBE-528B-3CCD1F563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45" y="1783879"/>
            <a:ext cx="1651627" cy="638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E06A6-9617-14C9-CCAB-734CBD1BE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609" y="1778281"/>
            <a:ext cx="1657226" cy="649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6804D-B9E9-9E35-8441-972F106A3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275" y="1483231"/>
            <a:ext cx="1892373" cy="1002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BF4CE0-5461-180A-CDAF-01A8193E313D}"/>
              </a:ext>
            </a:extLst>
          </p:cNvPr>
          <p:cNvCxnSpPr>
            <a:stCxn id="5" idx="3"/>
            <a:endCxn id="4" idx="1"/>
          </p:cNvCxnSpPr>
          <p:nvPr/>
        </p:nvCxnSpPr>
        <p:spPr bwMode="gray">
          <a:xfrm>
            <a:off x="2321372" y="2103007"/>
            <a:ext cx="2198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FE4F3-0818-D532-C3EC-2CA93E4DDD7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 bwMode="gray">
          <a:xfrm>
            <a:off x="4192804" y="2103008"/>
            <a:ext cx="2198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710A82-62D8-2E81-7062-0543FF00AFB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 bwMode="gray">
          <a:xfrm flipH="1" flipV="1">
            <a:off x="669745" y="2103007"/>
            <a:ext cx="5400090" cy="1"/>
          </a:xfrm>
          <a:prstGeom prst="curvedConnector5">
            <a:avLst>
              <a:gd name="adj1" fmla="val -4233"/>
              <a:gd name="adj2" fmla="val 55332700000"/>
              <a:gd name="adj3" fmla="val 1042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23C3005-B79D-1BE0-1FB9-705F49DF4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28" y="3040682"/>
            <a:ext cx="2880320" cy="1863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740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Zyklen</a:t>
            </a:r>
          </a:p>
          <a:p>
            <a:r>
              <a:rPr lang="de-DE" b="1" dirty="0"/>
              <a:t>Topologisches Sortieren</a:t>
            </a:r>
          </a:p>
          <a:p>
            <a:r>
              <a:rPr lang="de-DE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4883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4BA42D9-ABDF-0E57-3B6F-AB7DA924F02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581376" cy="1581718"/>
              </a:xfrm>
            </p:spPr>
            <p:txBody>
              <a:bodyPr/>
              <a:lstStyle/>
              <a:p>
                <a:r>
                  <a:rPr lang="de-DE" b="1" dirty="0"/>
                  <a:t>Definition</a:t>
                </a:r>
                <a:r>
                  <a:rPr lang="de-DE" dirty="0"/>
                  <a:t>. Gegeben einen azyklischen Digraphen (DAG)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, eine topologische Ordnung ist eine </a:t>
                </a:r>
                <a:r>
                  <a:rPr lang="de-DE" b="1" dirty="0"/>
                  <a:t>Knotenordnung</a:t>
                </a:r>
                <a:r>
                  <a:rPr lang="de-DE" dirty="0"/>
                  <a:t>, bei der alle </a:t>
                </a:r>
                <a:r>
                  <a:rPr lang="de-DE" b="1" dirty="0"/>
                  <a:t>gerichteten Kanten von</a:t>
                </a:r>
                <a:r>
                  <a:rPr lang="de-DE" dirty="0"/>
                  <a:t> einem in der Ordnung </a:t>
                </a:r>
                <a:r>
                  <a:rPr lang="de-DE" b="1" dirty="0"/>
                  <a:t>vorhergehenden Knoten</a:t>
                </a:r>
                <a:r>
                  <a:rPr lang="de-DE" dirty="0"/>
                  <a:t> zu einem in der Ordnung </a:t>
                </a:r>
                <a:r>
                  <a:rPr lang="de-DE" b="1" dirty="0"/>
                  <a:t>nachfolgendem Knoten</a:t>
                </a:r>
                <a:r>
                  <a:rPr lang="de-DE" dirty="0"/>
                  <a:t> zeigen. </a:t>
                </a:r>
              </a:p>
              <a:p>
                <a:r>
                  <a:rPr lang="de-DE" b="1" dirty="0"/>
                  <a:t>Idee</a:t>
                </a:r>
                <a:r>
                  <a:rPr lang="de-DE" dirty="0"/>
                  <a:t>: Tiefensuche laufen lassen und Knoten in umgekehrter Reihenfolge zurückgeben</a:t>
                </a:r>
              </a:p>
              <a:p>
                <a:pPr lvl="1"/>
                <a:r>
                  <a:rPr lang="en-GB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  <a:r>
                  <a:rPr lang="en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arked</a:t>
                </a:r>
                <a:r>
                  <a:rPr lang="en-DE" sz="1200" dirty="0"/>
                  <a:t> markiert schon besuchte Knoten</a:t>
                </a:r>
              </a:p>
              <a:p>
                <a:pPr lvl="1"/>
                <a:endParaRPr lang="de-DE" b="1" dirty="0"/>
              </a:p>
              <a:p>
                <a:endParaRPr lang="de-DE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4BA42D9-ABDF-0E57-3B6F-AB7DA924F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5581376" cy="1581718"/>
              </a:xfrm>
              <a:blipFill>
                <a:blip r:embed="rId2"/>
                <a:stretch>
                  <a:fillRect t="-794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26BA604-7136-0689-363D-211DE76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Sortieren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EA0EA-7F2F-FAAB-20F9-E2D18971E0D3}"/>
              </a:ext>
            </a:extLst>
          </p:cNvPr>
          <p:cNvCxnSpPr>
            <a:cxnSpLocks/>
            <a:stCxn id="12" idx="6"/>
            <a:endCxn id="13" idx="0"/>
          </p:cNvCxnSpPr>
          <p:nvPr/>
        </p:nvCxnSpPr>
        <p:spPr bwMode="gray">
          <a:xfrm>
            <a:off x="1723316" y="3438980"/>
            <a:ext cx="1004332" cy="29738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ECF0A8-E57E-8DEE-8763-A853FC55B36F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 bwMode="gray">
          <a:xfrm flipH="1" flipV="1">
            <a:off x="1691680" y="3515356"/>
            <a:ext cx="177960" cy="2210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8D8088-576C-44B4-BFFB-ADCBE712E125}"/>
              </a:ext>
            </a:extLst>
          </p:cNvPr>
          <p:cNvCxnSpPr>
            <a:cxnSpLocks/>
            <a:stCxn id="18" idx="7"/>
            <a:endCxn id="13" idx="4"/>
          </p:cNvCxnSpPr>
          <p:nvPr/>
        </p:nvCxnSpPr>
        <p:spPr bwMode="gray">
          <a:xfrm flipV="1">
            <a:off x="2500079" y="3952391"/>
            <a:ext cx="227569" cy="16286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DC3DC2-3826-244E-9DC6-FAD00F0F1AFF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 bwMode="gray">
          <a:xfrm flipH="1">
            <a:off x="1855847" y="4268007"/>
            <a:ext cx="160892" cy="14241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FF033C-E86C-1DFF-40A6-4B55AA065495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 bwMode="gray">
          <a:xfrm>
            <a:off x="1691680" y="3515356"/>
            <a:ext cx="639829" cy="2210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436AC9-2EC9-DBD5-FDE7-448EECF95F53}"/>
              </a:ext>
            </a:extLst>
          </p:cNvPr>
          <p:cNvCxnSpPr>
            <a:cxnSpLocks/>
            <a:stCxn id="12" idx="4"/>
            <a:endCxn id="17" idx="1"/>
          </p:cNvCxnSpPr>
          <p:nvPr/>
        </p:nvCxnSpPr>
        <p:spPr bwMode="gray">
          <a:xfrm>
            <a:off x="1615304" y="3546992"/>
            <a:ext cx="87791" cy="86343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53AA69-E47B-B569-CBFF-F4795EFE81FF}"/>
              </a:ext>
            </a:extLst>
          </p:cNvPr>
          <p:cNvCxnSpPr>
            <a:cxnSpLocks/>
            <a:stCxn id="17" idx="6"/>
            <a:endCxn id="18" idx="3"/>
          </p:cNvCxnSpPr>
          <p:nvPr/>
        </p:nvCxnSpPr>
        <p:spPr bwMode="gray">
          <a:xfrm flipV="1">
            <a:off x="1887483" y="4268007"/>
            <a:ext cx="459844" cy="218793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791C0-DBEB-08EB-BEE0-48C938BC184C}"/>
              </a:ext>
            </a:extLst>
          </p:cNvPr>
          <p:cNvCxnSpPr>
            <a:cxnSpLocks/>
            <a:stCxn id="18" idx="1"/>
            <a:endCxn id="14" idx="6"/>
          </p:cNvCxnSpPr>
          <p:nvPr/>
        </p:nvCxnSpPr>
        <p:spPr bwMode="gray">
          <a:xfrm flipH="1">
            <a:off x="2201127" y="4115255"/>
            <a:ext cx="146200" cy="7637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6FF0377-5D58-C575-399B-ACC652B255E2}"/>
              </a:ext>
            </a:extLst>
          </p:cNvPr>
          <p:cNvSpPr/>
          <p:nvPr/>
        </p:nvSpPr>
        <p:spPr bwMode="gray">
          <a:xfrm>
            <a:off x="1507292" y="3330968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16575A-9475-9965-396C-48323F039C16}"/>
              </a:ext>
            </a:extLst>
          </p:cNvPr>
          <p:cNvSpPr/>
          <p:nvPr/>
        </p:nvSpPr>
        <p:spPr bwMode="gray">
          <a:xfrm>
            <a:off x="2619636" y="373636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BD0709-452C-D0CA-8A1D-A036ACC98F05}"/>
              </a:ext>
            </a:extLst>
          </p:cNvPr>
          <p:cNvSpPr/>
          <p:nvPr/>
        </p:nvSpPr>
        <p:spPr bwMode="gray">
          <a:xfrm>
            <a:off x="1985103" y="4083619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685D90-0D80-054D-E330-F6C92F236309}"/>
              </a:ext>
            </a:extLst>
          </p:cNvPr>
          <p:cNvSpPr/>
          <p:nvPr/>
        </p:nvSpPr>
        <p:spPr bwMode="gray">
          <a:xfrm>
            <a:off x="1761628" y="373636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432522-9CDC-4C9E-97C0-FF841CC14040}"/>
              </a:ext>
            </a:extLst>
          </p:cNvPr>
          <p:cNvSpPr/>
          <p:nvPr/>
        </p:nvSpPr>
        <p:spPr bwMode="gray">
          <a:xfrm>
            <a:off x="2223497" y="3736367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D0DA2F-0238-1B47-302D-32973F057EF0}"/>
              </a:ext>
            </a:extLst>
          </p:cNvPr>
          <p:cNvSpPr/>
          <p:nvPr/>
        </p:nvSpPr>
        <p:spPr bwMode="gray">
          <a:xfrm>
            <a:off x="1671459" y="4378788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A82FC-CC39-7A1E-7F32-DE3FE7F91DEA}"/>
              </a:ext>
            </a:extLst>
          </p:cNvPr>
          <p:cNvSpPr/>
          <p:nvPr/>
        </p:nvSpPr>
        <p:spPr bwMode="gray">
          <a:xfrm>
            <a:off x="2315691" y="4083619"/>
            <a:ext cx="216024" cy="21602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B2469C-6C32-B5D6-5CC7-FFE555171AB3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 bwMode="gray">
          <a:xfrm flipH="1">
            <a:off x="2169491" y="3920755"/>
            <a:ext cx="85642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66222E-D87D-8674-2966-DABC468FE2E5}"/>
              </a:ext>
            </a:extLst>
          </p:cNvPr>
          <p:cNvCxnSpPr>
            <a:cxnSpLocks/>
            <a:stCxn id="15" idx="5"/>
            <a:endCxn id="14" idx="1"/>
          </p:cNvCxnSpPr>
          <p:nvPr/>
        </p:nvCxnSpPr>
        <p:spPr bwMode="gray">
          <a:xfrm>
            <a:off x="1946016" y="3920755"/>
            <a:ext cx="70723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7C4F06-7F0C-1968-74CE-3A74CA972846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 bwMode="gray">
          <a:xfrm>
            <a:off x="1977652" y="3844379"/>
            <a:ext cx="245845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7486001-B7EA-8C01-E314-134CF4704905}"/>
              </a:ext>
            </a:extLst>
          </p:cNvPr>
          <p:cNvSpPr/>
          <p:nvPr/>
        </p:nvSpPr>
        <p:spPr bwMode="gray">
          <a:xfrm>
            <a:off x="3372898" y="358578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D1169C-176F-B439-2BE9-AE2F2B410364}"/>
              </a:ext>
            </a:extLst>
          </p:cNvPr>
          <p:cNvSpPr/>
          <p:nvPr/>
        </p:nvSpPr>
        <p:spPr bwMode="gray">
          <a:xfrm>
            <a:off x="3372898" y="372980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5872D30-8DD4-B336-8977-7F86B4615F64}"/>
              </a:ext>
            </a:extLst>
          </p:cNvPr>
          <p:cNvSpPr/>
          <p:nvPr/>
        </p:nvSpPr>
        <p:spPr bwMode="gray">
          <a:xfrm>
            <a:off x="3372898" y="387382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53DE76-B0B3-CEAC-713B-A5B785A1A6A7}"/>
              </a:ext>
            </a:extLst>
          </p:cNvPr>
          <p:cNvSpPr/>
          <p:nvPr/>
        </p:nvSpPr>
        <p:spPr bwMode="gray">
          <a:xfrm>
            <a:off x="3372898" y="401783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DA190D-C8D5-B2FC-C145-7EDD2271D59B}"/>
              </a:ext>
            </a:extLst>
          </p:cNvPr>
          <p:cNvSpPr/>
          <p:nvPr/>
        </p:nvSpPr>
        <p:spPr bwMode="gray">
          <a:xfrm>
            <a:off x="3372898" y="41589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D5BEF7C-2FCD-D42C-E798-9E8069B83DE0}"/>
              </a:ext>
            </a:extLst>
          </p:cNvPr>
          <p:cNvSpPr/>
          <p:nvPr/>
        </p:nvSpPr>
        <p:spPr bwMode="gray">
          <a:xfrm>
            <a:off x="3372898" y="43029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597FF03-0F4C-88E9-508B-8FD9BB25664A}"/>
              </a:ext>
            </a:extLst>
          </p:cNvPr>
          <p:cNvSpPr/>
          <p:nvPr/>
        </p:nvSpPr>
        <p:spPr bwMode="gray">
          <a:xfrm>
            <a:off x="3372898" y="336976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02D33EC-E221-1EA7-948F-F116D5276FB7}"/>
              </a:ext>
            </a:extLst>
          </p:cNvPr>
          <p:cNvSpPr/>
          <p:nvPr/>
        </p:nvSpPr>
        <p:spPr bwMode="gray">
          <a:xfrm>
            <a:off x="3755717" y="358578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DCE837B-5128-AC67-B015-EA6E2822E353}"/>
              </a:ext>
            </a:extLst>
          </p:cNvPr>
          <p:cNvSpPr/>
          <p:nvPr/>
        </p:nvSpPr>
        <p:spPr bwMode="gray">
          <a:xfrm>
            <a:off x="3755717" y="372980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32BBAC4-90D9-54F4-51AA-37E001F6953E}"/>
              </a:ext>
            </a:extLst>
          </p:cNvPr>
          <p:cNvSpPr/>
          <p:nvPr/>
        </p:nvSpPr>
        <p:spPr bwMode="gray">
          <a:xfrm>
            <a:off x="3755717" y="387382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D5189C-800F-D08A-E809-1974405CE9C3}"/>
              </a:ext>
            </a:extLst>
          </p:cNvPr>
          <p:cNvSpPr/>
          <p:nvPr/>
        </p:nvSpPr>
        <p:spPr bwMode="gray">
          <a:xfrm>
            <a:off x="3755717" y="401783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3322F7-6CDE-4866-C073-4AF91B06B4D3}"/>
              </a:ext>
            </a:extLst>
          </p:cNvPr>
          <p:cNvSpPr/>
          <p:nvPr/>
        </p:nvSpPr>
        <p:spPr bwMode="gray">
          <a:xfrm>
            <a:off x="3755717" y="41589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31474AC-9EF8-E2AD-1293-4283C571C025}"/>
              </a:ext>
            </a:extLst>
          </p:cNvPr>
          <p:cNvSpPr/>
          <p:nvPr/>
        </p:nvSpPr>
        <p:spPr bwMode="gray">
          <a:xfrm>
            <a:off x="3755717" y="43029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1534EC4-A36F-4AAD-FEBE-7595FCA07CA2}"/>
              </a:ext>
            </a:extLst>
          </p:cNvPr>
          <p:cNvSpPr/>
          <p:nvPr/>
        </p:nvSpPr>
        <p:spPr bwMode="gray">
          <a:xfrm>
            <a:off x="3576651" y="3369764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632ECB8-975F-756C-CF0E-4410D5D32659}"/>
              </a:ext>
            </a:extLst>
          </p:cNvPr>
          <p:cNvCxnSpPr>
            <a:cxnSpLocks/>
          </p:cNvCxnSpPr>
          <p:nvPr/>
        </p:nvCxnSpPr>
        <p:spPr bwMode="gray">
          <a:xfrm>
            <a:off x="3576651" y="3319636"/>
            <a:ext cx="0" cy="1218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47D147-9FCC-2BC8-0214-4052B909C2B7}"/>
              </a:ext>
            </a:extLst>
          </p:cNvPr>
          <p:cNvCxnSpPr>
            <a:cxnSpLocks/>
          </p:cNvCxnSpPr>
          <p:nvPr/>
        </p:nvCxnSpPr>
        <p:spPr bwMode="gray">
          <a:xfrm>
            <a:off x="3221867" y="3537010"/>
            <a:ext cx="99009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79C61B1-88C6-A8F0-5C78-32BE065CC56A}"/>
              </a:ext>
            </a:extLst>
          </p:cNvPr>
          <p:cNvCxnSpPr>
            <a:cxnSpLocks/>
          </p:cNvCxnSpPr>
          <p:nvPr/>
        </p:nvCxnSpPr>
        <p:spPr bwMode="gray">
          <a:xfrm>
            <a:off x="4090743" y="3319636"/>
            <a:ext cx="0" cy="1218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6FF4FDA-92A1-11CC-DA31-15233DF3811C}"/>
              </a:ext>
            </a:extLst>
          </p:cNvPr>
          <p:cNvSpPr/>
          <p:nvPr/>
        </p:nvSpPr>
        <p:spPr bwMode="gray">
          <a:xfrm>
            <a:off x="3372898" y="44496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98B06EC-18EF-B9EC-98A1-4F59C77E64B9}"/>
              </a:ext>
            </a:extLst>
          </p:cNvPr>
          <p:cNvSpPr/>
          <p:nvPr/>
        </p:nvSpPr>
        <p:spPr bwMode="gray">
          <a:xfrm>
            <a:off x="3755717" y="44496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9D7622B-9098-1C3B-C19D-01243F900608}"/>
              </a:ext>
            </a:extLst>
          </p:cNvPr>
          <p:cNvSpPr/>
          <p:nvPr/>
        </p:nvSpPr>
        <p:spPr bwMode="gray">
          <a:xfrm>
            <a:off x="3361521" y="4731990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p</a:t>
            </a: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ost_order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A31D67A-5F60-7D30-5945-0F21E368EBD4}"/>
              </a:ext>
            </a:extLst>
          </p:cNvPr>
          <p:cNvSpPr/>
          <p:nvPr/>
        </p:nvSpPr>
        <p:spPr bwMode="gray">
          <a:xfrm>
            <a:off x="432740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10DB2E5-1085-7FFA-7013-1774A0EC849C}"/>
              </a:ext>
            </a:extLst>
          </p:cNvPr>
          <p:cNvSpPr/>
          <p:nvPr/>
        </p:nvSpPr>
        <p:spPr bwMode="gray">
          <a:xfrm>
            <a:off x="473996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AEECFE-5B51-74C0-D228-7B74CE42A241}"/>
              </a:ext>
            </a:extLst>
          </p:cNvPr>
          <p:cNvSpPr/>
          <p:nvPr/>
        </p:nvSpPr>
        <p:spPr bwMode="gray">
          <a:xfrm>
            <a:off x="460244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1A67447-F70D-2E13-07F5-F54873676DDB}"/>
              </a:ext>
            </a:extLst>
          </p:cNvPr>
          <p:cNvSpPr/>
          <p:nvPr/>
        </p:nvSpPr>
        <p:spPr bwMode="gray">
          <a:xfrm>
            <a:off x="405236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4A3C9DC-9AB0-B77D-5104-761739266A01}"/>
              </a:ext>
            </a:extLst>
          </p:cNvPr>
          <p:cNvSpPr/>
          <p:nvPr/>
        </p:nvSpPr>
        <p:spPr bwMode="gray">
          <a:xfrm>
            <a:off x="487748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3620990-2411-1548-5C0D-F6F61AC8CB23}"/>
              </a:ext>
            </a:extLst>
          </p:cNvPr>
          <p:cNvSpPr/>
          <p:nvPr/>
        </p:nvSpPr>
        <p:spPr bwMode="gray">
          <a:xfrm>
            <a:off x="446492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FB1E80-01B5-A2AF-E202-410B01063EE2}"/>
              </a:ext>
            </a:extLst>
          </p:cNvPr>
          <p:cNvSpPr/>
          <p:nvPr/>
        </p:nvSpPr>
        <p:spPr bwMode="gray">
          <a:xfrm>
            <a:off x="4189885" y="4731990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02A7E1F5-7FB9-43D2-1616-D9710DCBC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374" y="1100821"/>
            <a:ext cx="2714577" cy="2737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CA2B33-426C-C2FC-F7E0-A8F4BCDB3364}"/>
              </a:ext>
            </a:extLst>
          </p:cNvPr>
          <p:cNvSpPr txBox="1"/>
          <p:nvPr/>
        </p:nvSpPr>
        <p:spPr bwMode="gray">
          <a:xfrm>
            <a:off x="5910140" y="3856645"/>
            <a:ext cx="160289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topological.h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922085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8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0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1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BDCDC"/>
                                      </p:to>
                                    </p:animClr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114" grpId="0"/>
      <p:bldP spid="115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322A7DC-00C7-CF20-2F9F-02D73682EE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Die umgekehrte Postorder-Reihenfolge in einem azyklischen Digraphen ist eine topologische Sortierung.</a:t>
                </a:r>
              </a:p>
              <a:p>
                <a:r>
                  <a:rPr lang="de-DE" b="1" dirty="0"/>
                  <a:t>Beweis</a:t>
                </a:r>
                <a:r>
                  <a:rPr lang="de-DE" dirty="0"/>
                  <a:t>: Betrachten wir eine beliebige Kante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. Einer der drei Fälle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dirty="0"/>
                  <a:t> muss zutreffen: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wurde bereits aufgerufen und ist zurückgekehrt (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sz="1200" dirty="0"/>
                  <a:t> ist markiert)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wurde noch nicht aufgerufen (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sz="1200" dirty="0"/>
                  <a:t> ist unmarkiert) so dass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sz="1200" dirty="0"/>
                  <a:t> bewirkt, dass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aufgerufen wird und zurückkehrt, bevor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1200" dirty="0"/>
                  <a:t> zurückkehrt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sz="1200" dirty="0"/>
                  <a:t> wurde aufgerufen und ist noch nicht zurückgekehrt, wenn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dfs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sz="1200" dirty="0"/>
                  <a:t> aufgerufen wird.</a:t>
                </a:r>
              </a:p>
              <a:p>
                <a:pPr marL="268287" lvl="1" indent="0">
                  <a:buNone/>
                </a:pPr>
                <a:r>
                  <a:rPr lang="de-DE" dirty="0"/>
                  <a:t>Fall 3 ist aber nicht möglich, da der Digraph azyklisch war (wenn der Fall möglich ist, dann vervollständigt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de-DE" dirty="0"/>
                  <a:t> einen Zyklus).</a:t>
                </a:r>
              </a:p>
              <a:p>
                <a:pPr marL="268287" lvl="1" indent="0">
                  <a:buNone/>
                </a:pPr>
                <a:r>
                  <a:rPr lang="de-DE" dirty="0"/>
                  <a:t>In Fall 1 und 2 erscheint aber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/>
                  <a:t> immer </a:t>
                </a:r>
                <a:r>
                  <a:rPr lang="de-DE" b="1" dirty="0"/>
                  <a:t>nach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in umgekehrter Postorder-Reihenfolge!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322A7DC-00C7-CF20-2F9F-02D73682E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3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4E7C77-F9DE-CC0B-AD9A-8F3ABFF6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Topologisches Sortieren: Korrektheit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AD7F12-28BB-9BC0-655C-607DEC9E7A44}"/>
              </a:ext>
            </a:extLst>
          </p:cNvPr>
          <p:cNvCxnSpPr>
            <a:cxnSpLocks/>
            <a:stCxn id="12" idx="6"/>
            <a:endCxn id="13" idx="0"/>
          </p:cNvCxnSpPr>
          <p:nvPr/>
        </p:nvCxnSpPr>
        <p:spPr bwMode="gray">
          <a:xfrm>
            <a:off x="7596336" y="1851670"/>
            <a:ext cx="1004332" cy="29738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5EEADD-F9F7-E028-FADF-E385C7B5E6A0}"/>
              </a:ext>
            </a:extLst>
          </p:cNvPr>
          <p:cNvCxnSpPr>
            <a:cxnSpLocks/>
            <a:stCxn id="15" idx="0"/>
            <a:endCxn id="12" idx="5"/>
          </p:cNvCxnSpPr>
          <p:nvPr/>
        </p:nvCxnSpPr>
        <p:spPr bwMode="gray">
          <a:xfrm flipH="1" flipV="1">
            <a:off x="7564700" y="1928046"/>
            <a:ext cx="177960" cy="2210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D242B8-FE1C-F640-2AB2-62E34620D18E}"/>
              </a:ext>
            </a:extLst>
          </p:cNvPr>
          <p:cNvCxnSpPr>
            <a:cxnSpLocks/>
            <a:stCxn id="18" idx="7"/>
            <a:endCxn id="13" idx="4"/>
          </p:cNvCxnSpPr>
          <p:nvPr/>
        </p:nvCxnSpPr>
        <p:spPr bwMode="gray">
          <a:xfrm flipV="1">
            <a:off x="8373099" y="2365081"/>
            <a:ext cx="227569" cy="16286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565E3B-FDC2-2979-211D-11124300D9B0}"/>
              </a:ext>
            </a:extLst>
          </p:cNvPr>
          <p:cNvCxnSpPr>
            <a:cxnSpLocks/>
            <a:stCxn id="14" idx="3"/>
            <a:endCxn id="17" idx="7"/>
          </p:cNvCxnSpPr>
          <p:nvPr/>
        </p:nvCxnSpPr>
        <p:spPr bwMode="gray">
          <a:xfrm flipH="1">
            <a:off x="7728867" y="2680697"/>
            <a:ext cx="160892" cy="14241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76BB34-AF61-9F3D-E048-14C413384AD9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 bwMode="gray">
          <a:xfrm>
            <a:off x="7564700" y="1928046"/>
            <a:ext cx="639829" cy="2210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41A778-C1D9-667C-2BC6-2EE37D1D762D}"/>
              </a:ext>
            </a:extLst>
          </p:cNvPr>
          <p:cNvCxnSpPr>
            <a:cxnSpLocks/>
            <a:stCxn id="12" idx="4"/>
            <a:endCxn id="17" idx="1"/>
          </p:cNvCxnSpPr>
          <p:nvPr/>
        </p:nvCxnSpPr>
        <p:spPr bwMode="gray">
          <a:xfrm>
            <a:off x="7488324" y="1959682"/>
            <a:ext cx="87791" cy="86343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B4EC7E-8ED7-597C-20DA-A69A319B7AAC}"/>
              </a:ext>
            </a:extLst>
          </p:cNvPr>
          <p:cNvCxnSpPr>
            <a:cxnSpLocks/>
            <a:stCxn id="17" idx="6"/>
            <a:endCxn id="18" idx="3"/>
          </p:cNvCxnSpPr>
          <p:nvPr/>
        </p:nvCxnSpPr>
        <p:spPr bwMode="gray">
          <a:xfrm flipV="1">
            <a:off x="7760503" y="2680697"/>
            <a:ext cx="459844" cy="218793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77EA08-28BB-4311-1A98-58BF57BCB3F0}"/>
              </a:ext>
            </a:extLst>
          </p:cNvPr>
          <p:cNvCxnSpPr>
            <a:cxnSpLocks/>
            <a:stCxn id="18" idx="1"/>
            <a:endCxn id="14" idx="6"/>
          </p:cNvCxnSpPr>
          <p:nvPr/>
        </p:nvCxnSpPr>
        <p:spPr bwMode="gray">
          <a:xfrm flipH="1">
            <a:off x="8074147" y="2527945"/>
            <a:ext cx="146200" cy="7637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8B82E6-9ED2-BA3F-BDA7-EE8DCE50BA30}"/>
              </a:ext>
            </a:extLst>
          </p:cNvPr>
          <p:cNvSpPr/>
          <p:nvPr/>
        </p:nvSpPr>
        <p:spPr bwMode="gray">
          <a:xfrm>
            <a:off x="7380312" y="174365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7B4B5D-0F00-534A-FFE5-0452BA74F307}"/>
              </a:ext>
            </a:extLst>
          </p:cNvPr>
          <p:cNvSpPr/>
          <p:nvPr/>
        </p:nvSpPr>
        <p:spPr bwMode="gray">
          <a:xfrm>
            <a:off x="8492656" y="214905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A00B21-5577-5E7E-A0A3-8CF746B9CD2A}"/>
              </a:ext>
            </a:extLst>
          </p:cNvPr>
          <p:cNvSpPr/>
          <p:nvPr/>
        </p:nvSpPr>
        <p:spPr bwMode="gray">
          <a:xfrm>
            <a:off x="7858123" y="24963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A497FD-E9B9-27F9-C416-605F998D111E}"/>
              </a:ext>
            </a:extLst>
          </p:cNvPr>
          <p:cNvSpPr/>
          <p:nvPr/>
        </p:nvSpPr>
        <p:spPr bwMode="gray">
          <a:xfrm>
            <a:off x="7634648" y="214905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CB695E-E7C1-84BE-E5B1-F2D25359861B}"/>
              </a:ext>
            </a:extLst>
          </p:cNvPr>
          <p:cNvSpPr/>
          <p:nvPr/>
        </p:nvSpPr>
        <p:spPr bwMode="gray">
          <a:xfrm>
            <a:off x="8096517" y="214905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3C8F5C-3AF6-9DA4-8802-095624188DF6}"/>
              </a:ext>
            </a:extLst>
          </p:cNvPr>
          <p:cNvSpPr/>
          <p:nvPr/>
        </p:nvSpPr>
        <p:spPr bwMode="gray">
          <a:xfrm>
            <a:off x="7544479" y="27914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585C14-776B-82CB-4F29-5A259903A213}"/>
              </a:ext>
            </a:extLst>
          </p:cNvPr>
          <p:cNvSpPr/>
          <p:nvPr/>
        </p:nvSpPr>
        <p:spPr bwMode="gray">
          <a:xfrm>
            <a:off x="8188711" y="24963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E71ABB-5386-9614-0137-8DD369D0205B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 bwMode="gray">
          <a:xfrm flipH="1">
            <a:off x="8042511" y="2333445"/>
            <a:ext cx="85642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A96A17-4D8E-3665-948D-F43DF8811071}"/>
              </a:ext>
            </a:extLst>
          </p:cNvPr>
          <p:cNvCxnSpPr>
            <a:cxnSpLocks/>
            <a:stCxn id="15" idx="5"/>
            <a:endCxn id="14" idx="1"/>
          </p:cNvCxnSpPr>
          <p:nvPr/>
        </p:nvCxnSpPr>
        <p:spPr bwMode="gray">
          <a:xfrm>
            <a:off x="7819036" y="2333445"/>
            <a:ext cx="70723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38D6CC-A362-71DD-3A8B-3EC09B8B1947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 bwMode="gray">
          <a:xfrm>
            <a:off x="7850672" y="2257069"/>
            <a:ext cx="245845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E2DFD9-E30A-15C1-78E8-5E9F29160D36}"/>
              </a:ext>
            </a:extLst>
          </p:cNvPr>
          <p:cNvSpPr txBox="1"/>
          <p:nvPr/>
        </p:nvSpPr>
        <p:spPr bwMode="gray">
          <a:xfrm>
            <a:off x="7562007" y="3180383"/>
            <a:ext cx="961008" cy="190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700" dirty="0">
                <a:solidFill>
                  <a:srgbClr val="C00000"/>
                </a:solidFill>
              </a:rPr>
              <a:t>Fall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384804-B3F9-A073-86A6-5F6C9C84A426}"/>
              </a:ext>
            </a:extLst>
          </p:cNvPr>
          <p:cNvCxnSpPr>
            <a:cxnSpLocks/>
            <a:stCxn id="22" idx="0"/>
          </p:cNvCxnSpPr>
          <p:nvPr/>
        </p:nvCxnSpPr>
        <p:spPr bwMode="gray">
          <a:xfrm flipV="1">
            <a:off x="8042511" y="2638253"/>
            <a:ext cx="85642" cy="5421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4675B9-0A6F-4E38-452C-B53E82AFB877}"/>
              </a:ext>
            </a:extLst>
          </p:cNvPr>
          <p:cNvSpPr txBox="1"/>
          <p:nvPr/>
        </p:nvSpPr>
        <p:spPr bwMode="gray">
          <a:xfrm>
            <a:off x="7850672" y="1417192"/>
            <a:ext cx="961008" cy="1901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700" dirty="0">
                <a:solidFill>
                  <a:srgbClr val="C00000"/>
                </a:solidFill>
              </a:rPr>
              <a:t>Fall 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0663E9-06CE-DD6A-12BA-2378D899F326}"/>
              </a:ext>
            </a:extLst>
          </p:cNvPr>
          <p:cNvCxnSpPr>
            <a:cxnSpLocks/>
            <a:stCxn id="28" idx="2"/>
          </p:cNvCxnSpPr>
          <p:nvPr/>
        </p:nvCxnSpPr>
        <p:spPr bwMode="gray">
          <a:xfrm flipH="1">
            <a:off x="8188711" y="1607324"/>
            <a:ext cx="142465" cy="3472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85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2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b="1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7497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C640FF-AB85-7DBC-8CFE-6CAD99FD545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5397841" cy="3636169"/>
              </a:xfrm>
            </p:spPr>
            <p:txBody>
              <a:bodyPr/>
              <a:lstStyle/>
              <a:p>
                <a:r>
                  <a:rPr lang="de-DE" b="1" dirty="0"/>
                  <a:t>Definition (Stark Zusammenhängend)</a:t>
                </a:r>
                <a:r>
                  <a:rPr lang="de-DE" dirty="0"/>
                  <a:t>. Die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sind </a:t>
                </a:r>
                <a:r>
                  <a:rPr lang="de-DE" b="1" dirty="0"/>
                  <a:t>stark zusammenhängend</a:t>
                </a:r>
                <a:r>
                  <a:rPr lang="de-DE" dirty="0"/>
                  <a:t> wenn es sowohl einen gerichteten Pfad von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zu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/>
                  <a:t> </a:t>
                </a:r>
                <a:r>
                  <a:rPr lang="de-DE" b="1" dirty="0"/>
                  <a:t>und</a:t>
                </a:r>
                <a:r>
                  <a:rPr lang="de-DE" dirty="0"/>
                  <a:t> von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/>
                  <a:t> zu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gibt.</a:t>
                </a:r>
              </a:p>
              <a:p>
                <a:r>
                  <a:rPr lang="en-DE" dirty="0"/>
                  <a:t>Die Relation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sconnected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DE" dirty="0"/>
                  <a:t> ist stark zusammenhängend 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DE" dirty="0"/>
                  <a:t>) ist eine </a:t>
                </a:r>
                <a:r>
                  <a:rPr lang="en-DE" b="1" dirty="0"/>
                  <a:t>Äquivalenzrelation</a:t>
                </a:r>
                <a:r>
                  <a:rPr lang="en-DE" dirty="0"/>
                  <a:t>:</a:t>
                </a:r>
              </a:p>
              <a:p>
                <a:pPr lvl="1"/>
                <a:r>
                  <a:rPr lang="en-DE" sz="1200" b="1" dirty="0"/>
                  <a:t>Reflexitvität</a:t>
                </a:r>
                <a:r>
                  <a:rPr lang="en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sconnected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DE" sz="1200" dirty="0"/>
              </a:p>
              <a:p>
                <a:pPr lvl="1"/>
                <a:r>
                  <a:rPr lang="en-DE" sz="1200" b="1" dirty="0"/>
                  <a:t>Symmetrie</a:t>
                </a:r>
                <a:r>
                  <a:rPr lang="en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sconnected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DE" sz="1200" dirty="0"/>
              </a:p>
              <a:p>
                <a:pPr lvl="1"/>
                <a:r>
                  <a:rPr lang="en-DE" sz="1200" b="1" dirty="0"/>
                  <a:t>Transitivität</a:t>
                </a:r>
                <a:r>
                  <a:rPr lang="en-DE" sz="1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sconnected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connected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DE" sz="1200" dirty="0"/>
              </a:p>
              <a:p>
                <a:r>
                  <a:rPr lang="en-DE" b="1" dirty="0"/>
                  <a:t>Definition (Starke Zusammenhangskomponente)</a:t>
                </a:r>
                <a:r>
                  <a:rPr lang="en-DE" dirty="0"/>
                  <a:t>: Eine starke Zusammenhangskomponente eines Digraphen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DE" dirty="0"/>
                  <a:t> ist eine maximale Menge stark zusammenhängender Knoten.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CC640FF-AB85-7DBC-8CFE-6CAD99FD5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5397841" cy="3636169"/>
              </a:xfrm>
              <a:blipFill>
                <a:blip r:embed="rId2"/>
                <a:stretch>
                  <a:fillRect t="-348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8CFAA10-6194-77A7-852E-17B15AFF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Starke Zusammenhangskomponenten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F62749-D7CC-4B7D-5380-3474B329C2B8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 bwMode="gray">
          <a:xfrm flipH="1">
            <a:off x="6048164" y="1820034"/>
            <a:ext cx="256530" cy="15652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61AFB-DB0F-713A-8E87-8AE4AC186723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6457446" y="1820034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08261-87C7-4700-32CC-09653F9A534C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6457422" y="2464337"/>
            <a:ext cx="90430" cy="36053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E4B6E4-8ECA-AA9E-B7DA-BC238BD05C66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6489058" y="2752369"/>
            <a:ext cx="383492" cy="1488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9DDA5-7C0F-744F-27CA-2D9551A7CAA3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 bwMode="gray">
          <a:xfrm flipH="1">
            <a:off x="6381046" y="1851670"/>
            <a:ext cx="24" cy="941565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6B8A1F-49CF-A4DC-3FF7-A1F528D21282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>
            <a:off x="6489082" y="1743658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22FF9E-F55A-6552-1FFC-0609E97739D1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 flipH="1">
            <a:off x="6948926" y="1993670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89ECB7-43F0-3B36-D36B-183A0B2A88D9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 bwMode="gray">
          <a:xfrm>
            <a:off x="6700604" y="2464337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B5E3BE-11D2-0895-200D-F19560D38973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7792297" y="2598188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8F406F-036B-6622-E2DC-51B86EB5E3A7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7684285" y="2706200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852091-D28F-62B1-7165-5EA5A30C6BF7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7792297" y="2997151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6079D5-4217-6F20-D990-1DE3BAFD55FA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7760661" y="2674564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25A671-F093-488F-4F82-B3555985D701}"/>
              </a:ext>
            </a:extLst>
          </p:cNvPr>
          <p:cNvCxnSpPr>
            <a:cxnSpLocks/>
            <a:stCxn id="22" idx="7"/>
            <a:endCxn id="24" idx="1"/>
          </p:cNvCxnSpPr>
          <p:nvPr/>
        </p:nvCxnSpPr>
        <p:spPr bwMode="gray">
          <a:xfrm flipV="1">
            <a:off x="7339238" y="1807529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966BE08-9BCF-BA6B-9AEA-9B7851289EE7}"/>
              </a:ext>
            </a:extLst>
          </p:cNvPr>
          <p:cNvSpPr/>
          <p:nvPr/>
        </p:nvSpPr>
        <p:spPr bwMode="gray">
          <a:xfrm>
            <a:off x="6273058" y="16356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474238-F467-287B-E5B8-58A462980AAE}"/>
              </a:ext>
            </a:extLst>
          </p:cNvPr>
          <p:cNvSpPr/>
          <p:nvPr/>
        </p:nvSpPr>
        <p:spPr bwMode="gray">
          <a:xfrm>
            <a:off x="5940152" y="19765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2B1844-6E7B-5422-65E7-F3BF1C840572}"/>
              </a:ext>
            </a:extLst>
          </p:cNvPr>
          <p:cNvSpPr/>
          <p:nvPr/>
        </p:nvSpPr>
        <p:spPr bwMode="gray">
          <a:xfrm>
            <a:off x="6516216" y="22799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8C6F9E-8680-E116-053F-3DE2F06EA381}"/>
              </a:ext>
            </a:extLst>
          </p:cNvPr>
          <p:cNvSpPr/>
          <p:nvPr/>
        </p:nvSpPr>
        <p:spPr bwMode="gray">
          <a:xfrm>
            <a:off x="6732240" y="192367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826BAD-4C14-06D9-EB44-09ABDD2F8013}"/>
              </a:ext>
            </a:extLst>
          </p:cNvPr>
          <p:cNvSpPr/>
          <p:nvPr/>
        </p:nvSpPr>
        <p:spPr bwMode="gray">
          <a:xfrm>
            <a:off x="6273034" y="279323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0B0598-D9BD-E2A3-EF2D-9D45D83BCBCB}"/>
              </a:ext>
            </a:extLst>
          </p:cNvPr>
          <p:cNvSpPr/>
          <p:nvPr/>
        </p:nvSpPr>
        <p:spPr bwMode="gray">
          <a:xfrm>
            <a:off x="7154850" y="17776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7F9ADE-731D-F8CA-8855-6FA19B3BEA7D}"/>
              </a:ext>
            </a:extLst>
          </p:cNvPr>
          <p:cNvSpPr/>
          <p:nvPr/>
        </p:nvSpPr>
        <p:spPr bwMode="gray">
          <a:xfrm>
            <a:off x="6840914" y="25679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ABEBDD-3EA3-A01D-2638-29CEEFC385A5}"/>
              </a:ext>
            </a:extLst>
          </p:cNvPr>
          <p:cNvSpPr/>
          <p:nvPr/>
        </p:nvSpPr>
        <p:spPr bwMode="gray">
          <a:xfrm>
            <a:off x="7593483" y="17758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1E2B55-B29E-F3A2-F059-3870EC5F29F3}"/>
              </a:ext>
            </a:extLst>
          </p:cNvPr>
          <p:cNvSpPr/>
          <p:nvPr/>
        </p:nvSpPr>
        <p:spPr bwMode="gray">
          <a:xfrm>
            <a:off x="7576273" y="249017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E10F4C-C7EB-294C-6850-EE861C92B8B1}"/>
              </a:ext>
            </a:extLst>
          </p:cNvPr>
          <p:cNvSpPr/>
          <p:nvPr/>
        </p:nvSpPr>
        <p:spPr bwMode="gray">
          <a:xfrm>
            <a:off x="7998720" y="249017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5205FF-1D50-35E3-01FC-66633235F67B}"/>
              </a:ext>
            </a:extLst>
          </p:cNvPr>
          <p:cNvSpPr/>
          <p:nvPr/>
        </p:nvSpPr>
        <p:spPr bwMode="gray">
          <a:xfrm>
            <a:off x="8172400" y="17758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4A06B9-E4BE-5147-31EA-265D8E6BE951}"/>
              </a:ext>
            </a:extLst>
          </p:cNvPr>
          <p:cNvSpPr/>
          <p:nvPr/>
        </p:nvSpPr>
        <p:spPr bwMode="gray">
          <a:xfrm>
            <a:off x="7576273" y="28891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A27FB6-DC1D-FF49-5778-2124954AE0B0}"/>
              </a:ext>
            </a:extLst>
          </p:cNvPr>
          <p:cNvSpPr/>
          <p:nvPr/>
        </p:nvSpPr>
        <p:spPr bwMode="gray">
          <a:xfrm>
            <a:off x="7998720" y="28891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B5841D-CF99-F64E-6A22-A9F27EA268DE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 bwMode="gray">
          <a:xfrm flipV="1">
            <a:off x="6700604" y="2139702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B43E69-BEA0-AEC9-7A6E-9AEEC41A3C29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 bwMode="gray">
          <a:xfrm flipH="1">
            <a:off x="6624228" y="2108066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F0D3B0-8B13-CA92-A7A5-A73A57514D81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gray">
          <a:xfrm flipV="1">
            <a:off x="7370874" y="1883905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8FFF50D1-6AE2-FD58-46DB-68CA4238ECE1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 bwMode="gray">
          <a:xfrm rot="5400000" flipH="1" flipV="1">
            <a:off x="7770761" y="1267995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BD1561-777B-B7AA-2D42-69E18F927D19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 bwMode="gray">
          <a:xfrm>
            <a:off x="7339238" y="1962034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40ED30-830E-1F42-460C-68C0C97B5753}"/>
              </a:ext>
            </a:extLst>
          </p:cNvPr>
          <p:cNvCxnSpPr>
            <a:cxnSpLocks/>
            <a:stCxn id="27" idx="4"/>
            <a:endCxn id="25" idx="7"/>
          </p:cNvCxnSpPr>
          <p:nvPr/>
        </p:nvCxnSpPr>
        <p:spPr bwMode="gray">
          <a:xfrm flipH="1">
            <a:off x="7760661" y="1991917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4DA8E4-62EC-BCA3-8106-5C9861A8CDEB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 bwMode="gray">
          <a:xfrm flipV="1">
            <a:off x="8106732" y="2706200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2C1394-7F76-468E-008A-2EC54600FF6C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 bwMode="gray">
          <a:xfrm>
            <a:off x="7025302" y="2752369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08DEC7-EC0F-C8AB-E1B2-00A835059BC9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 bwMode="gray">
          <a:xfrm>
            <a:off x="6916628" y="2108066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86116D-5D3F-615C-C8F4-6AB21D8BC333}"/>
              </a:ext>
            </a:extLst>
          </p:cNvPr>
          <p:cNvSpPr txBox="1"/>
          <p:nvPr/>
        </p:nvSpPr>
        <p:spPr bwMode="gray">
          <a:xfrm>
            <a:off x="6312597" y="3308166"/>
            <a:ext cx="211655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5 starke Zusammenhangskomponenten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538B8B9-A44F-9324-9DD6-F95492AEB207}"/>
              </a:ext>
            </a:extLst>
          </p:cNvPr>
          <p:cNvSpPr/>
          <p:nvPr/>
        </p:nvSpPr>
        <p:spPr bwMode="gray">
          <a:xfrm>
            <a:off x="6155469" y="1562587"/>
            <a:ext cx="991370" cy="1508621"/>
          </a:xfrm>
          <a:custGeom>
            <a:avLst/>
            <a:gdLst>
              <a:gd name="connsiteX0" fmla="*/ 62452 w 995581"/>
              <a:gd name="connsiteY0" fmla="*/ 89200 h 1548960"/>
              <a:gd name="connsiteX1" fmla="*/ 117316 w 995581"/>
              <a:gd name="connsiteY1" fmla="*/ 884728 h 1548960"/>
              <a:gd name="connsiteX2" fmla="*/ 35020 w 995581"/>
              <a:gd name="connsiteY2" fmla="*/ 1479088 h 1548960"/>
              <a:gd name="connsiteX3" fmla="*/ 784828 w 995581"/>
              <a:gd name="connsiteY3" fmla="*/ 1460800 h 1548960"/>
              <a:gd name="connsiteX4" fmla="*/ 995140 w 995581"/>
              <a:gd name="connsiteY4" fmla="*/ 793288 h 1548960"/>
              <a:gd name="connsiteX5" fmla="*/ 748252 w 995581"/>
              <a:gd name="connsiteY5" fmla="*/ 244648 h 1548960"/>
              <a:gd name="connsiteX6" fmla="*/ 190468 w 995581"/>
              <a:gd name="connsiteY6" fmla="*/ 34336 h 1548960"/>
              <a:gd name="connsiteX7" fmla="*/ 62452 w 995581"/>
              <a:gd name="connsiteY7" fmla="*/ 89200 h 1548960"/>
              <a:gd name="connsiteX0" fmla="*/ 62452 w 995581"/>
              <a:gd name="connsiteY0" fmla="*/ 41658 h 1501418"/>
              <a:gd name="connsiteX1" fmla="*/ 117316 w 995581"/>
              <a:gd name="connsiteY1" fmla="*/ 837186 h 1501418"/>
              <a:gd name="connsiteX2" fmla="*/ 35020 w 995581"/>
              <a:gd name="connsiteY2" fmla="*/ 1431546 h 1501418"/>
              <a:gd name="connsiteX3" fmla="*/ 784828 w 995581"/>
              <a:gd name="connsiteY3" fmla="*/ 1413258 h 1501418"/>
              <a:gd name="connsiteX4" fmla="*/ 995140 w 995581"/>
              <a:gd name="connsiteY4" fmla="*/ 745746 h 1501418"/>
              <a:gd name="connsiteX5" fmla="*/ 748252 w 995581"/>
              <a:gd name="connsiteY5" fmla="*/ 197106 h 1501418"/>
              <a:gd name="connsiteX6" fmla="*/ 607028 w 995581"/>
              <a:gd name="connsiteY6" fmla="*/ 118874 h 1501418"/>
              <a:gd name="connsiteX7" fmla="*/ 62452 w 995581"/>
              <a:gd name="connsiteY7" fmla="*/ 41658 h 1501418"/>
              <a:gd name="connsiteX0" fmla="*/ 62452 w 1005686"/>
              <a:gd name="connsiteY0" fmla="*/ 46914 h 1506674"/>
              <a:gd name="connsiteX1" fmla="*/ 117316 w 1005686"/>
              <a:gd name="connsiteY1" fmla="*/ 842442 h 1506674"/>
              <a:gd name="connsiteX2" fmla="*/ 35020 w 1005686"/>
              <a:gd name="connsiteY2" fmla="*/ 1436802 h 1506674"/>
              <a:gd name="connsiteX3" fmla="*/ 784828 w 1005686"/>
              <a:gd name="connsiteY3" fmla="*/ 1418514 h 1506674"/>
              <a:gd name="connsiteX4" fmla="*/ 995140 w 1005686"/>
              <a:gd name="connsiteY4" fmla="*/ 751002 h 1506674"/>
              <a:gd name="connsiteX5" fmla="*/ 890492 w 1005686"/>
              <a:gd name="connsiteY5" fmla="*/ 385242 h 1506674"/>
              <a:gd name="connsiteX6" fmla="*/ 607028 w 1005686"/>
              <a:gd name="connsiteY6" fmla="*/ 124130 h 1506674"/>
              <a:gd name="connsiteX7" fmla="*/ 62452 w 1005686"/>
              <a:gd name="connsiteY7" fmla="*/ 46914 h 1506674"/>
              <a:gd name="connsiteX0" fmla="*/ 62452 w 991370"/>
              <a:gd name="connsiteY0" fmla="*/ 46914 h 1499635"/>
              <a:gd name="connsiteX1" fmla="*/ 117316 w 991370"/>
              <a:gd name="connsiteY1" fmla="*/ 842442 h 1499635"/>
              <a:gd name="connsiteX2" fmla="*/ 35020 w 991370"/>
              <a:gd name="connsiteY2" fmla="*/ 1436802 h 1499635"/>
              <a:gd name="connsiteX3" fmla="*/ 784828 w 991370"/>
              <a:gd name="connsiteY3" fmla="*/ 1418514 h 1499635"/>
              <a:gd name="connsiteX4" fmla="*/ 974820 w 991370"/>
              <a:gd name="connsiteY4" fmla="*/ 872922 h 1499635"/>
              <a:gd name="connsiteX5" fmla="*/ 890492 w 991370"/>
              <a:gd name="connsiteY5" fmla="*/ 385242 h 1499635"/>
              <a:gd name="connsiteX6" fmla="*/ 607028 w 991370"/>
              <a:gd name="connsiteY6" fmla="*/ 124130 h 1499635"/>
              <a:gd name="connsiteX7" fmla="*/ 62452 w 991370"/>
              <a:gd name="connsiteY7" fmla="*/ 46914 h 1499635"/>
              <a:gd name="connsiteX0" fmla="*/ 62452 w 991370"/>
              <a:gd name="connsiteY0" fmla="*/ 55900 h 1508621"/>
              <a:gd name="connsiteX1" fmla="*/ 117316 w 991370"/>
              <a:gd name="connsiteY1" fmla="*/ 851428 h 1508621"/>
              <a:gd name="connsiteX2" fmla="*/ 35020 w 991370"/>
              <a:gd name="connsiteY2" fmla="*/ 1445788 h 1508621"/>
              <a:gd name="connsiteX3" fmla="*/ 784828 w 991370"/>
              <a:gd name="connsiteY3" fmla="*/ 1427500 h 1508621"/>
              <a:gd name="connsiteX4" fmla="*/ 974820 w 991370"/>
              <a:gd name="connsiteY4" fmla="*/ 881908 h 1508621"/>
              <a:gd name="connsiteX5" fmla="*/ 890492 w 991370"/>
              <a:gd name="connsiteY5" fmla="*/ 394228 h 1508621"/>
              <a:gd name="connsiteX6" fmla="*/ 515588 w 991370"/>
              <a:gd name="connsiteY6" fmla="*/ 102636 h 1508621"/>
              <a:gd name="connsiteX7" fmla="*/ 62452 w 991370"/>
              <a:gd name="connsiteY7" fmla="*/ 55900 h 150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1370" h="1508621">
                <a:moveTo>
                  <a:pt x="62452" y="55900"/>
                </a:moveTo>
                <a:cubicBezTo>
                  <a:pt x="-3927" y="180699"/>
                  <a:pt x="121888" y="619780"/>
                  <a:pt x="117316" y="851428"/>
                </a:cubicBezTo>
                <a:cubicBezTo>
                  <a:pt x="112744" y="1083076"/>
                  <a:pt x="-76232" y="1349776"/>
                  <a:pt x="35020" y="1445788"/>
                </a:cubicBezTo>
                <a:cubicBezTo>
                  <a:pt x="146272" y="1541800"/>
                  <a:pt x="628195" y="1521480"/>
                  <a:pt x="784828" y="1427500"/>
                </a:cubicBezTo>
                <a:cubicBezTo>
                  <a:pt x="941461" y="1333520"/>
                  <a:pt x="957209" y="1054120"/>
                  <a:pt x="974820" y="881908"/>
                </a:cubicBezTo>
                <a:cubicBezTo>
                  <a:pt x="992431" y="709696"/>
                  <a:pt x="1024604" y="520720"/>
                  <a:pt x="890492" y="394228"/>
                </a:cubicBezTo>
                <a:cubicBezTo>
                  <a:pt x="756380" y="267736"/>
                  <a:pt x="653595" y="159024"/>
                  <a:pt x="515588" y="102636"/>
                </a:cubicBezTo>
                <a:cubicBezTo>
                  <a:pt x="377581" y="46248"/>
                  <a:pt x="128831" y="-68899"/>
                  <a:pt x="62452" y="5590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9372A83-7274-8ACA-0A8D-89A4897050BC}"/>
              </a:ext>
            </a:extLst>
          </p:cNvPr>
          <p:cNvSpPr/>
          <p:nvPr/>
        </p:nvSpPr>
        <p:spPr bwMode="gray">
          <a:xfrm>
            <a:off x="5852656" y="1926837"/>
            <a:ext cx="375763" cy="332248"/>
          </a:xfrm>
          <a:custGeom>
            <a:avLst/>
            <a:gdLst>
              <a:gd name="connsiteX0" fmla="*/ 241907 w 370807"/>
              <a:gd name="connsiteY0" fmla="*/ 17650 h 393070"/>
              <a:gd name="connsiteX1" fmla="*/ 369923 w 370807"/>
              <a:gd name="connsiteY1" fmla="*/ 255394 h 393070"/>
              <a:gd name="connsiteX2" fmla="*/ 177899 w 370807"/>
              <a:gd name="connsiteY2" fmla="*/ 392554 h 393070"/>
              <a:gd name="connsiteX3" fmla="*/ 4163 w 370807"/>
              <a:gd name="connsiteY3" fmla="*/ 291970 h 393070"/>
              <a:gd name="connsiteX4" fmla="*/ 68171 w 370807"/>
              <a:gd name="connsiteY4" fmla="*/ 45082 h 393070"/>
              <a:gd name="connsiteX5" fmla="*/ 241907 w 370807"/>
              <a:gd name="connsiteY5" fmla="*/ 17650 h 393070"/>
              <a:gd name="connsiteX0" fmla="*/ 243825 w 372756"/>
              <a:gd name="connsiteY0" fmla="*/ 9521 h 384941"/>
              <a:gd name="connsiteX1" fmla="*/ 371841 w 372756"/>
              <a:gd name="connsiteY1" fmla="*/ 247265 h 384941"/>
              <a:gd name="connsiteX2" fmla="*/ 179817 w 372756"/>
              <a:gd name="connsiteY2" fmla="*/ 384425 h 384941"/>
              <a:gd name="connsiteX3" fmla="*/ 6081 w 372756"/>
              <a:gd name="connsiteY3" fmla="*/ 283841 h 384941"/>
              <a:gd name="connsiteX4" fmla="*/ 49769 w 372756"/>
              <a:gd name="connsiteY4" fmla="*/ 67433 h 384941"/>
              <a:gd name="connsiteX5" fmla="*/ 243825 w 372756"/>
              <a:gd name="connsiteY5" fmla="*/ 9521 h 384941"/>
              <a:gd name="connsiteX0" fmla="*/ 254603 w 373788"/>
              <a:gd name="connsiteY0" fmla="*/ 26292 h 340752"/>
              <a:gd name="connsiteX1" fmla="*/ 372459 w 373788"/>
              <a:gd name="connsiteY1" fmla="*/ 203076 h 340752"/>
              <a:gd name="connsiteX2" fmla="*/ 180435 w 373788"/>
              <a:gd name="connsiteY2" fmla="*/ 340236 h 340752"/>
              <a:gd name="connsiteX3" fmla="*/ 6699 w 373788"/>
              <a:gd name="connsiteY3" fmla="*/ 239652 h 340752"/>
              <a:gd name="connsiteX4" fmla="*/ 50387 w 373788"/>
              <a:gd name="connsiteY4" fmla="*/ 23244 h 340752"/>
              <a:gd name="connsiteX5" fmla="*/ 254603 w 373788"/>
              <a:gd name="connsiteY5" fmla="*/ 26292 h 340752"/>
              <a:gd name="connsiteX0" fmla="*/ 254603 w 373788"/>
              <a:gd name="connsiteY0" fmla="*/ 21720 h 346340"/>
              <a:gd name="connsiteX1" fmla="*/ 372459 w 373788"/>
              <a:gd name="connsiteY1" fmla="*/ 208664 h 346340"/>
              <a:gd name="connsiteX2" fmla="*/ 180435 w 373788"/>
              <a:gd name="connsiteY2" fmla="*/ 345824 h 346340"/>
              <a:gd name="connsiteX3" fmla="*/ 6699 w 373788"/>
              <a:gd name="connsiteY3" fmla="*/ 245240 h 346340"/>
              <a:gd name="connsiteX4" fmla="*/ 50387 w 373788"/>
              <a:gd name="connsiteY4" fmla="*/ 28832 h 346340"/>
              <a:gd name="connsiteX5" fmla="*/ 254603 w 373788"/>
              <a:gd name="connsiteY5" fmla="*/ 21720 h 346340"/>
              <a:gd name="connsiteX0" fmla="*/ 256553 w 375763"/>
              <a:gd name="connsiteY0" fmla="*/ 7628 h 332248"/>
              <a:gd name="connsiteX1" fmla="*/ 374409 w 375763"/>
              <a:gd name="connsiteY1" fmla="*/ 194572 h 332248"/>
              <a:gd name="connsiteX2" fmla="*/ 182385 w 375763"/>
              <a:gd name="connsiteY2" fmla="*/ 331732 h 332248"/>
              <a:gd name="connsiteX3" fmla="*/ 8649 w 375763"/>
              <a:gd name="connsiteY3" fmla="*/ 231148 h 332248"/>
              <a:gd name="connsiteX4" fmla="*/ 42177 w 375763"/>
              <a:gd name="connsiteY4" fmla="*/ 55380 h 332248"/>
              <a:gd name="connsiteX5" fmla="*/ 256553 w 375763"/>
              <a:gd name="connsiteY5" fmla="*/ 7628 h 33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5763" h="332248">
                <a:moveTo>
                  <a:pt x="256553" y="7628"/>
                </a:moveTo>
                <a:cubicBezTo>
                  <a:pt x="311925" y="30827"/>
                  <a:pt x="386770" y="140555"/>
                  <a:pt x="374409" y="194572"/>
                </a:cubicBezTo>
                <a:cubicBezTo>
                  <a:pt x="362048" y="248589"/>
                  <a:pt x="243345" y="325636"/>
                  <a:pt x="182385" y="331732"/>
                </a:cubicBezTo>
                <a:cubicBezTo>
                  <a:pt x="121425" y="337828"/>
                  <a:pt x="26937" y="289060"/>
                  <a:pt x="8649" y="231148"/>
                </a:cubicBezTo>
                <a:cubicBezTo>
                  <a:pt x="-9639" y="173236"/>
                  <a:pt x="860" y="92633"/>
                  <a:pt x="42177" y="55380"/>
                </a:cubicBezTo>
                <a:cubicBezTo>
                  <a:pt x="83494" y="18127"/>
                  <a:pt x="201181" y="-15571"/>
                  <a:pt x="256553" y="7628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2A64C8A-670F-BDC3-1BC1-8B144EFB9607}"/>
              </a:ext>
            </a:extLst>
          </p:cNvPr>
          <p:cNvSpPr/>
          <p:nvPr/>
        </p:nvSpPr>
        <p:spPr bwMode="gray">
          <a:xfrm>
            <a:off x="7086007" y="1692657"/>
            <a:ext cx="768643" cy="361308"/>
          </a:xfrm>
          <a:custGeom>
            <a:avLst/>
            <a:gdLst>
              <a:gd name="connsiteX0" fmla="*/ 130587 w 766160"/>
              <a:gd name="connsiteY0" fmla="*/ 2937 h 365261"/>
              <a:gd name="connsiteX1" fmla="*/ 697515 w 766160"/>
              <a:gd name="connsiteY1" fmla="*/ 48657 h 365261"/>
              <a:gd name="connsiteX2" fmla="*/ 743235 w 766160"/>
              <a:gd name="connsiteY2" fmla="*/ 295545 h 365261"/>
              <a:gd name="connsiteX3" fmla="*/ 578643 w 766160"/>
              <a:gd name="connsiteY3" fmla="*/ 359553 h 365261"/>
              <a:gd name="connsiteX4" fmla="*/ 84867 w 766160"/>
              <a:gd name="connsiteY4" fmla="*/ 332121 h 365261"/>
              <a:gd name="connsiteX5" fmla="*/ 2571 w 766160"/>
              <a:gd name="connsiteY5" fmla="*/ 94377 h 365261"/>
              <a:gd name="connsiteX6" fmla="*/ 130587 w 766160"/>
              <a:gd name="connsiteY6" fmla="*/ 2937 h 365261"/>
              <a:gd name="connsiteX0" fmla="*/ 219032 w 768643"/>
              <a:gd name="connsiteY0" fmla="*/ 4630 h 356794"/>
              <a:gd name="connsiteX1" fmla="*/ 704680 w 768643"/>
              <a:gd name="connsiteY1" fmla="*/ 40190 h 356794"/>
              <a:gd name="connsiteX2" fmla="*/ 750400 w 768643"/>
              <a:gd name="connsiteY2" fmla="*/ 287078 h 356794"/>
              <a:gd name="connsiteX3" fmla="*/ 585808 w 768643"/>
              <a:gd name="connsiteY3" fmla="*/ 351086 h 356794"/>
              <a:gd name="connsiteX4" fmla="*/ 92032 w 768643"/>
              <a:gd name="connsiteY4" fmla="*/ 323654 h 356794"/>
              <a:gd name="connsiteX5" fmla="*/ 9736 w 768643"/>
              <a:gd name="connsiteY5" fmla="*/ 85910 h 356794"/>
              <a:gd name="connsiteX6" fmla="*/ 219032 w 768643"/>
              <a:gd name="connsiteY6" fmla="*/ 4630 h 356794"/>
              <a:gd name="connsiteX0" fmla="*/ 219032 w 768643"/>
              <a:gd name="connsiteY0" fmla="*/ 9144 h 361308"/>
              <a:gd name="connsiteX1" fmla="*/ 704680 w 768643"/>
              <a:gd name="connsiteY1" fmla="*/ 44704 h 361308"/>
              <a:gd name="connsiteX2" fmla="*/ 750400 w 768643"/>
              <a:gd name="connsiteY2" fmla="*/ 291592 h 361308"/>
              <a:gd name="connsiteX3" fmla="*/ 585808 w 768643"/>
              <a:gd name="connsiteY3" fmla="*/ 355600 h 361308"/>
              <a:gd name="connsiteX4" fmla="*/ 92032 w 768643"/>
              <a:gd name="connsiteY4" fmla="*/ 328168 h 361308"/>
              <a:gd name="connsiteX5" fmla="*/ 9736 w 768643"/>
              <a:gd name="connsiteY5" fmla="*/ 151384 h 361308"/>
              <a:gd name="connsiteX6" fmla="*/ 219032 w 768643"/>
              <a:gd name="connsiteY6" fmla="*/ 9144 h 36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643" h="361308">
                <a:moveTo>
                  <a:pt x="219032" y="9144"/>
                </a:moveTo>
                <a:cubicBezTo>
                  <a:pt x="334856" y="-8636"/>
                  <a:pt x="616119" y="-2371"/>
                  <a:pt x="704680" y="44704"/>
                </a:cubicBezTo>
                <a:cubicBezTo>
                  <a:pt x="793241" y="91779"/>
                  <a:pt x="770212" y="239776"/>
                  <a:pt x="750400" y="291592"/>
                </a:cubicBezTo>
                <a:cubicBezTo>
                  <a:pt x="730588" y="343408"/>
                  <a:pt x="695536" y="349504"/>
                  <a:pt x="585808" y="355600"/>
                </a:cubicBezTo>
                <a:cubicBezTo>
                  <a:pt x="476080" y="361696"/>
                  <a:pt x="188044" y="372364"/>
                  <a:pt x="92032" y="328168"/>
                </a:cubicBezTo>
                <a:cubicBezTo>
                  <a:pt x="-3980" y="283972"/>
                  <a:pt x="-11431" y="204555"/>
                  <a:pt x="9736" y="151384"/>
                </a:cubicBezTo>
                <a:cubicBezTo>
                  <a:pt x="30903" y="98213"/>
                  <a:pt x="103208" y="26924"/>
                  <a:pt x="219032" y="9144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9E4A14D6-7A09-CA43-4C68-233A53317CAE}"/>
              </a:ext>
            </a:extLst>
          </p:cNvPr>
          <p:cNvSpPr/>
          <p:nvPr/>
        </p:nvSpPr>
        <p:spPr bwMode="gray">
          <a:xfrm>
            <a:off x="7485837" y="2388870"/>
            <a:ext cx="838505" cy="818267"/>
          </a:xfrm>
          <a:custGeom>
            <a:avLst/>
            <a:gdLst>
              <a:gd name="connsiteX0" fmla="*/ 131115 w 838505"/>
              <a:gd name="connsiteY0" fmla="*/ 16002 h 818267"/>
              <a:gd name="connsiteX1" fmla="*/ 679755 w 838505"/>
              <a:gd name="connsiteY1" fmla="*/ 25146 h 818267"/>
              <a:gd name="connsiteX2" fmla="*/ 826059 w 838505"/>
              <a:gd name="connsiteY2" fmla="*/ 235458 h 818267"/>
              <a:gd name="connsiteX3" fmla="*/ 807771 w 838505"/>
              <a:gd name="connsiteY3" fmla="*/ 665226 h 818267"/>
              <a:gd name="connsiteX4" fmla="*/ 624891 w 838505"/>
              <a:gd name="connsiteY4" fmla="*/ 793242 h 818267"/>
              <a:gd name="connsiteX5" fmla="*/ 167691 w 838505"/>
              <a:gd name="connsiteY5" fmla="*/ 802386 h 818267"/>
              <a:gd name="connsiteX6" fmla="*/ 21387 w 838505"/>
              <a:gd name="connsiteY6" fmla="*/ 619506 h 818267"/>
              <a:gd name="connsiteX7" fmla="*/ 12243 w 838505"/>
              <a:gd name="connsiteY7" fmla="*/ 134874 h 818267"/>
              <a:gd name="connsiteX8" fmla="*/ 131115 w 838505"/>
              <a:gd name="connsiteY8" fmla="*/ 16002 h 8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8505" h="818267">
                <a:moveTo>
                  <a:pt x="131115" y="16002"/>
                </a:moveTo>
                <a:cubicBezTo>
                  <a:pt x="242367" y="-2286"/>
                  <a:pt x="563931" y="-11430"/>
                  <a:pt x="679755" y="25146"/>
                </a:cubicBezTo>
                <a:cubicBezTo>
                  <a:pt x="795579" y="61722"/>
                  <a:pt x="804723" y="128778"/>
                  <a:pt x="826059" y="235458"/>
                </a:cubicBezTo>
                <a:cubicBezTo>
                  <a:pt x="847395" y="342138"/>
                  <a:pt x="841299" y="572262"/>
                  <a:pt x="807771" y="665226"/>
                </a:cubicBezTo>
                <a:cubicBezTo>
                  <a:pt x="774243" y="758190"/>
                  <a:pt x="731571" y="770382"/>
                  <a:pt x="624891" y="793242"/>
                </a:cubicBezTo>
                <a:cubicBezTo>
                  <a:pt x="518211" y="816102"/>
                  <a:pt x="268275" y="831342"/>
                  <a:pt x="167691" y="802386"/>
                </a:cubicBezTo>
                <a:cubicBezTo>
                  <a:pt x="67107" y="773430"/>
                  <a:pt x="47295" y="730758"/>
                  <a:pt x="21387" y="619506"/>
                </a:cubicBezTo>
                <a:cubicBezTo>
                  <a:pt x="-4521" y="508254"/>
                  <a:pt x="-6045" y="232410"/>
                  <a:pt x="12243" y="134874"/>
                </a:cubicBezTo>
                <a:cubicBezTo>
                  <a:pt x="30531" y="37338"/>
                  <a:pt x="19863" y="34290"/>
                  <a:pt x="131115" y="16002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C750E34-E0CC-1605-BD04-E28A8E41F09E}"/>
              </a:ext>
            </a:extLst>
          </p:cNvPr>
          <p:cNvSpPr/>
          <p:nvPr/>
        </p:nvSpPr>
        <p:spPr bwMode="gray">
          <a:xfrm>
            <a:off x="8089487" y="1733506"/>
            <a:ext cx="375592" cy="366167"/>
          </a:xfrm>
          <a:custGeom>
            <a:avLst/>
            <a:gdLst>
              <a:gd name="connsiteX0" fmla="*/ 241907 w 370807"/>
              <a:gd name="connsiteY0" fmla="*/ 17650 h 393070"/>
              <a:gd name="connsiteX1" fmla="*/ 369923 w 370807"/>
              <a:gd name="connsiteY1" fmla="*/ 255394 h 393070"/>
              <a:gd name="connsiteX2" fmla="*/ 177899 w 370807"/>
              <a:gd name="connsiteY2" fmla="*/ 392554 h 393070"/>
              <a:gd name="connsiteX3" fmla="*/ 4163 w 370807"/>
              <a:gd name="connsiteY3" fmla="*/ 291970 h 393070"/>
              <a:gd name="connsiteX4" fmla="*/ 68171 w 370807"/>
              <a:gd name="connsiteY4" fmla="*/ 45082 h 393070"/>
              <a:gd name="connsiteX5" fmla="*/ 241907 w 370807"/>
              <a:gd name="connsiteY5" fmla="*/ 17650 h 393070"/>
              <a:gd name="connsiteX0" fmla="*/ 232658 w 361558"/>
              <a:gd name="connsiteY0" fmla="*/ 16746 h 391703"/>
              <a:gd name="connsiteX1" fmla="*/ 360674 w 361558"/>
              <a:gd name="connsiteY1" fmla="*/ 254490 h 391703"/>
              <a:gd name="connsiteX2" fmla="*/ 168650 w 361558"/>
              <a:gd name="connsiteY2" fmla="*/ 391650 h 391703"/>
              <a:gd name="connsiteX3" fmla="*/ 5074 w 361558"/>
              <a:gd name="connsiteY3" fmla="*/ 240266 h 391703"/>
              <a:gd name="connsiteX4" fmla="*/ 58922 w 361558"/>
              <a:gd name="connsiteY4" fmla="*/ 44178 h 391703"/>
              <a:gd name="connsiteX5" fmla="*/ 232658 w 361558"/>
              <a:gd name="connsiteY5" fmla="*/ 16746 h 391703"/>
              <a:gd name="connsiteX0" fmla="*/ 325803 w 375592"/>
              <a:gd name="connsiteY0" fmla="*/ 31854 h 366167"/>
              <a:gd name="connsiteX1" fmla="*/ 362379 w 375592"/>
              <a:gd name="connsiteY1" fmla="*/ 228958 h 366167"/>
              <a:gd name="connsiteX2" fmla="*/ 170355 w 375592"/>
              <a:gd name="connsiteY2" fmla="*/ 366118 h 366167"/>
              <a:gd name="connsiteX3" fmla="*/ 6779 w 375592"/>
              <a:gd name="connsiteY3" fmla="*/ 214734 h 366167"/>
              <a:gd name="connsiteX4" fmla="*/ 60627 w 375592"/>
              <a:gd name="connsiteY4" fmla="*/ 18646 h 366167"/>
              <a:gd name="connsiteX5" fmla="*/ 325803 w 375592"/>
              <a:gd name="connsiteY5" fmla="*/ 31854 h 36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5592" h="366167">
                <a:moveTo>
                  <a:pt x="325803" y="31854"/>
                </a:moveTo>
                <a:cubicBezTo>
                  <a:pt x="376095" y="66906"/>
                  <a:pt x="388287" y="173247"/>
                  <a:pt x="362379" y="228958"/>
                </a:cubicBezTo>
                <a:cubicBezTo>
                  <a:pt x="336471" y="284669"/>
                  <a:pt x="229622" y="368489"/>
                  <a:pt x="170355" y="366118"/>
                </a:cubicBezTo>
                <a:cubicBezTo>
                  <a:pt x="111088" y="363747"/>
                  <a:pt x="25067" y="272646"/>
                  <a:pt x="6779" y="214734"/>
                </a:cubicBezTo>
                <a:cubicBezTo>
                  <a:pt x="-11509" y="156822"/>
                  <a:pt x="7456" y="49126"/>
                  <a:pt x="60627" y="18646"/>
                </a:cubicBezTo>
                <a:cubicBezTo>
                  <a:pt x="113798" y="-11834"/>
                  <a:pt x="275511" y="-3198"/>
                  <a:pt x="325803" y="31854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14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4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9" grpId="0"/>
      <p:bldP spid="47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2C1496-DAF1-F90F-797C-31FEB0622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7" y="1239837"/>
            <a:ext cx="3925191" cy="3563938"/>
          </a:xfrm>
        </p:spPr>
        <p:txBody>
          <a:bodyPr/>
          <a:lstStyle/>
          <a:p>
            <a:r>
              <a:rPr lang="de-DE" b="1" dirty="0"/>
              <a:t>Softwaremodule</a:t>
            </a:r>
            <a:r>
              <a:rPr lang="de-DE" dirty="0"/>
              <a:t> haben Abhängigkeiten untereinander </a:t>
            </a:r>
          </a:p>
          <a:p>
            <a:pPr lvl="1"/>
            <a:r>
              <a:rPr lang="de-DE" sz="1200" dirty="0"/>
              <a:t>Knoten: Softwaremodul </a:t>
            </a:r>
          </a:p>
          <a:p>
            <a:pPr lvl="1"/>
            <a:r>
              <a:rPr lang="de-DE" sz="1200" dirty="0"/>
              <a:t>Kante: Softwaremodul inkludiert ein anderes Softwaremodul</a:t>
            </a:r>
          </a:p>
          <a:p>
            <a:r>
              <a:rPr lang="de-DE" b="1" dirty="0"/>
              <a:t>Starke Zusammenhangskomponente</a:t>
            </a:r>
            <a:r>
              <a:rPr lang="de-DE" dirty="0"/>
              <a:t>. Teilmenge von interagierenden Softwaremodulen</a:t>
            </a:r>
          </a:p>
          <a:p>
            <a:r>
              <a:rPr lang="de-DE" b="1" dirty="0"/>
              <a:t>Lösung Ansätze</a:t>
            </a:r>
            <a:r>
              <a:rPr lang="de-DE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Softwaremodule zusammenlegen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Softwaredesign verändern!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FC0E41-1092-A35B-E759-C3ADB76D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Anwendungen starker Zusammenhangskomponenten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B084A-CC84-1694-FC31-EFEB541C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24" y="1239836"/>
            <a:ext cx="2608064" cy="3572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82EB9-4ACB-4471-79B0-F96C459F943A}"/>
              </a:ext>
            </a:extLst>
          </p:cNvPr>
          <p:cNvSpPr txBox="1"/>
          <p:nvPr/>
        </p:nvSpPr>
        <p:spPr bwMode="gray">
          <a:xfrm>
            <a:off x="4801980" y="4702121"/>
            <a:ext cx="211655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Internet Explorer</a:t>
            </a:r>
          </a:p>
        </p:txBody>
      </p:sp>
    </p:spTree>
    <p:extLst>
      <p:ext uri="{BB962C8B-B14F-4D97-AF65-F5344CB8AC3E}">
        <p14:creationId xmlns:p14="http://schemas.microsoft.com/office/powerpoint/2010/main" val="357033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1CCF53-C2B3-3EA8-35A4-0785D2B0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(Starke) Zusammenhangskomponenten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3F2327-A65B-77BC-F9A2-74EFEFB7CA96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 bwMode="gray">
          <a:xfrm flipH="1">
            <a:off x="4799259" y="2120751"/>
            <a:ext cx="256530" cy="15652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16B98F-EDA3-8CF9-9C4C-85DFACFEF4EB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5208541" y="2120751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B8262C-E21A-9861-DCCB-002560DAD278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5208517" y="2765054"/>
            <a:ext cx="90430" cy="36053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34C618-AB09-723D-B46A-61ED5F57737D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5240153" y="3053086"/>
            <a:ext cx="383492" cy="1488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D174A-E54B-DA8A-D6E2-266C9BCE426E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 bwMode="gray">
          <a:xfrm flipH="1">
            <a:off x="5132141" y="2152387"/>
            <a:ext cx="24" cy="941565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B19BD4-AB2A-408A-042D-CAD73AF1E760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>
            <a:off x="5240177" y="2044375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A3F9E0-8048-82CE-B487-A1CB0BB7E53E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 flipH="1">
            <a:off x="5700021" y="2294387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66AB78-E8D0-C058-A8E4-279DDA849B9D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 bwMode="gray">
          <a:xfrm>
            <a:off x="5451699" y="2765054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49B7BF-5AF3-9DC2-4F77-43DC92ECF545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6543392" y="2898905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6DDEB2-1D9E-0A1D-FA37-10DB8BC3667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6435380" y="3006917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F7EEA-1BB1-9C3E-77A0-41613F0802F2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6543392" y="3297868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0C2F4F-AE43-DA58-005F-EEF5A40C2686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6511756" y="2975281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E15E7F-DB6A-BB84-F0F0-4FAC21A19979}"/>
              </a:ext>
            </a:extLst>
          </p:cNvPr>
          <p:cNvCxnSpPr>
            <a:cxnSpLocks/>
            <a:stCxn id="22" idx="7"/>
            <a:endCxn id="24" idx="1"/>
          </p:cNvCxnSpPr>
          <p:nvPr/>
        </p:nvCxnSpPr>
        <p:spPr bwMode="gray">
          <a:xfrm flipV="1">
            <a:off x="6090333" y="2108246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C4EEBF6-3E4A-25C7-6889-6822B46F6B36}"/>
              </a:ext>
            </a:extLst>
          </p:cNvPr>
          <p:cNvSpPr/>
          <p:nvPr/>
        </p:nvSpPr>
        <p:spPr bwMode="gray">
          <a:xfrm>
            <a:off x="5024153" y="193636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96973C-A278-B99D-9EC7-64F028604730}"/>
              </a:ext>
            </a:extLst>
          </p:cNvPr>
          <p:cNvSpPr/>
          <p:nvPr/>
        </p:nvSpPr>
        <p:spPr bwMode="gray">
          <a:xfrm>
            <a:off x="4691247" y="227727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D18365-4EA6-C0AA-B214-740B7DE60C2A}"/>
              </a:ext>
            </a:extLst>
          </p:cNvPr>
          <p:cNvSpPr/>
          <p:nvPr/>
        </p:nvSpPr>
        <p:spPr bwMode="gray">
          <a:xfrm>
            <a:off x="5267311" y="25806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470EA0-9743-9557-37DA-B86BC25B30AF}"/>
              </a:ext>
            </a:extLst>
          </p:cNvPr>
          <p:cNvSpPr/>
          <p:nvPr/>
        </p:nvSpPr>
        <p:spPr bwMode="gray">
          <a:xfrm>
            <a:off x="5483335" y="222439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38EB6E-CBF8-3CDD-E5FE-EB8E1F312950}"/>
              </a:ext>
            </a:extLst>
          </p:cNvPr>
          <p:cNvSpPr/>
          <p:nvPr/>
        </p:nvSpPr>
        <p:spPr bwMode="gray">
          <a:xfrm>
            <a:off x="5024129" y="30939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357B4E-D6E9-D337-1B69-593E88682995}"/>
              </a:ext>
            </a:extLst>
          </p:cNvPr>
          <p:cNvSpPr/>
          <p:nvPr/>
        </p:nvSpPr>
        <p:spPr bwMode="gray">
          <a:xfrm>
            <a:off x="5905945" y="207836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1B5E90-0897-D707-6C3B-5314081E8FF6}"/>
              </a:ext>
            </a:extLst>
          </p:cNvPr>
          <p:cNvSpPr/>
          <p:nvPr/>
        </p:nvSpPr>
        <p:spPr bwMode="gray">
          <a:xfrm>
            <a:off x="5592009" y="28686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2DF259-1268-3298-5B50-EF9042AE3E6C}"/>
              </a:ext>
            </a:extLst>
          </p:cNvPr>
          <p:cNvSpPr/>
          <p:nvPr/>
        </p:nvSpPr>
        <p:spPr bwMode="gray">
          <a:xfrm>
            <a:off x="6344578" y="20766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0F28EF-2D73-F8D5-0C76-F00DB19620A0}"/>
              </a:ext>
            </a:extLst>
          </p:cNvPr>
          <p:cNvSpPr/>
          <p:nvPr/>
        </p:nvSpPr>
        <p:spPr bwMode="gray">
          <a:xfrm>
            <a:off x="6327368" y="27908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56D167-15BF-A137-1809-C9FEE869A0CC}"/>
              </a:ext>
            </a:extLst>
          </p:cNvPr>
          <p:cNvSpPr/>
          <p:nvPr/>
        </p:nvSpPr>
        <p:spPr bwMode="gray">
          <a:xfrm>
            <a:off x="6749815" y="27908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5800BD-A9AB-8F60-175E-DE0BCE716B48}"/>
              </a:ext>
            </a:extLst>
          </p:cNvPr>
          <p:cNvSpPr/>
          <p:nvPr/>
        </p:nvSpPr>
        <p:spPr bwMode="gray">
          <a:xfrm>
            <a:off x="6923495" y="20766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75B7B1-1EDF-8499-08F4-E0BF226060CB}"/>
              </a:ext>
            </a:extLst>
          </p:cNvPr>
          <p:cNvSpPr/>
          <p:nvPr/>
        </p:nvSpPr>
        <p:spPr bwMode="gray">
          <a:xfrm>
            <a:off x="6327368" y="318985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A561D6-F21E-7E25-44F5-45F637CE5343}"/>
              </a:ext>
            </a:extLst>
          </p:cNvPr>
          <p:cNvSpPr/>
          <p:nvPr/>
        </p:nvSpPr>
        <p:spPr bwMode="gray">
          <a:xfrm>
            <a:off x="6749815" y="318985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96F5C9-8316-5EE3-827B-AD09096DC939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 bwMode="gray">
          <a:xfrm flipV="1">
            <a:off x="5451699" y="2440419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2419C8-0139-A03D-820A-D16C94B1C5F4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 bwMode="gray">
          <a:xfrm flipH="1">
            <a:off x="5375323" y="2408783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7D7E95-8853-CE35-7AE2-0B9A9C21B246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gray">
          <a:xfrm flipV="1">
            <a:off x="6121969" y="2184622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FBE0E238-FA87-35C3-84AE-2714D374860D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 bwMode="gray">
          <a:xfrm rot="5400000" flipH="1" flipV="1">
            <a:off x="6521856" y="1568712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0D0D47-BF06-079F-67DD-8998069D4C53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 bwMode="gray">
          <a:xfrm>
            <a:off x="6090333" y="2262751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CDEA6A-6623-F9C7-5B19-39B5087A7CE8}"/>
              </a:ext>
            </a:extLst>
          </p:cNvPr>
          <p:cNvCxnSpPr>
            <a:cxnSpLocks/>
            <a:stCxn id="27" idx="4"/>
            <a:endCxn id="25" idx="7"/>
          </p:cNvCxnSpPr>
          <p:nvPr/>
        </p:nvCxnSpPr>
        <p:spPr bwMode="gray">
          <a:xfrm flipH="1">
            <a:off x="6511756" y="2292634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10C60D-8FA9-2207-D7B8-E02097B287D1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 bwMode="gray">
          <a:xfrm flipV="1">
            <a:off x="6857827" y="3006917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02F3CE-61AD-9ACC-5096-9AA44B86FBE6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 bwMode="gray">
          <a:xfrm>
            <a:off x="5776397" y="3053086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ADA3F3-EFE0-D45F-04C5-ED356464E5B9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 bwMode="gray">
          <a:xfrm>
            <a:off x="5667723" y="2408783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>
            <a:extLst>
              <a:ext uri="{FF2B5EF4-FFF2-40B4-BE49-F238E27FC236}">
                <a16:creationId xmlns:a16="http://schemas.microsoft.com/office/drawing/2014/main" id="{84B6CBC7-915B-C1A2-5700-A4F3E34A3A8E}"/>
              </a:ext>
            </a:extLst>
          </p:cNvPr>
          <p:cNvSpPr/>
          <p:nvPr/>
        </p:nvSpPr>
        <p:spPr bwMode="gray">
          <a:xfrm>
            <a:off x="4906563" y="1840317"/>
            <a:ext cx="995581" cy="1538647"/>
          </a:xfrm>
          <a:custGeom>
            <a:avLst/>
            <a:gdLst>
              <a:gd name="connsiteX0" fmla="*/ 62452 w 995581"/>
              <a:gd name="connsiteY0" fmla="*/ 89200 h 1548960"/>
              <a:gd name="connsiteX1" fmla="*/ 117316 w 995581"/>
              <a:gd name="connsiteY1" fmla="*/ 884728 h 1548960"/>
              <a:gd name="connsiteX2" fmla="*/ 35020 w 995581"/>
              <a:gd name="connsiteY2" fmla="*/ 1479088 h 1548960"/>
              <a:gd name="connsiteX3" fmla="*/ 784828 w 995581"/>
              <a:gd name="connsiteY3" fmla="*/ 1460800 h 1548960"/>
              <a:gd name="connsiteX4" fmla="*/ 995140 w 995581"/>
              <a:gd name="connsiteY4" fmla="*/ 793288 h 1548960"/>
              <a:gd name="connsiteX5" fmla="*/ 748252 w 995581"/>
              <a:gd name="connsiteY5" fmla="*/ 244648 h 1548960"/>
              <a:gd name="connsiteX6" fmla="*/ 190468 w 995581"/>
              <a:gd name="connsiteY6" fmla="*/ 34336 h 1548960"/>
              <a:gd name="connsiteX7" fmla="*/ 62452 w 995581"/>
              <a:gd name="connsiteY7" fmla="*/ 89200 h 1548960"/>
              <a:gd name="connsiteX0" fmla="*/ 62452 w 995581"/>
              <a:gd name="connsiteY0" fmla="*/ 65884 h 1525644"/>
              <a:gd name="connsiteX1" fmla="*/ 117316 w 995581"/>
              <a:gd name="connsiteY1" fmla="*/ 861412 h 1525644"/>
              <a:gd name="connsiteX2" fmla="*/ 35020 w 995581"/>
              <a:gd name="connsiteY2" fmla="*/ 1455772 h 1525644"/>
              <a:gd name="connsiteX3" fmla="*/ 784828 w 995581"/>
              <a:gd name="connsiteY3" fmla="*/ 1437484 h 1525644"/>
              <a:gd name="connsiteX4" fmla="*/ 995140 w 995581"/>
              <a:gd name="connsiteY4" fmla="*/ 769972 h 1525644"/>
              <a:gd name="connsiteX5" fmla="*/ 748252 w 995581"/>
              <a:gd name="connsiteY5" fmla="*/ 221332 h 1525644"/>
              <a:gd name="connsiteX6" fmla="*/ 515588 w 995581"/>
              <a:gd name="connsiteY6" fmla="*/ 61820 h 1525644"/>
              <a:gd name="connsiteX7" fmla="*/ 62452 w 995581"/>
              <a:gd name="connsiteY7" fmla="*/ 65884 h 1525644"/>
              <a:gd name="connsiteX0" fmla="*/ 62452 w 995581"/>
              <a:gd name="connsiteY0" fmla="*/ 78887 h 1538647"/>
              <a:gd name="connsiteX1" fmla="*/ 117316 w 995581"/>
              <a:gd name="connsiteY1" fmla="*/ 874415 h 1538647"/>
              <a:gd name="connsiteX2" fmla="*/ 35020 w 995581"/>
              <a:gd name="connsiteY2" fmla="*/ 1468775 h 1538647"/>
              <a:gd name="connsiteX3" fmla="*/ 784828 w 995581"/>
              <a:gd name="connsiteY3" fmla="*/ 1450487 h 1538647"/>
              <a:gd name="connsiteX4" fmla="*/ 995140 w 995581"/>
              <a:gd name="connsiteY4" fmla="*/ 782975 h 1538647"/>
              <a:gd name="connsiteX5" fmla="*/ 748252 w 995581"/>
              <a:gd name="connsiteY5" fmla="*/ 234335 h 1538647"/>
              <a:gd name="connsiteX6" fmla="*/ 424148 w 995581"/>
              <a:gd name="connsiteY6" fmla="*/ 44343 h 1538647"/>
              <a:gd name="connsiteX7" fmla="*/ 62452 w 995581"/>
              <a:gd name="connsiteY7" fmla="*/ 78887 h 153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5581" h="1538647">
                <a:moveTo>
                  <a:pt x="62452" y="78887"/>
                </a:moveTo>
                <a:cubicBezTo>
                  <a:pt x="11313" y="217232"/>
                  <a:pt x="121888" y="642767"/>
                  <a:pt x="117316" y="874415"/>
                </a:cubicBezTo>
                <a:cubicBezTo>
                  <a:pt x="112744" y="1106063"/>
                  <a:pt x="-76232" y="1372763"/>
                  <a:pt x="35020" y="1468775"/>
                </a:cubicBezTo>
                <a:cubicBezTo>
                  <a:pt x="146272" y="1564787"/>
                  <a:pt x="624808" y="1564787"/>
                  <a:pt x="784828" y="1450487"/>
                </a:cubicBezTo>
                <a:cubicBezTo>
                  <a:pt x="944848" y="1336187"/>
                  <a:pt x="1001236" y="985667"/>
                  <a:pt x="995140" y="782975"/>
                </a:cubicBezTo>
                <a:cubicBezTo>
                  <a:pt x="989044" y="580283"/>
                  <a:pt x="882364" y="360827"/>
                  <a:pt x="748252" y="234335"/>
                </a:cubicBezTo>
                <a:cubicBezTo>
                  <a:pt x="614140" y="107843"/>
                  <a:pt x="539972" y="67203"/>
                  <a:pt x="424148" y="44343"/>
                </a:cubicBezTo>
                <a:cubicBezTo>
                  <a:pt x="308324" y="21483"/>
                  <a:pt x="113591" y="-59458"/>
                  <a:pt x="62452" y="78887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4DCEDB0-1475-D167-48E7-BE7677BF9B3C}"/>
              </a:ext>
            </a:extLst>
          </p:cNvPr>
          <p:cNvSpPr/>
          <p:nvPr/>
        </p:nvSpPr>
        <p:spPr bwMode="gray">
          <a:xfrm>
            <a:off x="4605931" y="2216485"/>
            <a:ext cx="373143" cy="343316"/>
          </a:xfrm>
          <a:custGeom>
            <a:avLst/>
            <a:gdLst>
              <a:gd name="connsiteX0" fmla="*/ 241907 w 370807"/>
              <a:gd name="connsiteY0" fmla="*/ 17650 h 393070"/>
              <a:gd name="connsiteX1" fmla="*/ 369923 w 370807"/>
              <a:gd name="connsiteY1" fmla="*/ 255394 h 393070"/>
              <a:gd name="connsiteX2" fmla="*/ 177899 w 370807"/>
              <a:gd name="connsiteY2" fmla="*/ 392554 h 393070"/>
              <a:gd name="connsiteX3" fmla="*/ 4163 w 370807"/>
              <a:gd name="connsiteY3" fmla="*/ 291970 h 393070"/>
              <a:gd name="connsiteX4" fmla="*/ 68171 w 370807"/>
              <a:gd name="connsiteY4" fmla="*/ 45082 h 393070"/>
              <a:gd name="connsiteX5" fmla="*/ 241907 w 370807"/>
              <a:gd name="connsiteY5" fmla="*/ 17650 h 393070"/>
              <a:gd name="connsiteX0" fmla="*/ 242105 w 371005"/>
              <a:gd name="connsiteY0" fmla="*/ 35480 h 370260"/>
              <a:gd name="connsiteX1" fmla="*/ 370121 w 371005"/>
              <a:gd name="connsiteY1" fmla="*/ 232584 h 370260"/>
              <a:gd name="connsiteX2" fmla="*/ 178097 w 371005"/>
              <a:gd name="connsiteY2" fmla="*/ 369744 h 370260"/>
              <a:gd name="connsiteX3" fmla="*/ 4361 w 371005"/>
              <a:gd name="connsiteY3" fmla="*/ 269160 h 370260"/>
              <a:gd name="connsiteX4" fmla="*/ 68369 w 371005"/>
              <a:gd name="connsiteY4" fmla="*/ 22272 h 370260"/>
              <a:gd name="connsiteX5" fmla="*/ 242105 w 371005"/>
              <a:gd name="connsiteY5" fmla="*/ 35480 h 370260"/>
              <a:gd name="connsiteX0" fmla="*/ 244212 w 373143"/>
              <a:gd name="connsiteY0" fmla="*/ 8536 h 343316"/>
              <a:gd name="connsiteX1" fmla="*/ 372228 w 373143"/>
              <a:gd name="connsiteY1" fmla="*/ 205640 h 343316"/>
              <a:gd name="connsiteX2" fmla="*/ 180204 w 373143"/>
              <a:gd name="connsiteY2" fmla="*/ 342800 h 343316"/>
              <a:gd name="connsiteX3" fmla="*/ 6468 w 373143"/>
              <a:gd name="connsiteY3" fmla="*/ 242216 h 343316"/>
              <a:gd name="connsiteX4" fmla="*/ 50156 w 373143"/>
              <a:gd name="connsiteY4" fmla="*/ 56288 h 343316"/>
              <a:gd name="connsiteX5" fmla="*/ 244212 w 373143"/>
              <a:gd name="connsiteY5" fmla="*/ 8536 h 34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143" h="343316">
                <a:moveTo>
                  <a:pt x="244212" y="8536"/>
                </a:moveTo>
                <a:cubicBezTo>
                  <a:pt x="297891" y="33428"/>
                  <a:pt x="382896" y="149929"/>
                  <a:pt x="372228" y="205640"/>
                </a:cubicBezTo>
                <a:cubicBezTo>
                  <a:pt x="361560" y="261351"/>
                  <a:pt x="241164" y="336704"/>
                  <a:pt x="180204" y="342800"/>
                </a:cubicBezTo>
                <a:cubicBezTo>
                  <a:pt x="119244" y="348896"/>
                  <a:pt x="24756" y="300128"/>
                  <a:pt x="6468" y="242216"/>
                </a:cubicBezTo>
                <a:cubicBezTo>
                  <a:pt x="-11820" y="184304"/>
                  <a:pt x="10532" y="95235"/>
                  <a:pt x="50156" y="56288"/>
                </a:cubicBezTo>
                <a:cubicBezTo>
                  <a:pt x="89780" y="17341"/>
                  <a:pt x="190533" y="-16356"/>
                  <a:pt x="244212" y="8536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77D22D-8589-B8C5-ACE5-4844E445A12D}"/>
              </a:ext>
            </a:extLst>
          </p:cNvPr>
          <p:cNvSpPr/>
          <p:nvPr/>
        </p:nvSpPr>
        <p:spPr bwMode="gray">
          <a:xfrm>
            <a:off x="5844268" y="1989420"/>
            <a:ext cx="766160" cy="365261"/>
          </a:xfrm>
          <a:custGeom>
            <a:avLst/>
            <a:gdLst>
              <a:gd name="connsiteX0" fmla="*/ 130587 w 766160"/>
              <a:gd name="connsiteY0" fmla="*/ 2937 h 365261"/>
              <a:gd name="connsiteX1" fmla="*/ 697515 w 766160"/>
              <a:gd name="connsiteY1" fmla="*/ 48657 h 365261"/>
              <a:gd name="connsiteX2" fmla="*/ 743235 w 766160"/>
              <a:gd name="connsiteY2" fmla="*/ 295545 h 365261"/>
              <a:gd name="connsiteX3" fmla="*/ 578643 w 766160"/>
              <a:gd name="connsiteY3" fmla="*/ 359553 h 365261"/>
              <a:gd name="connsiteX4" fmla="*/ 84867 w 766160"/>
              <a:gd name="connsiteY4" fmla="*/ 332121 h 365261"/>
              <a:gd name="connsiteX5" fmla="*/ 2571 w 766160"/>
              <a:gd name="connsiteY5" fmla="*/ 94377 h 365261"/>
              <a:gd name="connsiteX6" fmla="*/ 130587 w 766160"/>
              <a:gd name="connsiteY6" fmla="*/ 2937 h 36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160" h="365261">
                <a:moveTo>
                  <a:pt x="130587" y="2937"/>
                </a:moveTo>
                <a:cubicBezTo>
                  <a:pt x="246411" y="-4683"/>
                  <a:pt x="595407" y="-111"/>
                  <a:pt x="697515" y="48657"/>
                </a:cubicBezTo>
                <a:cubicBezTo>
                  <a:pt x="799623" y="97425"/>
                  <a:pt x="763047" y="243729"/>
                  <a:pt x="743235" y="295545"/>
                </a:cubicBezTo>
                <a:cubicBezTo>
                  <a:pt x="723423" y="347361"/>
                  <a:pt x="688371" y="353457"/>
                  <a:pt x="578643" y="359553"/>
                </a:cubicBezTo>
                <a:cubicBezTo>
                  <a:pt x="468915" y="365649"/>
                  <a:pt x="180879" y="376317"/>
                  <a:pt x="84867" y="332121"/>
                </a:cubicBezTo>
                <a:cubicBezTo>
                  <a:pt x="-11145" y="287925"/>
                  <a:pt x="-2001" y="146193"/>
                  <a:pt x="2571" y="94377"/>
                </a:cubicBezTo>
                <a:cubicBezTo>
                  <a:pt x="7143" y="42561"/>
                  <a:pt x="14763" y="10557"/>
                  <a:pt x="130587" y="2937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776AD0E2-74AA-4C3B-08E4-9C26C538B7D2}"/>
              </a:ext>
            </a:extLst>
          </p:cNvPr>
          <p:cNvSpPr/>
          <p:nvPr/>
        </p:nvSpPr>
        <p:spPr bwMode="gray">
          <a:xfrm>
            <a:off x="6236932" y="2689587"/>
            <a:ext cx="838505" cy="818267"/>
          </a:xfrm>
          <a:custGeom>
            <a:avLst/>
            <a:gdLst>
              <a:gd name="connsiteX0" fmla="*/ 131115 w 838505"/>
              <a:gd name="connsiteY0" fmla="*/ 16002 h 818267"/>
              <a:gd name="connsiteX1" fmla="*/ 679755 w 838505"/>
              <a:gd name="connsiteY1" fmla="*/ 25146 h 818267"/>
              <a:gd name="connsiteX2" fmla="*/ 826059 w 838505"/>
              <a:gd name="connsiteY2" fmla="*/ 235458 h 818267"/>
              <a:gd name="connsiteX3" fmla="*/ 807771 w 838505"/>
              <a:gd name="connsiteY3" fmla="*/ 665226 h 818267"/>
              <a:gd name="connsiteX4" fmla="*/ 624891 w 838505"/>
              <a:gd name="connsiteY4" fmla="*/ 793242 h 818267"/>
              <a:gd name="connsiteX5" fmla="*/ 167691 w 838505"/>
              <a:gd name="connsiteY5" fmla="*/ 802386 h 818267"/>
              <a:gd name="connsiteX6" fmla="*/ 21387 w 838505"/>
              <a:gd name="connsiteY6" fmla="*/ 619506 h 818267"/>
              <a:gd name="connsiteX7" fmla="*/ 12243 w 838505"/>
              <a:gd name="connsiteY7" fmla="*/ 134874 h 818267"/>
              <a:gd name="connsiteX8" fmla="*/ 131115 w 838505"/>
              <a:gd name="connsiteY8" fmla="*/ 16002 h 81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8505" h="818267">
                <a:moveTo>
                  <a:pt x="131115" y="16002"/>
                </a:moveTo>
                <a:cubicBezTo>
                  <a:pt x="242367" y="-2286"/>
                  <a:pt x="563931" y="-11430"/>
                  <a:pt x="679755" y="25146"/>
                </a:cubicBezTo>
                <a:cubicBezTo>
                  <a:pt x="795579" y="61722"/>
                  <a:pt x="804723" y="128778"/>
                  <a:pt x="826059" y="235458"/>
                </a:cubicBezTo>
                <a:cubicBezTo>
                  <a:pt x="847395" y="342138"/>
                  <a:pt x="841299" y="572262"/>
                  <a:pt x="807771" y="665226"/>
                </a:cubicBezTo>
                <a:cubicBezTo>
                  <a:pt x="774243" y="758190"/>
                  <a:pt x="731571" y="770382"/>
                  <a:pt x="624891" y="793242"/>
                </a:cubicBezTo>
                <a:cubicBezTo>
                  <a:pt x="518211" y="816102"/>
                  <a:pt x="268275" y="831342"/>
                  <a:pt x="167691" y="802386"/>
                </a:cubicBezTo>
                <a:cubicBezTo>
                  <a:pt x="67107" y="773430"/>
                  <a:pt x="47295" y="730758"/>
                  <a:pt x="21387" y="619506"/>
                </a:cubicBezTo>
                <a:cubicBezTo>
                  <a:pt x="-4521" y="508254"/>
                  <a:pt x="-6045" y="232410"/>
                  <a:pt x="12243" y="134874"/>
                </a:cubicBezTo>
                <a:cubicBezTo>
                  <a:pt x="30531" y="37338"/>
                  <a:pt x="19863" y="34290"/>
                  <a:pt x="131115" y="16002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CBD233-EA1A-56B2-E2BE-BEE6C19780BD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 bwMode="gray">
          <a:xfrm flipH="1">
            <a:off x="1160009" y="2094965"/>
            <a:ext cx="256530" cy="15652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7423E2-89EF-7EAF-D4B1-E7804D0A6DC6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 bwMode="gray">
          <a:xfrm>
            <a:off x="1569291" y="2094965"/>
            <a:ext cx="390142" cy="13528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774F37-8423-48A5-D28C-35F9AB1FA84D}"/>
              </a:ext>
            </a:extLst>
          </p:cNvPr>
          <p:cNvCxnSpPr>
            <a:cxnSpLocks/>
            <a:stCxn id="62" idx="7"/>
            <a:endCxn id="60" idx="4"/>
          </p:cNvCxnSpPr>
          <p:nvPr/>
        </p:nvCxnSpPr>
        <p:spPr bwMode="gray">
          <a:xfrm flipV="1">
            <a:off x="1569267" y="2765220"/>
            <a:ext cx="142125" cy="334582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5D7825-7A85-16DB-AECE-0CCBF2DC4CC7}"/>
              </a:ext>
            </a:extLst>
          </p:cNvPr>
          <p:cNvCxnSpPr>
            <a:cxnSpLocks/>
            <a:stCxn id="62" idx="6"/>
            <a:endCxn id="64" idx="3"/>
          </p:cNvCxnSpPr>
          <p:nvPr/>
        </p:nvCxnSpPr>
        <p:spPr bwMode="gray">
          <a:xfrm flipV="1">
            <a:off x="1600903" y="3027300"/>
            <a:ext cx="383492" cy="148878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09970B-45DF-FF05-E439-5287FD7DF823}"/>
              </a:ext>
            </a:extLst>
          </p:cNvPr>
          <p:cNvCxnSpPr>
            <a:cxnSpLocks/>
            <a:stCxn id="58" idx="4"/>
            <a:endCxn id="62" idx="0"/>
          </p:cNvCxnSpPr>
          <p:nvPr/>
        </p:nvCxnSpPr>
        <p:spPr bwMode="gray">
          <a:xfrm flipH="1">
            <a:off x="1492891" y="2126601"/>
            <a:ext cx="24" cy="94156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725294-DCCD-C844-E99C-3A533B7E8AC0}"/>
              </a:ext>
            </a:extLst>
          </p:cNvPr>
          <p:cNvCxnSpPr>
            <a:cxnSpLocks/>
            <a:stCxn id="60" idx="5"/>
            <a:endCxn id="64" idx="1"/>
          </p:cNvCxnSpPr>
          <p:nvPr/>
        </p:nvCxnSpPr>
        <p:spPr bwMode="gray">
          <a:xfrm>
            <a:off x="1787768" y="2733584"/>
            <a:ext cx="196627" cy="140964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A27BF3-A3CF-5D92-C980-10F2D1218682}"/>
              </a:ext>
            </a:extLst>
          </p:cNvPr>
          <p:cNvCxnSpPr>
            <a:cxnSpLocks/>
            <a:stCxn id="67" idx="2"/>
            <a:endCxn id="66" idx="6"/>
          </p:cNvCxnSpPr>
          <p:nvPr/>
        </p:nvCxnSpPr>
        <p:spPr bwMode="gray">
          <a:xfrm flipH="1">
            <a:off x="3039769" y="2873119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5AEADB-989E-48BB-E1B3-BFAE7CB42FD5}"/>
              </a:ext>
            </a:extLst>
          </p:cNvPr>
          <p:cNvCxnSpPr>
            <a:cxnSpLocks/>
            <a:stCxn id="66" idx="4"/>
            <a:endCxn id="69" idx="0"/>
          </p:cNvCxnSpPr>
          <p:nvPr/>
        </p:nvCxnSpPr>
        <p:spPr bwMode="gray">
          <a:xfrm>
            <a:off x="2931757" y="2981131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FDCA363-0A76-18C0-60BA-0A32A6EA18F7}"/>
              </a:ext>
            </a:extLst>
          </p:cNvPr>
          <p:cNvCxnSpPr>
            <a:cxnSpLocks/>
            <a:stCxn id="70" idx="2"/>
            <a:endCxn id="69" idx="6"/>
          </p:cNvCxnSpPr>
          <p:nvPr/>
        </p:nvCxnSpPr>
        <p:spPr bwMode="gray">
          <a:xfrm flipH="1">
            <a:off x="3039769" y="3272082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7AF17F-C988-DB0C-F6A1-A8B241F2D168}"/>
              </a:ext>
            </a:extLst>
          </p:cNvPr>
          <p:cNvCxnSpPr>
            <a:cxnSpLocks/>
            <a:stCxn id="66" idx="5"/>
            <a:endCxn id="70" idx="1"/>
          </p:cNvCxnSpPr>
          <p:nvPr/>
        </p:nvCxnSpPr>
        <p:spPr bwMode="gray">
          <a:xfrm>
            <a:off x="3008133" y="2949495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0CA862-5946-DABE-6E9B-9EE8CBB19CBD}"/>
              </a:ext>
            </a:extLst>
          </p:cNvPr>
          <p:cNvCxnSpPr>
            <a:cxnSpLocks/>
            <a:stCxn id="65" idx="6"/>
            <a:endCxn id="68" idx="2"/>
          </p:cNvCxnSpPr>
          <p:nvPr/>
        </p:nvCxnSpPr>
        <p:spPr bwMode="gray">
          <a:xfrm>
            <a:off x="3143544" y="2158836"/>
            <a:ext cx="276328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850FB72-9EAF-7F4F-0242-D266BADEF2A0}"/>
              </a:ext>
            </a:extLst>
          </p:cNvPr>
          <p:cNvSpPr/>
          <p:nvPr/>
        </p:nvSpPr>
        <p:spPr bwMode="gray">
          <a:xfrm>
            <a:off x="1384903" y="19105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A3885C-AE48-1496-0F10-9761BC265F9F}"/>
              </a:ext>
            </a:extLst>
          </p:cNvPr>
          <p:cNvSpPr/>
          <p:nvPr/>
        </p:nvSpPr>
        <p:spPr bwMode="gray">
          <a:xfrm>
            <a:off x="1051997" y="225149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C43A67F-957D-D7DA-F9E5-8972377D17B2}"/>
              </a:ext>
            </a:extLst>
          </p:cNvPr>
          <p:cNvSpPr/>
          <p:nvPr/>
        </p:nvSpPr>
        <p:spPr bwMode="gray">
          <a:xfrm>
            <a:off x="1603380" y="254919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E1EB5E7-652C-AB33-2CE1-1F8A5FE43EA4}"/>
              </a:ext>
            </a:extLst>
          </p:cNvPr>
          <p:cNvSpPr/>
          <p:nvPr/>
        </p:nvSpPr>
        <p:spPr bwMode="gray">
          <a:xfrm>
            <a:off x="1927797" y="21986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718119-DE39-A306-A14C-F23574E06344}"/>
              </a:ext>
            </a:extLst>
          </p:cNvPr>
          <p:cNvSpPr/>
          <p:nvPr/>
        </p:nvSpPr>
        <p:spPr bwMode="gray">
          <a:xfrm>
            <a:off x="1384879" y="306816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1052C32-2D00-29EB-1979-7F30063AED78}"/>
              </a:ext>
            </a:extLst>
          </p:cNvPr>
          <p:cNvSpPr/>
          <p:nvPr/>
        </p:nvSpPr>
        <p:spPr bwMode="gray">
          <a:xfrm>
            <a:off x="2402322" y="205257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705AF9-F504-81A4-901D-B8E406A76C74}"/>
              </a:ext>
            </a:extLst>
          </p:cNvPr>
          <p:cNvSpPr/>
          <p:nvPr/>
        </p:nvSpPr>
        <p:spPr bwMode="gray">
          <a:xfrm>
            <a:off x="1952759" y="284291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079DF50-B257-646D-89F9-5D1B7966239E}"/>
              </a:ext>
            </a:extLst>
          </p:cNvPr>
          <p:cNvSpPr/>
          <p:nvPr/>
        </p:nvSpPr>
        <p:spPr bwMode="gray">
          <a:xfrm>
            <a:off x="2927520" y="205082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B9BC23-8C2B-3891-79C5-3BEEA53019B3}"/>
              </a:ext>
            </a:extLst>
          </p:cNvPr>
          <p:cNvSpPr/>
          <p:nvPr/>
        </p:nvSpPr>
        <p:spPr bwMode="gray">
          <a:xfrm>
            <a:off x="2823745" y="27651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E89C68E-3C06-E315-F997-6D60BCCFC6AD}"/>
              </a:ext>
            </a:extLst>
          </p:cNvPr>
          <p:cNvSpPr/>
          <p:nvPr/>
        </p:nvSpPr>
        <p:spPr bwMode="gray">
          <a:xfrm>
            <a:off x="3246192" y="27651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00E76A2-8A44-76FD-AE27-FA56B7F1C7A2}"/>
              </a:ext>
            </a:extLst>
          </p:cNvPr>
          <p:cNvSpPr/>
          <p:nvPr/>
        </p:nvSpPr>
        <p:spPr bwMode="gray">
          <a:xfrm>
            <a:off x="3419872" y="205082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24AEA98-1C3F-C54C-8A0E-B5965C58B382}"/>
              </a:ext>
            </a:extLst>
          </p:cNvPr>
          <p:cNvSpPr/>
          <p:nvPr/>
        </p:nvSpPr>
        <p:spPr bwMode="gray">
          <a:xfrm>
            <a:off x="2823745" y="31640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90A7A57-1BDB-D48E-B7FD-A1FE0D7ADAAB}"/>
              </a:ext>
            </a:extLst>
          </p:cNvPr>
          <p:cNvSpPr/>
          <p:nvPr/>
        </p:nvSpPr>
        <p:spPr bwMode="gray">
          <a:xfrm>
            <a:off x="3246192" y="31640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D286B2D-61B9-82A1-23F4-119C7B6A9D0C}"/>
              </a:ext>
            </a:extLst>
          </p:cNvPr>
          <p:cNvCxnSpPr>
            <a:cxnSpLocks/>
            <a:stCxn id="61" idx="3"/>
            <a:endCxn id="60" idx="7"/>
          </p:cNvCxnSpPr>
          <p:nvPr/>
        </p:nvCxnSpPr>
        <p:spPr bwMode="gray">
          <a:xfrm flipH="1">
            <a:off x="1787768" y="2382997"/>
            <a:ext cx="171665" cy="197835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F543359-55B7-050B-F69D-2AF720372A6B}"/>
              </a:ext>
            </a:extLst>
          </p:cNvPr>
          <p:cNvCxnSpPr>
            <a:cxnSpLocks/>
            <a:stCxn id="63" idx="6"/>
            <a:endCxn id="65" idx="2"/>
          </p:cNvCxnSpPr>
          <p:nvPr/>
        </p:nvCxnSpPr>
        <p:spPr bwMode="gray">
          <a:xfrm flipV="1">
            <a:off x="2618346" y="2158836"/>
            <a:ext cx="309174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A57DE97-6EDB-BA05-573D-DED9F4A96C2F}"/>
              </a:ext>
            </a:extLst>
          </p:cNvPr>
          <p:cNvCxnSpPr>
            <a:cxnSpLocks/>
            <a:stCxn id="70" idx="0"/>
            <a:endCxn id="67" idx="4"/>
          </p:cNvCxnSpPr>
          <p:nvPr/>
        </p:nvCxnSpPr>
        <p:spPr bwMode="gray">
          <a:xfrm flipV="1">
            <a:off x="3354204" y="2981131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CB2A42E-5879-5444-89FB-746008F1E8D2}"/>
              </a:ext>
            </a:extLst>
          </p:cNvPr>
          <p:cNvCxnSpPr>
            <a:cxnSpLocks/>
            <a:stCxn id="61" idx="4"/>
            <a:endCxn id="64" idx="0"/>
          </p:cNvCxnSpPr>
          <p:nvPr/>
        </p:nvCxnSpPr>
        <p:spPr bwMode="gray">
          <a:xfrm>
            <a:off x="2035809" y="2414633"/>
            <a:ext cx="24962" cy="428279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DB6E59-D1DC-6807-5F7B-88062033B635}"/>
                  </a:ext>
                </a:extLst>
              </p:cNvPr>
              <p:cNvSpPr txBox="1"/>
              <p:nvPr/>
            </p:nvSpPr>
            <p:spPr bwMode="gray">
              <a:xfrm>
                <a:off x="880778" y="1320327"/>
                <a:ext cx="2858382" cy="33337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sind </a:t>
                </a:r>
                <a:r>
                  <a:rPr lang="de-DE" sz="1000" b="1" dirty="0">
                    <a:solidFill>
                      <a:srgbClr val="C00000"/>
                    </a:solidFill>
                  </a:rPr>
                  <a:t>zusammenhängend </a:t>
                </a:r>
                <a:r>
                  <a:rPr lang="de-DE" sz="1000" b="1" dirty="0"/>
                  <a:t>wenn</a:t>
                </a:r>
                <a:br>
                  <a:rPr lang="de-DE" sz="1000" b="1" dirty="0">
                    <a:solidFill>
                      <a:srgbClr val="C00000"/>
                    </a:solidFill>
                  </a:rPr>
                </a:br>
                <a:r>
                  <a:rPr lang="de-DE" sz="1000" b="1" dirty="0"/>
                  <a:t>es einen Pfad zwischen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gibt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DB6E59-D1DC-6807-5F7B-88062033B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80778" y="1320327"/>
                <a:ext cx="2858382" cy="333378"/>
              </a:xfrm>
              <a:prstGeom prst="rect">
                <a:avLst/>
              </a:prstGeom>
              <a:blipFill>
                <a:blip r:embed="rId2"/>
                <a:stretch>
                  <a:fillRect t="-11111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D86F6C5-9D02-0A95-3B4A-ED3D9BE129AA}"/>
                  </a:ext>
                </a:extLst>
              </p:cNvPr>
              <p:cNvSpPr txBox="1"/>
              <p:nvPr/>
            </p:nvSpPr>
            <p:spPr bwMode="gray">
              <a:xfrm>
                <a:off x="4378842" y="1195468"/>
                <a:ext cx="2858382" cy="5947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sind </a:t>
                </a:r>
                <a:r>
                  <a:rPr lang="de-DE" sz="1000" b="1" dirty="0">
                    <a:solidFill>
                      <a:srgbClr val="C00000"/>
                    </a:solidFill>
                  </a:rPr>
                  <a:t>stark zusammenhängend </a:t>
                </a:r>
                <a:r>
                  <a:rPr lang="de-DE" sz="1000" b="1" dirty="0"/>
                  <a:t>wenn</a:t>
                </a:r>
                <a:br>
                  <a:rPr lang="de-DE" sz="1000" b="1" dirty="0">
                    <a:solidFill>
                      <a:srgbClr val="C00000"/>
                    </a:solidFill>
                  </a:rPr>
                </a:br>
                <a:r>
                  <a:rPr lang="de-DE" sz="1000" b="1" dirty="0"/>
                  <a:t>es einen gerichteten Pfad zwischen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de-DE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 </a:t>
                </a:r>
                <a:br>
                  <a:rPr lang="de-DE" sz="1000" b="1" dirty="0"/>
                </a:br>
                <a:r>
                  <a:rPr lang="de-DE" sz="1000" b="1" dirty="0"/>
                  <a:t>einen gerichteten Pfad zwischen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sz="1000" b="1" dirty="0"/>
                  <a:t> und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000" b="1" dirty="0"/>
                  <a:t> gibt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D86F6C5-9D02-0A95-3B4A-ED3D9BE12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78842" y="1195468"/>
                <a:ext cx="2858382" cy="594780"/>
              </a:xfrm>
              <a:prstGeom prst="rect">
                <a:avLst/>
              </a:prstGeom>
              <a:blipFill>
                <a:blip r:embed="rId3"/>
                <a:stretch>
                  <a:fillRect l="-2655" r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FB1A4395-1464-D26C-92DA-460A7856A562}"/>
              </a:ext>
            </a:extLst>
          </p:cNvPr>
          <p:cNvSpPr txBox="1"/>
          <p:nvPr/>
        </p:nvSpPr>
        <p:spPr bwMode="gray">
          <a:xfrm>
            <a:off x="4857878" y="3541584"/>
            <a:ext cx="211655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5 starke Zusammenhangskomponenten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84D3C4-35B7-8904-0238-828A6C099E70}"/>
              </a:ext>
            </a:extLst>
          </p:cNvPr>
          <p:cNvSpPr txBox="1"/>
          <p:nvPr/>
        </p:nvSpPr>
        <p:spPr bwMode="gray">
          <a:xfrm>
            <a:off x="1604232" y="3523104"/>
            <a:ext cx="211655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3 Zusammenhangskomponenten</a:t>
            </a: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97C3622E-F030-8CF4-A231-32596319F6B1}"/>
              </a:ext>
            </a:extLst>
          </p:cNvPr>
          <p:cNvSpPr/>
          <p:nvPr/>
        </p:nvSpPr>
        <p:spPr bwMode="gray">
          <a:xfrm>
            <a:off x="971566" y="1819263"/>
            <a:ext cx="1325318" cy="1589325"/>
          </a:xfrm>
          <a:custGeom>
            <a:avLst/>
            <a:gdLst>
              <a:gd name="connsiteX0" fmla="*/ 528533 w 1338369"/>
              <a:gd name="connsiteY0" fmla="*/ 32593 h 1632701"/>
              <a:gd name="connsiteX1" fmla="*/ 1229573 w 1338369"/>
              <a:gd name="connsiteY1" fmla="*/ 398353 h 1632701"/>
              <a:gd name="connsiteX2" fmla="*/ 1260053 w 1338369"/>
              <a:gd name="connsiteY2" fmla="*/ 1251793 h 1632701"/>
              <a:gd name="connsiteX3" fmla="*/ 487893 w 1338369"/>
              <a:gd name="connsiteY3" fmla="*/ 1607393 h 1632701"/>
              <a:gd name="connsiteX4" fmla="*/ 213 w 1338369"/>
              <a:gd name="connsiteY4" fmla="*/ 601553 h 1632701"/>
              <a:gd name="connsiteX5" fmla="*/ 426933 w 1338369"/>
              <a:gd name="connsiteY5" fmla="*/ 83393 h 1632701"/>
              <a:gd name="connsiteX6" fmla="*/ 528533 w 1338369"/>
              <a:gd name="connsiteY6" fmla="*/ 32593 h 1632701"/>
              <a:gd name="connsiteX0" fmla="*/ 792727 w 1325318"/>
              <a:gd name="connsiteY0" fmla="*/ 70497 h 1589325"/>
              <a:gd name="connsiteX1" fmla="*/ 1229607 w 1325318"/>
              <a:gd name="connsiteY1" fmla="*/ 354977 h 1589325"/>
              <a:gd name="connsiteX2" fmla="*/ 1260087 w 1325318"/>
              <a:gd name="connsiteY2" fmla="*/ 1208417 h 1589325"/>
              <a:gd name="connsiteX3" fmla="*/ 487927 w 1325318"/>
              <a:gd name="connsiteY3" fmla="*/ 1564017 h 1589325"/>
              <a:gd name="connsiteX4" fmla="*/ 247 w 1325318"/>
              <a:gd name="connsiteY4" fmla="*/ 558177 h 1589325"/>
              <a:gd name="connsiteX5" fmla="*/ 426967 w 1325318"/>
              <a:gd name="connsiteY5" fmla="*/ 40017 h 1589325"/>
              <a:gd name="connsiteX6" fmla="*/ 792727 w 1325318"/>
              <a:gd name="connsiteY6" fmla="*/ 70497 h 158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5318" h="1589325">
                <a:moveTo>
                  <a:pt x="792727" y="70497"/>
                </a:moveTo>
                <a:cubicBezTo>
                  <a:pt x="926500" y="122990"/>
                  <a:pt x="1151714" y="165324"/>
                  <a:pt x="1229607" y="354977"/>
                </a:cubicBezTo>
                <a:cubicBezTo>
                  <a:pt x="1307500" y="544630"/>
                  <a:pt x="1383700" y="1006910"/>
                  <a:pt x="1260087" y="1208417"/>
                </a:cubicBezTo>
                <a:cubicBezTo>
                  <a:pt x="1136474" y="1409924"/>
                  <a:pt x="697900" y="1672390"/>
                  <a:pt x="487927" y="1564017"/>
                </a:cubicBezTo>
                <a:cubicBezTo>
                  <a:pt x="277954" y="1455644"/>
                  <a:pt x="10407" y="812177"/>
                  <a:pt x="247" y="558177"/>
                </a:cubicBezTo>
                <a:cubicBezTo>
                  <a:pt x="-9913" y="304177"/>
                  <a:pt x="294887" y="121297"/>
                  <a:pt x="426967" y="40017"/>
                </a:cubicBezTo>
                <a:cubicBezTo>
                  <a:pt x="559047" y="-41263"/>
                  <a:pt x="658954" y="18004"/>
                  <a:pt x="792727" y="70497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6D8A1FDF-D5E3-2288-F235-6410617248AC}"/>
              </a:ext>
            </a:extLst>
          </p:cNvPr>
          <p:cNvSpPr/>
          <p:nvPr/>
        </p:nvSpPr>
        <p:spPr bwMode="gray">
          <a:xfrm>
            <a:off x="2301867" y="1971039"/>
            <a:ext cx="1510146" cy="385555"/>
          </a:xfrm>
          <a:custGeom>
            <a:avLst/>
            <a:gdLst>
              <a:gd name="connsiteX0" fmla="*/ 363582 w 1417866"/>
              <a:gd name="connsiteY0" fmla="*/ 3400 h 409564"/>
              <a:gd name="connsiteX1" fmla="*/ 1247502 w 1417866"/>
              <a:gd name="connsiteY1" fmla="*/ 23720 h 409564"/>
              <a:gd name="connsiteX2" fmla="*/ 1369422 w 1417866"/>
              <a:gd name="connsiteY2" fmla="*/ 186280 h 409564"/>
              <a:gd name="connsiteX3" fmla="*/ 1298302 w 1417866"/>
              <a:gd name="connsiteY3" fmla="*/ 348840 h 409564"/>
              <a:gd name="connsiteX4" fmla="*/ 99422 w 1417866"/>
              <a:gd name="connsiteY4" fmla="*/ 389480 h 409564"/>
              <a:gd name="connsiteX5" fmla="*/ 99422 w 1417866"/>
              <a:gd name="connsiteY5" fmla="*/ 44040 h 409564"/>
              <a:gd name="connsiteX6" fmla="*/ 363582 w 1417866"/>
              <a:gd name="connsiteY6" fmla="*/ 3400 h 409564"/>
              <a:gd name="connsiteX0" fmla="*/ 363582 w 1473035"/>
              <a:gd name="connsiteY0" fmla="*/ 3400 h 409275"/>
              <a:gd name="connsiteX1" fmla="*/ 1247502 w 1473035"/>
              <a:gd name="connsiteY1" fmla="*/ 23720 h 409275"/>
              <a:gd name="connsiteX2" fmla="*/ 1460862 w 1473035"/>
              <a:gd name="connsiteY2" fmla="*/ 196440 h 409275"/>
              <a:gd name="connsiteX3" fmla="*/ 1298302 w 1473035"/>
              <a:gd name="connsiteY3" fmla="*/ 348840 h 409275"/>
              <a:gd name="connsiteX4" fmla="*/ 99422 w 1473035"/>
              <a:gd name="connsiteY4" fmla="*/ 389480 h 409275"/>
              <a:gd name="connsiteX5" fmla="*/ 99422 w 1473035"/>
              <a:gd name="connsiteY5" fmla="*/ 44040 h 409275"/>
              <a:gd name="connsiteX6" fmla="*/ 363582 w 1473035"/>
              <a:gd name="connsiteY6" fmla="*/ 3400 h 409275"/>
              <a:gd name="connsiteX0" fmla="*/ 386507 w 1495960"/>
              <a:gd name="connsiteY0" fmla="*/ 0 h 405875"/>
              <a:gd name="connsiteX1" fmla="*/ 1270427 w 1495960"/>
              <a:gd name="connsiteY1" fmla="*/ 20320 h 405875"/>
              <a:gd name="connsiteX2" fmla="*/ 1483787 w 1495960"/>
              <a:gd name="connsiteY2" fmla="*/ 193040 h 405875"/>
              <a:gd name="connsiteX3" fmla="*/ 1321227 w 1495960"/>
              <a:gd name="connsiteY3" fmla="*/ 345440 h 405875"/>
              <a:gd name="connsiteX4" fmla="*/ 122347 w 1495960"/>
              <a:gd name="connsiteY4" fmla="*/ 386080 h 405875"/>
              <a:gd name="connsiteX5" fmla="*/ 61387 w 1495960"/>
              <a:gd name="connsiteY5" fmla="*/ 101600 h 405875"/>
              <a:gd name="connsiteX6" fmla="*/ 386507 w 1495960"/>
              <a:gd name="connsiteY6" fmla="*/ 0 h 405875"/>
              <a:gd name="connsiteX0" fmla="*/ 634373 w 1510146"/>
              <a:gd name="connsiteY0" fmla="*/ 0 h 385555"/>
              <a:gd name="connsiteX1" fmla="*/ 1284613 w 1510146"/>
              <a:gd name="connsiteY1" fmla="*/ 0 h 385555"/>
              <a:gd name="connsiteX2" fmla="*/ 1497973 w 1510146"/>
              <a:gd name="connsiteY2" fmla="*/ 172720 h 385555"/>
              <a:gd name="connsiteX3" fmla="*/ 1335413 w 1510146"/>
              <a:gd name="connsiteY3" fmla="*/ 325120 h 385555"/>
              <a:gd name="connsiteX4" fmla="*/ 136533 w 1510146"/>
              <a:gd name="connsiteY4" fmla="*/ 365760 h 385555"/>
              <a:gd name="connsiteX5" fmla="*/ 75573 w 1510146"/>
              <a:gd name="connsiteY5" fmla="*/ 81280 h 385555"/>
              <a:gd name="connsiteX6" fmla="*/ 634373 w 1510146"/>
              <a:gd name="connsiteY6" fmla="*/ 0 h 38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0146" h="385555">
                <a:moveTo>
                  <a:pt x="634373" y="0"/>
                </a:moveTo>
                <a:lnTo>
                  <a:pt x="1284613" y="0"/>
                </a:lnTo>
                <a:cubicBezTo>
                  <a:pt x="1452253" y="30480"/>
                  <a:pt x="1489506" y="118533"/>
                  <a:pt x="1497973" y="172720"/>
                </a:cubicBezTo>
                <a:cubicBezTo>
                  <a:pt x="1506440" y="226907"/>
                  <a:pt x="1562320" y="292947"/>
                  <a:pt x="1335413" y="325120"/>
                </a:cubicBezTo>
                <a:cubicBezTo>
                  <a:pt x="1108506" y="357293"/>
                  <a:pt x="336346" y="416560"/>
                  <a:pt x="136533" y="365760"/>
                </a:cubicBezTo>
                <a:cubicBezTo>
                  <a:pt x="-63280" y="314960"/>
                  <a:pt x="-7400" y="142240"/>
                  <a:pt x="75573" y="81280"/>
                </a:cubicBezTo>
                <a:cubicBezTo>
                  <a:pt x="158546" y="20320"/>
                  <a:pt x="443026" y="3387"/>
                  <a:pt x="634373" y="0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8C200655-D79F-1E3B-5A75-3E2954481957}"/>
              </a:ext>
            </a:extLst>
          </p:cNvPr>
          <p:cNvSpPr/>
          <p:nvPr/>
        </p:nvSpPr>
        <p:spPr bwMode="gray">
          <a:xfrm>
            <a:off x="2746986" y="2692481"/>
            <a:ext cx="797584" cy="768424"/>
          </a:xfrm>
          <a:custGeom>
            <a:avLst/>
            <a:gdLst>
              <a:gd name="connsiteX0" fmla="*/ 148614 w 797584"/>
              <a:gd name="connsiteY0" fmla="*/ 10079 h 768424"/>
              <a:gd name="connsiteX1" fmla="*/ 626134 w 797584"/>
              <a:gd name="connsiteY1" fmla="*/ 20239 h 768424"/>
              <a:gd name="connsiteX2" fmla="*/ 778534 w 797584"/>
              <a:gd name="connsiteY2" fmla="*/ 142159 h 768424"/>
              <a:gd name="connsiteX3" fmla="*/ 778534 w 797584"/>
              <a:gd name="connsiteY3" fmla="*/ 589199 h 768424"/>
              <a:gd name="connsiteX4" fmla="*/ 626134 w 797584"/>
              <a:gd name="connsiteY4" fmla="*/ 741599 h 768424"/>
              <a:gd name="connsiteX5" fmla="*/ 158774 w 797584"/>
              <a:gd name="connsiteY5" fmla="*/ 751759 h 768424"/>
              <a:gd name="connsiteX6" fmla="*/ 16534 w 797584"/>
              <a:gd name="connsiteY6" fmla="*/ 568879 h 768424"/>
              <a:gd name="connsiteX7" fmla="*/ 16534 w 797584"/>
              <a:gd name="connsiteY7" fmla="*/ 121839 h 768424"/>
              <a:gd name="connsiteX8" fmla="*/ 148614 w 797584"/>
              <a:gd name="connsiteY8" fmla="*/ 10079 h 76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7584" h="768424">
                <a:moveTo>
                  <a:pt x="148614" y="10079"/>
                </a:moveTo>
                <a:cubicBezTo>
                  <a:pt x="250214" y="-6854"/>
                  <a:pt x="521147" y="-1774"/>
                  <a:pt x="626134" y="20239"/>
                </a:cubicBezTo>
                <a:cubicBezTo>
                  <a:pt x="731121" y="42252"/>
                  <a:pt x="753134" y="47332"/>
                  <a:pt x="778534" y="142159"/>
                </a:cubicBezTo>
                <a:cubicBezTo>
                  <a:pt x="803934" y="236986"/>
                  <a:pt x="803934" y="489292"/>
                  <a:pt x="778534" y="589199"/>
                </a:cubicBezTo>
                <a:cubicBezTo>
                  <a:pt x="753134" y="689106"/>
                  <a:pt x="729427" y="714506"/>
                  <a:pt x="626134" y="741599"/>
                </a:cubicBezTo>
                <a:cubicBezTo>
                  <a:pt x="522841" y="768692"/>
                  <a:pt x="260374" y="780546"/>
                  <a:pt x="158774" y="751759"/>
                </a:cubicBezTo>
                <a:cubicBezTo>
                  <a:pt x="57174" y="722972"/>
                  <a:pt x="40241" y="673866"/>
                  <a:pt x="16534" y="568879"/>
                </a:cubicBezTo>
                <a:cubicBezTo>
                  <a:pt x="-7173" y="463892"/>
                  <a:pt x="-3786" y="216666"/>
                  <a:pt x="16534" y="121839"/>
                </a:cubicBezTo>
                <a:cubicBezTo>
                  <a:pt x="36854" y="27012"/>
                  <a:pt x="47014" y="27012"/>
                  <a:pt x="148614" y="10079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24D296F7-69EF-F73D-1A10-540CBFADCFD3}"/>
              </a:ext>
            </a:extLst>
          </p:cNvPr>
          <p:cNvSpPr/>
          <p:nvPr/>
        </p:nvSpPr>
        <p:spPr bwMode="gray">
          <a:xfrm>
            <a:off x="6855652" y="2012964"/>
            <a:ext cx="373143" cy="343316"/>
          </a:xfrm>
          <a:custGeom>
            <a:avLst/>
            <a:gdLst>
              <a:gd name="connsiteX0" fmla="*/ 241907 w 370807"/>
              <a:gd name="connsiteY0" fmla="*/ 17650 h 393070"/>
              <a:gd name="connsiteX1" fmla="*/ 369923 w 370807"/>
              <a:gd name="connsiteY1" fmla="*/ 255394 h 393070"/>
              <a:gd name="connsiteX2" fmla="*/ 177899 w 370807"/>
              <a:gd name="connsiteY2" fmla="*/ 392554 h 393070"/>
              <a:gd name="connsiteX3" fmla="*/ 4163 w 370807"/>
              <a:gd name="connsiteY3" fmla="*/ 291970 h 393070"/>
              <a:gd name="connsiteX4" fmla="*/ 68171 w 370807"/>
              <a:gd name="connsiteY4" fmla="*/ 45082 h 393070"/>
              <a:gd name="connsiteX5" fmla="*/ 241907 w 370807"/>
              <a:gd name="connsiteY5" fmla="*/ 17650 h 393070"/>
              <a:gd name="connsiteX0" fmla="*/ 242105 w 371005"/>
              <a:gd name="connsiteY0" fmla="*/ 35480 h 370260"/>
              <a:gd name="connsiteX1" fmla="*/ 370121 w 371005"/>
              <a:gd name="connsiteY1" fmla="*/ 232584 h 370260"/>
              <a:gd name="connsiteX2" fmla="*/ 178097 w 371005"/>
              <a:gd name="connsiteY2" fmla="*/ 369744 h 370260"/>
              <a:gd name="connsiteX3" fmla="*/ 4361 w 371005"/>
              <a:gd name="connsiteY3" fmla="*/ 269160 h 370260"/>
              <a:gd name="connsiteX4" fmla="*/ 68369 w 371005"/>
              <a:gd name="connsiteY4" fmla="*/ 22272 h 370260"/>
              <a:gd name="connsiteX5" fmla="*/ 242105 w 371005"/>
              <a:gd name="connsiteY5" fmla="*/ 35480 h 370260"/>
              <a:gd name="connsiteX0" fmla="*/ 244212 w 373143"/>
              <a:gd name="connsiteY0" fmla="*/ 8536 h 343316"/>
              <a:gd name="connsiteX1" fmla="*/ 372228 w 373143"/>
              <a:gd name="connsiteY1" fmla="*/ 205640 h 343316"/>
              <a:gd name="connsiteX2" fmla="*/ 180204 w 373143"/>
              <a:gd name="connsiteY2" fmla="*/ 342800 h 343316"/>
              <a:gd name="connsiteX3" fmla="*/ 6468 w 373143"/>
              <a:gd name="connsiteY3" fmla="*/ 242216 h 343316"/>
              <a:gd name="connsiteX4" fmla="*/ 50156 w 373143"/>
              <a:gd name="connsiteY4" fmla="*/ 56288 h 343316"/>
              <a:gd name="connsiteX5" fmla="*/ 244212 w 373143"/>
              <a:gd name="connsiteY5" fmla="*/ 8536 h 343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143" h="343316">
                <a:moveTo>
                  <a:pt x="244212" y="8536"/>
                </a:moveTo>
                <a:cubicBezTo>
                  <a:pt x="297891" y="33428"/>
                  <a:pt x="382896" y="149929"/>
                  <a:pt x="372228" y="205640"/>
                </a:cubicBezTo>
                <a:cubicBezTo>
                  <a:pt x="361560" y="261351"/>
                  <a:pt x="241164" y="336704"/>
                  <a:pt x="180204" y="342800"/>
                </a:cubicBezTo>
                <a:cubicBezTo>
                  <a:pt x="119244" y="348896"/>
                  <a:pt x="24756" y="300128"/>
                  <a:pt x="6468" y="242216"/>
                </a:cubicBezTo>
                <a:cubicBezTo>
                  <a:pt x="-11820" y="184304"/>
                  <a:pt x="10532" y="95235"/>
                  <a:pt x="50156" y="56288"/>
                </a:cubicBezTo>
                <a:cubicBezTo>
                  <a:pt x="89780" y="17341"/>
                  <a:pt x="190533" y="-16356"/>
                  <a:pt x="244212" y="8536"/>
                </a:cubicBezTo>
                <a:close/>
              </a:path>
            </a:pathLst>
          </a:custGeom>
          <a:solidFill>
            <a:srgbClr val="32323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00CD4B-06C9-0823-CECC-DC69104F0727}"/>
              </a:ext>
            </a:extLst>
          </p:cNvPr>
          <p:cNvSpPr txBox="1"/>
          <p:nvPr/>
        </p:nvSpPr>
        <p:spPr bwMode="gray">
          <a:xfrm>
            <a:off x="880778" y="4468237"/>
            <a:ext cx="3251992" cy="5485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400" b="1" dirty="0"/>
              <a:t>Algorithmus</a:t>
            </a:r>
            <a:r>
              <a:rPr lang="de-DE" sz="1400" dirty="0"/>
              <a:t>: Tiefensuche (DFS)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B05E424-461C-42CA-B0A5-1C6558F7BDF1}"/>
              </a:ext>
            </a:extLst>
          </p:cNvPr>
          <p:cNvSpPr txBox="1"/>
          <p:nvPr/>
        </p:nvSpPr>
        <p:spPr bwMode="gray">
          <a:xfrm>
            <a:off x="4896374" y="4480299"/>
            <a:ext cx="1942296" cy="54856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400" b="1" dirty="0"/>
              <a:t>Algorithmus</a:t>
            </a:r>
            <a:r>
              <a:rPr lang="de-DE" sz="1400" dirty="0"/>
              <a:t>: ?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415821-9CE8-5D7B-754A-A18AFDC2C95D}"/>
              </a:ext>
            </a:extLst>
          </p:cNvPr>
          <p:cNvSpPr/>
          <p:nvPr/>
        </p:nvSpPr>
        <p:spPr bwMode="gray">
          <a:xfrm>
            <a:off x="1110266" y="4234676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cc_id</a:t>
            </a:r>
            <a:r>
              <a:rPr lang="en-US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D7BD6D2-CBEF-4500-CEF3-00BE945E0AE8}"/>
              </a:ext>
            </a:extLst>
          </p:cNvPr>
          <p:cNvSpPr/>
          <p:nvPr/>
        </p:nvSpPr>
        <p:spPr bwMode="gray">
          <a:xfrm>
            <a:off x="1110266" y="4058608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node_id</a:t>
            </a:r>
            <a:r>
              <a:rPr lang="en-US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42BCF54-4541-4FE9-2322-5C2FAE55DC84}"/>
              </a:ext>
            </a:extLst>
          </p:cNvPr>
          <p:cNvSpPr/>
          <p:nvPr/>
        </p:nvSpPr>
        <p:spPr bwMode="gray">
          <a:xfrm>
            <a:off x="2106908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1429DE-84AF-703D-E8A3-0AA7C2D08EBB}"/>
              </a:ext>
            </a:extLst>
          </p:cNvPr>
          <p:cNvSpPr/>
          <p:nvPr/>
        </p:nvSpPr>
        <p:spPr bwMode="gray">
          <a:xfrm>
            <a:off x="2565605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55FF410-8625-9467-70E0-F3D7ED50DC51}"/>
              </a:ext>
            </a:extLst>
          </p:cNvPr>
          <p:cNvSpPr/>
          <p:nvPr/>
        </p:nvSpPr>
        <p:spPr bwMode="gray">
          <a:xfrm>
            <a:off x="2412706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E1C3475-5E4B-EA9F-3883-B8AF64EE81BB}"/>
              </a:ext>
            </a:extLst>
          </p:cNvPr>
          <p:cNvSpPr/>
          <p:nvPr/>
        </p:nvSpPr>
        <p:spPr bwMode="gray">
          <a:xfrm>
            <a:off x="1801110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026B56A-E4F5-6B8B-E22E-D21CCA62E5C5}"/>
              </a:ext>
            </a:extLst>
          </p:cNvPr>
          <p:cNvSpPr/>
          <p:nvPr/>
        </p:nvSpPr>
        <p:spPr bwMode="gray">
          <a:xfrm>
            <a:off x="2718504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EAA636A-F4F5-C871-2844-289FFE18E5C0}"/>
              </a:ext>
            </a:extLst>
          </p:cNvPr>
          <p:cNvSpPr/>
          <p:nvPr/>
        </p:nvSpPr>
        <p:spPr bwMode="gray">
          <a:xfrm>
            <a:off x="2259807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47DE06E-FC5A-636E-C311-F2DC03099A8B}"/>
              </a:ext>
            </a:extLst>
          </p:cNvPr>
          <p:cNvSpPr/>
          <p:nvPr/>
        </p:nvSpPr>
        <p:spPr bwMode="gray">
          <a:xfrm>
            <a:off x="1954009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8F9A400-7743-A2DF-94A8-AF718BA9C251}"/>
              </a:ext>
            </a:extLst>
          </p:cNvPr>
          <p:cNvSpPr/>
          <p:nvPr/>
        </p:nvSpPr>
        <p:spPr bwMode="gray">
          <a:xfrm>
            <a:off x="3177201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4014172-932B-8222-59AC-A90FD97986CC}"/>
              </a:ext>
            </a:extLst>
          </p:cNvPr>
          <p:cNvSpPr/>
          <p:nvPr/>
        </p:nvSpPr>
        <p:spPr bwMode="gray">
          <a:xfrm>
            <a:off x="3635896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8ABB5BC-E3D7-940C-DA59-4AFE434E9618}"/>
              </a:ext>
            </a:extLst>
          </p:cNvPr>
          <p:cNvSpPr/>
          <p:nvPr/>
        </p:nvSpPr>
        <p:spPr bwMode="gray">
          <a:xfrm>
            <a:off x="3482999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DECF76-7B3B-1648-D94C-98637E8B08B6}"/>
              </a:ext>
            </a:extLst>
          </p:cNvPr>
          <p:cNvSpPr/>
          <p:nvPr/>
        </p:nvSpPr>
        <p:spPr bwMode="gray">
          <a:xfrm>
            <a:off x="2871403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8988780-69D8-8358-61AB-F34588131997}"/>
              </a:ext>
            </a:extLst>
          </p:cNvPr>
          <p:cNvSpPr/>
          <p:nvPr/>
        </p:nvSpPr>
        <p:spPr bwMode="gray">
          <a:xfrm>
            <a:off x="3330100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4EAD87-03AB-5C2D-DA54-552E388DBF2B}"/>
              </a:ext>
            </a:extLst>
          </p:cNvPr>
          <p:cNvSpPr/>
          <p:nvPr/>
        </p:nvSpPr>
        <p:spPr bwMode="gray">
          <a:xfrm>
            <a:off x="3024302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2E1A80E-D501-A786-F221-34BB470BA3D8}"/>
              </a:ext>
            </a:extLst>
          </p:cNvPr>
          <p:cNvSpPr/>
          <p:nvPr/>
        </p:nvSpPr>
        <p:spPr bwMode="gray">
          <a:xfrm>
            <a:off x="2106908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2165295-96FA-4588-6AC7-E79529F2607D}"/>
              </a:ext>
            </a:extLst>
          </p:cNvPr>
          <p:cNvSpPr/>
          <p:nvPr/>
        </p:nvSpPr>
        <p:spPr bwMode="gray">
          <a:xfrm>
            <a:off x="2565605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206F936-EC24-776E-E2F6-C8633F2C6DDB}"/>
              </a:ext>
            </a:extLst>
          </p:cNvPr>
          <p:cNvSpPr/>
          <p:nvPr/>
        </p:nvSpPr>
        <p:spPr bwMode="gray">
          <a:xfrm>
            <a:off x="2412706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BE34E84-202C-C09B-2996-6983AC8937CE}"/>
              </a:ext>
            </a:extLst>
          </p:cNvPr>
          <p:cNvSpPr/>
          <p:nvPr/>
        </p:nvSpPr>
        <p:spPr bwMode="gray">
          <a:xfrm>
            <a:off x="1801110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3EF918A-753B-8D1D-B400-A12CF33552B6}"/>
              </a:ext>
            </a:extLst>
          </p:cNvPr>
          <p:cNvSpPr/>
          <p:nvPr/>
        </p:nvSpPr>
        <p:spPr bwMode="gray">
          <a:xfrm>
            <a:off x="2718504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45D9873-C6A0-3CED-256C-54BB7744360C}"/>
              </a:ext>
            </a:extLst>
          </p:cNvPr>
          <p:cNvSpPr/>
          <p:nvPr/>
        </p:nvSpPr>
        <p:spPr bwMode="gray">
          <a:xfrm>
            <a:off x="2259807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B17ECFC-475D-C78D-FE5A-3D7223B81407}"/>
              </a:ext>
            </a:extLst>
          </p:cNvPr>
          <p:cNvSpPr/>
          <p:nvPr/>
        </p:nvSpPr>
        <p:spPr bwMode="gray">
          <a:xfrm>
            <a:off x="1954009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61705F4-66EA-6A23-3D77-B4A9F3DB5C56}"/>
              </a:ext>
            </a:extLst>
          </p:cNvPr>
          <p:cNvSpPr/>
          <p:nvPr/>
        </p:nvSpPr>
        <p:spPr bwMode="gray">
          <a:xfrm>
            <a:off x="3177201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ED8965-0830-34AC-692A-32221B80CEA6}"/>
              </a:ext>
            </a:extLst>
          </p:cNvPr>
          <p:cNvSpPr/>
          <p:nvPr/>
        </p:nvSpPr>
        <p:spPr bwMode="gray">
          <a:xfrm>
            <a:off x="3635896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93B1F93-F0C8-D33C-D5EE-5962922A8F04}"/>
              </a:ext>
            </a:extLst>
          </p:cNvPr>
          <p:cNvSpPr/>
          <p:nvPr/>
        </p:nvSpPr>
        <p:spPr bwMode="gray">
          <a:xfrm>
            <a:off x="3482999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89B1AF-EB0C-1424-02BB-DA518F9D9265}"/>
              </a:ext>
            </a:extLst>
          </p:cNvPr>
          <p:cNvSpPr/>
          <p:nvPr/>
        </p:nvSpPr>
        <p:spPr bwMode="gray">
          <a:xfrm>
            <a:off x="2871403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648981E-C272-49BF-B7A0-1B82B16007A9}"/>
              </a:ext>
            </a:extLst>
          </p:cNvPr>
          <p:cNvSpPr/>
          <p:nvPr/>
        </p:nvSpPr>
        <p:spPr bwMode="gray">
          <a:xfrm>
            <a:off x="3330100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A1F2202-9115-70EA-433E-72DCBAA3AD42}"/>
              </a:ext>
            </a:extLst>
          </p:cNvPr>
          <p:cNvSpPr/>
          <p:nvPr/>
        </p:nvSpPr>
        <p:spPr bwMode="gray">
          <a:xfrm>
            <a:off x="3024302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2F40DF3-7C35-257D-862A-16FBAED180A0}"/>
              </a:ext>
            </a:extLst>
          </p:cNvPr>
          <p:cNvCxnSpPr>
            <a:cxnSpLocks/>
          </p:cNvCxnSpPr>
          <p:nvPr/>
        </p:nvCxnSpPr>
        <p:spPr bwMode="gray">
          <a:xfrm flipV="1">
            <a:off x="1120409" y="4222881"/>
            <a:ext cx="2691604" cy="50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62874D5-2265-C04F-F3C0-01387356D4BA}"/>
              </a:ext>
            </a:extLst>
          </p:cNvPr>
          <p:cNvSpPr/>
          <p:nvPr/>
        </p:nvSpPr>
        <p:spPr bwMode="gray">
          <a:xfrm>
            <a:off x="4376329" y="4234676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cc_id</a:t>
            </a:r>
            <a:r>
              <a:rPr lang="en-US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F4D7373-4214-5953-1241-E594449B96AF}"/>
              </a:ext>
            </a:extLst>
          </p:cNvPr>
          <p:cNvSpPr/>
          <p:nvPr/>
        </p:nvSpPr>
        <p:spPr bwMode="gray">
          <a:xfrm>
            <a:off x="4376329" y="4058608"/>
            <a:ext cx="634409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node_id</a:t>
            </a:r>
            <a:r>
              <a:rPr lang="en-US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151C756-0A09-05EB-218F-BB53E82BA1A7}"/>
              </a:ext>
            </a:extLst>
          </p:cNvPr>
          <p:cNvSpPr/>
          <p:nvPr/>
        </p:nvSpPr>
        <p:spPr bwMode="gray">
          <a:xfrm>
            <a:off x="5372971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847A9A-C9AA-376D-DC1F-8E9AF686CF2F}"/>
              </a:ext>
            </a:extLst>
          </p:cNvPr>
          <p:cNvSpPr/>
          <p:nvPr/>
        </p:nvSpPr>
        <p:spPr bwMode="gray">
          <a:xfrm>
            <a:off x="5831668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C78689D-0B90-C9BF-5D16-2656C1E7C46B}"/>
              </a:ext>
            </a:extLst>
          </p:cNvPr>
          <p:cNvSpPr/>
          <p:nvPr/>
        </p:nvSpPr>
        <p:spPr bwMode="gray">
          <a:xfrm>
            <a:off x="5678769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61C8E7F-502B-3971-1C67-852CF1ABA7C8}"/>
              </a:ext>
            </a:extLst>
          </p:cNvPr>
          <p:cNvSpPr/>
          <p:nvPr/>
        </p:nvSpPr>
        <p:spPr bwMode="gray">
          <a:xfrm>
            <a:off x="5067173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242488E-571D-85D3-11A7-8B2ED9CEF650}"/>
              </a:ext>
            </a:extLst>
          </p:cNvPr>
          <p:cNvSpPr/>
          <p:nvPr/>
        </p:nvSpPr>
        <p:spPr bwMode="gray">
          <a:xfrm>
            <a:off x="5984567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E99571C-B5BB-072A-7795-01C34C4B1897}"/>
              </a:ext>
            </a:extLst>
          </p:cNvPr>
          <p:cNvSpPr/>
          <p:nvPr/>
        </p:nvSpPr>
        <p:spPr bwMode="gray">
          <a:xfrm>
            <a:off x="5525870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960E16B-44C7-3DB7-171F-38E67CB748A1}"/>
              </a:ext>
            </a:extLst>
          </p:cNvPr>
          <p:cNvSpPr/>
          <p:nvPr/>
        </p:nvSpPr>
        <p:spPr bwMode="gray">
          <a:xfrm>
            <a:off x="5220072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E6A1BDE-9EE3-6A0B-674F-6F155FDBFD9A}"/>
              </a:ext>
            </a:extLst>
          </p:cNvPr>
          <p:cNvSpPr/>
          <p:nvPr/>
        </p:nvSpPr>
        <p:spPr bwMode="gray">
          <a:xfrm>
            <a:off x="6443264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6AF1AC4-B0CF-480B-A7E6-A43B5D9D6196}"/>
              </a:ext>
            </a:extLst>
          </p:cNvPr>
          <p:cNvSpPr/>
          <p:nvPr/>
        </p:nvSpPr>
        <p:spPr bwMode="gray">
          <a:xfrm>
            <a:off x="6901959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3693F33-FD86-86BB-C178-8E42EBEFD47A}"/>
              </a:ext>
            </a:extLst>
          </p:cNvPr>
          <p:cNvSpPr/>
          <p:nvPr/>
        </p:nvSpPr>
        <p:spPr bwMode="gray">
          <a:xfrm>
            <a:off x="6749062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ADECEE6-801D-94BB-6189-DA580CE163C1}"/>
              </a:ext>
            </a:extLst>
          </p:cNvPr>
          <p:cNvSpPr/>
          <p:nvPr/>
        </p:nvSpPr>
        <p:spPr bwMode="gray">
          <a:xfrm>
            <a:off x="6137466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95EF76F-6446-A61C-B1C0-DB2789C861FF}"/>
              </a:ext>
            </a:extLst>
          </p:cNvPr>
          <p:cNvSpPr/>
          <p:nvPr/>
        </p:nvSpPr>
        <p:spPr bwMode="gray">
          <a:xfrm>
            <a:off x="6596163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0D2D4B6-F544-C3CD-D6ED-F94E9ED84B4A}"/>
              </a:ext>
            </a:extLst>
          </p:cNvPr>
          <p:cNvSpPr/>
          <p:nvPr/>
        </p:nvSpPr>
        <p:spPr bwMode="gray">
          <a:xfrm>
            <a:off x="6290365" y="405850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81BE0BA-548A-952D-53A1-C63684073D56}"/>
              </a:ext>
            </a:extLst>
          </p:cNvPr>
          <p:cNvSpPr/>
          <p:nvPr/>
        </p:nvSpPr>
        <p:spPr bwMode="gray">
          <a:xfrm>
            <a:off x="5372971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8524CFE-9C21-C914-3794-E50A59FA26A6}"/>
              </a:ext>
            </a:extLst>
          </p:cNvPr>
          <p:cNvSpPr/>
          <p:nvPr/>
        </p:nvSpPr>
        <p:spPr bwMode="gray">
          <a:xfrm>
            <a:off x="5831668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31CB1AB-C3E5-C239-3B5F-906DB6487BE4}"/>
              </a:ext>
            </a:extLst>
          </p:cNvPr>
          <p:cNvSpPr/>
          <p:nvPr/>
        </p:nvSpPr>
        <p:spPr bwMode="gray">
          <a:xfrm>
            <a:off x="5678769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30FD55-4CC0-C590-0C4F-C46EC08A604D}"/>
              </a:ext>
            </a:extLst>
          </p:cNvPr>
          <p:cNvSpPr/>
          <p:nvPr/>
        </p:nvSpPr>
        <p:spPr bwMode="gray">
          <a:xfrm>
            <a:off x="5067173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F0CC03C-05CA-4097-12E4-58EA10E724A4}"/>
              </a:ext>
            </a:extLst>
          </p:cNvPr>
          <p:cNvSpPr/>
          <p:nvPr/>
        </p:nvSpPr>
        <p:spPr bwMode="gray">
          <a:xfrm>
            <a:off x="5984567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035EAAA-7626-5AB1-2C50-0FFC53C57C18}"/>
              </a:ext>
            </a:extLst>
          </p:cNvPr>
          <p:cNvSpPr/>
          <p:nvPr/>
        </p:nvSpPr>
        <p:spPr bwMode="gray">
          <a:xfrm>
            <a:off x="5525870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DE9FDF8-0E6C-A052-E97D-76B761C1EA5E}"/>
              </a:ext>
            </a:extLst>
          </p:cNvPr>
          <p:cNvSpPr/>
          <p:nvPr/>
        </p:nvSpPr>
        <p:spPr bwMode="gray">
          <a:xfrm>
            <a:off x="5220072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24D4FFD-EEBD-A4A4-90EF-9BF9DE5D643D}"/>
              </a:ext>
            </a:extLst>
          </p:cNvPr>
          <p:cNvSpPr/>
          <p:nvPr/>
        </p:nvSpPr>
        <p:spPr bwMode="gray">
          <a:xfrm>
            <a:off x="6443264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02BC4FA-F501-253B-E5CE-5096E70372C6}"/>
              </a:ext>
            </a:extLst>
          </p:cNvPr>
          <p:cNvSpPr/>
          <p:nvPr/>
        </p:nvSpPr>
        <p:spPr bwMode="gray">
          <a:xfrm>
            <a:off x="6901959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5C9E8BA-B842-0EC4-2D5E-97EBE44F1836}"/>
              </a:ext>
            </a:extLst>
          </p:cNvPr>
          <p:cNvSpPr/>
          <p:nvPr/>
        </p:nvSpPr>
        <p:spPr bwMode="gray">
          <a:xfrm>
            <a:off x="6749062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D33396F-34A6-ED3B-29D6-826F926C3F68}"/>
              </a:ext>
            </a:extLst>
          </p:cNvPr>
          <p:cNvSpPr/>
          <p:nvPr/>
        </p:nvSpPr>
        <p:spPr bwMode="gray">
          <a:xfrm>
            <a:off x="6137466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7F706B2-7C96-823F-5948-5C6DEC96F6A0}"/>
              </a:ext>
            </a:extLst>
          </p:cNvPr>
          <p:cNvSpPr/>
          <p:nvPr/>
        </p:nvSpPr>
        <p:spPr bwMode="gray">
          <a:xfrm>
            <a:off x="6596163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35C1B2D-590D-5A60-5BA3-EE1558853C63}"/>
              </a:ext>
            </a:extLst>
          </p:cNvPr>
          <p:cNvSpPr/>
          <p:nvPr/>
        </p:nvSpPr>
        <p:spPr bwMode="gray">
          <a:xfrm>
            <a:off x="6290365" y="423490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0A05F11-A037-A991-C887-029FCA9603D6}"/>
              </a:ext>
            </a:extLst>
          </p:cNvPr>
          <p:cNvCxnSpPr>
            <a:cxnSpLocks/>
          </p:cNvCxnSpPr>
          <p:nvPr/>
        </p:nvCxnSpPr>
        <p:spPr bwMode="gray">
          <a:xfrm flipV="1">
            <a:off x="4386472" y="4222881"/>
            <a:ext cx="2691604" cy="50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4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00"/>
                            </p:stCondLst>
                            <p:childTnLst>
                              <p:par>
                                <p:cTn id="2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00"/>
                            </p:stCondLst>
                            <p:childTnLst>
                              <p:par>
                                <p:cTn id="2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00"/>
                            </p:stCondLst>
                            <p:childTnLst>
                              <p:par>
                                <p:cTn id="2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98" grpId="0"/>
      <p:bldP spid="99" grpId="0"/>
      <p:bldP spid="100" grpId="0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/>
      <p:bldP spid="106" grpId="0"/>
      <p:bldP spid="107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4108D8-05DA-6DBF-A706-94207EFBDA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05512" cy="1187897"/>
          </a:xfrm>
        </p:spPr>
        <p:txBody>
          <a:bodyPr/>
          <a:lstStyle/>
          <a:p>
            <a:r>
              <a:rPr lang="de-DE" dirty="0"/>
              <a:t>Einfacher Algorithmus um starke Zusammenhangskomponenten zu berechnen</a:t>
            </a:r>
          </a:p>
          <a:p>
            <a:pPr lvl="1"/>
            <a:r>
              <a:rPr lang="de-DE" sz="1200" b="1" dirty="0"/>
              <a:t>Phase 1</a:t>
            </a:r>
            <a:r>
              <a:rPr lang="de-DE" sz="1200" dirty="0"/>
              <a:t>: Tiefensuche auf inversem Digraph laufen lassen und Knoten in umgekehrter Reihenfolge zurückgeben</a:t>
            </a:r>
          </a:p>
          <a:p>
            <a:pPr lvl="1"/>
            <a:r>
              <a:rPr lang="de-DE" sz="1200" b="1" dirty="0"/>
              <a:t>Phase 2</a:t>
            </a:r>
            <a:r>
              <a:rPr lang="de-DE" sz="1200" dirty="0"/>
              <a:t>: Tiefensuche auf Digraphen laufen lassen mit Knotenreihenfolge aus Phase 1</a:t>
            </a:r>
            <a:endParaRPr lang="de-DE" sz="1200" b="1" dirty="0"/>
          </a:p>
          <a:p>
            <a:pPr marL="268287" lvl="1" indent="0">
              <a:buNone/>
            </a:pPr>
            <a:endParaRPr lang="de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34160-26D1-78B9-F50F-E3CB26BA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Kosaraju-Sharir</a:t>
            </a:r>
            <a:r>
              <a:rPr lang="de-DE" dirty="0"/>
              <a:t> Algorithmus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986627-6F19-3196-97C0-60C032C95B21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 bwMode="gray">
          <a:xfrm>
            <a:off x="337428" y="3363838"/>
            <a:ext cx="93906" cy="12489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74EF00-D366-1CB7-FD24-F2CA5523CA66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 bwMode="gray">
          <a:xfrm>
            <a:off x="413804" y="3332202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4BAC9D-6ABD-D50C-AAA1-411EF7D124A0}"/>
              </a:ext>
            </a:extLst>
          </p:cNvPr>
          <p:cNvCxnSpPr>
            <a:cxnSpLocks/>
            <a:stCxn id="21" idx="7"/>
            <a:endCxn id="19" idx="3"/>
          </p:cNvCxnSpPr>
          <p:nvPr/>
        </p:nvCxnSpPr>
        <p:spPr bwMode="gray">
          <a:xfrm flipV="1">
            <a:off x="363900" y="3976505"/>
            <a:ext cx="140310" cy="351304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4B32FE-F410-1F6D-B371-CD6ACEDD1999}"/>
              </a:ext>
            </a:extLst>
          </p:cNvPr>
          <p:cNvCxnSpPr>
            <a:cxnSpLocks/>
            <a:stCxn id="21" idx="6"/>
            <a:endCxn id="23" idx="3"/>
          </p:cNvCxnSpPr>
          <p:nvPr/>
        </p:nvCxnSpPr>
        <p:spPr bwMode="gray">
          <a:xfrm flipV="1">
            <a:off x="395536" y="4264537"/>
            <a:ext cx="433372" cy="139648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D7EA1A-3775-520B-021A-93D3BFCA3C29}"/>
              </a:ext>
            </a:extLst>
          </p:cNvPr>
          <p:cNvCxnSpPr>
            <a:cxnSpLocks/>
            <a:stCxn id="17" idx="3"/>
            <a:endCxn id="21" idx="0"/>
          </p:cNvCxnSpPr>
          <p:nvPr/>
        </p:nvCxnSpPr>
        <p:spPr bwMode="gray">
          <a:xfrm>
            <a:off x="261052" y="3332202"/>
            <a:ext cx="26472" cy="96397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AA8F28-36A7-0793-0D8C-AC0BBA6584FC}"/>
              </a:ext>
            </a:extLst>
          </p:cNvPr>
          <p:cNvCxnSpPr>
            <a:cxnSpLocks/>
            <a:stCxn id="17" idx="6"/>
            <a:endCxn id="22" idx="1"/>
          </p:cNvCxnSpPr>
          <p:nvPr/>
        </p:nvCxnSpPr>
        <p:spPr bwMode="gray">
          <a:xfrm>
            <a:off x="445440" y="3255826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D7634E-055E-3C60-6FA8-DDE3E0047CE5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 bwMode="gray">
          <a:xfrm flipH="1">
            <a:off x="905284" y="3505838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67499A-F7FA-0454-A30A-A0EBB750BD15}"/>
              </a:ext>
            </a:extLst>
          </p:cNvPr>
          <p:cNvCxnSpPr>
            <a:cxnSpLocks/>
            <a:stCxn id="19" idx="5"/>
            <a:endCxn id="23" idx="1"/>
          </p:cNvCxnSpPr>
          <p:nvPr/>
        </p:nvCxnSpPr>
        <p:spPr bwMode="gray">
          <a:xfrm>
            <a:off x="656962" y="3976505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DCCCD-674D-498B-FF26-948A2ADEB30C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 bwMode="gray">
          <a:xfrm flipH="1">
            <a:off x="1748655" y="4110356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2CB86-70FF-A1E3-73E4-830AD1DEEA32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 bwMode="gray">
          <a:xfrm>
            <a:off x="1640643" y="4218368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0C796C-A3F8-8C24-B497-26D7629129C7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 bwMode="gray">
          <a:xfrm flipH="1">
            <a:off x="1748655" y="4509319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BE6352-9DE2-A8AE-52FE-FBB8C2A31D91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 bwMode="gray">
          <a:xfrm>
            <a:off x="1717019" y="4186732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333950-836E-52AE-D2F0-A977224C9FBD}"/>
              </a:ext>
            </a:extLst>
          </p:cNvPr>
          <p:cNvCxnSpPr>
            <a:cxnSpLocks/>
            <a:stCxn id="22" idx="7"/>
            <a:endCxn id="24" idx="1"/>
          </p:cNvCxnSpPr>
          <p:nvPr/>
        </p:nvCxnSpPr>
        <p:spPr bwMode="gray">
          <a:xfrm flipV="1">
            <a:off x="1295596" y="3319697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7BC6B3D-C5C0-6F0E-E899-69332EF0B9AE}"/>
              </a:ext>
            </a:extLst>
          </p:cNvPr>
          <p:cNvSpPr/>
          <p:nvPr/>
        </p:nvSpPr>
        <p:spPr bwMode="gray">
          <a:xfrm>
            <a:off x="229416" y="3147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4ED2F5-72EA-88B0-0E4B-E2B14AA351C7}"/>
              </a:ext>
            </a:extLst>
          </p:cNvPr>
          <p:cNvSpPr/>
          <p:nvPr/>
        </p:nvSpPr>
        <p:spPr bwMode="gray">
          <a:xfrm>
            <a:off x="323322" y="34887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87D84E-3221-4F14-B2A4-2482CE404ABA}"/>
              </a:ext>
            </a:extLst>
          </p:cNvPr>
          <p:cNvSpPr/>
          <p:nvPr/>
        </p:nvSpPr>
        <p:spPr bwMode="gray">
          <a:xfrm>
            <a:off x="472574" y="379211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47165A-A530-CDA9-8DFF-A17EF9007EB3}"/>
              </a:ext>
            </a:extLst>
          </p:cNvPr>
          <p:cNvSpPr/>
          <p:nvPr/>
        </p:nvSpPr>
        <p:spPr bwMode="gray">
          <a:xfrm>
            <a:off x="688598" y="34358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E0DCAE-137A-2A73-0F9D-E291AFADC5A6}"/>
              </a:ext>
            </a:extLst>
          </p:cNvPr>
          <p:cNvSpPr/>
          <p:nvPr/>
        </p:nvSpPr>
        <p:spPr bwMode="gray">
          <a:xfrm>
            <a:off x="179512" y="429617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3A80AD-A7C3-AF0A-4489-EE6400597393}"/>
              </a:ext>
            </a:extLst>
          </p:cNvPr>
          <p:cNvSpPr/>
          <p:nvPr/>
        </p:nvSpPr>
        <p:spPr bwMode="gray">
          <a:xfrm>
            <a:off x="1111208" y="3289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1589CC-D74B-019F-03CF-DDD9DD08A2B6}"/>
              </a:ext>
            </a:extLst>
          </p:cNvPr>
          <p:cNvSpPr/>
          <p:nvPr/>
        </p:nvSpPr>
        <p:spPr bwMode="gray">
          <a:xfrm>
            <a:off x="797272" y="40801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FE6824-E1B8-7955-1E71-7DBA1B561C47}"/>
              </a:ext>
            </a:extLst>
          </p:cNvPr>
          <p:cNvSpPr/>
          <p:nvPr/>
        </p:nvSpPr>
        <p:spPr bwMode="gray">
          <a:xfrm>
            <a:off x="1549841" y="328806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771388-2EEA-A9FA-4AEB-10B0EC8C7DC0}"/>
              </a:ext>
            </a:extLst>
          </p:cNvPr>
          <p:cNvSpPr/>
          <p:nvPr/>
        </p:nvSpPr>
        <p:spPr bwMode="gray">
          <a:xfrm>
            <a:off x="1532631" y="40023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2C06C7-7834-DE2F-9BCA-721528FBEA9F}"/>
              </a:ext>
            </a:extLst>
          </p:cNvPr>
          <p:cNvSpPr/>
          <p:nvPr/>
        </p:nvSpPr>
        <p:spPr bwMode="gray">
          <a:xfrm>
            <a:off x="1955078" y="40023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CF3103-8D3F-27EA-DA51-A54FB05CC243}"/>
              </a:ext>
            </a:extLst>
          </p:cNvPr>
          <p:cNvSpPr/>
          <p:nvPr/>
        </p:nvSpPr>
        <p:spPr bwMode="gray">
          <a:xfrm>
            <a:off x="2128758" y="328806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6816AD-C768-B756-6A4F-78CB3B3FC213}"/>
              </a:ext>
            </a:extLst>
          </p:cNvPr>
          <p:cNvSpPr/>
          <p:nvPr/>
        </p:nvSpPr>
        <p:spPr bwMode="gray">
          <a:xfrm>
            <a:off x="1532631" y="44013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696976-C23F-6E28-6823-6DB481429BFE}"/>
              </a:ext>
            </a:extLst>
          </p:cNvPr>
          <p:cNvSpPr/>
          <p:nvPr/>
        </p:nvSpPr>
        <p:spPr bwMode="gray">
          <a:xfrm>
            <a:off x="1955078" y="44013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17F90C-4DDB-6306-E3A9-7E28E4BC93DE}"/>
              </a:ext>
            </a:extLst>
          </p:cNvPr>
          <p:cNvCxnSpPr>
            <a:cxnSpLocks/>
            <a:stCxn id="19" idx="7"/>
            <a:endCxn id="20" idx="4"/>
          </p:cNvCxnSpPr>
          <p:nvPr/>
        </p:nvCxnSpPr>
        <p:spPr bwMode="gray">
          <a:xfrm flipV="1">
            <a:off x="656962" y="3651870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D3F6A2-DF3E-7342-4358-2E3DB1B4F2A5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 bwMode="gray">
          <a:xfrm flipH="1">
            <a:off x="580586" y="3620234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7EF612-7F0B-645B-0C6C-B9377C50498E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 bwMode="gray">
          <a:xfrm flipV="1">
            <a:off x="1327232" y="3396073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4">
            <a:extLst>
              <a:ext uri="{FF2B5EF4-FFF2-40B4-BE49-F238E27FC236}">
                <a16:creationId xmlns:a16="http://schemas.microsoft.com/office/drawing/2014/main" id="{978421B9-8432-41BC-2402-57515DE04646}"/>
              </a:ext>
            </a:extLst>
          </p:cNvPr>
          <p:cNvCxnSpPr>
            <a:cxnSpLocks/>
            <a:stCxn id="22" idx="0"/>
            <a:endCxn id="27" idx="0"/>
          </p:cNvCxnSpPr>
          <p:nvPr/>
        </p:nvCxnSpPr>
        <p:spPr bwMode="gray">
          <a:xfrm rot="5400000" flipH="1" flipV="1">
            <a:off x="1727119" y="2780163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ECD547-739D-A75E-20EA-EDAE828E5AF0}"/>
              </a:ext>
            </a:extLst>
          </p:cNvPr>
          <p:cNvCxnSpPr>
            <a:cxnSpLocks/>
            <a:stCxn id="22" idx="5"/>
            <a:endCxn id="25" idx="1"/>
          </p:cNvCxnSpPr>
          <p:nvPr/>
        </p:nvCxnSpPr>
        <p:spPr bwMode="gray">
          <a:xfrm>
            <a:off x="1295596" y="3474202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28AC3B-D32F-A05A-F83E-30D423D4F35F}"/>
              </a:ext>
            </a:extLst>
          </p:cNvPr>
          <p:cNvCxnSpPr>
            <a:cxnSpLocks/>
            <a:stCxn id="27" idx="4"/>
            <a:endCxn id="25" idx="7"/>
          </p:cNvCxnSpPr>
          <p:nvPr/>
        </p:nvCxnSpPr>
        <p:spPr bwMode="gray">
          <a:xfrm flipH="1">
            <a:off x="1717019" y="3504085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944A54-EB3E-6C65-5867-E961A02018C3}"/>
              </a:ext>
            </a:extLst>
          </p:cNvPr>
          <p:cNvCxnSpPr>
            <a:cxnSpLocks/>
            <a:stCxn id="29" idx="0"/>
            <a:endCxn id="26" idx="4"/>
          </p:cNvCxnSpPr>
          <p:nvPr/>
        </p:nvCxnSpPr>
        <p:spPr bwMode="gray">
          <a:xfrm flipV="1">
            <a:off x="2063090" y="4218368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96003C-FD4F-5C90-BAA1-4548EA953ABC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 bwMode="gray">
          <a:xfrm>
            <a:off x="981660" y="4264537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E824B9-FD03-BD9A-ADC5-771711637E7A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 bwMode="gray">
          <a:xfrm>
            <a:off x="872986" y="3620234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D9D736-E13C-98E0-DCC2-3A65AB3C4E2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 bwMode="gray">
          <a:xfrm>
            <a:off x="3865820" y="3456495"/>
            <a:ext cx="93906" cy="124892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3EA960-882D-99EE-C029-688183508558}"/>
              </a:ext>
            </a:extLst>
          </p:cNvPr>
          <p:cNvCxnSpPr>
            <a:cxnSpLocks/>
            <a:stCxn id="52" idx="5"/>
            <a:endCxn id="55" idx="1"/>
          </p:cNvCxnSpPr>
          <p:nvPr/>
        </p:nvCxnSpPr>
        <p:spPr bwMode="gray">
          <a:xfrm>
            <a:off x="3942196" y="3424859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5B1B43-ABAF-2FAF-4598-D39E3564C837}"/>
              </a:ext>
            </a:extLst>
          </p:cNvPr>
          <p:cNvCxnSpPr>
            <a:cxnSpLocks/>
            <a:stCxn id="56" idx="7"/>
            <a:endCxn id="54" idx="3"/>
          </p:cNvCxnSpPr>
          <p:nvPr/>
        </p:nvCxnSpPr>
        <p:spPr bwMode="gray">
          <a:xfrm flipV="1">
            <a:off x="3892292" y="4069162"/>
            <a:ext cx="140310" cy="35130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43797D-2AB6-03C8-1309-E127AEAF1F50}"/>
              </a:ext>
            </a:extLst>
          </p:cNvPr>
          <p:cNvCxnSpPr>
            <a:cxnSpLocks/>
            <a:stCxn id="56" idx="6"/>
            <a:endCxn id="58" idx="3"/>
          </p:cNvCxnSpPr>
          <p:nvPr/>
        </p:nvCxnSpPr>
        <p:spPr bwMode="gray">
          <a:xfrm flipV="1">
            <a:off x="3923928" y="4357194"/>
            <a:ext cx="433372" cy="13964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00A2A7-39C2-7AE2-DDA1-8B937855612F}"/>
              </a:ext>
            </a:extLst>
          </p:cNvPr>
          <p:cNvCxnSpPr>
            <a:cxnSpLocks/>
            <a:stCxn id="52" idx="3"/>
            <a:endCxn id="56" idx="0"/>
          </p:cNvCxnSpPr>
          <p:nvPr/>
        </p:nvCxnSpPr>
        <p:spPr bwMode="gray">
          <a:xfrm>
            <a:off x="3789444" y="3424859"/>
            <a:ext cx="26472" cy="96397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F401B1-E56D-B590-5075-B925CE4254F5}"/>
              </a:ext>
            </a:extLst>
          </p:cNvPr>
          <p:cNvCxnSpPr>
            <a:cxnSpLocks/>
            <a:stCxn id="52" idx="6"/>
            <a:endCxn id="57" idx="1"/>
          </p:cNvCxnSpPr>
          <p:nvPr/>
        </p:nvCxnSpPr>
        <p:spPr bwMode="gray">
          <a:xfrm>
            <a:off x="3973832" y="3348483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A961E2-146F-5E53-D8C8-DCC3003652F7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 bwMode="gray">
          <a:xfrm flipH="1">
            <a:off x="4433676" y="3598495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F4B959-5459-87BF-72AB-9E5A078D3272}"/>
              </a:ext>
            </a:extLst>
          </p:cNvPr>
          <p:cNvCxnSpPr>
            <a:cxnSpLocks/>
            <a:stCxn id="54" idx="5"/>
            <a:endCxn id="58" idx="1"/>
          </p:cNvCxnSpPr>
          <p:nvPr/>
        </p:nvCxnSpPr>
        <p:spPr bwMode="gray">
          <a:xfrm>
            <a:off x="4185354" y="4069162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D84F0D-1D79-DB5B-486F-EA26535DC396}"/>
              </a:ext>
            </a:extLst>
          </p:cNvPr>
          <p:cNvCxnSpPr>
            <a:cxnSpLocks/>
            <a:stCxn id="61" idx="2"/>
            <a:endCxn id="60" idx="6"/>
          </p:cNvCxnSpPr>
          <p:nvPr/>
        </p:nvCxnSpPr>
        <p:spPr bwMode="gray">
          <a:xfrm flipH="1">
            <a:off x="5277047" y="4203013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992212-BA81-4521-D207-1B01AAE1F55B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 bwMode="gray">
          <a:xfrm>
            <a:off x="5169035" y="4311025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B200F6-B871-7278-D24B-5701D78812F0}"/>
              </a:ext>
            </a:extLst>
          </p:cNvPr>
          <p:cNvCxnSpPr>
            <a:cxnSpLocks/>
            <a:stCxn id="64" idx="2"/>
            <a:endCxn id="63" idx="6"/>
          </p:cNvCxnSpPr>
          <p:nvPr/>
        </p:nvCxnSpPr>
        <p:spPr bwMode="gray">
          <a:xfrm flipH="1">
            <a:off x="5277047" y="4601976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9350D8-FB69-717F-3C4C-52F040609785}"/>
              </a:ext>
            </a:extLst>
          </p:cNvPr>
          <p:cNvCxnSpPr>
            <a:cxnSpLocks/>
            <a:stCxn id="60" idx="5"/>
            <a:endCxn id="64" idx="1"/>
          </p:cNvCxnSpPr>
          <p:nvPr/>
        </p:nvCxnSpPr>
        <p:spPr bwMode="gray">
          <a:xfrm>
            <a:off x="5245411" y="4279389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3C09AA-5D9E-7B1D-2181-A26A04FCF20C}"/>
              </a:ext>
            </a:extLst>
          </p:cNvPr>
          <p:cNvCxnSpPr>
            <a:cxnSpLocks/>
            <a:stCxn id="57" idx="7"/>
            <a:endCxn id="59" idx="1"/>
          </p:cNvCxnSpPr>
          <p:nvPr/>
        </p:nvCxnSpPr>
        <p:spPr bwMode="gray">
          <a:xfrm flipV="1">
            <a:off x="4823988" y="3412354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C8B6453-3AA5-2D9E-B595-C6062F45E186}"/>
              </a:ext>
            </a:extLst>
          </p:cNvPr>
          <p:cNvSpPr/>
          <p:nvPr/>
        </p:nvSpPr>
        <p:spPr bwMode="gray">
          <a:xfrm>
            <a:off x="3757808" y="32404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4F9783F-7351-7E01-2130-3D0EDD64F160}"/>
              </a:ext>
            </a:extLst>
          </p:cNvPr>
          <p:cNvSpPr/>
          <p:nvPr/>
        </p:nvSpPr>
        <p:spPr bwMode="gray">
          <a:xfrm>
            <a:off x="3851714" y="35813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42E84E-7BC0-2D57-F54B-706CB13CB27E}"/>
              </a:ext>
            </a:extLst>
          </p:cNvPr>
          <p:cNvSpPr/>
          <p:nvPr/>
        </p:nvSpPr>
        <p:spPr bwMode="gray">
          <a:xfrm>
            <a:off x="4000966" y="388477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8E6173-17CF-5895-D62F-6022B07064D8}"/>
              </a:ext>
            </a:extLst>
          </p:cNvPr>
          <p:cNvSpPr/>
          <p:nvPr/>
        </p:nvSpPr>
        <p:spPr bwMode="gray">
          <a:xfrm>
            <a:off x="4216990" y="35285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5F836E7-F62F-498E-5500-2A67C1235244}"/>
              </a:ext>
            </a:extLst>
          </p:cNvPr>
          <p:cNvSpPr/>
          <p:nvPr/>
        </p:nvSpPr>
        <p:spPr bwMode="gray">
          <a:xfrm>
            <a:off x="3707904" y="43888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4861E22-7CF3-4FEC-EF41-E7F5805AED45}"/>
              </a:ext>
            </a:extLst>
          </p:cNvPr>
          <p:cNvSpPr/>
          <p:nvPr/>
        </p:nvSpPr>
        <p:spPr bwMode="gray">
          <a:xfrm>
            <a:off x="4639600" y="33824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3608EA-BBB6-90E5-C7BB-321ABE3B07D6}"/>
              </a:ext>
            </a:extLst>
          </p:cNvPr>
          <p:cNvSpPr/>
          <p:nvPr/>
        </p:nvSpPr>
        <p:spPr bwMode="gray">
          <a:xfrm>
            <a:off x="4325664" y="41728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647829-CDFD-47FF-30DD-2A4D3642F3E7}"/>
              </a:ext>
            </a:extLst>
          </p:cNvPr>
          <p:cNvSpPr/>
          <p:nvPr/>
        </p:nvSpPr>
        <p:spPr bwMode="gray">
          <a:xfrm>
            <a:off x="5078233" y="33807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3FE9C0-3726-305A-DA4F-5FDE7951EA80}"/>
              </a:ext>
            </a:extLst>
          </p:cNvPr>
          <p:cNvSpPr/>
          <p:nvPr/>
        </p:nvSpPr>
        <p:spPr bwMode="gray">
          <a:xfrm>
            <a:off x="5061023" y="409500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7708757-A88C-D81C-F44F-4372C50B6416}"/>
              </a:ext>
            </a:extLst>
          </p:cNvPr>
          <p:cNvSpPr/>
          <p:nvPr/>
        </p:nvSpPr>
        <p:spPr bwMode="gray">
          <a:xfrm>
            <a:off x="5483470" y="409500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88291D-6FF8-1F03-ADF8-D24F8262A22C}"/>
              </a:ext>
            </a:extLst>
          </p:cNvPr>
          <p:cNvSpPr/>
          <p:nvPr/>
        </p:nvSpPr>
        <p:spPr bwMode="gray">
          <a:xfrm>
            <a:off x="5657150" y="33807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96AFBF1-668A-6A10-D338-D9B652DA2D56}"/>
              </a:ext>
            </a:extLst>
          </p:cNvPr>
          <p:cNvSpPr/>
          <p:nvPr/>
        </p:nvSpPr>
        <p:spPr bwMode="gray">
          <a:xfrm>
            <a:off x="5061023" y="44939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B6CE160-A39C-F1CA-7C5D-E868967E4A37}"/>
              </a:ext>
            </a:extLst>
          </p:cNvPr>
          <p:cNvSpPr/>
          <p:nvPr/>
        </p:nvSpPr>
        <p:spPr bwMode="gray">
          <a:xfrm>
            <a:off x="5483470" y="44939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BA7268-C50A-DA6D-BFC8-3D1DDD7C371B}"/>
              </a:ext>
            </a:extLst>
          </p:cNvPr>
          <p:cNvCxnSpPr>
            <a:cxnSpLocks/>
            <a:stCxn id="54" idx="7"/>
            <a:endCxn id="55" idx="4"/>
          </p:cNvCxnSpPr>
          <p:nvPr/>
        </p:nvCxnSpPr>
        <p:spPr bwMode="gray">
          <a:xfrm flipV="1">
            <a:off x="4185354" y="3744527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71D015-48BA-64E0-1473-719DD7FDB0D5}"/>
              </a:ext>
            </a:extLst>
          </p:cNvPr>
          <p:cNvCxnSpPr>
            <a:cxnSpLocks/>
            <a:stCxn id="55" idx="3"/>
            <a:endCxn id="54" idx="0"/>
          </p:cNvCxnSpPr>
          <p:nvPr/>
        </p:nvCxnSpPr>
        <p:spPr bwMode="gray">
          <a:xfrm flipH="1">
            <a:off x="4108978" y="3712891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9EA98E8-B1AA-D751-9468-DAC0108D66F3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 bwMode="gray">
          <a:xfrm flipV="1">
            <a:off x="4855624" y="3488730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74">
            <a:extLst>
              <a:ext uri="{FF2B5EF4-FFF2-40B4-BE49-F238E27FC236}">
                <a16:creationId xmlns:a16="http://schemas.microsoft.com/office/drawing/2014/main" id="{597C692E-38C1-5CBA-03C7-90E02EFA0E84}"/>
              </a:ext>
            </a:extLst>
          </p:cNvPr>
          <p:cNvCxnSpPr>
            <a:cxnSpLocks/>
            <a:stCxn id="57" idx="0"/>
            <a:endCxn id="62" idx="0"/>
          </p:cNvCxnSpPr>
          <p:nvPr/>
        </p:nvCxnSpPr>
        <p:spPr bwMode="gray">
          <a:xfrm rot="5400000" flipH="1" flipV="1">
            <a:off x="5255511" y="2872820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21B93CF-3C7E-13A4-9126-532580DDC76F}"/>
              </a:ext>
            </a:extLst>
          </p:cNvPr>
          <p:cNvCxnSpPr>
            <a:cxnSpLocks/>
            <a:stCxn id="57" idx="5"/>
            <a:endCxn id="60" idx="1"/>
          </p:cNvCxnSpPr>
          <p:nvPr/>
        </p:nvCxnSpPr>
        <p:spPr bwMode="gray">
          <a:xfrm>
            <a:off x="4823988" y="3566859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40DEE4B-687E-431D-22CC-A27D450107CA}"/>
              </a:ext>
            </a:extLst>
          </p:cNvPr>
          <p:cNvCxnSpPr>
            <a:cxnSpLocks/>
            <a:stCxn id="62" idx="4"/>
            <a:endCxn id="60" idx="7"/>
          </p:cNvCxnSpPr>
          <p:nvPr/>
        </p:nvCxnSpPr>
        <p:spPr bwMode="gray">
          <a:xfrm flipH="1">
            <a:off x="5245411" y="3596742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36D520E-CF7A-0AF2-93FD-60F647A75BEA}"/>
              </a:ext>
            </a:extLst>
          </p:cNvPr>
          <p:cNvCxnSpPr>
            <a:cxnSpLocks/>
            <a:stCxn id="64" idx="0"/>
            <a:endCxn id="61" idx="4"/>
          </p:cNvCxnSpPr>
          <p:nvPr/>
        </p:nvCxnSpPr>
        <p:spPr bwMode="gray">
          <a:xfrm flipV="1">
            <a:off x="5591482" y="4311025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71A6A01-41C7-3861-7BEE-30C12D96F079}"/>
              </a:ext>
            </a:extLst>
          </p:cNvPr>
          <p:cNvCxnSpPr>
            <a:cxnSpLocks/>
            <a:stCxn id="58" idx="5"/>
            <a:endCxn id="63" idx="1"/>
          </p:cNvCxnSpPr>
          <p:nvPr/>
        </p:nvCxnSpPr>
        <p:spPr bwMode="gray">
          <a:xfrm>
            <a:off x="4510052" y="4357194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00E5C97-48E3-FD23-7DE4-D13799CF3DC7}"/>
              </a:ext>
            </a:extLst>
          </p:cNvPr>
          <p:cNvCxnSpPr>
            <a:cxnSpLocks/>
            <a:stCxn id="55" idx="5"/>
            <a:endCxn id="58" idx="0"/>
          </p:cNvCxnSpPr>
          <p:nvPr/>
        </p:nvCxnSpPr>
        <p:spPr bwMode="gray">
          <a:xfrm>
            <a:off x="4401378" y="3712891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F70CE13-D72A-AA40-E6D6-E6594E471239}"/>
              </a:ext>
            </a:extLst>
          </p:cNvPr>
          <p:cNvSpPr/>
          <p:nvPr/>
        </p:nvSpPr>
        <p:spPr bwMode="gray">
          <a:xfrm>
            <a:off x="2640055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3D790D-AC10-AB80-808E-9D716D606A60}"/>
              </a:ext>
            </a:extLst>
          </p:cNvPr>
          <p:cNvSpPr/>
          <p:nvPr/>
        </p:nvSpPr>
        <p:spPr bwMode="gray">
          <a:xfrm>
            <a:off x="2640055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6D11B2E-1D60-6034-95CE-C1B64351B4FB}"/>
              </a:ext>
            </a:extLst>
          </p:cNvPr>
          <p:cNvSpPr/>
          <p:nvPr/>
        </p:nvSpPr>
        <p:spPr bwMode="gray">
          <a:xfrm>
            <a:off x="2640055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C7ED99-5A7E-0985-D059-30156D0141FD}"/>
              </a:ext>
            </a:extLst>
          </p:cNvPr>
          <p:cNvSpPr/>
          <p:nvPr/>
        </p:nvSpPr>
        <p:spPr bwMode="gray">
          <a:xfrm>
            <a:off x="2640055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6D2FC1-934B-8A67-2EC1-688ED311F515}"/>
              </a:ext>
            </a:extLst>
          </p:cNvPr>
          <p:cNvSpPr/>
          <p:nvPr/>
        </p:nvSpPr>
        <p:spPr bwMode="gray">
          <a:xfrm>
            <a:off x="2640055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5980DD-3221-D739-9707-DCFD1BEAB94D}"/>
              </a:ext>
            </a:extLst>
          </p:cNvPr>
          <p:cNvSpPr/>
          <p:nvPr/>
        </p:nvSpPr>
        <p:spPr bwMode="gray">
          <a:xfrm>
            <a:off x="2640055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99C6CF-48BF-58E6-9837-7AB153B4A91D}"/>
              </a:ext>
            </a:extLst>
          </p:cNvPr>
          <p:cNvSpPr/>
          <p:nvPr/>
        </p:nvSpPr>
        <p:spPr bwMode="gray">
          <a:xfrm>
            <a:off x="2640055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DB3BA24-9A39-15EB-386A-137E954A9910}"/>
              </a:ext>
            </a:extLst>
          </p:cNvPr>
          <p:cNvSpPr/>
          <p:nvPr/>
        </p:nvSpPr>
        <p:spPr bwMode="gray">
          <a:xfrm>
            <a:off x="2640055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FC91632-0F3B-BC5D-91F5-1469D81A7B9E}"/>
              </a:ext>
            </a:extLst>
          </p:cNvPr>
          <p:cNvSpPr/>
          <p:nvPr/>
        </p:nvSpPr>
        <p:spPr bwMode="gray">
          <a:xfrm>
            <a:off x="2640055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64AFB1-E915-2A0A-9D11-AA0F210E753C}"/>
              </a:ext>
            </a:extLst>
          </p:cNvPr>
          <p:cNvSpPr/>
          <p:nvPr/>
        </p:nvSpPr>
        <p:spPr bwMode="gray">
          <a:xfrm>
            <a:off x="2640055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94E469B-6A7F-AE81-D6F5-D074258D23DA}"/>
              </a:ext>
            </a:extLst>
          </p:cNvPr>
          <p:cNvSpPr/>
          <p:nvPr/>
        </p:nvSpPr>
        <p:spPr bwMode="gray">
          <a:xfrm>
            <a:off x="2640055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847C5A6-3C84-C61E-B8A8-113B42BE84A8}"/>
              </a:ext>
            </a:extLst>
          </p:cNvPr>
          <p:cNvSpPr/>
          <p:nvPr/>
        </p:nvSpPr>
        <p:spPr bwMode="gray">
          <a:xfrm>
            <a:off x="2640055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787124E-7ECB-8A67-D43F-D4C242348EB2}"/>
              </a:ext>
            </a:extLst>
          </p:cNvPr>
          <p:cNvSpPr/>
          <p:nvPr/>
        </p:nvSpPr>
        <p:spPr bwMode="gray">
          <a:xfrm>
            <a:off x="2640055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C2ABFA-AA8A-9CB9-1B1D-818C39867EA2}"/>
              </a:ext>
            </a:extLst>
          </p:cNvPr>
          <p:cNvSpPr/>
          <p:nvPr/>
        </p:nvSpPr>
        <p:spPr bwMode="gray">
          <a:xfrm>
            <a:off x="2640055" y="283655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686BBD-11BF-960F-C07E-ECD2C180031A}"/>
              </a:ext>
            </a:extLst>
          </p:cNvPr>
          <p:cNvSpPr/>
          <p:nvPr/>
        </p:nvSpPr>
        <p:spPr bwMode="gray">
          <a:xfrm>
            <a:off x="3022874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C150B38-D6EA-879A-15FB-383F7667D73F}"/>
              </a:ext>
            </a:extLst>
          </p:cNvPr>
          <p:cNvSpPr/>
          <p:nvPr/>
        </p:nvSpPr>
        <p:spPr bwMode="gray">
          <a:xfrm>
            <a:off x="3022874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24D0123-3A71-255E-FC20-E880603E11D6}"/>
              </a:ext>
            </a:extLst>
          </p:cNvPr>
          <p:cNvSpPr/>
          <p:nvPr/>
        </p:nvSpPr>
        <p:spPr bwMode="gray">
          <a:xfrm>
            <a:off x="3022874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609CC1-B2E1-5379-DF60-DF4C929870B1}"/>
              </a:ext>
            </a:extLst>
          </p:cNvPr>
          <p:cNvSpPr/>
          <p:nvPr/>
        </p:nvSpPr>
        <p:spPr bwMode="gray">
          <a:xfrm>
            <a:off x="3022874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7F773DA-C16D-582A-6373-693803C4E071}"/>
              </a:ext>
            </a:extLst>
          </p:cNvPr>
          <p:cNvSpPr/>
          <p:nvPr/>
        </p:nvSpPr>
        <p:spPr bwMode="gray">
          <a:xfrm>
            <a:off x="3022874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6FD1B2-FBF3-7B04-61CB-95FD5EC56BF2}"/>
              </a:ext>
            </a:extLst>
          </p:cNvPr>
          <p:cNvSpPr/>
          <p:nvPr/>
        </p:nvSpPr>
        <p:spPr bwMode="gray">
          <a:xfrm>
            <a:off x="3022874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D75F0D1-2562-F1BA-4492-2C74113E71FB}"/>
              </a:ext>
            </a:extLst>
          </p:cNvPr>
          <p:cNvSpPr/>
          <p:nvPr/>
        </p:nvSpPr>
        <p:spPr bwMode="gray">
          <a:xfrm>
            <a:off x="3022874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13537DF-5D13-F297-BBEC-C011134456B6}"/>
              </a:ext>
            </a:extLst>
          </p:cNvPr>
          <p:cNvSpPr/>
          <p:nvPr/>
        </p:nvSpPr>
        <p:spPr bwMode="gray">
          <a:xfrm>
            <a:off x="3022874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EBA855E-6E0B-11DD-3E86-CF9BD8BBC124}"/>
              </a:ext>
            </a:extLst>
          </p:cNvPr>
          <p:cNvSpPr/>
          <p:nvPr/>
        </p:nvSpPr>
        <p:spPr bwMode="gray">
          <a:xfrm>
            <a:off x="3022874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0FD580-0D04-E6A4-693A-FA834B6F9A90}"/>
              </a:ext>
            </a:extLst>
          </p:cNvPr>
          <p:cNvSpPr/>
          <p:nvPr/>
        </p:nvSpPr>
        <p:spPr bwMode="gray">
          <a:xfrm>
            <a:off x="3022874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B0627A8-4006-89AB-1A95-1C302AF2F5E4}"/>
              </a:ext>
            </a:extLst>
          </p:cNvPr>
          <p:cNvSpPr/>
          <p:nvPr/>
        </p:nvSpPr>
        <p:spPr bwMode="gray">
          <a:xfrm>
            <a:off x="3022874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E0DCB29-A19E-1DE1-DFCC-869DB6051105}"/>
              </a:ext>
            </a:extLst>
          </p:cNvPr>
          <p:cNvSpPr/>
          <p:nvPr/>
        </p:nvSpPr>
        <p:spPr bwMode="gray">
          <a:xfrm>
            <a:off x="3022874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5012A6-AD89-2676-7D04-E22800207C10}"/>
              </a:ext>
            </a:extLst>
          </p:cNvPr>
          <p:cNvSpPr/>
          <p:nvPr/>
        </p:nvSpPr>
        <p:spPr bwMode="gray">
          <a:xfrm>
            <a:off x="3022874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363D294-CBBB-F4F0-FEBC-1796790FD0D2}"/>
              </a:ext>
            </a:extLst>
          </p:cNvPr>
          <p:cNvSpPr/>
          <p:nvPr/>
        </p:nvSpPr>
        <p:spPr bwMode="gray">
          <a:xfrm>
            <a:off x="2843808" y="2836552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6801452-747B-B9F4-2C43-BC62E5341A59}"/>
              </a:ext>
            </a:extLst>
          </p:cNvPr>
          <p:cNvCxnSpPr/>
          <p:nvPr/>
        </p:nvCxnSpPr>
        <p:spPr bwMode="gray">
          <a:xfrm>
            <a:off x="2843808" y="2787774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4909E47-03DB-2D41-9862-AA5CD686CF52}"/>
              </a:ext>
            </a:extLst>
          </p:cNvPr>
          <p:cNvCxnSpPr>
            <a:cxnSpLocks/>
          </p:cNvCxnSpPr>
          <p:nvPr/>
        </p:nvCxnSpPr>
        <p:spPr bwMode="gray">
          <a:xfrm>
            <a:off x="2489024" y="3003798"/>
            <a:ext cx="8588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9392C79-C3A3-B465-E997-2B14679B8172}"/>
              </a:ext>
            </a:extLst>
          </p:cNvPr>
          <p:cNvSpPr/>
          <p:nvPr/>
        </p:nvSpPr>
        <p:spPr bwMode="gray">
          <a:xfrm>
            <a:off x="3305055" y="2499742"/>
            <a:ext cx="671868" cy="13217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800" b="1" dirty="0">
                <a:solidFill>
                  <a:srgbClr val="C00000"/>
                </a:solidFill>
                <a:cs typeface="Courier New" panose="02070309020205020404" pitchFamily="49" charset="0"/>
              </a:rPr>
              <a:t>p</a:t>
            </a:r>
            <a:r>
              <a:rPr lang="en-DE" sz="800" b="1" dirty="0">
                <a:solidFill>
                  <a:srgbClr val="C00000"/>
                </a:solidFill>
                <a:cs typeface="Courier New" panose="02070309020205020404" pitchFamily="49" charset="0"/>
              </a:rPr>
              <a:t>ost_order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2B74C0-5D50-FE6B-B2AF-7E2FD8BC13BE}"/>
              </a:ext>
            </a:extLst>
          </p:cNvPr>
          <p:cNvSpPr/>
          <p:nvPr/>
        </p:nvSpPr>
        <p:spPr bwMode="gray">
          <a:xfrm>
            <a:off x="4339156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5A8DFEB-6E09-688C-A943-E41700EA55C7}"/>
              </a:ext>
            </a:extLst>
          </p:cNvPr>
          <p:cNvSpPr/>
          <p:nvPr/>
        </p:nvSpPr>
        <p:spPr bwMode="gray">
          <a:xfrm>
            <a:off x="4797853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03B952A-68C0-4F0F-5AA3-CAA11F62E6CE}"/>
              </a:ext>
            </a:extLst>
          </p:cNvPr>
          <p:cNvSpPr/>
          <p:nvPr/>
        </p:nvSpPr>
        <p:spPr bwMode="gray">
          <a:xfrm>
            <a:off x="4644954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720F17-A5D6-F003-4438-C34516423375}"/>
              </a:ext>
            </a:extLst>
          </p:cNvPr>
          <p:cNvSpPr/>
          <p:nvPr/>
        </p:nvSpPr>
        <p:spPr bwMode="gray">
          <a:xfrm>
            <a:off x="4033358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582A65E-09C2-9BF2-18C1-8910CF4021A5}"/>
              </a:ext>
            </a:extLst>
          </p:cNvPr>
          <p:cNvSpPr/>
          <p:nvPr/>
        </p:nvSpPr>
        <p:spPr bwMode="gray">
          <a:xfrm>
            <a:off x="4950752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50C6A72-F977-5A7A-D706-743E3AC78DF4}"/>
              </a:ext>
            </a:extLst>
          </p:cNvPr>
          <p:cNvSpPr/>
          <p:nvPr/>
        </p:nvSpPr>
        <p:spPr bwMode="gray">
          <a:xfrm>
            <a:off x="4492055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C090F98-F02F-9EDF-E632-02D5A4F1BC54}"/>
              </a:ext>
            </a:extLst>
          </p:cNvPr>
          <p:cNvSpPr/>
          <p:nvPr/>
        </p:nvSpPr>
        <p:spPr bwMode="gray">
          <a:xfrm>
            <a:off x="4186257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EEC619D-A553-C773-BB42-66C3CC84C77B}"/>
              </a:ext>
            </a:extLst>
          </p:cNvPr>
          <p:cNvSpPr/>
          <p:nvPr/>
        </p:nvSpPr>
        <p:spPr bwMode="gray">
          <a:xfrm>
            <a:off x="5409449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6BCE53-F928-D361-B903-6DDC7A145CE6}"/>
              </a:ext>
            </a:extLst>
          </p:cNvPr>
          <p:cNvSpPr/>
          <p:nvPr/>
        </p:nvSpPr>
        <p:spPr bwMode="gray">
          <a:xfrm>
            <a:off x="5868144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60298FD-6B59-B506-5B13-2FDFCB46CB8E}"/>
              </a:ext>
            </a:extLst>
          </p:cNvPr>
          <p:cNvSpPr/>
          <p:nvPr/>
        </p:nvSpPr>
        <p:spPr bwMode="gray">
          <a:xfrm>
            <a:off x="5715247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A036B36-3EEC-B7B3-D207-A83F0479CAE5}"/>
              </a:ext>
            </a:extLst>
          </p:cNvPr>
          <p:cNvSpPr/>
          <p:nvPr/>
        </p:nvSpPr>
        <p:spPr bwMode="gray">
          <a:xfrm>
            <a:off x="5103651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A87CCE5-67F9-2665-2697-D0051E541DAE}"/>
              </a:ext>
            </a:extLst>
          </p:cNvPr>
          <p:cNvSpPr/>
          <p:nvPr/>
        </p:nvSpPr>
        <p:spPr bwMode="gray">
          <a:xfrm>
            <a:off x="5562348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3BACF2F-FCB4-97B6-8DD0-5203D499B53B}"/>
              </a:ext>
            </a:extLst>
          </p:cNvPr>
          <p:cNvSpPr/>
          <p:nvPr/>
        </p:nvSpPr>
        <p:spPr bwMode="gray">
          <a:xfrm>
            <a:off x="5256550" y="249997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rgbClr val="C00000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4D94E3-8480-4352-EF03-131945CC3D9F}"/>
              </a:ext>
            </a:extLst>
          </p:cNvPr>
          <p:cNvSpPr/>
          <p:nvPr/>
        </p:nvSpPr>
        <p:spPr bwMode="gray">
          <a:xfrm>
            <a:off x="6019175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37906B4-057D-3782-BAD6-868FFF3912D9}"/>
              </a:ext>
            </a:extLst>
          </p:cNvPr>
          <p:cNvSpPr/>
          <p:nvPr/>
        </p:nvSpPr>
        <p:spPr bwMode="gray">
          <a:xfrm>
            <a:off x="6019175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DE1C51F-9361-874F-CDF3-6BEBB7E857C2}"/>
              </a:ext>
            </a:extLst>
          </p:cNvPr>
          <p:cNvSpPr/>
          <p:nvPr/>
        </p:nvSpPr>
        <p:spPr bwMode="gray">
          <a:xfrm>
            <a:off x="6019175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D847CD-D033-27E3-E4AA-30DB30E06F06}"/>
              </a:ext>
            </a:extLst>
          </p:cNvPr>
          <p:cNvSpPr/>
          <p:nvPr/>
        </p:nvSpPr>
        <p:spPr bwMode="gray">
          <a:xfrm>
            <a:off x="6019175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DE69C96-AB00-2496-CE50-AF21BB1821C9}"/>
              </a:ext>
            </a:extLst>
          </p:cNvPr>
          <p:cNvSpPr/>
          <p:nvPr/>
        </p:nvSpPr>
        <p:spPr bwMode="gray">
          <a:xfrm>
            <a:off x="6019175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D2AAD3F-5113-D9C8-0215-415FB0663D4A}"/>
              </a:ext>
            </a:extLst>
          </p:cNvPr>
          <p:cNvSpPr/>
          <p:nvPr/>
        </p:nvSpPr>
        <p:spPr bwMode="gray">
          <a:xfrm>
            <a:off x="6019175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252912E-6DB8-10F4-AFFE-B4074248739E}"/>
              </a:ext>
            </a:extLst>
          </p:cNvPr>
          <p:cNvSpPr/>
          <p:nvPr/>
        </p:nvSpPr>
        <p:spPr bwMode="gray">
          <a:xfrm>
            <a:off x="6019175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FC5A27C-C282-2C31-B3FD-2C528935CE89}"/>
              </a:ext>
            </a:extLst>
          </p:cNvPr>
          <p:cNvSpPr/>
          <p:nvPr/>
        </p:nvSpPr>
        <p:spPr bwMode="gray">
          <a:xfrm>
            <a:off x="6019175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ED70738-55B0-9407-0733-3B20BB71450D}"/>
              </a:ext>
            </a:extLst>
          </p:cNvPr>
          <p:cNvSpPr/>
          <p:nvPr/>
        </p:nvSpPr>
        <p:spPr bwMode="gray">
          <a:xfrm>
            <a:off x="6019175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3BF2831-A2A6-E55A-08C8-C1C21EE7F762}"/>
              </a:ext>
            </a:extLst>
          </p:cNvPr>
          <p:cNvSpPr/>
          <p:nvPr/>
        </p:nvSpPr>
        <p:spPr bwMode="gray">
          <a:xfrm>
            <a:off x="6019175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268C95D-3A91-03E8-7597-27F2E6C83D3E}"/>
              </a:ext>
            </a:extLst>
          </p:cNvPr>
          <p:cNvSpPr/>
          <p:nvPr/>
        </p:nvSpPr>
        <p:spPr bwMode="gray">
          <a:xfrm>
            <a:off x="6019175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4F9CF29-D2A8-C3A4-90CE-30B5AEA97319}"/>
              </a:ext>
            </a:extLst>
          </p:cNvPr>
          <p:cNvSpPr/>
          <p:nvPr/>
        </p:nvSpPr>
        <p:spPr bwMode="gray">
          <a:xfrm>
            <a:off x="6019175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0F9BB2F-D8CE-EB18-D18B-CCC0AD4AA713}"/>
              </a:ext>
            </a:extLst>
          </p:cNvPr>
          <p:cNvSpPr/>
          <p:nvPr/>
        </p:nvSpPr>
        <p:spPr bwMode="gray">
          <a:xfrm>
            <a:off x="6019175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662DB3A-7A55-A3EC-0BFD-8EEAE639FEFA}"/>
              </a:ext>
            </a:extLst>
          </p:cNvPr>
          <p:cNvSpPr/>
          <p:nvPr/>
        </p:nvSpPr>
        <p:spPr bwMode="gray">
          <a:xfrm>
            <a:off x="6019175" y="283655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088D637-B6F2-1E90-F396-AF248763644B}"/>
              </a:ext>
            </a:extLst>
          </p:cNvPr>
          <p:cNvSpPr/>
          <p:nvPr/>
        </p:nvSpPr>
        <p:spPr bwMode="gray">
          <a:xfrm>
            <a:off x="6401994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EC06CEB-FFAD-1A04-6092-1F2C595783EF}"/>
              </a:ext>
            </a:extLst>
          </p:cNvPr>
          <p:cNvSpPr/>
          <p:nvPr/>
        </p:nvSpPr>
        <p:spPr bwMode="gray">
          <a:xfrm>
            <a:off x="6401994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FFDB1E2-A674-4B79-2993-20D709F61448}"/>
              </a:ext>
            </a:extLst>
          </p:cNvPr>
          <p:cNvSpPr/>
          <p:nvPr/>
        </p:nvSpPr>
        <p:spPr bwMode="gray">
          <a:xfrm>
            <a:off x="6401994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3F779F4-8232-187F-5830-65B6B29EA67F}"/>
              </a:ext>
            </a:extLst>
          </p:cNvPr>
          <p:cNvSpPr/>
          <p:nvPr/>
        </p:nvSpPr>
        <p:spPr bwMode="gray">
          <a:xfrm>
            <a:off x="6401994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35840FA-3474-C4DD-0AD4-0849BA5F6931}"/>
              </a:ext>
            </a:extLst>
          </p:cNvPr>
          <p:cNvSpPr/>
          <p:nvPr/>
        </p:nvSpPr>
        <p:spPr bwMode="gray">
          <a:xfrm>
            <a:off x="6401994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4B06F7F-177E-29C4-D01D-6B87C2D54B09}"/>
              </a:ext>
            </a:extLst>
          </p:cNvPr>
          <p:cNvSpPr/>
          <p:nvPr/>
        </p:nvSpPr>
        <p:spPr bwMode="gray">
          <a:xfrm>
            <a:off x="6401994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CB72D8F-4971-D759-D9E2-E12218EC70BC}"/>
              </a:ext>
            </a:extLst>
          </p:cNvPr>
          <p:cNvSpPr/>
          <p:nvPr/>
        </p:nvSpPr>
        <p:spPr bwMode="gray">
          <a:xfrm>
            <a:off x="6401994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0280918-2924-1F64-DC16-957D04DFD399}"/>
              </a:ext>
            </a:extLst>
          </p:cNvPr>
          <p:cNvSpPr/>
          <p:nvPr/>
        </p:nvSpPr>
        <p:spPr bwMode="gray">
          <a:xfrm>
            <a:off x="6401994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75701D7-FD49-FBB1-74F0-D8A0CC6545F1}"/>
              </a:ext>
            </a:extLst>
          </p:cNvPr>
          <p:cNvSpPr/>
          <p:nvPr/>
        </p:nvSpPr>
        <p:spPr bwMode="gray">
          <a:xfrm>
            <a:off x="6401994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E499A5C-F07A-BCB5-6E6D-FFBC1A5F69D9}"/>
              </a:ext>
            </a:extLst>
          </p:cNvPr>
          <p:cNvSpPr/>
          <p:nvPr/>
        </p:nvSpPr>
        <p:spPr bwMode="gray">
          <a:xfrm>
            <a:off x="6401994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56749A8-BCEC-F3C4-BDD5-C1B22CBA5FFE}"/>
              </a:ext>
            </a:extLst>
          </p:cNvPr>
          <p:cNvSpPr/>
          <p:nvPr/>
        </p:nvSpPr>
        <p:spPr bwMode="gray">
          <a:xfrm>
            <a:off x="6401994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87318F5-9934-425D-BE5A-1C6CAE95EA27}"/>
              </a:ext>
            </a:extLst>
          </p:cNvPr>
          <p:cNvSpPr/>
          <p:nvPr/>
        </p:nvSpPr>
        <p:spPr bwMode="gray">
          <a:xfrm>
            <a:off x="6401994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F7E58D2-02AE-DB15-05FE-76ED7EB0C470}"/>
              </a:ext>
            </a:extLst>
          </p:cNvPr>
          <p:cNvSpPr/>
          <p:nvPr/>
        </p:nvSpPr>
        <p:spPr bwMode="gray">
          <a:xfrm>
            <a:off x="6401994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8C2E33D-F72E-D64B-0778-B6DB67822FB0}"/>
              </a:ext>
            </a:extLst>
          </p:cNvPr>
          <p:cNvSpPr/>
          <p:nvPr/>
        </p:nvSpPr>
        <p:spPr bwMode="gray">
          <a:xfrm>
            <a:off x="6222928" y="2836552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b="1" dirty="0">
                <a:solidFill>
                  <a:schemeClr val="tx1"/>
                </a:solidFill>
                <a:cs typeface="Courier New" panose="02070309020205020404" pitchFamily="49" charset="0"/>
              </a:rPr>
              <a:t>marked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D98EB71-1B27-2DCB-9DF1-7B55D5B30308}"/>
              </a:ext>
            </a:extLst>
          </p:cNvPr>
          <p:cNvCxnSpPr/>
          <p:nvPr/>
        </p:nvCxnSpPr>
        <p:spPr bwMode="gray">
          <a:xfrm>
            <a:off x="6222928" y="2787774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7ABB62F-1365-5745-800F-B3F221B60761}"/>
              </a:ext>
            </a:extLst>
          </p:cNvPr>
          <p:cNvCxnSpPr>
            <a:cxnSpLocks/>
          </p:cNvCxnSpPr>
          <p:nvPr/>
        </p:nvCxnSpPr>
        <p:spPr bwMode="gray">
          <a:xfrm>
            <a:off x="5868144" y="3003798"/>
            <a:ext cx="134102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044F750-3A6A-1454-65C5-FD0224E5AC98}"/>
              </a:ext>
            </a:extLst>
          </p:cNvPr>
          <p:cNvSpPr/>
          <p:nvPr/>
        </p:nvSpPr>
        <p:spPr bwMode="gray">
          <a:xfrm>
            <a:off x="6884177" y="3052576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700E76D-F398-42BC-52A8-022D769F08C5}"/>
              </a:ext>
            </a:extLst>
          </p:cNvPr>
          <p:cNvSpPr/>
          <p:nvPr/>
        </p:nvSpPr>
        <p:spPr bwMode="gray">
          <a:xfrm>
            <a:off x="6884177" y="3196592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C7DAAD0-6F1D-4923-2681-9E63C4BDCC4D}"/>
              </a:ext>
            </a:extLst>
          </p:cNvPr>
          <p:cNvSpPr/>
          <p:nvPr/>
        </p:nvSpPr>
        <p:spPr bwMode="gray">
          <a:xfrm>
            <a:off x="6884177" y="3340608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0F3E977-7968-7CC5-E060-4995058BD86F}"/>
              </a:ext>
            </a:extLst>
          </p:cNvPr>
          <p:cNvSpPr/>
          <p:nvPr/>
        </p:nvSpPr>
        <p:spPr bwMode="gray">
          <a:xfrm>
            <a:off x="6884177" y="3484624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E4A2E5B-6714-FEDD-4CF1-8BAA24C2C0CD}"/>
              </a:ext>
            </a:extLst>
          </p:cNvPr>
          <p:cNvSpPr/>
          <p:nvPr/>
        </p:nvSpPr>
        <p:spPr bwMode="gray">
          <a:xfrm>
            <a:off x="6884177" y="362572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1B936CA-1086-3FAB-728F-487A5BB28158}"/>
              </a:ext>
            </a:extLst>
          </p:cNvPr>
          <p:cNvSpPr/>
          <p:nvPr/>
        </p:nvSpPr>
        <p:spPr bwMode="gray">
          <a:xfrm>
            <a:off x="6884177" y="376973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D265CB3-BA9D-5AEB-0D93-6374286291F7}"/>
              </a:ext>
            </a:extLst>
          </p:cNvPr>
          <p:cNvSpPr/>
          <p:nvPr/>
        </p:nvSpPr>
        <p:spPr bwMode="gray">
          <a:xfrm>
            <a:off x="6884177" y="391375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97825C4-23F9-2DD5-8FDD-9F694ACE6A0A}"/>
              </a:ext>
            </a:extLst>
          </p:cNvPr>
          <p:cNvSpPr/>
          <p:nvPr/>
        </p:nvSpPr>
        <p:spPr bwMode="gray">
          <a:xfrm>
            <a:off x="6884177" y="405776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02AD62E-A6CC-4808-4011-1DA3DE3A3915}"/>
              </a:ext>
            </a:extLst>
          </p:cNvPr>
          <p:cNvSpPr/>
          <p:nvPr/>
        </p:nvSpPr>
        <p:spPr bwMode="gray">
          <a:xfrm>
            <a:off x="6884177" y="4201785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7FD7F5C-38D2-7C05-4629-C103A4BA2BB0}"/>
              </a:ext>
            </a:extLst>
          </p:cNvPr>
          <p:cNvSpPr/>
          <p:nvPr/>
        </p:nvSpPr>
        <p:spPr bwMode="gray">
          <a:xfrm>
            <a:off x="6884177" y="4345801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D6807F0-6905-1E01-A8C7-CDA590A0827E}"/>
              </a:ext>
            </a:extLst>
          </p:cNvPr>
          <p:cNvSpPr/>
          <p:nvPr/>
        </p:nvSpPr>
        <p:spPr bwMode="gray">
          <a:xfrm>
            <a:off x="6884177" y="4489817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138D57B-5292-F6AD-D324-B9FC07A1E792}"/>
              </a:ext>
            </a:extLst>
          </p:cNvPr>
          <p:cNvSpPr/>
          <p:nvPr/>
        </p:nvSpPr>
        <p:spPr bwMode="gray">
          <a:xfrm>
            <a:off x="6884177" y="4633833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3F7CE56-AEC8-5DD8-1258-735F8C7DDE86}"/>
              </a:ext>
            </a:extLst>
          </p:cNvPr>
          <p:cNvSpPr/>
          <p:nvPr/>
        </p:nvSpPr>
        <p:spPr bwMode="gray">
          <a:xfrm>
            <a:off x="6884177" y="4777849"/>
            <a:ext cx="14401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800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4CF868B-9529-5DFF-3EEA-EB0F12AD99E8}"/>
              </a:ext>
            </a:extLst>
          </p:cNvPr>
          <p:cNvSpPr/>
          <p:nvPr/>
        </p:nvSpPr>
        <p:spPr bwMode="gray">
          <a:xfrm>
            <a:off x="6705111" y="2836552"/>
            <a:ext cx="504056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800" b="1" dirty="0" err="1">
                <a:solidFill>
                  <a:schemeClr val="tx1"/>
                </a:solidFill>
                <a:cs typeface="Courier New" panose="02070309020205020404" pitchFamily="49" charset="0"/>
              </a:rPr>
              <a:t>cc_id</a:t>
            </a:r>
            <a:endParaRPr lang="en-DE" sz="8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AE2F2D7-9E2E-BB53-8704-7D8071FA7641}"/>
              </a:ext>
            </a:extLst>
          </p:cNvPr>
          <p:cNvCxnSpPr/>
          <p:nvPr/>
        </p:nvCxnSpPr>
        <p:spPr bwMode="gray">
          <a:xfrm>
            <a:off x="6705111" y="2787774"/>
            <a:ext cx="0" cy="22322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848D134-EDE7-CBCE-ADBC-7D42B05B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69" y="1266639"/>
            <a:ext cx="1862806" cy="22523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1E9204A2-C205-B803-2AF5-7F1BB4541F35}"/>
              </a:ext>
            </a:extLst>
          </p:cNvPr>
          <p:cNvSpPr txBox="1"/>
          <p:nvPr/>
        </p:nvSpPr>
        <p:spPr bwMode="gray">
          <a:xfrm>
            <a:off x="7304664" y="3524974"/>
            <a:ext cx="160289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scc.h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92648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5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5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6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6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7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7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7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7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82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8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88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91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9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29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0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0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0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0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1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1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31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3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7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9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3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5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7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9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1" dur="1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3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5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7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0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03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0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0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1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12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4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15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1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21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2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6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27" dur="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30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2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33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5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36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8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39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1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42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4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45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7" dur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48" dur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51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3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5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6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57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9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60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2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DCDD"/>
                                      </p:to>
                                    </p:animClr>
                                    <p:set>
                                      <p:cBhvr>
                                        <p:cTn id="763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2" fill="hold">
                      <p:stCondLst>
                        <p:cond delay="indefinite"/>
                      </p:stCondLst>
                      <p:childTnLst>
                        <p:par>
                          <p:cTn id="923" fill="hold">
                            <p:stCondLst>
                              <p:cond delay="0"/>
                            </p:stCondLst>
                            <p:childTnLst>
                              <p:par>
                                <p:cTn id="9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>
                      <p:stCondLst>
                        <p:cond delay="indefinite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2" fill="hold">
                      <p:stCondLst>
                        <p:cond delay="indefinite"/>
                      </p:stCondLst>
                      <p:childTnLst>
                        <p:par>
                          <p:cTn id="963" fill="hold">
                            <p:stCondLst>
                              <p:cond delay="0"/>
                            </p:stCondLst>
                            <p:childTnLst>
                              <p:par>
                                <p:cTn id="9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2" fill="hold">
                      <p:stCondLst>
                        <p:cond delay="indefinite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9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2" fill="hold">
                      <p:stCondLst>
                        <p:cond delay="indefinite"/>
                      </p:stCondLst>
                      <p:childTnLst>
                        <p:par>
                          <p:cTn id="1003" fill="hold">
                            <p:stCondLst>
                              <p:cond delay="0"/>
                            </p:stCondLst>
                            <p:childTnLst>
                              <p:par>
                                <p:cTn id="10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2" fill="hold">
                      <p:stCondLst>
                        <p:cond delay="indefinite"/>
                      </p:stCondLst>
                      <p:childTnLst>
                        <p:par>
                          <p:cTn id="1013" fill="hold">
                            <p:stCondLst>
                              <p:cond delay="0"/>
                            </p:stCondLst>
                            <p:childTnLst>
                              <p:par>
                                <p:cTn id="10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2" fill="hold">
                      <p:stCondLst>
                        <p:cond delay="indefinite"/>
                      </p:stCondLst>
                      <p:childTnLst>
                        <p:par>
                          <p:cTn id="1033" fill="hold">
                            <p:stCondLst>
                              <p:cond delay="0"/>
                            </p:stCondLst>
                            <p:childTnLst>
                              <p:par>
                                <p:cTn id="10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7" fill="hold">
                      <p:stCondLst>
                        <p:cond delay="indefinite"/>
                      </p:stCondLst>
                      <p:childTnLst>
                        <p:par>
                          <p:cTn id="1038" fill="hold">
                            <p:stCondLst>
                              <p:cond delay="0"/>
                            </p:stCondLst>
                            <p:childTnLst>
                              <p:par>
                                <p:cTn id="10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2" fill="hold">
                      <p:stCondLst>
                        <p:cond delay="indefinite"/>
                      </p:stCondLst>
                      <p:childTnLst>
                        <p:par>
                          <p:cTn id="1043" fill="hold">
                            <p:stCondLst>
                              <p:cond delay="0"/>
                            </p:stCondLst>
                            <p:childTnLst>
                              <p:par>
                                <p:cTn id="10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7" fill="hold">
                      <p:stCondLst>
                        <p:cond delay="indefinite"/>
                      </p:stCondLst>
                      <p:childTnLst>
                        <p:par>
                          <p:cTn id="1058" fill="hold">
                            <p:stCondLst>
                              <p:cond delay="0"/>
                            </p:stCondLst>
                            <p:childTnLst>
                              <p:par>
                                <p:cTn id="10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2" fill="hold">
                      <p:stCondLst>
                        <p:cond delay="indefinite"/>
                      </p:stCondLst>
                      <p:childTnLst>
                        <p:par>
                          <p:cTn id="1063" fill="hold">
                            <p:stCondLst>
                              <p:cond delay="0"/>
                            </p:stCondLst>
                            <p:childTnLst>
                              <p:par>
                                <p:cTn id="10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0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2" fill="hold">
                      <p:stCondLst>
                        <p:cond delay="indefinite"/>
                      </p:stCondLst>
                      <p:childTnLst>
                        <p:par>
                          <p:cTn id="1083" fill="hold">
                            <p:stCondLst>
                              <p:cond delay="0"/>
                            </p:stCondLst>
                            <p:childTnLst>
                              <p:par>
                                <p:cTn id="10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2" fill="hold">
                      <p:stCondLst>
                        <p:cond delay="indefinite"/>
                      </p:stCondLst>
                      <p:childTnLst>
                        <p:par>
                          <p:cTn id="1093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0735B0A-094F-4A73-EBE3-2B293B69625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Satz</a:t>
                </a:r>
                <a:r>
                  <a:rPr lang="de-DE" dirty="0"/>
                  <a:t>: Bei der Tiefensuche in einem Diagraphen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, wobei die markierten Knoten in umgekehrter Reihenfolge einer Tiefensuche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de-DE" dirty="0"/>
                  <a:t> betrachtet werden, liegen </a:t>
                </a:r>
                <a:r>
                  <a:rPr lang="de-DE"/>
                  <a:t>die Knoten, die </a:t>
                </a:r>
                <a:r>
                  <a:rPr lang="de-DE" dirty="0"/>
                  <a:t>bei jedem Aufruf der rekursiven Methode im Konstruktor erreicht werden, in einer starken Zusammenhangskomponente.</a:t>
                </a:r>
              </a:p>
              <a:p>
                <a:r>
                  <a:rPr lang="de-DE" b="1" dirty="0"/>
                  <a:t>Beweis</a:t>
                </a:r>
                <a:r>
                  <a:rPr lang="de-DE" dirty="0"/>
                  <a:t>: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b="1" dirty="0"/>
                  <a:t>Jeder Knoten </a:t>
                </a:r>
                <a14:m>
                  <m:oMath xmlns:m="http://schemas.openxmlformats.org/officeDocument/2006/math">
                    <m:r>
                      <a:rPr lang="de-DE" sz="12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200" b="1" dirty="0"/>
                  <a:t>, der mit </a:t>
                </a:r>
                <a14:m>
                  <m:oMath xmlns:m="http://schemas.openxmlformats.org/officeDocument/2006/math">
                    <m:r>
                      <a:rPr lang="de-DE" sz="12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de-DE" sz="1200" b="1" dirty="0"/>
                  <a:t> in einer starken Zusammenhangskomponente liegt, wird durch den Aufruf von </a:t>
                </a:r>
                <a:r>
                  <a:rPr lang="de-DE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</a:t>
                </a:r>
                <a:r>
                  <a:rPr lang="de-DE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(G,s)</a:t>
                </a:r>
                <a:r>
                  <a:rPr lang="de-DE" sz="1200" b="1" dirty="0"/>
                  <a:t> im Konstruktor erreicht</a:t>
                </a:r>
                <a:r>
                  <a:rPr lang="de-DE" sz="1200" dirty="0"/>
                  <a:t>. Nehmen wir an, </a:t>
                </a:r>
                <a14:m>
                  <m:oMath xmlns:m="http://schemas.openxmlformats.org/officeDocument/2006/math">
                    <m:r>
                      <a:rPr lang="de-DE" sz="1200" b="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würde nicht erreicht weil </a:t>
                </a:r>
                <a14:m>
                  <m:oMath xmlns:m="http://schemas.openxmlformats.org/officeDocument/2006/math">
                    <m:r>
                      <a:rPr lang="de-DE" sz="1200" b="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schon markiert war. Da beide stark verbunden sind, wäre dann aber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markiert und würde nicht im Konstruktor aufgerufen. Widerspruch!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de-DE" sz="1200" b="1" dirty="0"/>
                  <a:t>Jeder Knoten </a:t>
                </a:r>
                <a14:m>
                  <m:oMath xmlns:m="http://schemas.openxmlformats.org/officeDocument/2006/math">
                    <m:r>
                      <a:rPr lang="de-DE" sz="12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de-DE" sz="1200" b="1" dirty="0"/>
                  <a:t>, der durch den Aufruf von </a:t>
                </a:r>
                <a:r>
                  <a:rPr lang="de-DE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</a:t>
                </a:r>
                <a:r>
                  <a:rPr lang="de-DE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(G,s)</a:t>
                </a:r>
                <a:r>
                  <a:rPr lang="de-DE" sz="1200" b="1" dirty="0"/>
                  <a:t> im Konstruktor erreicht</a:t>
                </a:r>
                <a:r>
                  <a:rPr lang="de-DE" sz="1200" dirty="0"/>
                  <a:t>, </a:t>
                </a:r>
                <a:r>
                  <a:rPr lang="de-DE" sz="1200" b="1" dirty="0"/>
                  <a:t>liegt mit </a:t>
                </a:r>
                <a14:m>
                  <m:oMath xmlns:m="http://schemas.openxmlformats.org/officeDocument/2006/math">
                    <m:r>
                      <a:rPr lang="de-DE" sz="1200" b="1" i="1" dirty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de-DE" sz="1200" b="1" dirty="0"/>
                  <a:t> in einer starken Zusammenhangskomponente</a:t>
                </a:r>
                <a:r>
                  <a:rPr lang="de-DE" sz="1200" dirty="0"/>
                  <a:t>. </a:t>
                </a:r>
              </a:p>
              <a:p>
                <a:pPr marL="881062" lvl="2" indent="-342900"/>
                <a:r>
                  <a:rPr lang="de-DE" sz="1200" dirty="0"/>
                  <a:t>Offensichtlich gibt es einen Pfad von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zu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, weil der Aufruf </a:t>
                </a:r>
                <a:r>
                  <a:rPr lang="de-DE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dfs</a:t>
                </a:r>
                <a:r>
                  <a:rPr lang="de-DE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(G,s)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erreicht.</a:t>
                </a:r>
              </a:p>
              <a:p>
                <a:pPr marL="881062" lvl="2" indent="-342900"/>
                <a:r>
                  <a:rPr lang="de-DE" sz="1200" dirty="0"/>
                  <a:t>Zu zeigen: Es gibt einen Pfad von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zu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in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de-DE" sz="1200" dirty="0"/>
                  <a:t> es gibt einen Pfad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sz="1200" dirty="0"/>
                  <a:t> zu </a:t>
                </a:r>
                <a14:m>
                  <m:oMath xmlns:m="http://schemas.openxmlformats.org/officeDocument/2006/math">
                    <m:r>
                      <a:rPr lang="de-DE" sz="12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sz="1200" dirty="0"/>
                  <a:t> in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de-DE" sz="1200" dirty="0"/>
              </a:p>
              <a:p>
                <a:pPr marL="881062" lvl="2" indent="-342900"/>
                <a:r>
                  <a:rPr lang="de-DE" sz="1200" dirty="0"/>
                  <a:t>Umgekehrte Reihenfolge einer Tiefensuche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de-DE" sz="1200" dirty="0"/>
                  <a:t> impliziert aber, dass es diesen Pfad gibt!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0735B0A-094F-4A73-EBE3-2B293B696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048F4FC-7320-EEB1-C0E0-C81F6DFC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Beweis der Korrektheit des </a:t>
            </a:r>
            <a:r>
              <a:rPr lang="de-DE" dirty="0" err="1"/>
              <a:t>Kosaraju-Sharir</a:t>
            </a:r>
            <a:r>
              <a:rPr lang="de-DE" dirty="0"/>
              <a:t> Algorithmus</a:t>
            </a:r>
          </a:p>
        </p:txBody>
      </p:sp>
    </p:spTree>
    <p:extLst>
      <p:ext uri="{BB962C8B-B14F-4D97-AF65-F5344CB8AC3E}">
        <p14:creationId xmlns:p14="http://schemas.microsoft.com/office/powerpoint/2010/main" val="29656996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1B570C-CB12-D86A-69B2-9391939C8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1960</a:t>
            </a:r>
            <a:r>
              <a:rPr lang="de-DE" dirty="0"/>
              <a:t>: Schlüsselproblem des </a:t>
            </a:r>
            <a:r>
              <a:rPr lang="en-US" i="1" dirty="0"/>
              <a:t>Operation Research</a:t>
            </a:r>
          </a:p>
          <a:p>
            <a:pPr lvl="1"/>
            <a:r>
              <a:rPr lang="de-DE" sz="1200" dirty="0"/>
              <a:t>Viele </a:t>
            </a:r>
            <a:r>
              <a:rPr lang="en-US" sz="1200" i="1" dirty="0"/>
              <a:t>greedy</a:t>
            </a:r>
            <a:r>
              <a:rPr lang="de-DE" sz="1200" dirty="0"/>
              <a:t> Algorithmen wurden vorgeschlagen</a:t>
            </a:r>
          </a:p>
          <a:p>
            <a:pPr lvl="1"/>
            <a:r>
              <a:rPr lang="de-DE" sz="1200" dirty="0"/>
              <a:t>Komplexitätsanalysen nicht durchgeführt.</a:t>
            </a:r>
          </a:p>
          <a:p>
            <a:r>
              <a:rPr lang="de-DE" b="1" dirty="0"/>
              <a:t>1972</a:t>
            </a:r>
            <a:r>
              <a:rPr lang="de-DE" dirty="0"/>
              <a:t>: Erster linearer Algorithmus mit Tiefensuche (</a:t>
            </a:r>
            <a:r>
              <a:rPr lang="de-DE" dirty="0" err="1"/>
              <a:t>Tarjan‘s</a:t>
            </a:r>
            <a:r>
              <a:rPr lang="de-DE" dirty="0"/>
              <a:t>)</a:t>
            </a:r>
          </a:p>
          <a:p>
            <a:pPr lvl="1"/>
            <a:r>
              <a:rPr lang="de-DE" sz="1200" dirty="0"/>
              <a:t>Klassischer Algorithmus</a:t>
            </a:r>
          </a:p>
          <a:p>
            <a:pPr lvl="1"/>
            <a:r>
              <a:rPr lang="de-DE" sz="1200" dirty="0"/>
              <a:t>Schwer verständlich aber Bedeutung von Tiefensuche</a:t>
            </a:r>
          </a:p>
          <a:p>
            <a:r>
              <a:rPr lang="de-DE" b="1" dirty="0"/>
              <a:t>1980s</a:t>
            </a:r>
            <a:r>
              <a:rPr lang="de-DE" dirty="0"/>
              <a:t>: Zwei-phasen Algorithmus mit Tiefensuche (</a:t>
            </a:r>
            <a:r>
              <a:rPr lang="de-DE" dirty="0" err="1"/>
              <a:t>Kosaraju-Sharir</a:t>
            </a:r>
            <a:r>
              <a:rPr lang="de-DE" dirty="0"/>
              <a:t>)</a:t>
            </a:r>
          </a:p>
          <a:p>
            <a:pPr lvl="1"/>
            <a:r>
              <a:rPr lang="de-DE" sz="1200" dirty="0"/>
              <a:t>Klassischer Algorithmus</a:t>
            </a:r>
          </a:p>
          <a:p>
            <a:pPr lvl="1"/>
            <a:r>
              <a:rPr lang="de-DE" sz="1200" dirty="0"/>
              <a:t>Rao </a:t>
            </a:r>
            <a:r>
              <a:rPr lang="de-DE" sz="1200" dirty="0" err="1"/>
              <a:t>Kosaraju</a:t>
            </a:r>
            <a:r>
              <a:rPr lang="de-DE" sz="1200" dirty="0"/>
              <a:t> entdeckte ihn als Teil seiner Vorlesung 1978 (aber hat ihn nie publiziert!)</a:t>
            </a:r>
          </a:p>
          <a:p>
            <a:pPr lvl="1"/>
            <a:r>
              <a:rPr lang="de-DE" sz="1200" dirty="0"/>
              <a:t>Micha </a:t>
            </a:r>
            <a:r>
              <a:rPr lang="de-DE" sz="1200" dirty="0" err="1"/>
              <a:t>Sharir</a:t>
            </a:r>
            <a:r>
              <a:rPr lang="de-DE" sz="1200" dirty="0"/>
              <a:t> entdeckte ihn und publizierte das Verfahren 1981</a:t>
            </a:r>
          </a:p>
          <a:p>
            <a:pPr lvl="1"/>
            <a:r>
              <a:rPr lang="de-DE" sz="1200" dirty="0"/>
              <a:t>Später wiederendeckt in russischer Wissenschaftsliteratur von 1972 (!)</a:t>
            </a:r>
          </a:p>
          <a:p>
            <a:r>
              <a:rPr lang="de-DE" b="1" dirty="0"/>
              <a:t>1990s</a:t>
            </a:r>
            <a:r>
              <a:rPr lang="de-DE" dirty="0"/>
              <a:t>: Noch schnellere (fast-lineare) Algorithmen</a:t>
            </a:r>
          </a:p>
          <a:p>
            <a:pPr lvl="1"/>
            <a:r>
              <a:rPr lang="de-DE" sz="1200" dirty="0" err="1"/>
              <a:t>Cheriyan</a:t>
            </a:r>
            <a:r>
              <a:rPr lang="de-DE" sz="1200" dirty="0"/>
              <a:t>-Mehlhorn: Ein-Pass Algorithmus der praktisch linear (aber komplex) 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EDF0F-D844-949E-584D-75FCB87F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  <a:r>
              <a:rPr lang="de-DE" dirty="0" err="1"/>
              <a:t>Kosaraju-Sharir</a:t>
            </a:r>
            <a:r>
              <a:rPr lang="de-DE" dirty="0"/>
              <a:t> Algorithmus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1F0B3-73C5-9E04-013E-0C3B13B39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780" y="1131590"/>
            <a:ext cx="57846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F8B1F-E7D3-13D1-ED46-E53C2C12D7AD}"/>
              </a:ext>
            </a:extLst>
          </p:cNvPr>
          <p:cNvSpPr txBox="1"/>
          <p:nvPr/>
        </p:nvSpPr>
        <p:spPr bwMode="gray">
          <a:xfrm>
            <a:off x="7559576" y="2021680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Robert </a:t>
            </a:r>
            <a:r>
              <a:rPr lang="en-US" sz="800" b="1" dirty="0" err="1"/>
              <a:t>Tarjan</a:t>
            </a:r>
            <a:br>
              <a:rPr lang="en-US" sz="800" b="1" dirty="0"/>
            </a:br>
            <a:r>
              <a:rPr lang="en-US" sz="800" b="1" dirty="0"/>
              <a:t>(1948 – 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7A69B1-BB27-A4F0-300F-48442054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360075"/>
            <a:ext cx="735856" cy="83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C20AE1-2442-024A-B73B-D93A16067A85}"/>
              </a:ext>
            </a:extLst>
          </p:cNvPr>
          <p:cNvSpPr txBox="1"/>
          <p:nvPr/>
        </p:nvSpPr>
        <p:spPr bwMode="gray">
          <a:xfrm>
            <a:off x="7153796" y="3197844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S. Rao </a:t>
            </a:r>
            <a:r>
              <a:rPr lang="en-US" sz="800" b="1" dirty="0" err="1"/>
              <a:t>Kosaraju</a:t>
            </a:r>
            <a:br>
              <a:rPr lang="en-US" sz="800" b="1" dirty="0"/>
            </a:br>
            <a:r>
              <a:rPr lang="en-US" sz="800" b="1" dirty="0"/>
              <a:t>(1943 – 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462B3CB-723B-17C3-A036-57D44CF72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4" t="11901" r="30192" b="43277"/>
          <a:stretch/>
        </p:blipFill>
        <p:spPr bwMode="auto">
          <a:xfrm>
            <a:off x="8134201" y="2366744"/>
            <a:ext cx="786665" cy="82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CEF5BB-EFFD-2FFB-C668-B4EBD44AE780}"/>
              </a:ext>
            </a:extLst>
          </p:cNvPr>
          <p:cNvSpPr txBox="1"/>
          <p:nvPr/>
        </p:nvSpPr>
        <p:spPr bwMode="gray">
          <a:xfrm>
            <a:off x="8034343" y="322444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Micha </a:t>
            </a:r>
            <a:r>
              <a:rPr lang="en-US" sz="800" b="1" dirty="0" err="1"/>
              <a:t>Sharir</a:t>
            </a:r>
            <a:br>
              <a:rPr lang="en-US" sz="800" b="1" dirty="0"/>
            </a:br>
            <a:r>
              <a:rPr lang="en-US" sz="800" b="1" dirty="0"/>
              <a:t>(1950 – )</a:t>
            </a:r>
          </a:p>
        </p:txBody>
      </p:sp>
    </p:spTree>
    <p:extLst>
      <p:ext uri="{BB962C8B-B14F-4D97-AF65-F5344CB8AC3E}">
        <p14:creationId xmlns:p14="http://schemas.microsoft.com/office/powerpoint/2010/main" val="2388894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532F23-E8E1-574D-AF57-895C73CEF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Gerichtete Graphen</a:t>
            </a:r>
          </a:p>
          <a:p>
            <a:pPr lvl="1"/>
            <a:r>
              <a:rPr lang="de-DE" sz="1200" dirty="0"/>
              <a:t>Weit verbreitet wenn es Richtungen in der Abhängigkeit zweier Entitäten gibt</a:t>
            </a:r>
          </a:p>
          <a:p>
            <a:pPr lvl="1"/>
            <a:r>
              <a:rPr lang="de-DE" sz="1200" dirty="0"/>
              <a:t>Alle Algorithmen der Erreichbarkeit (Tiefensuche &amp; Breitensuche) funktionieren analog</a:t>
            </a:r>
          </a:p>
          <a:p>
            <a:r>
              <a:rPr lang="de-DE" b="1" dirty="0"/>
              <a:t>Zyklen</a:t>
            </a:r>
          </a:p>
          <a:p>
            <a:pPr lvl="1"/>
            <a:r>
              <a:rPr lang="de-DE" sz="1200" dirty="0"/>
              <a:t>Zentrale Bedeutung bei Aufgabenplanung (</a:t>
            </a:r>
            <a:r>
              <a:rPr lang="en-US" sz="1200" i="1" dirty="0"/>
              <a:t>scheduling</a:t>
            </a:r>
            <a:r>
              <a:rPr lang="de-DE" sz="1200" dirty="0"/>
              <a:t>) ist Zyklen zu erkennen</a:t>
            </a:r>
          </a:p>
          <a:p>
            <a:pPr lvl="1"/>
            <a:r>
              <a:rPr lang="de-DE" sz="1200" dirty="0"/>
              <a:t>Es gibt exponentiell viele Zyklen aber mit Tiefensuche können wir einen in linearer Zeit finden!</a:t>
            </a:r>
            <a:endParaRPr lang="de-DE" dirty="0"/>
          </a:p>
          <a:p>
            <a:r>
              <a:rPr lang="de-DE" b="1" dirty="0"/>
              <a:t>Topologisches Sortieren</a:t>
            </a:r>
          </a:p>
          <a:p>
            <a:pPr lvl="1"/>
            <a:r>
              <a:rPr lang="de-DE" sz="1200" dirty="0"/>
              <a:t>Knotenordnung bei azyklische gerichtete Graph (DAG), so dass Kanten immer „nach vorn“ zeigen</a:t>
            </a:r>
          </a:p>
          <a:p>
            <a:pPr lvl="1"/>
            <a:r>
              <a:rPr lang="de-DE" sz="1200" dirty="0"/>
              <a:t>Tiefensuche auch hier die algorithmische Lösung mit linearem Zeitaufwand</a:t>
            </a:r>
          </a:p>
          <a:p>
            <a:r>
              <a:rPr lang="de-DE" b="1" dirty="0"/>
              <a:t>(Stark) zusammenhängende Komponenten</a:t>
            </a:r>
          </a:p>
          <a:p>
            <a:pPr lvl="1"/>
            <a:r>
              <a:rPr lang="de-DE" sz="1200" dirty="0"/>
              <a:t>Verallgemeinerung des Konzepts von “Verbundenheit“ in gerichteten Graphen</a:t>
            </a:r>
          </a:p>
          <a:p>
            <a:pPr lvl="1"/>
            <a:r>
              <a:rPr lang="de-DE" sz="1200" dirty="0"/>
              <a:t>Lösungsalgorithmus: Tiefensuche!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FA933-2829-9C40-A824-60A1BE34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036360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1" dirty="0"/>
              <a:t>Begriffe</a:t>
            </a:r>
          </a:p>
          <a:p>
            <a:r>
              <a:rPr lang="de-DE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8020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16962B4-3B93-D69C-87CE-2C46FD41159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07843" y="1239837"/>
                <a:ext cx="5817974" cy="3795662"/>
              </a:xfrm>
            </p:spPr>
            <p:txBody>
              <a:bodyPr/>
              <a:lstStyle/>
              <a:p>
                <a:r>
                  <a:rPr lang="de-DE" b="1" dirty="0"/>
                  <a:t>Definition (Graph)</a:t>
                </a:r>
                <a:r>
                  <a:rPr lang="de-DE" dirty="0"/>
                  <a:t>. Ein </a:t>
                </a:r>
                <a:r>
                  <a:rPr lang="de-DE" b="1" dirty="0"/>
                  <a:t>Graph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besteht aus einer Menge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von Knoten (</a:t>
                </a:r>
                <a:r>
                  <a:rPr lang="en-US" i="1" dirty="0"/>
                  <a:t>vertices, nodes</a:t>
                </a:r>
                <a:r>
                  <a:rPr lang="de-DE" dirty="0"/>
                  <a:t>) und einer Menge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de-DE" i="1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de-DE" i="1" dirty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de-DE" dirty="0"/>
                  <a:t> von Kanten. </a:t>
                </a:r>
              </a:p>
              <a:p>
                <a:r>
                  <a:rPr lang="de-DE" b="1" dirty="0"/>
                  <a:t>Definition (Gerichteter Graph)</a:t>
                </a:r>
                <a:r>
                  <a:rPr lang="de-DE" dirty="0"/>
                  <a:t>. Ein Graph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de-DE" dirty="0"/>
                  <a:t> ist ungerichtet falls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 err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. Andernfalls sprechen wir von einem gerichteten Graphen (</a:t>
                </a:r>
                <a:r>
                  <a:rPr lang="en-US" i="1" dirty="0"/>
                  <a:t>digraph</a:t>
                </a:r>
                <a:r>
                  <a:rPr lang="de-DE" dirty="0"/>
                  <a:t>).</a:t>
                </a:r>
                <a:endParaRPr lang="de-DE" b="1" noProof="0" dirty="0"/>
              </a:p>
              <a:p>
                <a:r>
                  <a:rPr lang="de-DE" b="1" noProof="0" dirty="0"/>
                  <a:t>Definition (Pfad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Eine Folge von Kanten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heißt </a:t>
                </a:r>
                <a:r>
                  <a:rPr lang="de-DE" b="1" dirty="0"/>
                  <a:t>gerichteter P</a:t>
                </a:r>
                <a:r>
                  <a:rPr lang="de-DE" b="1" noProof="0" dirty="0"/>
                  <a:t>fad der Länge </a:t>
                </a:r>
                <a14:m>
                  <m:oMath xmlns:m="http://schemas.openxmlformats.org/officeDocument/2006/math"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de-DE" b="1" i="1" noProof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0" dirty="0"/>
                  <a:t>genau dann wenn </a:t>
                </a:r>
                <a:r>
                  <a:rPr lang="de-DE" dirty="0"/>
                  <a:t>für alle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:</a:t>
                </a:r>
                <a:r>
                  <a:rPr lang="de-DE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′′)</m:t>
                    </m:r>
                  </m:oMath>
                </a14:m>
                <a:r>
                  <a:rPr lang="de-DE" noProof="0" dirty="0"/>
                  <a:t>. </a:t>
                </a:r>
              </a:p>
              <a:p>
                <a:r>
                  <a:rPr lang="de-DE" b="1" noProof="0" dirty="0"/>
                  <a:t>Definition (Zyklus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Ein Pfad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heißt </a:t>
                </a:r>
                <a:r>
                  <a:rPr lang="de-DE" b="1" noProof="0" dirty="0"/>
                  <a:t>zyklisch </a:t>
                </a:r>
                <a:r>
                  <a:rPr lang="de-DE" dirty="0"/>
                  <a:t>genau dann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de-DE" noProof="0" dirty="0"/>
                  <a:t> (das heißt, der erste und letzte Knoten im Pfad sind identisch).</a:t>
                </a:r>
              </a:p>
              <a:p>
                <a:r>
                  <a:rPr lang="de-DE" b="1" noProof="0" dirty="0"/>
                  <a:t>Definition (Verbundenheit</a:t>
                </a:r>
                <a:r>
                  <a:rPr lang="de-DE" b="1" dirty="0"/>
                  <a:t>)</a:t>
                </a:r>
                <a:r>
                  <a:rPr lang="de-DE" dirty="0"/>
                  <a:t>. </a:t>
                </a:r>
                <a:r>
                  <a:rPr lang="de-DE" noProof="0" dirty="0"/>
                  <a:t>Zwei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noProof="0" dirty="0"/>
                  <a:t> sind </a:t>
                </a:r>
                <a:r>
                  <a:rPr lang="de-DE" b="1" noProof="0" dirty="0"/>
                  <a:t>verbunden</a:t>
                </a:r>
                <a:r>
                  <a:rPr lang="de-DE" noProof="0" dirty="0"/>
                  <a:t> wenn ein Pfad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noProof="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i="1" noProof="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noProof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noProof="0" dirty="0"/>
                  <a:t> existiert so dass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 noProof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e-DE" noProof="0" dirty="0"/>
                  <a:t>.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16962B4-3B93-D69C-87CE-2C46FD411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07843" y="1239837"/>
                <a:ext cx="5817974" cy="3795662"/>
              </a:xfrm>
              <a:blipFill>
                <a:blip r:embed="rId2"/>
                <a:stretch>
                  <a:fillRect t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3F2E4C7-690E-0143-19D1-0BE5560E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Gerichtete Graphen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B36923-8AB0-FAAE-B928-68DD48F0D909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 bwMode="gray">
          <a:xfrm>
            <a:off x="6493167" y="2081093"/>
            <a:ext cx="93906" cy="124892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852459-BEA7-92C7-A480-6BB6F7254677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 bwMode="gray">
          <a:xfrm>
            <a:off x="6569543" y="2049457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84F9F7-7054-A54E-8B35-A928B75B9156}"/>
              </a:ext>
            </a:extLst>
          </p:cNvPr>
          <p:cNvCxnSpPr>
            <a:cxnSpLocks/>
            <a:stCxn id="46" idx="7"/>
            <a:endCxn id="44" idx="3"/>
          </p:cNvCxnSpPr>
          <p:nvPr/>
        </p:nvCxnSpPr>
        <p:spPr bwMode="gray">
          <a:xfrm flipV="1">
            <a:off x="6519639" y="2693760"/>
            <a:ext cx="140310" cy="35130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8F5C38-C1ED-DCF7-65CC-BFA0227A35B1}"/>
              </a:ext>
            </a:extLst>
          </p:cNvPr>
          <p:cNvCxnSpPr>
            <a:cxnSpLocks/>
            <a:stCxn id="46" idx="6"/>
            <a:endCxn id="48" idx="3"/>
          </p:cNvCxnSpPr>
          <p:nvPr/>
        </p:nvCxnSpPr>
        <p:spPr bwMode="gray">
          <a:xfrm flipV="1">
            <a:off x="6551275" y="2981792"/>
            <a:ext cx="433372" cy="139648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F46CC3-8A78-5CE4-5989-EA6EA4C587EA}"/>
              </a:ext>
            </a:extLst>
          </p:cNvPr>
          <p:cNvCxnSpPr>
            <a:cxnSpLocks/>
            <a:stCxn id="42" idx="3"/>
            <a:endCxn id="46" idx="0"/>
          </p:cNvCxnSpPr>
          <p:nvPr/>
        </p:nvCxnSpPr>
        <p:spPr bwMode="gray">
          <a:xfrm>
            <a:off x="6416791" y="2049457"/>
            <a:ext cx="26472" cy="963971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A63D8B-FEA4-F518-4B3C-3D7F38A68849}"/>
              </a:ext>
            </a:extLst>
          </p:cNvPr>
          <p:cNvCxnSpPr>
            <a:cxnSpLocks/>
            <a:stCxn id="42" idx="6"/>
            <a:endCxn id="47" idx="1"/>
          </p:cNvCxnSpPr>
          <p:nvPr/>
        </p:nvCxnSpPr>
        <p:spPr bwMode="gray">
          <a:xfrm>
            <a:off x="6601179" y="1973081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3ACE9C-AB35-819A-2FED-2B35E8CA0B2F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 bwMode="gray">
          <a:xfrm flipH="1">
            <a:off x="7061023" y="2223093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2C8BA1-AC4F-C4E3-1E3A-B163978011D3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 bwMode="gray">
          <a:xfrm>
            <a:off x="6812701" y="2693760"/>
            <a:ext cx="171946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B6C6FD-90CB-6C50-2A31-AA070CFA463C}"/>
              </a:ext>
            </a:extLst>
          </p:cNvPr>
          <p:cNvCxnSpPr>
            <a:cxnSpLocks/>
            <a:stCxn id="51" idx="2"/>
            <a:endCxn id="50" idx="6"/>
          </p:cNvCxnSpPr>
          <p:nvPr/>
        </p:nvCxnSpPr>
        <p:spPr bwMode="gray">
          <a:xfrm flipH="1">
            <a:off x="7904394" y="2827611"/>
            <a:ext cx="206423" cy="0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29B00E-66E5-B358-906D-0FBA0AA7242D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 bwMode="gray">
          <a:xfrm>
            <a:off x="7796382" y="2935623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340AA5-EB5F-9343-842B-DFFE8F3D037A}"/>
              </a:ext>
            </a:extLst>
          </p:cNvPr>
          <p:cNvCxnSpPr>
            <a:cxnSpLocks/>
            <a:stCxn id="54" idx="2"/>
            <a:endCxn id="53" idx="6"/>
          </p:cNvCxnSpPr>
          <p:nvPr/>
        </p:nvCxnSpPr>
        <p:spPr bwMode="gray">
          <a:xfrm flipH="1">
            <a:off x="7904394" y="3226574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D878A7-B82B-87BC-AC15-9D8866008AF0}"/>
              </a:ext>
            </a:extLst>
          </p:cNvPr>
          <p:cNvCxnSpPr>
            <a:cxnSpLocks/>
            <a:stCxn id="50" idx="5"/>
            <a:endCxn id="54" idx="1"/>
          </p:cNvCxnSpPr>
          <p:nvPr/>
        </p:nvCxnSpPr>
        <p:spPr bwMode="gray">
          <a:xfrm>
            <a:off x="7872758" y="2903987"/>
            <a:ext cx="269695" cy="246211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5F47DE-4B30-4373-0EE2-07DE02AEF4E6}"/>
              </a:ext>
            </a:extLst>
          </p:cNvPr>
          <p:cNvCxnSpPr>
            <a:cxnSpLocks/>
            <a:stCxn id="47" idx="7"/>
            <a:endCxn id="49" idx="1"/>
          </p:cNvCxnSpPr>
          <p:nvPr/>
        </p:nvCxnSpPr>
        <p:spPr bwMode="gray">
          <a:xfrm flipV="1">
            <a:off x="7451335" y="2036952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DBECEC9-3535-C6DC-B140-3DCAD047B2C5}"/>
              </a:ext>
            </a:extLst>
          </p:cNvPr>
          <p:cNvSpPr/>
          <p:nvPr/>
        </p:nvSpPr>
        <p:spPr bwMode="gray">
          <a:xfrm>
            <a:off x="6385155" y="18650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5E912A9-260C-D40A-0155-F3398EE4CD68}"/>
              </a:ext>
            </a:extLst>
          </p:cNvPr>
          <p:cNvSpPr/>
          <p:nvPr/>
        </p:nvSpPr>
        <p:spPr bwMode="gray">
          <a:xfrm>
            <a:off x="6479061" y="220598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A2C88F-71F4-552E-F75E-0205DD20FF06}"/>
              </a:ext>
            </a:extLst>
          </p:cNvPr>
          <p:cNvSpPr/>
          <p:nvPr/>
        </p:nvSpPr>
        <p:spPr bwMode="gray">
          <a:xfrm>
            <a:off x="6628313" y="25093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D1E5E7-8385-2CC9-2C0E-FEBA37815338}"/>
              </a:ext>
            </a:extLst>
          </p:cNvPr>
          <p:cNvSpPr/>
          <p:nvPr/>
        </p:nvSpPr>
        <p:spPr bwMode="gray">
          <a:xfrm>
            <a:off x="6844337" y="215310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35A889-2288-08B1-BC7F-FF4C7BF328B2}"/>
              </a:ext>
            </a:extLst>
          </p:cNvPr>
          <p:cNvSpPr/>
          <p:nvPr/>
        </p:nvSpPr>
        <p:spPr bwMode="gray">
          <a:xfrm>
            <a:off x="6335251" y="30134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ABEB786-F944-4E8F-4A8F-34F8438AEC9C}"/>
              </a:ext>
            </a:extLst>
          </p:cNvPr>
          <p:cNvSpPr/>
          <p:nvPr/>
        </p:nvSpPr>
        <p:spPr bwMode="gray">
          <a:xfrm>
            <a:off x="7266947" y="200706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EEBEB23-BBB4-780C-1295-2469F4C6BF4A}"/>
              </a:ext>
            </a:extLst>
          </p:cNvPr>
          <p:cNvSpPr/>
          <p:nvPr/>
        </p:nvSpPr>
        <p:spPr bwMode="gray">
          <a:xfrm>
            <a:off x="6953011" y="279740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4EDABE-BB2B-7B1C-B14B-762949968688}"/>
              </a:ext>
            </a:extLst>
          </p:cNvPr>
          <p:cNvSpPr/>
          <p:nvPr/>
        </p:nvSpPr>
        <p:spPr bwMode="gray">
          <a:xfrm>
            <a:off x="7705580" y="200531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459C6D-6781-2B5C-4712-CB44FEE1F36E}"/>
              </a:ext>
            </a:extLst>
          </p:cNvPr>
          <p:cNvSpPr/>
          <p:nvPr/>
        </p:nvSpPr>
        <p:spPr bwMode="gray">
          <a:xfrm>
            <a:off x="7688370" y="271959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FAE136B-08B0-27B6-19C8-DE45DF970087}"/>
              </a:ext>
            </a:extLst>
          </p:cNvPr>
          <p:cNvSpPr/>
          <p:nvPr/>
        </p:nvSpPr>
        <p:spPr bwMode="gray">
          <a:xfrm>
            <a:off x="8110817" y="271959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F89EC1C-6F47-2B36-4F0C-EB722590E1CC}"/>
              </a:ext>
            </a:extLst>
          </p:cNvPr>
          <p:cNvSpPr/>
          <p:nvPr/>
        </p:nvSpPr>
        <p:spPr bwMode="gray">
          <a:xfrm>
            <a:off x="8284497" y="200531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5ED9A2-847C-CDB6-19FC-16CEAE89B992}"/>
              </a:ext>
            </a:extLst>
          </p:cNvPr>
          <p:cNvSpPr/>
          <p:nvPr/>
        </p:nvSpPr>
        <p:spPr bwMode="gray">
          <a:xfrm>
            <a:off x="7688370" y="31185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A224B89-B8CD-56EE-0ECC-4359B5B81B33}"/>
              </a:ext>
            </a:extLst>
          </p:cNvPr>
          <p:cNvSpPr/>
          <p:nvPr/>
        </p:nvSpPr>
        <p:spPr bwMode="gray">
          <a:xfrm>
            <a:off x="8110817" y="31185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8AC1FA-6CE8-4344-DC0B-DF84ECE4F0A9}"/>
              </a:ext>
            </a:extLst>
          </p:cNvPr>
          <p:cNvCxnSpPr>
            <a:cxnSpLocks/>
            <a:stCxn id="44" idx="7"/>
            <a:endCxn id="45" idx="4"/>
          </p:cNvCxnSpPr>
          <p:nvPr/>
        </p:nvCxnSpPr>
        <p:spPr bwMode="gray">
          <a:xfrm flipV="1">
            <a:off x="6812701" y="2369125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4ADCA4-C617-BFC1-0C16-41FFBB624AD8}"/>
              </a:ext>
            </a:extLst>
          </p:cNvPr>
          <p:cNvCxnSpPr>
            <a:cxnSpLocks/>
            <a:stCxn id="45" idx="3"/>
            <a:endCxn id="44" idx="0"/>
          </p:cNvCxnSpPr>
          <p:nvPr/>
        </p:nvCxnSpPr>
        <p:spPr bwMode="gray">
          <a:xfrm flipH="1">
            <a:off x="6736325" y="2337489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1777BE3-1F81-0AF4-09F8-FA7BBD481E23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 bwMode="gray">
          <a:xfrm flipV="1">
            <a:off x="7482971" y="2113328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3FFD37C-64CB-2AE8-2DB8-830720B03151}"/>
              </a:ext>
            </a:extLst>
          </p:cNvPr>
          <p:cNvCxnSpPr>
            <a:cxnSpLocks/>
            <a:stCxn id="47" idx="0"/>
            <a:endCxn id="52" idx="0"/>
          </p:cNvCxnSpPr>
          <p:nvPr/>
        </p:nvCxnSpPr>
        <p:spPr bwMode="gray">
          <a:xfrm rot="5400000" flipH="1" flipV="1">
            <a:off x="7882858" y="1497418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FE3C4E9-5553-C268-4E12-4DB603C25507}"/>
              </a:ext>
            </a:extLst>
          </p:cNvPr>
          <p:cNvCxnSpPr>
            <a:cxnSpLocks/>
            <a:stCxn id="47" idx="5"/>
            <a:endCxn id="50" idx="1"/>
          </p:cNvCxnSpPr>
          <p:nvPr/>
        </p:nvCxnSpPr>
        <p:spPr bwMode="gray">
          <a:xfrm>
            <a:off x="7451335" y="2191457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CE67E1-0EF3-C2B5-5FDF-351CD5E85737}"/>
              </a:ext>
            </a:extLst>
          </p:cNvPr>
          <p:cNvCxnSpPr>
            <a:cxnSpLocks/>
            <a:stCxn id="52" idx="4"/>
            <a:endCxn id="50" idx="7"/>
          </p:cNvCxnSpPr>
          <p:nvPr/>
        </p:nvCxnSpPr>
        <p:spPr bwMode="gray">
          <a:xfrm flipH="1">
            <a:off x="7872758" y="2221340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44D0676-055F-21DE-348F-7A3A865F10BD}"/>
              </a:ext>
            </a:extLst>
          </p:cNvPr>
          <p:cNvCxnSpPr>
            <a:cxnSpLocks/>
            <a:stCxn id="54" idx="0"/>
            <a:endCxn id="51" idx="4"/>
          </p:cNvCxnSpPr>
          <p:nvPr/>
        </p:nvCxnSpPr>
        <p:spPr bwMode="gray">
          <a:xfrm flipV="1">
            <a:off x="8218829" y="2935623"/>
            <a:ext cx="0" cy="182939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0E07885-4161-624E-42D4-8B1865CA5735}"/>
              </a:ext>
            </a:extLst>
          </p:cNvPr>
          <p:cNvCxnSpPr>
            <a:cxnSpLocks/>
            <a:stCxn id="48" idx="5"/>
            <a:endCxn id="53" idx="1"/>
          </p:cNvCxnSpPr>
          <p:nvPr/>
        </p:nvCxnSpPr>
        <p:spPr bwMode="gray">
          <a:xfrm>
            <a:off x="7137399" y="2981792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EF031B4-E08F-802E-7D66-2018473D11A2}"/>
              </a:ext>
            </a:extLst>
          </p:cNvPr>
          <p:cNvSpPr txBox="1"/>
          <p:nvPr/>
        </p:nvSpPr>
        <p:spPr bwMode="gray">
          <a:xfrm>
            <a:off x="8555560" y="2771216"/>
            <a:ext cx="550971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gerichteter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Zyklus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ACDF1E2-EA07-5472-8016-532C18CCDEC4}"/>
              </a:ext>
            </a:extLst>
          </p:cNvPr>
          <p:cNvCxnSpPr>
            <a:cxnSpLocks/>
          </p:cNvCxnSpPr>
          <p:nvPr/>
        </p:nvCxnSpPr>
        <p:spPr bwMode="gray">
          <a:xfrm flipH="1">
            <a:off x="8383740" y="2981792"/>
            <a:ext cx="224793" cy="83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AF0CEC9-07F1-8704-62A5-6A16F8C1722D}"/>
              </a:ext>
            </a:extLst>
          </p:cNvPr>
          <p:cNvSpPr txBox="1"/>
          <p:nvPr/>
        </p:nvSpPr>
        <p:spPr bwMode="gray">
          <a:xfrm>
            <a:off x="7169035" y="1203598"/>
            <a:ext cx="1229203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Ausgangsgrad = 4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Eingangsgrad = 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6E024F-14A5-CCA1-CA4D-E040E069957D}"/>
              </a:ext>
            </a:extLst>
          </p:cNvPr>
          <p:cNvCxnSpPr>
            <a:cxnSpLocks/>
          </p:cNvCxnSpPr>
          <p:nvPr/>
        </p:nvCxnSpPr>
        <p:spPr bwMode="gray">
          <a:xfrm flipH="1">
            <a:off x="7305985" y="1477174"/>
            <a:ext cx="68974" cy="4874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A1DB8B5-2D3F-376E-696E-A46A29285114}"/>
              </a:ext>
            </a:extLst>
          </p:cNvPr>
          <p:cNvSpPr txBox="1"/>
          <p:nvPr/>
        </p:nvSpPr>
        <p:spPr bwMode="gray">
          <a:xfrm>
            <a:off x="5893627" y="1467638"/>
            <a:ext cx="105995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gerichteter Pfad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von 0 zu 2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1A26F00-3BCD-434B-0DA9-366DC9B73D2B}"/>
              </a:ext>
            </a:extLst>
          </p:cNvPr>
          <p:cNvCxnSpPr>
            <a:cxnSpLocks/>
          </p:cNvCxnSpPr>
          <p:nvPr/>
        </p:nvCxnSpPr>
        <p:spPr bwMode="gray">
          <a:xfrm>
            <a:off x="6098318" y="1669088"/>
            <a:ext cx="236933" cy="8086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856C69C-9EB9-B391-8B95-16DCC58194C4}"/>
              </a:ext>
            </a:extLst>
          </p:cNvPr>
          <p:cNvCxnSpPr>
            <a:cxnSpLocks/>
            <a:stCxn id="45" idx="5"/>
            <a:endCxn id="48" idx="0"/>
          </p:cNvCxnSpPr>
          <p:nvPr/>
        </p:nvCxnSpPr>
        <p:spPr bwMode="gray">
          <a:xfrm>
            <a:off x="7028725" y="2337489"/>
            <a:ext cx="32298" cy="459915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7F80647-FD81-5132-9E47-877E4969BCB3}"/>
              </a:ext>
            </a:extLst>
          </p:cNvPr>
          <p:cNvSpPr txBox="1"/>
          <p:nvPr/>
        </p:nvSpPr>
        <p:spPr bwMode="gray">
          <a:xfrm>
            <a:off x="6320777" y="3772127"/>
            <a:ext cx="1107925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digraph.h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702490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5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94" grpId="1"/>
      <p:bldP spid="97" grpId="1"/>
      <p:bldP spid="102" grpI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70A06B-FFD5-904A-B4B7-E7CE918CB0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Gerichtete Graphen</a:t>
            </a:r>
            <a:r>
              <a:rPr lang="de-DE" dirty="0"/>
              <a:t> in der </a:t>
            </a:r>
            <a:r>
              <a:rPr lang="de-DE" b="1" dirty="0"/>
              <a:t>echten Welt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Straßennetz (Einbahnstraßen)</a:t>
            </a:r>
          </a:p>
          <a:p>
            <a:pPr lvl="1"/>
            <a:r>
              <a:rPr lang="de-DE" dirty="0" err="1"/>
              <a:t>Webgraph</a:t>
            </a:r>
            <a:r>
              <a:rPr lang="de-DE" dirty="0"/>
              <a:t> (Links)</a:t>
            </a:r>
          </a:p>
          <a:p>
            <a:pPr lvl="1"/>
            <a:r>
              <a:rPr lang="de-DE" dirty="0"/>
              <a:t>Follower-Graph (</a:t>
            </a:r>
            <a:r>
              <a:rPr lang="de-DE" dirty="0">
                <a:hlinkClick r:id="rId2"/>
              </a:rPr>
              <a:t>Twitter</a:t>
            </a:r>
            <a:r>
              <a:rPr lang="de-DE" dirty="0"/>
              <a:t>)</a:t>
            </a:r>
          </a:p>
          <a:p>
            <a:r>
              <a:rPr lang="de-DE" b="1" dirty="0"/>
              <a:t>Probleme</a:t>
            </a:r>
            <a:r>
              <a:rPr lang="de-DE" dirty="0"/>
              <a:t> in gerichteten Graphen: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Zyklen finden (</a:t>
            </a:r>
            <a:r>
              <a:rPr lang="en-US" i="1" dirty="0"/>
              <a:t>directed cycle</a:t>
            </a:r>
            <a:r>
              <a:rPr lang="de-DE" dirty="0"/>
              <a:t>)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Knoten sortieren (</a:t>
            </a:r>
            <a:r>
              <a:rPr lang="en-US" i="1" dirty="0"/>
              <a:t>topological sort</a:t>
            </a:r>
            <a:r>
              <a:rPr lang="de-DE" dirty="0"/>
              <a:t>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Verbundenheit (</a:t>
            </a:r>
            <a:r>
              <a:rPr lang="en-US" i="1" dirty="0"/>
              <a:t>connectivity</a:t>
            </a:r>
            <a:r>
              <a:rPr lang="de-DE" dirty="0"/>
              <a:t>)</a:t>
            </a:r>
          </a:p>
          <a:p>
            <a:r>
              <a:rPr lang="de-DE" b="1" dirty="0"/>
              <a:t>Pfade finden</a:t>
            </a:r>
            <a:r>
              <a:rPr lang="de-DE" dirty="0"/>
              <a:t> in gerichteten Graphen ist </a:t>
            </a:r>
            <a:br>
              <a:rPr lang="de-DE" dirty="0"/>
            </a:br>
            <a:r>
              <a:rPr lang="de-DE" dirty="0"/>
              <a:t>identisch zu ungerichteten Graphen (Tiefen-</a:t>
            </a:r>
            <a:br>
              <a:rPr lang="de-DE" dirty="0"/>
            </a:br>
            <a:r>
              <a:rPr lang="de-DE" dirty="0"/>
              <a:t>und Breitensuche).</a:t>
            </a:r>
          </a:p>
          <a:p>
            <a:pPr lvl="1"/>
            <a:r>
              <a:rPr lang="de-DE" b="1" dirty="0"/>
              <a:t>Beispiel</a:t>
            </a:r>
            <a:r>
              <a:rPr lang="de-DE" dirty="0"/>
              <a:t>: Web-Crawler (Breitensuche!)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75DB40-C418-B5C8-D882-9359F7A7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Gerichtete Graphen in der echten Welt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A94F5-EA59-D76D-5A42-0C5A5F99A7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1347613"/>
            <a:ext cx="1944216" cy="1525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13AE5B9-AEBD-55E9-C4D4-88D54810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6758" y="3119632"/>
            <a:ext cx="2555776" cy="143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9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DA82D6-8267-7599-6CA5-53BD81CB2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11833"/>
          </a:xfrm>
        </p:spPr>
        <p:txBody>
          <a:bodyPr/>
          <a:lstStyle/>
          <a:p>
            <a:r>
              <a:rPr lang="de-DE" dirty="0"/>
              <a:t>Gerichtete Graphen sind ein perfekte Abstraktion für gerichtete Interaktionen von physikalischen Entitäten und tauchen ständig im Alltag auf.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5C0BD1-5565-B7BE-CE96-C2AE649B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Gerichtete Graphen in der echten Welt (</a:t>
            </a:r>
            <a:r>
              <a:rPr lang="en-US" i="1" dirty="0" err="1"/>
              <a:t>ctd</a:t>
            </a:r>
            <a:r>
              <a:rPr lang="de-DE" dirty="0"/>
              <a:t>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801A19-5EA2-B7C6-947D-76261A414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00296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0EAAC4-D92C-3EC4-4B17-D0F0F79D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71284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A9910D-1CA4-07FA-009C-E2380EC52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47032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Epidemiologie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Infektion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D225A8-3140-5E63-36DD-DE49FDC16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90873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Epidemiologie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Infektion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Objektgraph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Zeiger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4F706E7-06C6-8F5E-E151-EFC47628A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46323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Epidemiologie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Infektion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Objektgraph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Zeiger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Vorgänger Bedingung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endParaRPr lang="de-DE" sz="14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4630FA-6F90-23B7-4EED-2E6028DAB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8511"/>
              </p:ext>
            </p:extLst>
          </p:nvPr>
        </p:nvGraphicFramePr>
        <p:xfrm>
          <a:off x="358775" y="1851670"/>
          <a:ext cx="708455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519">
                  <a:extLst>
                    <a:ext uri="{9D8B030D-6E8A-4147-A177-3AD203B41FA5}">
                      <a16:colId xmlns:a16="http://schemas.microsoft.com/office/drawing/2014/main" val="82999898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608507426"/>
                    </a:ext>
                  </a:extLst>
                </a:gridCol>
                <a:gridCol w="2361519">
                  <a:extLst>
                    <a:ext uri="{9D8B030D-6E8A-4147-A177-3AD203B41FA5}">
                      <a16:colId xmlns:a16="http://schemas.microsoft.com/office/drawing/2014/main" val="1439697750"/>
                    </a:ext>
                  </a:extLst>
                </a:gridCol>
              </a:tblGrid>
              <a:tr h="252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/>
                        <a:t>Kanten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2789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Kreuzung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Einbahnstraße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451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Hyperlinks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7313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/>
                        <a:t>Soziales Netzwerk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Folgen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82093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Ernährungskette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Spezies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Raubtier-Beute Beziehung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20334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Epidemiologie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Infektion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806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Objektgraph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Zeiger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6268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Planung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Vorgänger Bedingung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222"/>
                  </a:ext>
                </a:extLst>
              </a:tr>
              <a:tr h="252002">
                <a:tc>
                  <a:txBody>
                    <a:bodyPr/>
                    <a:lstStyle/>
                    <a:p>
                      <a:r>
                        <a:rPr lang="de-DE" sz="1400" b="1" noProof="0" dirty="0"/>
                        <a:t>Brettspiel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Legaler Zug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71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091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b="1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dirty="0"/>
              <a:t>Zusammenhängende Komponenten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4190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2A6BEB-B9DD-A216-1B83-F116657E6D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115889"/>
          </a:xfrm>
        </p:spPr>
        <p:txBody>
          <a:bodyPr/>
          <a:lstStyle/>
          <a:p>
            <a:r>
              <a:rPr lang="de-DE" b="1" dirty="0"/>
              <a:t>Ziel</a:t>
            </a:r>
            <a:r>
              <a:rPr lang="de-DE" dirty="0"/>
              <a:t>: Gegeben eine Menge von Aufgaben unter vorgegebenen Vorrangbedingungen, in welcher Reihenfolge müssen diese Aufgaben ausgeführt werden, um alle Vorrangbedingungen zu erfüllen?</a:t>
            </a:r>
          </a:p>
          <a:p>
            <a:r>
              <a:rPr lang="de-DE" b="1" dirty="0"/>
              <a:t>Digraph Model</a:t>
            </a:r>
            <a:r>
              <a:rPr lang="de-DE" dirty="0"/>
              <a:t>: Knoten = Task, Kante = Vorrangbedingung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70D6A6-FB36-57C9-935F-0305E9F5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Ablaufplanung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3EAD5F-840F-2277-4F86-69425F4D64B1}"/>
              </a:ext>
            </a:extLst>
          </p:cNvPr>
          <p:cNvCxnSpPr>
            <a:cxnSpLocks/>
            <a:stCxn id="17" idx="6"/>
            <a:endCxn id="18" idx="0"/>
          </p:cNvCxnSpPr>
          <p:nvPr/>
        </p:nvCxnSpPr>
        <p:spPr bwMode="gray">
          <a:xfrm>
            <a:off x="3603672" y="2654931"/>
            <a:ext cx="1004332" cy="29738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8A11C1-C08D-5476-DCB4-CE9C9D8D8C38}"/>
              </a:ext>
            </a:extLst>
          </p:cNvPr>
          <p:cNvCxnSpPr>
            <a:cxnSpLocks/>
            <a:stCxn id="20" idx="0"/>
            <a:endCxn id="17" idx="5"/>
          </p:cNvCxnSpPr>
          <p:nvPr/>
        </p:nvCxnSpPr>
        <p:spPr bwMode="gray">
          <a:xfrm flipH="1" flipV="1">
            <a:off x="3572036" y="2731307"/>
            <a:ext cx="177960" cy="2210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132074-3444-088A-B660-1E7FD1AF57C4}"/>
              </a:ext>
            </a:extLst>
          </p:cNvPr>
          <p:cNvCxnSpPr>
            <a:cxnSpLocks/>
            <a:stCxn id="23" idx="7"/>
            <a:endCxn id="18" idx="4"/>
          </p:cNvCxnSpPr>
          <p:nvPr/>
        </p:nvCxnSpPr>
        <p:spPr bwMode="gray">
          <a:xfrm flipV="1">
            <a:off x="4380435" y="3168342"/>
            <a:ext cx="227569" cy="16286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BDC557-8766-B701-677A-F7E16621DA94}"/>
              </a:ext>
            </a:extLst>
          </p:cNvPr>
          <p:cNvCxnSpPr>
            <a:cxnSpLocks/>
            <a:stCxn id="19" idx="3"/>
            <a:endCxn id="22" idx="7"/>
          </p:cNvCxnSpPr>
          <p:nvPr/>
        </p:nvCxnSpPr>
        <p:spPr bwMode="gray">
          <a:xfrm flipH="1">
            <a:off x="3736203" y="3483958"/>
            <a:ext cx="160892" cy="14241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9952FB-E736-32EC-42B8-15CA5C432C4B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 bwMode="gray">
          <a:xfrm>
            <a:off x="3572036" y="2731307"/>
            <a:ext cx="639829" cy="2210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61C3E6-B456-962D-0779-6EBC1FDFFB6D}"/>
              </a:ext>
            </a:extLst>
          </p:cNvPr>
          <p:cNvCxnSpPr>
            <a:cxnSpLocks/>
            <a:stCxn id="17" idx="4"/>
            <a:endCxn id="22" idx="1"/>
          </p:cNvCxnSpPr>
          <p:nvPr/>
        </p:nvCxnSpPr>
        <p:spPr bwMode="gray">
          <a:xfrm>
            <a:off x="3495660" y="2762943"/>
            <a:ext cx="87791" cy="86343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8F6987-488F-BE65-3088-AD6C7A0663CB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 bwMode="gray">
          <a:xfrm flipV="1">
            <a:off x="3767839" y="3483958"/>
            <a:ext cx="459844" cy="218793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E19825-91B3-E127-097F-F82480438C25}"/>
              </a:ext>
            </a:extLst>
          </p:cNvPr>
          <p:cNvCxnSpPr>
            <a:cxnSpLocks/>
            <a:stCxn id="23" idx="1"/>
            <a:endCxn id="19" idx="6"/>
          </p:cNvCxnSpPr>
          <p:nvPr/>
        </p:nvCxnSpPr>
        <p:spPr bwMode="gray">
          <a:xfrm flipH="1">
            <a:off x="4081483" y="3331206"/>
            <a:ext cx="146200" cy="7637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D1A1321-DDAC-6B5F-4C12-75EB4BF98BBB}"/>
              </a:ext>
            </a:extLst>
          </p:cNvPr>
          <p:cNvSpPr/>
          <p:nvPr/>
        </p:nvSpPr>
        <p:spPr bwMode="gray">
          <a:xfrm>
            <a:off x="3387648" y="25469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D57647-1202-99E5-8F0C-50E10CDAFDDA}"/>
              </a:ext>
            </a:extLst>
          </p:cNvPr>
          <p:cNvSpPr/>
          <p:nvPr/>
        </p:nvSpPr>
        <p:spPr bwMode="gray">
          <a:xfrm>
            <a:off x="4499992" y="29523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BB6E06-F856-C49D-3FEE-A970B00BB368}"/>
              </a:ext>
            </a:extLst>
          </p:cNvPr>
          <p:cNvSpPr/>
          <p:nvPr/>
        </p:nvSpPr>
        <p:spPr bwMode="gray">
          <a:xfrm>
            <a:off x="3865459" y="32995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53AB0A-907B-2FD8-5AFA-70902649B603}"/>
              </a:ext>
            </a:extLst>
          </p:cNvPr>
          <p:cNvSpPr/>
          <p:nvPr/>
        </p:nvSpPr>
        <p:spPr bwMode="gray">
          <a:xfrm>
            <a:off x="3641984" y="29523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A88488-9AA4-FCF8-713D-9B1E4E9D2E7B}"/>
              </a:ext>
            </a:extLst>
          </p:cNvPr>
          <p:cNvSpPr/>
          <p:nvPr/>
        </p:nvSpPr>
        <p:spPr bwMode="gray">
          <a:xfrm>
            <a:off x="4103853" y="29523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2A14E2-638A-589F-F64D-BA8CBAD8A104}"/>
              </a:ext>
            </a:extLst>
          </p:cNvPr>
          <p:cNvSpPr/>
          <p:nvPr/>
        </p:nvSpPr>
        <p:spPr bwMode="gray">
          <a:xfrm>
            <a:off x="3551815" y="359473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4454FE-9586-CE0E-FB65-F614C098A07E}"/>
              </a:ext>
            </a:extLst>
          </p:cNvPr>
          <p:cNvSpPr/>
          <p:nvPr/>
        </p:nvSpPr>
        <p:spPr bwMode="gray">
          <a:xfrm>
            <a:off x="4196047" y="329957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9D9ED1-A41F-5284-419B-F6778787ED4E}"/>
              </a:ext>
            </a:extLst>
          </p:cNvPr>
          <p:cNvCxnSpPr>
            <a:cxnSpLocks/>
            <a:stCxn id="21" idx="3"/>
            <a:endCxn id="19" idx="7"/>
          </p:cNvCxnSpPr>
          <p:nvPr/>
        </p:nvCxnSpPr>
        <p:spPr bwMode="gray">
          <a:xfrm flipH="1">
            <a:off x="4049847" y="3136706"/>
            <a:ext cx="85642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C128D4-DA18-CF4A-6082-E331FCF8A82D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 bwMode="gray">
          <a:xfrm>
            <a:off x="3826372" y="3136706"/>
            <a:ext cx="70723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EC4480-5A19-B38B-E098-9D0B58EEE3EA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 bwMode="gray">
          <a:xfrm>
            <a:off x="3858008" y="3060330"/>
            <a:ext cx="245845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E51FC32-DD79-04AF-8A0B-E347DFEF4CC2}"/>
              </a:ext>
            </a:extLst>
          </p:cNvPr>
          <p:cNvSpPr txBox="1"/>
          <p:nvPr/>
        </p:nvSpPr>
        <p:spPr bwMode="gray">
          <a:xfrm>
            <a:off x="827584" y="2427734"/>
            <a:ext cx="2452052" cy="1888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0. Softwaretechnik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1. Komplexitätstheorie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2. Künstliche Intelligenz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3. Programmiertechnik I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4. Theoretische Informatik I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5. Wissenschaftliches Rechnen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/>
              <a:t>6. Programmiertechnik II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783DE8-5C55-5F3C-9C73-88BEE86DF225}"/>
              </a:ext>
            </a:extLst>
          </p:cNvPr>
          <p:cNvCxnSpPr>
            <a:cxnSpLocks/>
            <a:stCxn id="126" idx="2"/>
            <a:endCxn id="127" idx="2"/>
          </p:cNvCxnSpPr>
          <p:nvPr/>
        </p:nvCxnSpPr>
        <p:spPr bwMode="gray">
          <a:xfrm rot="10800000">
            <a:off x="6005812" y="2713885"/>
            <a:ext cx="5781" cy="950663"/>
          </a:xfrm>
          <a:prstGeom prst="curvedConnector3">
            <a:avLst>
              <a:gd name="adj1" fmla="val 5366009"/>
            </a:avLst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B49C715-A0F7-8300-8E27-C4211E985F8B}"/>
              </a:ext>
            </a:extLst>
          </p:cNvPr>
          <p:cNvCxnSpPr>
            <a:cxnSpLocks/>
            <a:stCxn id="129" idx="2"/>
            <a:endCxn id="126" idx="2"/>
          </p:cNvCxnSpPr>
          <p:nvPr/>
        </p:nvCxnSpPr>
        <p:spPr bwMode="gray">
          <a:xfrm rot="10800000" flipH="1" flipV="1">
            <a:off x="6005810" y="3016821"/>
            <a:ext cx="5781" cy="647725"/>
          </a:xfrm>
          <a:prstGeom prst="curvedConnector3">
            <a:avLst>
              <a:gd name="adj1" fmla="val -3954333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B050F4-1574-CBD5-0491-A46E3EF619A5}"/>
              </a:ext>
            </a:extLst>
          </p:cNvPr>
          <p:cNvCxnSpPr>
            <a:cxnSpLocks/>
            <a:stCxn id="132" idx="4"/>
            <a:endCxn id="127" idx="0"/>
          </p:cNvCxnSpPr>
          <p:nvPr/>
        </p:nvCxnSpPr>
        <p:spPr bwMode="gray">
          <a:xfrm rot="16200000" flipH="1">
            <a:off x="6058847" y="2550896"/>
            <a:ext cx="106130" cy="382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D741C2B-EB4F-93B9-FF21-8B418D5F41FE}"/>
              </a:ext>
            </a:extLst>
          </p:cNvPr>
          <p:cNvCxnSpPr>
            <a:cxnSpLocks/>
            <a:stCxn id="128" idx="0"/>
            <a:endCxn id="131" idx="4"/>
          </p:cNvCxnSpPr>
          <p:nvPr/>
        </p:nvCxnSpPr>
        <p:spPr bwMode="gray">
          <a:xfrm rot="16200000" flipV="1">
            <a:off x="6073954" y="4572481"/>
            <a:ext cx="79740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555673E-B2B7-3A9E-8A0B-DC438DD4C52A}"/>
              </a:ext>
            </a:extLst>
          </p:cNvPr>
          <p:cNvCxnSpPr>
            <a:cxnSpLocks/>
            <a:stCxn id="126" idx="0"/>
            <a:endCxn id="130" idx="4"/>
          </p:cNvCxnSpPr>
          <p:nvPr/>
        </p:nvCxnSpPr>
        <p:spPr bwMode="gray">
          <a:xfrm rot="5400000" flipH="1" flipV="1">
            <a:off x="6063898" y="3500261"/>
            <a:ext cx="111981" cy="56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33F18DE-8BD8-F49B-8B3C-1C8AFC5A2C32}"/>
              </a:ext>
            </a:extLst>
          </p:cNvPr>
          <p:cNvCxnSpPr>
            <a:cxnSpLocks/>
            <a:stCxn id="126" idx="4"/>
            <a:endCxn id="131" idx="0"/>
          </p:cNvCxnSpPr>
          <p:nvPr/>
        </p:nvCxnSpPr>
        <p:spPr bwMode="gray">
          <a:xfrm rot="5400000">
            <a:off x="5844700" y="4041683"/>
            <a:ext cx="544029" cy="578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DBD2927-A42E-623F-8785-33BCC70C346A}"/>
              </a:ext>
            </a:extLst>
          </p:cNvPr>
          <p:cNvCxnSpPr>
            <a:cxnSpLocks/>
            <a:stCxn id="131" idx="2"/>
            <a:endCxn id="132" idx="2"/>
          </p:cNvCxnSpPr>
          <p:nvPr/>
        </p:nvCxnSpPr>
        <p:spPr bwMode="gray">
          <a:xfrm rot="10800000">
            <a:off x="6001991" y="2391730"/>
            <a:ext cx="3821" cy="2032870"/>
          </a:xfrm>
          <a:prstGeom prst="curvedConnector3">
            <a:avLst>
              <a:gd name="adj1" fmla="val 9351348"/>
            </a:avLst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26F6E11-0889-AC17-AF5E-120AE98A56BD}"/>
              </a:ext>
            </a:extLst>
          </p:cNvPr>
          <p:cNvCxnSpPr>
            <a:cxnSpLocks/>
            <a:stCxn id="132" idx="6"/>
            <a:endCxn id="128" idx="6"/>
          </p:cNvCxnSpPr>
          <p:nvPr/>
        </p:nvCxnSpPr>
        <p:spPr bwMode="gray">
          <a:xfrm>
            <a:off x="6218014" y="2391730"/>
            <a:ext cx="3822" cy="2328634"/>
          </a:xfrm>
          <a:prstGeom prst="curvedConnector3">
            <a:avLst>
              <a:gd name="adj1" fmla="val 10282575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34D99FB-80D8-421A-64D7-33D474CAAA07}"/>
              </a:ext>
            </a:extLst>
          </p:cNvPr>
          <p:cNvSpPr/>
          <p:nvPr/>
        </p:nvSpPr>
        <p:spPr bwMode="gray">
          <a:xfrm>
            <a:off x="6011592" y="355653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00291C3-0A82-25FD-0A08-9489E1512BD0}"/>
              </a:ext>
            </a:extLst>
          </p:cNvPr>
          <p:cNvSpPr/>
          <p:nvPr/>
        </p:nvSpPr>
        <p:spPr bwMode="gray">
          <a:xfrm>
            <a:off x="6005811" y="26058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4B5B001-B4B0-2E5F-81FA-DB9714C37AA3}"/>
              </a:ext>
            </a:extLst>
          </p:cNvPr>
          <p:cNvSpPr/>
          <p:nvPr/>
        </p:nvSpPr>
        <p:spPr bwMode="gray">
          <a:xfrm>
            <a:off x="6005812" y="46123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4638E68-0555-917F-E65E-09C706C4E479}"/>
              </a:ext>
            </a:extLst>
          </p:cNvPr>
          <p:cNvSpPr/>
          <p:nvPr/>
        </p:nvSpPr>
        <p:spPr bwMode="gray">
          <a:xfrm>
            <a:off x="6005811" y="29088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7971A2A-BA10-977B-8C55-746A98622FBD}"/>
              </a:ext>
            </a:extLst>
          </p:cNvPr>
          <p:cNvSpPr/>
          <p:nvPr/>
        </p:nvSpPr>
        <p:spPr bwMode="gray">
          <a:xfrm>
            <a:off x="6012160" y="32285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75D543C-D9AC-FBBF-7AAD-9165D959BF31}"/>
              </a:ext>
            </a:extLst>
          </p:cNvPr>
          <p:cNvSpPr/>
          <p:nvPr/>
        </p:nvSpPr>
        <p:spPr bwMode="gray">
          <a:xfrm>
            <a:off x="6005811" y="431658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CE00C65-627A-FBC6-5E58-E987762AFB7E}"/>
              </a:ext>
            </a:extLst>
          </p:cNvPr>
          <p:cNvSpPr/>
          <p:nvPr/>
        </p:nvSpPr>
        <p:spPr bwMode="gray">
          <a:xfrm>
            <a:off x="6001990" y="22837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A457195-B7EA-46C2-8C4E-F5BEF5628E15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 bwMode="gray">
          <a:xfrm flipH="1">
            <a:off x="6221836" y="3336542"/>
            <a:ext cx="6348" cy="1383822"/>
          </a:xfrm>
          <a:prstGeom prst="curvedConnector3">
            <a:avLst>
              <a:gd name="adj1" fmla="val -2406601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D5FD25D-4FF0-83F4-E6ED-DC00F4BE3F78}"/>
              </a:ext>
            </a:extLst>
          </p:cNvPr>
          <p:cNvCxnSpPr>
            <a:cxnSpLocks/>
            <a:stCxn id="129" idx="6"/>
            <a:endCxn id="128" idx="6"/>
          </p:cNvCxnSpPr>
          <p:nvPr/>
        </p:nvCxnSpPr>
        <p:spPr bwMode="gray">
          <a:xfrm>
            <a:off x="6221835" y="3016822"/>
            <a:ext cx="1" cy="1703542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551C3A-7C76-62CE-7989-18A5C50F1518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 bwMode="gray">
          <a:xfrm rot="16200000" flipH="1">
            <a:off x="6065149" y="3173507"/>
            <a:ext cx="103696" cy="634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9E0BF426-C060-43BE-39B2-D82AE4B97D3C}"/>
              </a:ext>
            </a:extLst>
          </p:cNvPr>
          <p:cNvSpPr txBox="1"/>
          <p:nvPr/>
        </p:nvSpPr>
        <p:spPr bwMode="gray">
          <a:xfrm>
            <a:off x="1475656" y="4316588"/>
            <a:ext cx="853439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Aufgabenliste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1DAE65C-6E1B-07E9-95F0-DBD024DAF438}"/>
              </a:ext>
            </a:extLst>
          </p:cNvPr>
          <p:cNvSpPr txBox="1"/>
          <p:nvPr/>
        </p:nvSpPr>
        <p:spPr bwMode="gray">
          <a:xfrm>
            <a:off x="3603672" y="4018367"/>
            <a:ext cx="133141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Vorrangbedingungsgraph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92A9F73-BD75-ED9C-F2BC-7C997E030B35}"/>
              </a:ext>
            </a:extLst>
          </p:cNvPr>
          <p:cNvSpPr txBox="1"/>
          <p:nvPr/>
        </p:nvSpPr>
        <p:spPr bwMode="gray">
          <a:xfrm>
            <a:off x="5444293" y="4800104"/>
            <a:ext cx="133141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Mögliche Lösung</a:t>
            </a:r>
          </a:p>
        </p:txBody>
      </p:sp>
    </p:spTree>
    <p:extLst>
      <p:ext uri="{BB962C8B-B14F-4D97-AF65-F5344CB8AC3E}">
        <p14:creationId xmlns:p14="http://schemas.microsoft.com/office/powerpoint/2010/main" val="2956882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7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220" grpId="0"/>
      <p:bldP spid="221" grpId="0"/>
      <p:bldP spid="2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498013-C3B5-C482-4F5A-071897453F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835970"/>
              </a:xfrm>
            </p:spPr>
            <p:txBody>
              <a:bodyPr/>
              <a:lstStyle/>
              <a:p>
                <a:r>
                  <a:rPr lang="de-DE" b="1" dirty="0"/>
                  <a:t>Beobachtung 1</a:t>
                </a:r>
                <a:r>
                  <a:rPr lang="de-DE" dirty="0"/>
                  <a:t>: Ein Graph mit Vorrangbedingungen muss azyklisch (</a:t>
                </a:r>
                <a:r>
                  <a:rPr lang="en-US" i="1" dirty="0"/>
                  <a:t>acyclic</a:t>
                </a:r>
                <a:r>
                  <a:rPr lang="de-DE" dirty="0"/>
                  <a:t>) sein, um eine Reihenfolge zu finden, in der die Aufgaben erledigt werden können.</a:t>
                </a:r>
              </a:p>
              <a:p>
                <a:pPr lvl="1"/>
                <a:r>
                  <a:rPr lang="de-DE" sz="1200" b="1" dirty="0"/>
                  <a:t>Problem</a:t>
                </a:r>
                <a:r>
                  <a:rPr lang="de-DE" sz="1200" dirty="0"/>
                  <a:t>: Ein Graph kann eine exponentielle Anzahl von Zyklen haben.</a:t>
                </a:r>
              </a:p>
              <a:p>
                <a:r>
                  <a:rPr lang="de-DE" b="1" dirty="0"/>
                  <a:t>Beobachtung 2</a:t>
                </a:r>
                <a:r>
                  <a:rPr lang="de-DE" dirty="0"/>
                  <a:t>: Wenn wir in einer Tiefensuche von einem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aus an einem Knoten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auf dem Stack ankommen, der eine Kante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DE" dirty="0"/>
                  <a:t> hat, dann gibt es mindestens einen Zyklus 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b="1" dirty="0"/>
                  <a:t> </a:t>
                </a:r>
                <a:r>
                  <a:rPr lang="de-DE" dirty="0"/>
                  <a:t>enthält.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498013-C3B5-C482-4F5A-071897453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835970"/>
              </a:xfrm>
              <a:blipFill>
                <a:blip r:embed="rId3"/>
                <a:stretch>
                  <a:fillRect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4D3E097-BF03-E45A-1116-54348AB3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Zyklen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3F9F6-C32C-FF0F-2352-430D4C76183B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 bwMode="gray">
          <a:xfrm>
            <a:off x="1241935" y="3363838"/>
            <a:ext cx="93906" cy="124892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B3DFA45-5C8B-A811-7375-22F1CA30BEA6}"/>
              </a:ext>
            </a:extLst>
          </p:cNvPr>
          <p:cNvCxnSpPr>
            <a:cxnSpLocks/>
            <a:stCxn id="134" idx="5"/>
            <a:endCxn id="137" idx="1"/>
          </p:cNvCxnSpPr>
          <p:nvPr/>
        </p:nvCxnSpPr>
        <p:spPr bwMode="gray">
          <a:xfrm>
            <a:off x="1318311" y="3332202"/>
            <a:ext cx="306430" cy="13528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DF7C53F-0F99-219E-6578-5283915769D4}"/>
              </a:ext>
            </a:extLst>
          </p:cNvPr>
          <p:cNvCxnSpPr>
            <a:cxnSpLocks/>
            <a:stCxn id="138" idx="7"/>
            <a:endCxn id="136" idx="3"/>
          </p:cNvCxnSpPr>
          <p:nvPr/>
        </p:nvCxnSpPr>
        <p:spPr bwMode="gray">
          <a:xfrm flipV="1">
            <a:off x="1268407" y="3976505"/>
            <a:ext cx="140310" cy="351304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452ABD0-82F7-C728-695F-D1021A762AAA}"/>
              </a:ext>
            </a:extLst>
          </p:cNvPr>
          <p:cNvCxnSpPr>
            <a:cxnSpLocks/>
            <a:stCxn id="138" idx="6"/>
            <a:endCxn id="140" idx="3"/>
          </p:cNvCxnSpPr>
          <p:nvPr/>
        </p:nvCxnSpPr>
        <p:spPr bwMode="gray">
          <a:xfrm flipV="1">
            <a:off x="1300043" y="4264537"/>
            <a:ext cx="433372" cy="139648"/>
          </a:xfrm>
          <a:prstGeom prst="line">
            <a:avLst/>
          </a:prstGeom>
          <a:ln w="190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5AA058E-92AF-A069-B0D8-2529141471C0}"/>
              </a:ext>
            </a:extLst>
          </p:cNvPr>
          <p:cNvCxnSpPr>
            <a:cxnSpLocks/>
            <a:stCxn id="134" idx="3"/>
            <a:endCxn id="138" idx="0"/>
          </p:cNvCxnSpPr>
          <p:nvPr/>
        </p:nvCxnSpPr>
        <p:spPr bwMode="gray">
          <a:xfrm>
            <a:off x="1165559" y="3332202"/>
            <a:ext cx="26472" cy="96397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9E48CB3-7900-B548-8038-CB1D9194930D}"/>
              </a:ext>
            </a:extLst>
          </p:cNvPr>
          <p:cNvCxnSpPr>
            <a:cxnSpLocks/>
            <a:stCxn id="134" idx="6"/>
            <a:endCxn id="139" idx="1"/>
          </p:cNvCxnSpPr>
          <p:nvPr/>
        </p:nvCxnSpPr>
        <p:spPr bwMode="gray">
          <a:xfrm>
            <a:off x="1349947" y="3255826"/>
            <a:ext cx="697404" cy="6562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728BB4B-9050-6051-6C02-30AB4EC4C2C0}"/>
              </a:ext>
            </a:extLst>
          </p:cNvPr>
          <p:cNvCxnSpPr>
            <a:cxnSpLocks/>
            <a:stCxn id="139" idx="4"/>
            <a:endCxn id="140" idx="0"/>
          </p:cNvCxnSpPr>
          <p:nvPr/>
        </p:nvCxnSpPr>
        <p:spPr bwMode="gray">
          <a:xfrm flipH="1">
            <a:off x="1809791" y="3505838"/>
            <a:ext cx="313936" cy="5743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1CBFCEB-7453-14D5-BD71-84BD9ED0F61C}"/>
              </a:ext>
            </a:extLst>
          </p:cNvPr>
          <p:cNvCxnSpPr>
            <a:cxnSpLocks/>
            <a:stCxn id="136" idx="5"/>
            <a:endCxn id="140" idx="1"/>
          </p:cNvCxnSpPr>
          <p:nvPr/>
        </p:nvCxnSpPr>
        <p:spPr bwMode="gray">
          <a:xfrm>
            <a:off x="1561469" y="3976505"/>
            <a:ext cx="171946" cy="135280"/>
          </a:xfrm>
          <a:prstGeom prst="line">
            <a:avLst/>
          </a:prstGeom>
          <a:ln w="19050">
            <a:solidFill>
              <a:srgbClr val="C00000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225BAE9-B7C0-5188-61A7-F9075B515D31}"/>
              </a:ext>
            </a:extLst>
          </p:cNvPr>
          <p:cNvCxnSpPr>
            <a:cxnSpLocks/>
            <a:stCxn id="143" idx="2"/>
            <a:endCxn id="142" idx="6"/>
          </p:cNvCxnSpPr>
          <p:nvPr/>
        </p:nvCxnSpPr>
        <p:spPr bwMode="gray">
          <a:xfrm flipH="1">
            <a:off x="2653162" y="4110356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8268DD0-B3D8-CA86-4314-650D2056427D}"/>
              </a:ext>
            </a:extLst>
          </p:cNvPr>
          <p:cNvCxnSpPr>
            <a:cxnSpLocks/>
            <a:stCxn id="142" idx="4"/>
            <a:endCxn id="145" idx="0"/>
          </p:cNvCxnSpPr>
          <p:nvPr/>
        </p:nvCxnSpPr>
        <p:spPr bwMode="gray">
          <a:xfrm>
            <a:off x="2545150" y="4218368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DC413C4-BBF3-81FE-B430-88FE41B6ADEE}"/>
              </a:ext>
            </a:extLst>
          </p:cNvPr>
          <p:cNvCxnSpPr>
            <a:cxnSpLocks/>
            <a:stCxn id="146" idx="2"/>
            <a:endCxn id="145" idx="6"/>
          </p:cNvCxnSpPr>
          <p:nvPr/>
        </p:nvCxnSpPr>
        <p:spPr bwMode="gray">
          <a:xfrm flipH="1">
            <a:off x="2653162" y="4509319"/>
            <a:ext cx="206423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7F67F16-25DA-ED29-4233-39E246B06320}"/>
              </a:ext>
            </a:extLst>
          </p:cNvPr>
          <p:cNvCxnSpPr>
            <a:cxnSpLocks/>
            <a:stCxn id="142" idx="5"/>
            <a:endCxn id="146" idx="1"/>
          </p:cNvCxnSpPr>
          <p:nvPr/>
        </p:nvCxnSpPr>
        <p:spPr bwMode="gray">
          <a:xfrm>
            <a:off x="2621526" y="4186732"/>
            <a:ext cx="269695" cy="2462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C55AD3A-1FB8-3894-D6B1-4154B5CD6695}"/>
              </a:ext>
            </a:extLst>
          </p:cNvPr>
          <p:cNvCxnSpPr>
            <a:cxnSpLocks/>
            <a:stCxn id="139" idx="7"/>
            <a:endCxn id="141" idx="1"/>
          </p:cNvCxnSpPr>
          <p:nvPr/>
        </p:nvCxnSpPr>
        <p:spPr bwMode="gray">
          <a:xfrm flipV="1">
            <a:off x="2200103" y="3319697"/>
            <a:ext cx="285881" cy="1753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7079F3A0-09C4-D888-D288-B93C3A0B0CF0}"/>
              </a:ext>
            </a:extLst>
          </p:cNvPr>
          <p:cNvSpPr/>
          <p:nvPr/>
        </p:nvSpPr>
        <p:spPr bwMode="gray">
          <a:xfrm>
            <a:off x="1133923" y="3147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DF6C763-8837-D623-E620-47F9934CBEF4}"/>
              </a:ext>
            </a:extLst>
          </p:cNvPr>
          <p:cNvSpPr/>
          <p:nvPr/>
        </p:nvSpPr>
        <p:spPr bwMode="gray">
          <a:xfrm>
            <a:off x="1227829" y="34887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469A61E-DAC1-AA51-1D05-895557122507}"/>
              </a:ext>
            </a:extLst>
          </p:cNvPr>
          <p:cNvSpPr/>
          <p:nvPr/>
        </p:nvSpPr>
        <p:spPr bwMode="gray">
          <a:xfrm>
            <a:off x="1377081" y="379211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DDF0262-1EBA-62D6-16D1-FF7FBAA5C587}"/>
              </a:ext>
            </a:extLst>
          </p:cNvPr>
          <p:cNvSpPr/>
          <p:nvPr/>
        </p:nvSpPr>
        <p:spPr bwMode="gray">
          <a:xfrm>
            <a:off x="1593105" y="34358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C11AEBB-1396-8E18-FB73-0F7FEB7669BB}"/>
              </a:ext>
            </a:extLst>
          </p:cNvPr>
          <p:cNvSpPr/>
          <p:nvPr/>
        </p:nvSpPr>
        <p:spPr bwMode="gray">
          <a:xfrm>
            <a:off x="1084019" y="429617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5D338A5-DCCF-2445-0692-2404AD564013}"/>
              </a:ext>
            </a:extLst>
          </p:cNvPr>
          <p:cNvSpPr/>
          <p:nvPr/>
        </p:nvSpPr>
        <p:spPr bwMode="gray">
          <a:xfrm>
            <a:off x="2015715" y="328981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8DBC900-4B55-2B73-289E-1C0A612C662C}"/>
              </a:ext>
            </a:extLst>
          </p:cNvPr>
          <p:cNvSpPr/>
          <p:nvPr/>
        </p:nvSpPr>
        <p:spPr bwMode="gray">
          <a:xfrm>
            <a:off x="1701779" y="40801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41EB161-2C1E-0FD7-862F-DBA3B1DF0B20}"/>
              </a:ext>
            </a:extLst>
          </p:cNvPr>
          <p:cNvSpPr/>
          <p:nvPr/>
        </p:nvSpPr>
        <p:spPr bwMode="gray">
          <a:xfrm>
            <a:off x="2454348" y="328806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BF180B7-1741-78B1-0B51-3312CB5CA4B4}"/>
              </a:ext>
            </a:extLst>
          </p:cNvPr>
          <p:cNvSpPr/>
          <p:nvPr/>
        </p:nvSpPr>
        <p:spPr bwMode="gray">
          <a:xfrm>
            <a:off x="2437138" y="40023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E486AC7-E337-714F-ED55-F196C42963B9}"/>
              </a:ext>
            </a:extLst>
          </p:cNvPr>
          <p:cNvSpPr/>
          <p:nvPr/>
        </p:nvSpPr>
        <p:spPr bwMode="gray">
          <a:xfrm>
            <a:off x="2859585" y="40023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625EE1D-845E-8AB5-C926-DD6DD9D0EF7A}"/>
              </a:ext>
            </a:extLst>
          </p:cNvPr>
          <p:cNvSpPr/>
          <p:nvPr/>
        </p:nvSpPr>
        <p:spPr bwMode="gray">
          <a:xfrm>
            <a:off x="3033265" y="328806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69D3018-281C-025E-9068-AFF0EE7A3D04}"/>
              </a:ext>
            </a:extLst>
          </p:cNvPr>
          <p:cNvSpPr/>
          <p:nvPr/>
        </p:nvSpPr>
        <p:spPr bwMode="gray">
          <a:xfrm>
            <a:off x="2437138" y="44013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199A1F4D-E0A6-5649-A00C-2FEC4E759307}"/>
              </a:ext>
            </a:extLst>
          </p:cNvPr>
          <p:cNvSpPr/>
          <p:nvPr/>
        </p:nvSpPr>
        <p:spPr bwMode="gray">
          <a:xfrm>
            <a:off x="2859585" y="44013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7EB9753-3F17-FC6B-E5EA-26CB5747FD3D}"/>
              </a:ext>
            </a:extLst>
          </p:cNvPr>
          <p:cNvCxnSpPr>
            <a:cxnSpLocks/>
            <a:stCxn id="136" idx="7"/>
            <a:endCxn id="137" idx="4"/>
          </p:cNvCxnSpPr>
          <p:nvPr/>
        </p:nvCxnSpPr>
        <p:spPr bwMode="gray">
          <a:xfrm flipV="1">
            <a:off x="1561469" y="3651870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D7D1B34-6460-DF0C-16BF-8ADE56BDD61E}"/>
              </a:ext>
            </a:extLst>
          </p:cNvPr>
          <p:cNvCxnSpPr>
            <a:cxnSpLocks/>
            <a:stCxn id="137" idx="3"/>
            <a:endCxn id="136" idx="0"/>
          </p:cNvCxnSpPr>
          <p:nvPr/>
        </p:nvCxnSpPr>
        <p:spPr bwMode="gray">
          <a:xfrm flipH="1">
            <a:off x="1485093" y="3620234"/>
            <a:ext cx="139648" cy="17188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F338890-8A01-4605-1265-257B7F53C5E4}"/>
              </a:ext>
            </a:extLst>
          </p:cNvPr>
          <p:cNvCxnSpPr>
            <a:cxnSpLocks/>
            <a:stCxn id="139" idx="6"/>
            <a:endCxn id="141" idx="2"/>
          </p:cNvCxnSpPr>
          <p:nvPr/>
        </p:nvCxnSpPr>
        <p:spPr bwMode="gray">
          <a:xfrm flipV="1">
            <a:off x="2231739" y="3396073"/>
            <a:ext cx="222609" cy="1753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74">
            <a:extLst>
              <a:ext uri="{FF2B5EF4-FFF2-40B4-BE49-F238E27FC236}">
                <a16:creationId xmlns:a16="http://schemas.microsoft.com/office/drawing/2014/main" id="{BE09AE19-6B0E-BD0D-4A19-B57200C1877C}"/>
              </a:ext>
            </a:extLst>
          </p:cNvPr>
          <p:cNvCxnSpPr>
            <a:cxnSpLocks/>
            <a:stCxn id="139" idx="0"/>
            <a:endCxn id="144" idx="0"/>
          </p:cNvCxnSpPr>
          <p:nvPr/>
        </p:nvCxnSpPr>
        <p:spPr bwMode="gray">
          <a:xfrm rot="5400000" flipH="1" flipV="1">
            <a:off x="2631626" y="2780163"/>
            <a:ext cx="1753" cy="1017550"/>
          </a:xfrm>
          <a:prstGeom prst="curvedConnector3">
            <a:avLst>
              <a:gd name="adj1" fmla="val 13140502"/>
            </a:avLst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4F72B55-CA55-AA7E-66B4-206BA2B2C3FF}"/>
              </a:ext>
            </a:extLst>
          </p:cNvPr>
          <p:cNvCxnSpPr>
            <a:cxnSpLocks/>
            <a:stCxn id="139" idx="5"/>
            <a:endCxn id="142" idx="1"/>
          </p:cNvCxnSpPr>
          <p:nvPr/>
        </p:nvCxnSpPr>
        <p:spPr bwMode="gray">
          <a:xfrm>
            <a:off x="2200103" y="3474202"/>
            <a:ext cx="268671" cy="559778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8C6915B-A2AD-3F32-1AC0-36786276A701}"/>
              </a:ext>
            </a:extLst>
          </p:cNvPr>
          <p:cNvCxnSpPr>
            <a:cxnSpLocks/>
            <a:stCxn id="144" idx="4"/>
            <a:endCxn id="142" idx="7"/>
          </p:cNvCxnSpPr>
          <p:nvPr/>
        </p:nvCxnSpPr>
        <p:spPr bwMode="gray">
          <a:xfrm flipH="1">
            <a:off x="2621526" y="3504085"/>
            <a:ext cx="519751" cy="52989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4CEFF5A-7D45-EF87-517E-B5295B819A4D}"/>
              </a:ext>
            </a:extLst>
          </p:cNvPr>
          <p:cNvCxnSpPr>
            <a:cxnSpLocks/>
            <a:stCxn id="146" idx="0"/>
            <a:endCxn id="143" idx="4"/>
          </p:cNvCxnSpPr>
          <p:nvPr/>
        </p:nvCxnSpPr>
        <p:spPr bwMode="gray">
          <a:xfrm flipV="1">
            <a:off x="2967597" y="4218368"/>
            <a:ext cx="0" cy="182939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DBD03F2-2504-AFDC-CEC5-BBE97756A83F}"/>
              </a:ext>
            </a:extLst>
          </p:cNvPr>
          <p:cNvCxnSpPr>
            <a:cxnSpLocks/>
            <a:stCxn id="140" idx="5"/>
            <a:endCxn id="145" idx="1"/>
          </p:cNvCxnSpPr>
          <p:nvPr/>
        </p:nvCxnSpPr>
        <p:spPr bwMode="gray">
          <a:xfrm>
            <a:off x="1886167" y="4264537"/>
            <a:ext cx="582607" cy="16840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D44DC7B-4350-462E-F8BF-DB50E346DB54}"/>
              </a:ext>
            </a:extLst>
          </p:cNvPr>
          <p:cNvCxnSpPr>
            <a:cxnSpLocks/>
            <a:stCxn id="137" idx="5"/>
            <a:endCxn id="140" idx="0"/>
          </p:cNvCxnSpPr>
          <p:nvPr/>
        </p:nvCxnSpPr>
        <p:spPr bwMode="gray">
          <a:xfrm>
            <a:off x="1777493" y="3620234"/>
            <a:ext cx="32298" cy="459915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1EBFE29-653E-059E-F9E2-3C88B1AE60E9}"/>
              </a:ext>
            </a:extLst>
          </p:cNvPr>
          <p:cNvCxnSpPr>
            <a:cxnSpLocks/>
            <a:stCxn id="166" idx="6"/>
            <a:endCxn id="167" idx="0"/>
          </p:cNvCxnSpPr>
          <p:nvPr/>
        </p:nvCxnSpPr>
        <p:spPr bwMode="gray">
          <a:xfrm>
            <a:off x="4570803" y="3276819"/>
            <a:ext cx="1004332" cy="29738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CEBEA5-A750-9889-7605-83BD45D68F42}"/>
              </a:ext>
            </a:extLst>
          </p:cNvPr>
          <p:cNvCxnSpPr>
            <a:cxnSpLocks/>
            <a:stCxn id="169" idx="0"/>
            <a:endCxn id="166" idx="5"/>
          </p:cNvCxnSpPr>
          <p:nvPr/>
        </p:nvCxnSpPr>
        <p:spPr bwMode="gray">
          <a:xfrm flipH="1" flipV="1">
            <a:off x="4539167" y="3353195"/>
            <a:ext cx="177960" cy="221011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B27C87B-2842-BBE1-76BA-A78192661A3C}"/>
              </a:ext>
            </a:extLst>
          </p:cNvPr>
          <p:cNvCxnSpPr>
            <a:cxnSpLocks/>
            <a:stCxn id="172" idx="7"/>
            <a:endCxn id="167" idx="4"/>
          </p:cNvCxnSpPr>
          <p:nvPr/>
        </p:nvCxnSpPr>
        <p:spPr bwMode="gray">
          <a:xfrm flipV="1">
            <a:off x="5347566" y="3790230"/>
            <a:ext cx="227569" cy="162864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57D7A63-65F3-4DC4-14B2-BEC6831E4B74}"/>
              </a:ext>
            </a:extLst>
          </p:cNvPr>
          <p:cNvCxnSpPr>
            <a:cxnSpLocks/>
            <a:stCxn id="168" idx="3"/>
            <a:endCxn id="171" idx="7"/>
          </p:cNvCxnSpPr>
          <p:nvPr/>
        </p:nvCxnSpPr>
        <p:spPr bwMode="gray">
          <a:xfrm flipH="1">
            <a:off x="4703334" y="4105846"/>
            <a:ext cx="160892" cy="142417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1555A31-1B6E-573D-9A7F-C49AF5A89F69}"/>
              </a:ext>
            </a:extLst>
          </p:cNvPr>
          <p:cNvCxnSpPr>
            <a:cxnSpLocks/>
            <a:stCxn id="166" idx="5"/>
            <a:endCxn id="170" idx="0"/>
          </p:cNvCxnSpPr>
          <p:nvPr/>
        </p:nvCxnSpPr>
        <p:spPr bwMode="gray">
          <a:xfrm>
            <a:off x="4539167" y="3353195"/>
            <a:ext cx="639829" cy="221011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562EC84-5F76-816E-4052-1D6B683A580C}"/>
              </a:ext>
            </a:extLst>
          </p:cNvPr>
          <p:cNvCxnSpPr>
            <a:cxnSpLocks/>
            <a:stCxn id="166" idx="4"/>
            <a:endCxn id="171" idx="1"/>
          </p:cNvCxnSpPr>
          <p:nvPr/>
        </p:nvCxnSpPr>
        <p:spPr bwMode="gray">
          <a:xfrm>
            <a:off x="4462791" y="3384831"/>
            <a:ext cx="87791" cy="863432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54BA0F3-B6C2-3C68-F66F-F062F335AA59}"/>
              </a:ext>
            </a:extLst>
          </p:cNvPr>
          <p:cNvCxnSpPr>
            <a:cxnSpLocks/>
            <a:stCxn id="171" idx="6"/>
            <a:endCxn id="172" idx="3"/>
          </p:cNvCxnSpPr>
          <p:nvPr/>
        </p:nvCxnSpPr>
        <p:spPr bwMode="gray">
          <a:xfrm flipV="1">
            <a:off x="4734970" y="4105846"/>
            <a:ext cx="459844" cy="218793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24934BB-AD56-8181-A37C-183E79775A4E}"/>
              </a:ext>
            </a:extLst>
          </p:cNvPr>
          <p:cNvCxnSpPr>
            <a:cxnSpLocks/>
            <a:stCxn id="172" idx="1"/>
            <a:endCxn id="168" idx="6"/>
          </p:cNvCxnSpPr>
          <p:nvPr/>
        </p:nvCxnSpPr>
        <p:spPr bwMode="gray">
          <a:xfrm flipH="1">
            <a:off x="5048614" y="3953094"/>
            <a:ext cx="146200" cy="76376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71D72995-8566-9937-C3FA-0C2EB377A420}"/>
              </a:ext>
            </a:extLst>
          </p:cNvPr>
          <p:cNvSpPr/>
          <p:nvPr/>
        </p:nvSpPr>
        <p:spPr bwMode="gray">
          <a:xfrm>
            <a:off x="4354779" y="316880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0919FE6-F7AE-80E2-1713-497AA12FBADE}"/>
              </a:ext>
            </a:extLst>
          </p:cNvPr>
          <p:cNvSpPr/>
          <p:nvPr/>
        </p:nvSpPr>
        <p:spPr bwMode="gray">
          <a:xfrm>
            <a:off x="5467123" y="35742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7CFA1A8-BB2C-A7DE-1FCB-2A733401047C}"/>
              </a:ext>
            </a:extLst>
          </p:cNvPr>
          <p:cNvSpPr/>
          <p:nvPr/>
        </p:nvSpPr>
        <p:spPr bwMode="gray">
          <a:xfrm>
            <a:off x="4832590" y="392145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0DD0683-236C-7156-FA1C-2FE7151A4DBA}"/>
              </a:ext>
            </a:extLst>
          </p:cNvPr>
          <p:cNvSpPr/>
          <p:nvPr/>
        </p:nvSpPr>
        <p:spPr bwMode="gray">
          <a:xfrm>
            <a:off x="4609115" y="35742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07BB9A2B-76A9-6701-B5A4-A1AD7D031EEB}"/>
              </a:ext>
            </a:extLst>
          </p:cNvPr>
          <p:cNvSpPr/>
          <p:nvPr/>
        </p:nvSpPr>
        <p:spPr bwMode="gray">
          <a:xfrm>
            <a:off x="5070984" y="35742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722D7DE4-9C0C-88F5-E063-8893BCDE2867}"/>
              </a:ext>
            </a:extLst>
          </p:cNvPr>
          <p:cNvSpPr/>
          <p:nvPr/>
        </p:nvSpPr>
        <p:spPr bwMode="gray">
          <a:xfrm>
            <a:off x="4518946" y="421662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A313AB3-4E0E-C080-6604-EFB93238E412}"/>
              </a:ext>
            </a:extLst>
          </p:cNvPr>
          <p:cNvSpPr/>
          <p:nvPr/>
        </p:nvSpPr>
        <p:spPr bwMode="gray">
          <a:xfrm>
            <a:off x="5163178" y="392145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22CC9DE-0388-853C-62F7-64CBE48A7B46}"/>
              </a:ext>
            </a:extLst>
          </p:cNvPr>
          <p:cNvCxnSpPr>
            <a:cxnSpLocks/>
            <a:stCxn id="170" idx="3"/>
            <a:endCxn id="168" idx="7"/>
          </p:cNvCxnSpPr>
          <p:nvPr/>
        </p:nvCxnSpPr>
        <p:spPr bwMode="gray">
          <a:xfrm flipH="1">
            <a:off x="5016978" y="3758594"/>
            <a:ext cx="85642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84AB76B-A5AB-3AE8-AD22-636884493F97}"/>
              </a:ext>
            </a:extLst>
          </p:cNvPr>
          <p:cNvCxnSpPr>
            <a:cxnSpLocks/>
            <a:stCxn id="169" idx="5"/>
            <a:endCxn id="168" idx="1"/>
          </p:cNvCxnSpPr>
          <p:nvPr/>
        </p:nvCxnSpPr>
        <p:spPr bwMode="gray">
          <a:xfrm>
            <a:off x="4793503" y="3758594"/>
            <a:ext cx="70723" cy="19450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3247F8F-7EE2-ADD8-F4CE-3A332A65EAF6}"/>
              </a:ext>
            </a:extLst>
          </p:cNvPr>
          <p:cNvCxnSpPr>
            <a:cxnSpLocks/>
            <a:stCxn id="169" idx="6"/>
            <a:endCxn id="170" idx="2"/>
          </p:cNvCxnSpPr>
          <p:nvPr/>
        </p:nvCxnSpPr>
        <p:spPr bwMode="gray">
          <a:xfrm>
            <a:off x="4825139" y="3682218"/>
            <a:ext cx="245845" cy="0"/>
          </a:xfrm>
          <a:prstGeom prst="line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6D56884C-127F-FC8F-3003-ECA956165291}"/>
              </a:ext>
            </a:extLst>
          </p:cNvPr>
          <p:cNvSpPr txBox="1"/>
          <p:nvPr/>
        </p:nvSpPr>
        <p:spPr bwMode="gray">
          <a:xfrm>
            <a:off x="4570803" y="4640255"/>
            <a:ext cx="133141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Azyklischer Digraph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B1CCB3F-69C0-4BFF-57A0-1661F4E03755}"/>
              </a:ext>
            </a:extLst>
          </p:cNvPr>
          <p:cNvSpPr txBox="1"/>
          <p:nvPr/>
        </p:nvSpPr>
        <p:spPr bwMode="gray">
          <a:xfrm>
            <a:off x="1485093" y="4715045"/>
            <a:ext cx="1331415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>
                <a:solidFill>
                  <a:srgbClr val="C00000"/>
                </a:solidFill>
              </a:rPr>
              <a:t>Digraph mit Zyklen</a:t>
            </a:r>
          </a:p>
        </p:txBody>
      </p:sp>
    </p:spTree>
    <p:extLst>
      <p:ext uri="{BB962C8B-B14F-4D97-AF65-F5344CB8AC3E}">
        <p14:creationId xmlns:p14="http://schemas.microsoft.com/office/powerpoint/2010/main" val="697595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6" grpId="0"/>
      <p:bldP spid="17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11553</TotalTime>
  <Words>1982</Words>
  <Application>Microsoft Macintosh PowerPoint</Application>
  <PresentationFormat>On-screen Show (16:9)</PresentationFormat>
  <Paragraphs>650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Überblick</vt:lpstr>
      <vt:lpstr>Gerichtete Graphen</vt:lpstr>
      <vt:lpstr>Gerichtete Graphen in der echten Welt</vt:lpstr>
      <vt:lpstr>Gerichtete Graphen in der echten Welt (ctd)</vt:lpstr>
      <vt:lpstr>Überblick</vt:lpstr>
      <vt:lpstr>Ablaufplanung</vt:lpstr>
      <vt:lpstr>Zyklen</vt:lpstr>
      <vt:lpstr>Zyklen Finden</vt:lpstr>
      <vt:lpstr>Anwendungen von Zyklen Finden</vt:lpstr>
      <vt:lpstr>Überblick</vt:lpstr>
      <vt:lpstr>Topologisches Sortieren</vt:lpstr>
      <vt:lpstr>Topologisches Sortieren: Korrektheit</vt:lpstr>
      <vt:lpstr>Überblick</vt:lpstr>
      <vt:lpstr>Starke Zusammenhangskomponenten</vt:lpstr>
      <vt:lpstr>Anwendungen starker Zusammenhangskomponenten </vt:lpstr>
      <vt:lpstr>(Starke) Zusammenhangskomponenten</vt:lpstr>
      <vt:lpstr>Kosaraju-Sharir Algorithmus</vt:lpstr>
      <vt:lpstr>Beweis der Korrektheit des Kosaraju-Sharir Algorithmus</vt:lpstr>
      <vt:lpstr>Geschichte Kosaraju-Sharir Algorithmus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173</cp:revision>
  <cp:lastPrinted>2014-05-07T12:19:03Z</cp:lastPrinted>
  <dcterms:created xsi:type="dcterms:W3CDTF">2022-08-10T08:10:37Z</dcterms:created>
  <dcterms:modified xsi:type="dcterms:W3CDTF">2024-06-15T14:31:40Z</dcterms:modified>
</cp:coreProperties>
</file>