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344" r:id="rId4"/>
    <p:sldId id="258" r:id="rId5"/>
    <p:sldId id="304" r:id="rId6"/>
    <p:sldId id="337" r:id="rId7"/>
    <p:sldId id="351" r:id="rId8"/>
    <p:sldId id="352" r:id="rId9"/>
    <p:sldId id="353" r:id="rId10"/>
    <p:sldId id="354" r:id="rId11"/>
    <p:sldId id="355" r:id="rId12"/>
    <p:sldId id="356" r:id="rId13"/>
    <p:sldId id="345" r:id="rId14"/>
    <p:sldId id="294" r:id="rId15"/>
    <p:sldId id="297" r:id="rId16"/>
    <p:sldId id="295" r:id="rId17"/>
    <p:sldId id="298" r:id="rId18"/>
    <p:sldId id="299" r:id="rId19"/>
    <p:sldId id="300" r:id="rId20"/>
    <p:sldId id="301" r:id="rId21"/>
    <p:sldId id="303" r:id="rId22"/>
    <p:sldId id="302" r:id="rId23"/>
    <p:sldId id="296" r:id="rId24"/>
    <p:sldId id="260" r:id="rId25"/>
    <p:sldId id="287" r:id="rId26"/>
    <p:sldId id="288" r:id="rId27"/>
    <p:sldId id="290" r:id="rId28"/>
    <p:sldId id="305" r:id="rId29"/>
    <p:sldId id="292" r:id="rId30"/>
    <p:sldId id="320" r:id="rId31"/>
    <p:sldId id="309" r:id="rId32"/>
    <p:sldId id="346" r:id="rId33"/>
    <p:sldId id="357" r:id="rId34"/>
    <p:sldId id="358" r:id="rId35"/>
    <p:sldId id="359" r:id="rId36"/>
    <p:sldId id="360" r:id="rId37"/>
    <p:sldId id="361" r:id="rId38"/>
    <p:sldId id="362" r:id="rId39"/>
    <p:sldId id="363" r:id="rId40"/>
    <p:sldId id="367" r:id="rId41"/>
    <p:sldId id="364" r:id="rId42"/>
    <p:sldId id="365" r:id="rId43"/>
    <p:sldId id="366" r:id="rId44"/>
    <p:sldId id="349" r:id="rId45"/>
    <p:sldId id="262" r:id="rId46"/>
    <p:sldId id="310" r:id="rId47"/>
    <p:sldId id="316" r:id="rId48"/>
    <p:sldId id="315" r:id="rId49"/>
    <p:sldId id="311" r:id="rId50"/>
    <p:sldId id="319" r:id="rId51"/>
    <p:sldId id="312" r:id="rId52"/>
    <p:sldId id="321" r:id="rId53"/>
    <p:sldId id="313" r:id="rId54"/>
    <p:sldId id="322" r:id="rId55"/>
    <p:sldId id="326" r:id="rId56"/>
    <p:sldId id="327" r:id="rId57"/>
    <p:sldId id="328" r:id="rId58"/>
    <p:sldId id="317" r:id="rId59"/>
    <p:sldId id="318" r:id="rId60"/>
    <p:sldId id="325" r:id="rId61"/>
    <p:sldId id="324" r:id="rId62"/>
    <p:sldId id="350" r:id="rId63"/>
    <p:sldId id="274" r:id="rId64"/>
    <p:sldId id="347" r:id="rId65"/>
    <p:sldId id="276" r:id="rId66"/>
    <p:sldId id="333" r:id="rId67"/>
    <p:sldId id="334" r:id="rId68"/>
    <p:sldId id="335" r:id="rId69"/>
    <p:sldId id="329" r:id="rId70"/>
    <p:sldId id="330" r:id="rId71"/>
    <p:sldId id="331" r:id="rId72"/>
    <p:sldId id="332" r:id="rId73"/>
    <p:sldId id="348" r:id="rId74"/>
    <p:sldId id="286" r:id="rId75"/>
    <p:sldId id="306" r:id="rId76"/>
    <p:sldId id="275" r:id="rId7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45" autoAdjust="0"/>
  </p:normalViewPr>
  <p:slideViewPr>
    <p:cSldViewPr snapToGrid="0">
      <p:cViewPr varScale="1">
        <p:scale>
          <a:sx n="99" d="100"/>
          <a:sy n="99" d="100"/>
        </p:scale>
        <p:origin x="972" y="8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CA275-FE80-462A-8AEB-CBFBBC94D665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3AF56E40-F3D8-4A49-9A0B-5EF54C7658FD}">
      <dgm:prSet phldrT="[Text]"/>
      <dgm:spPr/>
      <dgm:t>
        <a:bodyPr/>
        <a:lstStyle/>
        <a:p>
          <a:r>
            <a:rPr lang="de-DE" dirty="0" smtClean="0"/>
            <a:t>Topologie</a:t>
          </a:r>
          <a:endParaRPr lang="de-DE" dirty="0"/>
        </a:p>
      </dgm:t>
    </dgm:pt>
    <dgm:pt modelId="{C9232BE9-EB2C-4DF6-A966-9AD6B00D57F6}" type="parTrans" cxnId="{1F2F4A01-2DE2-4243-8762-6F23F41650FD}">
      <dgm:prSet/>
      <dgm:spPr/>
      <dgm:t>
        <a:bodyPr/>
        <a:lstStyle/>
        <a:p>
          <a:endParaRPr lang="de-DE"/>
        </a:p>
      </dgm:t>
    </dgm:pt>
    <dgm:pt modelId="{7A56F363-72EA-4FFB-BB5F-7C2043521FC3}" type="sibTrans" cxnId="{1F2F4A01-2DE2-4243-8762-6F23F41650FD}">
      <dgm:prSet/>
      <dgm:spPr/>
      <dgm:t>
        <a:bodyPr/>
        <a:lstStyle/>
        <a:p>
          <a:endParaRPr lang="de-DE"/>
        </a:p>
      </dgm:t>
    </dgm:pt>
    <dgm:pt modelId="{DD7F36FC-F40E-4253-89EF-D034576446D4}">
      <dgm:prSet phldrT="[Text]"/>
      <dgm:spPr/>
      <dgm:t>
        <a:bodyPr/>
        <a:lstStyle/>
        <a:p>
          <a:r>
            <a:rPr lang="de-DE" dirty="0" smtClean="0"/>
            <a:t>Transferfunktion</a:t>
          </a:r>
          <a:endParaRPr lang="de-DE" dirty="0"/>
        </a:p>
      </dgm:t>
    </dgm:pt>
    <dgm:pt modelId="{56AC5809-4958-4CE5-BEBA-E8A4DB16498F}" type="parTrans" cxnId="{82630183-6850-47AD-A80A-8B9F6D764D21}">
      <dgm:prSet/>
      <dgm:spPr/>
      <dgm:t>
        <a:bodyPr/>
        <a:lstStyle/>
        <a:p>
          <a:endParaRPr lang="de-DE"/>
        </a:p>
      </dgm:t>
    </dgm:pt>
    <dgm:pt modelId="{97FCE202-CEBD-4A36-896B-690460B1A5B0}" type="sibTrans" cxnId="{82630183-6850-47AD-A80A-8B9F6D764D21}">
      <dgm:prSet/>
      <dgm:spPr/>
      <dgm:t>
        <a:bodyPr/>
        <a:lstStyle/>
        <a:p>
          <a:endParaRPr lang="de-DE"/>
        </a:p>
      </dgm:t>
    </dgm:pt>
    <dgm:pt modelId="{DDB69E34-AF84-40D7-AA6F-C255B145739F}">
      <dgm:prSet phldrT="[Text]"/>
      <dgm:spPr/>
      <dgm:t>
        <a:bodyPr/>
        <a:lstStyle/>
        <a:p>
          <a:r>
            <a:rPr lang="de-DE" dirty="0" smtClean="0"/>
            <a:t>Lernregel</a:t>
          </a:r>
          <a:endParaRPr lang="de-DE" dirty="0"/>
        </a:p>
      </dgm:t>
    </dgm:pt>
    <dgm:pt modelId="{81336908-17DD-4294-B0B5-988352EC03D1}" type="parTrans" cxnId="{EDF304CC-D1DB-4EC4-B762-FC2DA12484EB}">
      <dgm:prSet/>
      <dgm:spPr/>
      <dgm:t>
        <a:bodyPr/>
        <a:lstStyle/>
        <a:p>
          <a:endParaRPr lang="de-DE"/>
        </a:p>
      </dgm:t>
    </dgm:pt>
    <dgm:pt modelId="{039F296E-0505-4EB8-9540-E516B0D75917}" type="sibTrans" cxnId="{EDF304CC-D1DB-4EC4-B762-FC2DA12484EB}">
      <dgm:prSet/>
      <dgm:spPr/>
      <dgm:t>
        <a:bodyPr/>
        <a:lstStyle/>
        <a:p>
          <a:endParaRPr lang="de-DE"/>
        </a:p>
      </dgm:t>
    </dgm:pt>
    <dgm:pt modelId="{A281B430-CED6-47C0-9CC8-6AAEF82CFA41}" type="pres">
      <dgm:prSet presAssocID="{CF5CA275-FE80-462A-8AEB-CBFBBC94D665}" presName="Name0" presStyleCnt="0">
        <dgm:presLayoutVars>
          <dgm:dir/>
          <dgm:animLvl val="lvl"/>
          <dgm:resizeHandles val="exact"/>
        </dgm:presLayoutVars>
      </dgm:prSet>
      <dgm:spPr/>
    </dgm:pt>
    <dgm:pt modelId="{53E4825B-3D66-406A-9713-5BB390890124}" type="pres">
      <dgm:prSet presAssocID="{3AF56E40-F3D8-4A49-9A0B-5EF54C7658FD}" presName="parTxOnly" presStyleLbl="node1" presStyleIdx="0" presStyleCnt="3" custLinFactNeighborX="-820" custLinFactNeighborY="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6F2C24D-CB43-4EE9-9D99-8BBFE1CBDA90}" type="pres">
      <dgm:prSet presAssocID="{7A56F363-72EA-4FFB-BB5F-7C2043521FC3}" presName="parTxOnlySpace" presStyleCnt="0"/>
      <dgm:spPr/>
    </dgm:pt>
    <dgm:pt modelId="{6D6BD3B1-FDF8-44BB-99F4-33A9A894F98B}" type="pres">
      <dgm:prSet presAssocID="{DD7F36FC-F40E-4253-89EF-D034576446D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13A21D1-9BC4-47CB-8EA5-4FE2F53B7833}" type="pres">
      <dgm:prSet presAssocID="{97FCE202-CEBD-4A36-896B-690460B1A5B0}" presName="parTxOnlySpace" presStyleCnt="0"/>
      <dgm:spPr/>
    </dgm:pt>
    <dgm:pt modelId="{1759F37C-CE72-40A5-B310-ECFA8240AA69}" type="pres">
      <dgm:prSet presAssocID="{DDB69E34-AF84-40D7-AA6F-C255B145739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D03F84F-EB2F-4D0C-B14C-4BAC6C14CECA}" type="presOf" srcId="{CF5CA275-FE80-462A-8AEB-CBFBBC94D665}" destId="{A281B430-CED6-47C0-9CC8-6AAEF82CFA41}" srcOrd="0" destOrd="0" presId="urn:microsoft.com/office/officeart/2005/8/layout/chevron1"/>
    <dgm:cxn modelId="{E1A36DD9-A14A-4FE1-96CD-D9D4452E0243}" type="presOf" srcId="{DD7F36FC-F40E-4253-89EF-D034576446D4}" destId="{6D6BD3B1-FDF8-44BB-99F4-33A9A894F98B}" srcOrd="0" destOrd="0" presId="urn:microsoft.com/office/officeart/2005/8/layout/chevron1"/>
    <dgm:cxn modelId="{82630183-6850-47AD-A80A-8B9F6D764D21}" srcId="{CF5CA275-FE80-462A-8AEB-CBFBBC94D665}" destId="{DD7F36FC-F40E-4253-89EF-D034576446D4}" srcOrd="1" destOrd="0" parTransId="{56AC5809-4958-4CE5-BEBA-E8A4DB16498F}" sibTransId="{97FCE202-CEBD-4A36-896B-690460B1A5B0}"/>
    <dgm:cxn modelId="{1F2F4A01-2DE2-4243-8762-6F23F41650FD}" srcId="{CF5CA275-FE80-462A-8AEB-CBFBBC94D665}" destId="{3AF56E40-F3D8-4A49-9A0B-5EF54C7658FD}" srcOrd="0" destOrd="0" parTransId="{C9232BE9-EB2C-4DF6-A966-9AD6B00D57F6}" sibTransId="{7A56F363-72EA-4FFB-BB5F-7C2043521FC3}"/>
    <dgm:cxn modelId="{FC9F4226-26A5-4C87-8258-3805A1AF2FCD}" type="presOf" srcId="{3AF56E40-F3D8-4A49-9A0B-5EF54C7658FD}" destId="{53E4825B-3D66-406A-9713-5BB390890124}" srcOrd="0" destOrd="0" presId="urn:microsoft.com/office/officeart/2005/8/layout/chevron1"/>
    <dgm:cxn modelId="{EDF304CC-D1DB-4EC4-B762-FC2DA12484EB}" srcId="{CF5CA275-FE80-462A-8AEB-CBFBBC94D665}" destId="{DDB69E34-AF84-40D7-AA6F-C255B145739F}" srcOrd="2" destOrd="0" parTransId="{81336908-17DD-4294-B0B5-988352EC03D1}" sibTransId="{039F296E-0505-4EB8-9540-E516B0D75917}"/>
    <dgm:cxn modelId="{9A0B5275-09BB-4D0D-97EF-47757802DFB0}" type="presOf" srcId="{DDB69E34-AF84-40D7-AA6F-C255B145739F}" destId="{1759F37C-CE72-40A5-B310-ECFA8240AA69}" srcOrd="0" destOrd="0" presId="urn:microsoft.com/office/officeart/2005/8/layout/chevron1"/>
    <dgm:cxn modelId="{145F1155-463C-455B-9750-106730AD5107}" type="presParOf" srcId="{A281B430-CED6-47C0-9CC8-6AAEF82CFA41}" destId="{53E4825B-3D66-406A-9713-5BB390890124}" srcOrd="0" destOrd="0" presId="urn:microsoft.com/office/officeart/2005/8/layout/chevron1"/>
    <dgm:cxn modelId="{7116C5E6-7881-4FB2-BA16-600425F5EF32}" type="presParOf" srcId="{A281B430-CED6-47C0-9CC8-6AAEF82CFA41}" destId="{26F2C24D-CB43-4EE9-9D99-8BBFE1CBDA90}" srcOrd="1" destOrd="0" presId="urn:microsoft.com/office/officeart/2005/8/layout/chevron1"/>
    <dgm:cxn modelId="{D0DEB894-BDEA-4F79-9653-E4E09E3BEBFB}" type="presParOf" srcId="{A281B430-CED6-47C0-9CC8-6AAEF82CFA41}" destId="{6D6BD3B1-FDF8-44BB-99F4-33A9A894F98B}" srcOrd="2" destOrd="0" presId="urn:microsoft.com/office/officeart/2005/8/layout/chevron1"/>
    <dgm:cxn modelId="{DC5F9341-69C6-49B9-888B-83932E858C90}" type="presParOf" srcId="{A281B430-CED6-47C0-9CC8-6AAEF82CFA41}" destId="{C13A21D1-9BC4-47CB-8EA5-4FE2F53B7833}" srcOrd="3" destOrd="0" presId="urn:microsoft.com/office/officeart/2005/8/layout/chevron1"/>
    <dgm:cxn modelId="{90E7D515-F84E-4819-9916-15838F0145A7}" type="presParOf" srcId="{A281B430-CED6-47C0-9CC8-6AAEF82CFA41}" destId="{1759F37C-CE72-40A5-B310-ECFA8240AA6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4825B-3D66-406A-9713-5BB390890124}">
      <dsp:nvSpPr>
        <dsp:cNvPr id="0" name=""/>
        <dsp:cNvSpPr/>
      </dsp:nvSpPr>
      <dsp:spPr>
        <a:xfrm>
          <a:off x="3" y="2160766"/>
          <a:ext cx="3814229" cy="152569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Topologie</a:t>
          </a:r>
          <a:endParaRPr lang="de-DE" sz="2500" kern="1200" dirty="0"/>
        </a:p>
      </dsp:txBody>
      <dsp:txXfrm>
        <a:off x="762849" y="2160766"/>
        <a:ext cx="2288538" cy="1525691"/>
      </dsp:txXfrm>
    </dsp:sp>
    <dsp:sp modelId="{6D6BD3B1-FDF8-44BB-99F4-33A9A894F98B}">
      <dsp:nvSpPr>
        <dsp:cNvPr id="0" name=""/>
        <dsp:cNvSpPr/>
      </dsp:nvSpPr>
      <dsp:spPr>
        <a:xfrm>
          <a:off x="3435937" y="2150315"/>
          <a:ext cx="3814229" cy="152569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Transferfunktion</a:t>
          </a:r>
          <a:endParaRPr lang="de-DE" sz="2500" kern="1200" dirty="0"/>
        </a:p>
      </dsp:txBody>
      <dsp:txXfrm>
        <a:off x="4198783" y="2150315"/>
        <a:ext cx="2288538" cy="1525691"/>
      </dsp:txXfrm>
    </dsp:sp>
    <dsp:sp modelId="{1759F37C-CE72-40A5-B310-ECFA8240AA69}">
      <dsp:nvSpPr>
        <dsp:cNvPr id="0" name=""/>
        <dsp:cNvSpPr/>
      </dsp:nvSpPr>
      <dsp:spPr>
        <a:xfrm>
          <a:off x="6868744" y="2150315"/>
          <a:ext cx="3814229" cy="152569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Lernregel</a:t>
          </a:r>
          <a:endParaRPr lang="de-DE" sz="2500" kern="1200" dirty="0"/>
        </a:p>
      </dsp:txBody>
      <dsp:txXfrm>
        <a:off x="7631590" y="2150315"/>
        <a:ext cx="2288538" cy="1525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0BD12-1583-495B-85C5-BFC7DD39358E}" type="datetimeFigureOut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A52FC-885B-48D0-94A7-F9F16D60E36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321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210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830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899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287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0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3115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5931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1229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196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133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 Tafel</a:t>
            </a:r>
            <a:r>
              <a:rPr lang="de-DE" baseline="0" dirty="0" smtClean="0"/>
              <a:t> Beweis führen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154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143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3959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0028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340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889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873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941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985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Testdaten zur Generalisierungsfähigkeit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859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222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037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1669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903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895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8181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387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322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141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097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91547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4824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271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7161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742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0465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766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8984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57976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7401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4504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7260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954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09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57176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43463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06293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903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=&gt;Anstieg Positiv: Vorzeichen wird</a:t>
            </a:r>
            <a:r>
              <a:rPr lang="de-DE" baseline="0" dirty="0" smtClean="0"/>
              <a:t> umgekippt =&gt; Entspricht Schritt in umgekehrter Richtung ( Richtung Minimum)</a:t>
            </a:r>
            <a:endParaRPr lang="de-DE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smtClean="0"/>
              <a:t>=</a:t>
            </a:r>
            <a:r>
              <a:rPr lang="de-DE" baseline="0" dirty="0" smtClean="0"/>
              <a:t>&gt;</a:t>
            </a:r>
            <a:r>
              <a:rPr lang="de-DE" dirty="0" smtClean="0"/>
              <a:t>Anstieg Negativ: Vorzeichen bleibt (In Richtung</a:t>
            </a:r>
            <a:r>
              <a:rPr lang="de-DE" baseline="0" dirty="0" smtClean="0"/>
              <a:t> Minimum)</a:t>
            </a:r>
            <a:endParaRPr lang="de-DE" dirty="0" smtClean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smtClean="0"/>
              <a:t>=</a:t>
            </a:r>
            <a:r>
              <a:rPr lang="de-DE" baseline="0" dirty="0" smtClean="0"/>
              <a:t>&gt;Keinen Anstieg: Gewicht passt, Minimum erreicht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3862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Betrages der Gewichtsveränderung </a:t>
            </a:r>
            <a:r>
              <a:rPr lang="de-DE" sz="1200" b="0" i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erhöht, wenn Steigung gleich Richtung bleibt (Plateau)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Schitweite des Betrages der Gewichtsveränderung wird verrringert, wenn die Steigung die Richtung wechselt (minima gefunden!)(Oszillation)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 Gradient = 0 =&gt; Schrittweite so lassen, damit Gewicht ebenfalls bleibt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3936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Schreitweite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 Betrages der Gewichtsveränderung wird erhöht, wenn der Gradient in der selben Richtung bleibt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Schitweite des Betrages der Gewichtsveränderung wird verrringert, wenn der Gradient die Richtung wechselt (minima gefunden!)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Wenn Gradient = 0 =&gt; Schrittweite so lassen, damit Gewicht ebenfalls bleibt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4130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=&gt; Pendelt sich ein!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6561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008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67860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59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7894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58713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77317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288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9876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63732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2171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62535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581364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235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42520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69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2779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71185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7551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02012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3647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37175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474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135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A52FC-885B-48D0-94A7-F9F16D60E36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797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14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944-69D9-40E2-805F-52E6DDFC3E0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152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271B-4DF3-4799-BDC9-4973FE68CB18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39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33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81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5794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38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CA38-DE03-43E0-AAE8-40DE9D12651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89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0321-36FA-45A6-9663-BC38008A0E9B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639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C77CD-8025-4CCE-8E91-02984A062E73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998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40FE-C567-4560-9D45-46486DBA67D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377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89CE-C1E2-4395-A707-33A40D5C0A6A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6079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F2F-E5B7-4AEF-A728-DCB9E7CE66D1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807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31E4-1EA5-4909-922A-9F42F675C505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7367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582302" y="6353327"/>
            <a:ext cx="9990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034DA2"/>
                </a:solidFill>
              </a:defRPr>
            </a:lvl1pPr>
          </a:lstStyle>
          <a:p>
            <a:fld id="{19652882-9BC8-4FD3-AB94-9F037815DBC2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29541" y="6353327"/>
            <a:ext cx="51883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34DA2"/>
                </a:solidFill>
              </a:defRPr>
            </a:lvl1pPr>
          </a:lstStyle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45800" y="6356350"/>
            <a:ext cx="50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34DA2"/>
                </a:solidFill>
              </a:defRPr>
            </a:lvl1pPr>
          </a:lstStyle>
          <a:p>
            <a:fld id="{0E226D3C-400E-4353-AAC2-09A0472DC53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2" y="6268293"/>
            <a:ext cx="2253343" cy="4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34DA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8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7.png"/><Relationship Id="rId9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Prognose von Zeitreihen mit Hilfe von künstlichen neuronalen Netzen am Beispiel von Börsenprognosen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65622" y="3602038"/>
            <a:ext cx="6334897" cy="1655762"/>
          </a:xfrm>
        </p:spPr>
        <p:txBody>
          <a:bodyPr anchor="ctr"/>
          <a:lstStyle/>
          <a:p>
            <a:r>
              <a:rPr lang="de-DE" dirty="0" smtClean="0"/>
              <a:t>Vortrag zur Seminararbeit 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 flipH="1">
            <a:off x="8641491" y="5184000"/>
            <a:ext cx="8238" cy="15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8649729" y="5117414"/>
            <a:ext cx="3295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Fach: 	Softcomputing</a:t>
            </a:r>
          </a:p>
          <a:p>
            <a:r>
              <a:rPr lang="de-DE" sz="1600" dirty="0" smtClean="0"/>
              <a:t>Dozent: 	Prof. Dr. Reinhard Eck</a:t>
            </a:r>
          </a:p>
          <a:p>
            <a:endParaRPr lang="de-DE" sz="1600" dirty="0" smtClean="0"/>
          </a:p>
          <a:p>
            <a:r>
              <a:rPr lang="de-DE" sz="1600" dirty="0" smtClean="0"/>
              <a:t>Vorgelegt von: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Sebastian Schötteler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Benedikt Hofrichter</a:t>
            </a:r>
          </a:p>
        </p:txBody>
      </p:sp>
    </p:spTree>
    <p:extLst>
      <p:ext uri="{BB962C8B-B14F-4D97-AF65-F5344CB8AC3E}">
        <p14:creationId xmlns:p14="http://schemas.microsoft.com/office/powerpoint/2010/main" val="3260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Rest-Kommunikation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Adressierbarkeit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Variierende Repräsentationen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Zustandslosigkeit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Zustandsloses Protokoll</a:t>
            </a:r>
            <a:endParaRPr sz="2400" dirty="0"/>
          </a:p>
        </p:txBody>
      </p:sp>
      <p:pic>
        <p:nvPicPr>
          <p:cNvPr id="100" name="Grafik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292527" y="1562884"/>
            <a:ext cx="2666278" cy="1438024"/>
          </a:xfrm>
          <a:prstGeom prst="rect">
            <a:avLst/>
          </a:prstGeom>
          <a:ln>
            <a:noFill/>
          </a:ln>
        </p:spPr>
      </p:pic>
      <p:sp>
        <p:nvSpPr>
          <p:cNvPr id="5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9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201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rafik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181" y="1713053"/>
            <a:ext cx="5747797" cy="4622704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10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98560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2646974" y="1567611"/>
            <a:ext cx="6583963" cy="3931436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11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13982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</p:spPr>
            <p:txBody>
              <a:bodyPr/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Heteroassoziative Netze	:</a:t>
                </a:r>
                <a:r>
                  <a:rPr lang="de-DE" dirty="0"/>
                  <a:t> </a:t>
                </a:r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;</m:t>
                    </m:r>
                    <m:r>
                      <a:rPr lang="de-DE" b="0" i="1" smtClean="0">
                        <a:latin typeface="Cambria Math"/>
                      </a:rPr>
                      <m:t>𝑘</m:t>
                    </m:r>
                    <m:r>
                      <a:rPr lang="de-DE" b="0" i="1" smtClean="0">
                        <a:latin typeface="Cambria Math"/>
                      </a:rPr>
                      <m:t>≤</m:t>
                    </m:r>
                    <m:r>
                      <a:rPr lang="de-DE" b="0" i="1" smtClean="0">
                        <a:latin typeface="Cambria Math"/>
                      </a:rPr>
                      <m:t>𝑛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smtClean="0"/>
                  <a:t>Autoassoziative Netze: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i="1">
                        <a:latin typeface="Cambria Math"/>
                        <a:ea typeface="Cambria Math"/>
                      </a:rPr>
                      <m:t>→</m:t>
                    </m:r>
                    <m:acc>
                      <m:accPr>
                        <m:chr m:val="⃗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de-DE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e>
                    </m:acc>
                    <m:r>
                      <a:rPr lang="de-DE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1,…,</m:t>
                        </m:r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lvl="2"/>
                <a:endParaRPr lang="de-DE" dirty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2433" cy="4351338"/>
              </a:xfrm>
              <a:blipFill rotWithShape="1">
                <a:blip r:embed="rId3"/>
                <a:stretch>
                  <a:fillRect l="-97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3798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2433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Wir bilden einen Eingabevektor auf einen skalaren Wert ab.</a:t>
            </a:r>
            <a:endParaRPr lang="de-DE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678340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5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Definition &amp; Theorem zur weiteren Bestimmung des Netztyps</a:t>
            </a:r>
          </a:p>
          <a:p>
            <a:pPr lvl="2"/>
            <a:r>
              <a:rPr lang="de-DE" dirty="0" smtClean="0"/>
              <a:t>Definition der linearen Separierbarkeit. </a:t>
            </a:r>
          </a:p>
          <a:p>
            <a:pPr lvl="2"/>
            <a:r>
              <a:rPr lang="de-DE" dirty="0" smtClean="0"/>
              <a:t>Beweis der eingeschränkten Fähigkeit von einschichtigen neuronalen Netzen.</a:t>
            </a:r>
          </a:p>
          <a:p>
            <a:pPr lvl="2"/>
            <a:r>
              <a:rPr lang="de-DE" dirty="0" smtClean="0"/>
              <a:t> Konvergenz-Theorem von Rosenblatt &amp; Theorem der universellen Approximation.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71179"/>
              </p:ext>
            </p:extLst>
          </p:nvPr>
        </p:nvGraphicFramePr>
        <p:xfrm>
          <a:off x="2425579" y="401575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Autoassoziative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Hopfield-Netze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Boltzmann-Maschine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2413591" y="4032000"/>
            <a:ext cx="4068000" cy="183600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751037" y="4565279"/>
            <a:ext cx="4377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?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15241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de-DE" sz="3000" dirty="0" smtClean="0"/>
                  <a:t>Netztyp</a:t>
                </a:r>
              </a:p>
              <a:p>
                <a:pPr lvl="1"/>
                <a:r>
                  <a:rPr lang="de-DE" sz="2600" dirty="0" smtClean="0"/>
                  <a:t>Definition der linearen Separierbarkeit:</a:t>
                </a:r>
              </a:p>
              <a:p>
                <a:pPr marL="457200" lvl="1" indent="0">
                  <a:buNone/>
                </a:pPr>
                <a:r>
                  <a:rPr lang="de-DE" dirty="0" smtClean="0"/>
                  <a:t>Seien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zwei Wertemengen im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 smtClean="0"/>
                  <a:t>-dimensionalen euklidischen Raum. Diese sind genau dann linear </a:t>
                </a:r>
                <a:r>
                  <a:rPr lang="de-DE" dirty="0" smtClean="0"/>
                  <a:t>separierbar</a:t>
                </a:r>
                <a:r>
                  <a:rPr lang="de-DE" dirty="0" smtClean="0"/>
                  <a:t>,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dirty="0" smtClean="0"/>
                  <a:t> reelle Zahlen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smtClean="0"/>
                  <a:t>existieren, sodass für alle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 smtClean="0"/>
                  <a:t> die folgende Ungleichung erfüllt ist:</a:t>
                </a:r>
              </a:p>
              <a:p>
                <a:pPr marL="457200" lvl="1" indent="0">
                  <a:buNone/>
                </a:pP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2 Klassen sind linear separierbar, wenn ihre konvexen Hüllen disjunkt sind.</a:t>
                </a:r>
              </a:p>
              <a:p>
                <a:pPr lvl="1"/>
                <a:r>
                  <a:rPr lang="de-DE" sz="2600" dirty="0" smtClean="0"/>
                  <a:t>2 Klassen sind  linear separierbar, wenn sie durch eine Gerade geteilt werden    können. 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3"/>
                <a:stretch>
                  <a:fillRect l="-1043" t="-3221" r="-20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0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Einschichtige neuronale Netze können nur linear separierbare Funktionen klassifizieren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35" y="3215837"/>
            <a:ext cx="2228571" cy="212381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39" y="2766828"/>
            <a:ext cx="6350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Kontradiktionsbeweis der eingeschränkten Fähigkeit von einschichtigen neuronalen Netzen beim XOR-Problem nach Minski / Papert: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67" y="3127527"/>
            <a:ext cx="2114845" cy="3048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Gegeben: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𝑛𝑒𝑡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𝑎𝑐𝑡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𝐼𝑑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𝑎𝑐𝑡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a)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+0∗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r>
                      <m:rPr>
                        <m:nor/>
                      </m:rPr>
                      <a:rPr lang="de-DE" b="0" i="0" smtClean="0"/>
                      <m:t>  </m:t>
                    </m:r>
                    <m:r>
                      <m:rPr>
                        <m:nor/>
                      </m:rPr>
                      <a:rPr lang="de-DE" b="0" i="0" smtClean="0"/>
                      <m:t>Inputvektor</m:t>
                    </m:r>
                    <m:r>
                      <m:rPr>
                        <m:nor/>
                      </m:rPr>
                      <a:rPr lang="de-DE" b="0" i="0" smtClean="0"/>
                      <m:t> (0,0) </m:t>
                    </m:r>
                    <m:r>
                      <m:rPr>
                        <m:nor/>
                      </m:rPr>
                      <a:rPr lang="de-DE" b="0" i="0" smtClean="0"/>
                      <m:t>liefert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den</m:t>
                    </m:r>
                    <m:r>
                      <m:rPr>
                        <m:nor/>
                      </m:rPr>
                      <a:rPr lang="de-DE" b="0" i="0" smtClean="0"/>
                      <m:t> </m:t>
                    </m:r>
                    <m:r>
                      <m:rPr>
                        <m:nor/>
                      </m:rPr>
                      <a:rPr lang="de-DE" b="0" i="0" smtClean="0"/>
                      <m:t>Output</m:t>
                    </m:r>
                    <m:r>
                      <m:rPr>
                        <m:nor/>
                      </m:rPr>
                      <a:rPr lang="de-DE" b="0" i="0" smtClean="0"/>
                      <m:t> 0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b)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≥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(0,1)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r>
                  <a:rPr lang="de-DE" dirty="0" smtClean="0"/>
                  <a:t>c)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(1,0)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1.</m:t>
                    </m:r>
                  </m:oMath>
                </a14:m>
                <a:endParaRPr lang="de-DE" dirty="0" smtClean="0"/>
              </a:p>
              <a:p>
                <a:r>
                  <a:rPr lang="de-DE" dirty="0" smtClean="0"/>
                  <a:t>d)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de-DE"/>
                      <m:t>Ø  </m:t>
                    </m:r>
                    <m:r>
                      <m:rPr>
                        <m:nor/>
                      </m:rPr>
                      <a:rPr lang="de-DE"/>
                      <m:t>Inputvektor</m:t>
                    </m:r>
                    <m:r>
                      <m:rPr>
                        <m:nor/>
                      </m:rPr>
                      <a:rPr lang="de-DE"/>
                      <m:t> (1,1) </m:t>
                    </m:r>
                    <m:r>
                      <m:rPr>
                        <m:nor/>
                      </m:rPr>
                      <a:rPr lang="de-DE"/>
                      <m:t>liefert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den</m:t>
                    </m:r>
                    <m:r>
                      <m:rPr>
                        <m:nor/>
                      </m:rPr>
                      <a:rPr lang="de-DE"/>
                      <m:t> </m:t>
                    </m:r>
                    <m:r>
                      <m:rPr>
                        <m:nor/>
                      </m:rPr>
                      <a:rPr lang="de-DE"/>
                      <m:t>Output</m:t>
                    </m:r>
                    <m:r>
                      <m:rPr>
                        <m:nor/>
                      </m:rPr>
                      <a:rPr lang="de-DE"/>
                      <m:t> 0.</m:t>
                    </m:r>
                  </m:oMath>
                </a14:m>
                <a:endParaRPr lang="de-DE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Widerspruch: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de-DE"/>
                      <m:t>Ø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</m:t>
                        </m:r>
                        <m:r>
                          <m:rPr>
                            <m:nor/>
                          </m:rPr>
                          <a:rPr lang="de-DE"/>
                          <m:t>Ø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Beweis auf andere nicht linear separierbare Funktionen anwendbar.</a:t>
                </a:r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907" y="3058907"/>
                <a:ext cx="7410893" cy="3831818"/>
              </a:xfrm>
              <a:prstGeom prst="rect">
                <a:avLst/>
              </a:prstGeom>
              <a:blipFill rotWithShape="0">
                <a:blip r:embed="rId4"/>
                <a:stretch>
                  <a:fillRect l="-740" t="-1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feil nach rechts 6"/>
          <p:cNvSpPr/>
          <p:nvPr/>
        </p:nvSpPr>
        <p:spPr>
          <a:xfrm>
            <a:off x="3623412" y="6071192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33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/>
                  <a:t>Einschichtige neuronale Netze können nur linear separierbare Funktionen klassifizieren </a:t>
                </a:r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r>
                  <a:rPr lang="de-DE" dirty="0" smtClean="0"/>
                  <a:t>Börsenkurs linear separabel?</a:t>
                </a:r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Konvergenz –Theorem:</a:t>
                </a:r>
              </a:p>
              <a:p>
                <a:pPr marL="457200" lvl="1" indent="0">
                  <a:buNone/>
                </a:pPr>
                <a:r>
                  <a:rPr lang="de-DE" i="1" dirty="0" smtClean="0"/>
                  <a:t>   „Der </a:t>
                </a:r>
                <a:r>
                  <a:rPr lang="de-DE" i="1" dirty="0"/>
                  <a:t>Lernalgorithmus des Perzeptrons konvergiert in endlicher Zeit, d.h. </a:t>
                </a:r>
                <a:br>
                  <a:rPr lang="de-DE" i="1" dirty="0"/>
                </a:br>
                <a:r>
                  <a:rPr lang="de-DE" i="1" dirty="0" smtClean="0"/>
                  <a:t>   das </a:t>
                </a:r>
                <a:r>
                  <a:rPr lang="de-DE" i="1" dirty="0"/>
                  <a:t>Perzeptron kann in endlicher Zeit alles lernen, was es repräsentieren </a:t>
                </a:r>
                <a:r>
                  <a:rPr lang="de-DE" i="1" dirty="0" smtClean="0"/>
                  <a:t>                         </a:t>
                </a:r>
                <a:endParaRPr lang="de-DE" dirty="0" smtClean="0"/>
              </a:p>
              <a:p>
                <a:pPr marL="457200" lvl="1" indent="0">
                  <a:buNone/>
                </a:pPr>
                <a:r>
                  <a:rPr lang="de-DE" dirty="0" smtClean="0"/>
                  <a:t>   kann.“</a:t>
                </a:r>
              </a:p>
              <a:p>
                <a:pPr marL="457200" lvl="1" indent="0">
                  <a:buNone/>
                </a:pPr>
                <a:r>
                  <a:rPr lang="de-DE" dirty="0"/>
                  <a:t> </a:t>
                </a:r>
                <a:r>
                  <a:rPr lang="de-DE" dirty="0" smtClean="0"/>
                  <a:t>  Perzeptron konvergiert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DE" dirty="0" smtClean="0"/>
                  <a:t> Funktion linear separabel</a:t>
                </a:r>
              </a:p>
              <a:p>
                <a:pPr marL="457200" lvl="1" indent="0">
                  <a:buNone/>
                </a:pPr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3"/>
                <a:stretch>
                  <a:fillRect l="-1043" t="-2241" b="-14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55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de-DE" dirty="0" smtClean="0"/>
                  <a:t>Netztyp</a:t>
                </a:r>
              </a:p>
              <a:p>
                <a:pPr lvl="1"/>
                <a:r>
                  <a:rPr lang="de-DE" dirty="0" smtClean="0"/>
                  <a:t>Test auf linearer Separierbarkeit:</a:t>
                </a:r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smtClean="0"/>
                  <a:t>Perzeptron konvergiert nicht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Börsenkurs nicht linear separabel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einlagige neuronale Netze nicht zur Prognose des Börsenkurses geeignet. </a:t>
                </a:r>
              </a:p>
              <a:p>
                <a:pPr lvl="1"/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51338"/>
              </a:xfrm>
              <a:blipFill rotWithShape="0">
                <a:blip r:embed="rId3" cstate="print"/>
                <a:stretch>
                  <a:fillRect l="-1043" t="-2241" r="-290" b="-29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94" y="2563738"/>
            <a:ext cx="3276190" cy="266666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76" y="2482941"/>
            <a:ext cx="3075574" cy="28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8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de-DE" dirty="0" smtClean="0"/>
              <a:t>Netztyp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Ist </a:t>
            </a:r>
            <a:r>
              <a:rPr lang="de-DE" dirty="0"/>
              <a:t>ein Multylayerperzeptron zur Vorhersage von Börsenprognosen geeignet?</a:t>
            </a:r>
          </a:p>
          <a:p>
            <a:pPr lvl="2"/>
            <a:r>
              <a:rPr lang="de-DE" dirty="0"/>
              <a:t>Theorem </a:t>
            </a:r>
            <a:r>
              <a:rPr lang="de-DE" dirty="0" smtClean="0"/>
              <a:t>der universellen Approximation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21</a:t>
            </a:fld>
            <a:endParaRPr lang="de-DE" dirty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886"/>
              </p:ext>
            </p:extLst>
          </p:nvPr>
        </p:nvGraphicFramePr>
        <p:xfrm>
          <a:off x="838200" y="2546981"/>
          <a:ext cx="403597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smtClean="0"/>
                        <a:t>Heteroassoziative</a:t>
                      </a:r>
                      <a:r>
                        <a:rPr lang="de-DE" b="1" baseline="0" dirty="0" smtClean="0"/>
                        <a:t> Netze</a:t>
                      </a:r>
                      <a:endParaRPr lang="de-DE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Madaline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Multilayerperzeptron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838200" y="4026578"/>
            <a:ext cx="4035973" cy="39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5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Netztyp</a:t>
            </a:r>
          </a:p>
          <a:p>
            <a:pPr lvl="1"/>
            <a:r>
              <a:rPr lang="de-DE" dirty="0" smtClean="0"/>
              <a:t>Ist ein Multilayerperzeptron zur Vorhersage von Börsenprognosen geeignet?</a:t>
            </a:r>
          </a:p>
          <a:p>
            <a:pPr lvl="2"/>
            <a:r>
              <a:rPr lang="de-DE" dirty="0" smtClean="0"/>
              <a:t>Theorem der universellen Approximation:</a:t>
            </a:r>
          </a:p>
          <a:p>
            <a:pPr marL="457200" lvl="1" indent="0">
              <a:buNone/>
            </a:pPr>
            <a:r>
              <a:rPr lang="de-DE" sz="2400" dirty="0" smtClean="0"/>
              <a:t>	</a:t>
            </a:r>
            <a:r>
              <a:rPr lang="de-DE" sz="2000" dirty="0" smtClean="0"/>
              <a:t>    „Mit Hilfe eines dreischichtigen neuronalen Netzes lassen sich Funktionen</a:t>
            </a:r>
          </a:p>
          <a:p>
            <a:pPr marL="457200" lvl="1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beliebig genau approximieren.“</a:t>
            </a:r>
            <a:endParaRPr lang="de-DE" sz="2800" dirty="0" smtClean="0"/>
          </a:p>
          <a:p>
            <a:pPr lvl="2"/>
            <a:r>
              <a:rPr lang="de-DE" dirty="0" smtClean="0"/>
              <a:t>Ein Multilayerperzeptron ist also ein universeller Approximator.</a:t>
            </a:r>
            <a:endParaRPr lang="de-DE" dirty="0"/>
          </a:p>
          <a:p>
            <a:pPr marL="914400" lvl="2" indent="0">
              <a:buNone/>
            </a:pPr>
            <a:endParaRPr lang="de-DE" sz="2800" dirty="0" smtClean="0"/>
          </a:p>
          <a:p>
            <a:r>
              <a:rPr lang="de-DE" dirty="0" smtClean="0"/>
              <a:t>Fazit: Multilayerperzeptron geeignet.</a:t>
            </a:r>
            <a:endParaRPr lang="de-DE" sz="2400" dirty="0" smtClean="0"/>
          </a:p>
          <a:p>
            <a:pPr marL="914400" lvl="2" indent="0">
              <a:buNone/>
            </a:pPr>
            <a:endParaRPr lang="de-DE" sz="2800" dirty="0"/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= Börsenkurs </a:t>
                </a:r>
                <a:r>
                  <a:rPr lang="de-DE" dirty="0"/>
                  <a:t> </a:t>
                </a:r>
                <a:r>
                  <a:rPr lang="de-DE" dirty="0" smtClean="0"/>
                  <a:t>am Tag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pPr lvl="1"/>
                <a:r>
                  <a:rPr lang="de-DE" dirty="0" smtClean="0"/>
                  <a:t>Ein 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de-DE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de-DE" dirty="0" smtClean="0"/>
                  <a:t>,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de-DE" dirty="0" smtClean="0"/>
                  <a:t>der Länge 4 als Input.</a:t>
                </a:r>
              </a:p>
              <a:p>
                <a:pPr lvl="1"/>
                <a:r>
                  <a:rPr lang="de-DE" dirty="0" smtClean="0"/>
                  <a:t>Ein Skalarwert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dirty="0" smtClean="0"/>
                  <a:t> als Output.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068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9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96748" y="2212704"/>
            <a:ext cx="6021121" cy="396426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5709" y="3547241"/>
            <a:ext cx="5760000" cy="12770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Topologie</a:t>
                </a:r>
              </a:p>
              <a:p>
                <a:pPr lvl="1"/>
                <a:r>
                  <a:rPr lang="de-DE" dirty="0" smtClean="0"/>
                  <a:t>Richtlinien zur Dimensionierung der Zwischenschicht:</a:t>
                </a:r>
              </a:p>
              <a:p>
                <a:pPr lvl="2"/>
                <a:r>
                  <a:rPr lang="de-DE" dirty="0" smtClean="0"/>
                  <a:t>Nicht zu viele Neuronen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Overfitting vermeiden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mangelnde Gen-F.   </a:t>
                </a:r>
              </a:p>
              <a:p>
                <a:pPr lvl="2"/>
                <a:r>
                  <a:rPr lang="de-DE" dirty="0" smtClean="0"/>
                  <a:t>Nicht zu wenig Neuronen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Regelsatz kann nicht abgespeichert werden.</a:t>
                </a:r>
              </a:p>
              <a:p>
                <a:pPr lvl="2"/>
                <a:r>
                  <a:rPr lang="de-DE" dirty="0" smtClean="0"/>
                  <a:t>Faustregel zur Ermittlung einer Obergrenze:</a:t>
                </a:r>
              </a:p>
              <a:p>
                <a:pPr marL="914400" lvl="2" indent="0">
                  <a:buNone/>
                </a:pPr>
                <a:endParaRPr lang="de-DE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𝐴𝑛𝑧𝑎h𝑙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𝑇𝑟𝑎𝑖𝑛𝑖𝑛𝑔𝑠𝑑𝑎𝑡𝑒𝑛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10∗(4+1)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450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</m:oMath>
                  </m:oMathPara>
                </a14:m>
                <a:endParaRPr lang="de-DE" dirty="0" smtClean="0"/>
              </a:p>
              <a:p>
                <a:pPr lvl="2"/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>
                    <a:solidFill>
                      <a:srgbClr val="FF0000"/>
                    </a:solidFill>
                  </a:rPr>
                  <a:t> Obergrenze für die Anzahl der Neuronen in der versteckten Schicht.</a:t>
                </a:r>
              </a:p>
              <a:p>
                <a:pPr lvl="2"/>
                <a:r>
                  <a:rPr lang="de-DE" dirty="0" smtClean="0"/>
                  <a:t>Es werden </a:t>
                </a:r>
                <a:r>
                  <a:rPr lang="de-DE" dirty="0" smtClean="0">
                    <a:solidFill>
                      <a:srgbClr val="FF0000"/>
                    </a:solidFill>
                  </a:rPr>
                  <a:t>450 Trainingsdaten </a:t>
                </a:r>
                <a:r>
                  <a:rPr lang="de-DE" dirty="0" smtClean="0"/>
                  <a:t>und 150 Testdaten verwendet.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Inputneuronen;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 smtClean="0"/>
                  <a:t> Anzahl Outpurneuronen.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9764828" y="2221074"/>
            <a:ext cx="593056" cy="3817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10336817" y="3806452"/>
            <a:ext cx="191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Bieten nur einen Anhaltspunkt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4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Topologie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86" y="2212704"/>
            <a:ext cx="6025386" cy="3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 smtClean="0"/>
              <a:t>Differenz wird gebildet und zum „trainieren“ des Netzes genutzt.</a:t>
            </a:r>
          </a:p>
          <a:p>
            <a:pPr marL="914400" lvl="2" indent="0">
              <a:buNone/>
            </a:pPr>
            <a:endParaRPr lang="de-DE" sz="1600" dirty="0" smtClean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0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9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8942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sz="4000" dirty="0" smtClean="0"/>
              <a:t>Lernverfahren</a:t>
            </a:r>
          </a:p>
          <a:p>
            <a:pPr lvl="1"/>
            <a:r>
              <a:rPr lang="de-DE" sz="3400" dirty="0" smtClean="0"/>
              <a:t>Überwachtes Lernen</a:t>
            </a:r>
          </a:p>
          <a:p>
            <a:pPr lvl="2"/>
            <a:r>
              <a:rPr lang="de-DE" sz="2800" dirty="0" smtClean="0"/>
              <a:t>Eingabewerte bekannt</a:t>
            </a:r>
          </a:p>
          <a:p>
            <a:pPr lvl="2"/>
            <a:r>
              <a:rPr lang="de-DE" sz="2800" dirty="0" smtClean="0"/>
              <a:t>Erwartete Ausgabewerte bekannt</a:t>
            </a:r>
          </a:p>
          <a:p>
            <a:pPr lvl="2"/>
            <a:r>
              <a:rPr lang="de-DE" sz="2800" dirty="0" smtClean="0"/>
              <a:t>Tatsächlicher Wert wird mit erwarteten Ausgabewert verglichen.</a:t>
            </a:r>
          </a:p>
          <a:p>
            <a:pPr lvl="2"/>
            <a:r>
              <a:rPr lang="de-DE" sz="2800" dirty="0"/>
              <a:t>Differenz wird gebildet und zum „trainieren“ des Netzes genutzt</a:t>
            </a:r>
            <a:r>
              <a:rPr lang="de-DE" sz="2800" dirty="0" smtClean="0"/>
              <a:t>.</a:t>
            </a:r>
          </a:p>
          <a:p>
            <a:pPr lvl="2"/>
            <a:endParaRPr lang="de-DE" sz="1600" dirty="0"/>
          </a:p>
          <a:p>
            <a:pPr lvl="1"/>
            <a:r>
              <a:rPr lang="de-DE" sz="3400" dirty="0" smtClean="0"/>
              <a:t>Bestärkendes Lernen</a:t>
            </a:r>
          </a:p>
          <a:p>
            <a:pPr lvl="2"/>
            <a:r>
              <a:rPr lang="de-DE" sz="3200" dirty="0" smtClean="0"/>
              <a:t>Ähnlich wie überwachtes Lernen. </a:t>
            </a:r>
            <a:endParaRPr lang="de-DE" sz="3000" dirty="0" smtClean="0"/>
          </a:p>
          <a:p>
            <a:pPr lvl="2"/>
            <a:r>
              <a:rPr lang="de-DE" sz="2800" dirty="0" smtClean="0"/>
              <a:t>Anwendbar, wenn keine Ausgabewerte zur Verfügung stehen.</a:t>
            </a:r>
          </a:p>
          <a:p>
            <a:pPr lvl="2"/>
            <a:r>
              <a:rPr lang="de-DE" sz="2800" dirty="0" smtClean="0"/>
              <a:t>Netz erhält nur Information ob richtig oder falsch und muss damit trainiert werden.</a:t>
            </a:r>
          </a:p>
          <a:p>
            <a:pPr lvl="2"/>
            <a:endParaRPr lang="de-DE" sz="1400" dirty="0" smtClean="0"/>
          </a:p>
          <a:p>
            <a:pPr lvl="1"/>
            <a:r>
              <a:rPr lang="de-DE" sz="3400" dirty="0" smtClean="0"/>
              <a:t>Nicht überwachtes Lernen</a:t>
            </a:r>
          </a:p>
          <a:p>
            <a:pPr lvl="2"/>
            <a:r>
              <a:rPr lang="de-DE" sz="2800" dirty="0" smtClean="0"/>
              <a:t>Sehr nah am biologischen Vorbild. </a:t>
            </a:r>
          </a:p>
          <a:p>
            <a:pPr lvl="2"/>
            <a:r>
              <a:rPr lang="de-DE" sz="2800" dirty="0" smtClean="0"/>
              <a:t>Das Neuronale Netz verändert sich entsprechend den Eingabemustern von selbst.</a:t>
            </a:r>
          </a:p>
          <a:p>
            <a:pPr marL="914400" lvl="2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60439" y="1710813"/>
            <a:ext cx="10530348" cy="207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19050">
                <a:solidFill>
                  <a:schemeClr val="bg2">
                    <a:lumMod val="7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741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de-DE" b="1" dirty="0" smtClean="0"/>
              <a:t>Konzeption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de-DE" sz="3000" dirty="0" smtClean="0"/>
                  <a:t>Lernverfahren</a:t>
                </a:r>
              </a:p>
              <a:p>
                <a:pPr lvl="1"/>
                <a:r>
                  <a:rPr lang="de-DE" sz="2600" dirty="0" smtClean="0"/>
                  <a:t>Überwachtes Lernen</a:t>
                </a:r>
              </a:p>
              <a:p>
                <a:pPr lvl="2"/>
                <a:r>
                  <a:rPr lang="de-DE" sz="2200" dirty="0" smtClean="0"/>
                  <a:t>Eingabewerte bekannt  </a:t>
                </a:r>
              </a:p>
              <a:p>
                <a:pPr lvl="2"/>
                <a:r>
                  <a:rPr lang="de-DE" sz="2200" dirty="0" smtClean="0"/>
                  <a:t>Erwartete Ausgabewerte bekannt</a:t>
                </a:r>
              </a:p>
              <a:p>
                <a:pPr lvl="2"/>
                <a:r>
                  <a:rPr lang="de-DE" sz="2200" dirty="0" smtClean="0"/>
                  <a:t>Tatsächlicher Wert wird mit erwarteten Ausgabewert verglichen.</a:t>
                </a:r>
              </a:p>
              <a:p>
                <a:pPr lvl="2"/>
                <a:r>
                  <a:rPr lang="de-DE" sz="2200" u="sng" dirty="0"/>
                  <a:t>Differenz wird gebildet und zum „trainieren“ des Netzes genutzt</a:t>
                </a:r>
                <a:r>
                  <a:rPr lang="de-DE" sz="2200" u="sng" dirty="0" smtClean="0"/>
                  <a:t>.  </a:t>
                </a:r>
                <a14:m>
                  <m:oMath xmlns:m="http://schemas.openxmlformats.org/officeDocument/2006/math">
                    <m:r>
                      <a:rPr lang="de-DE" sz="2200" i="0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200" u="sng" dirty="0" smtClean="0"/>
                  <a:t> MSE</a:t>
                </a:r>
                <a:endParaRPr lang="de-DE" sz="2200" u="sng" dirty="0"/>
              </a:p>
              <a:p>
                <a:pPr marL="914400" lvl="2" indent="0">
                  <a:buNone/>
                </a:pPr>
                <a:endParaRPr lang="de-DE" dirty="0"/>
              </a:p>
              <a:p>
                <a:pPr lvl="1"/>
                <a:r>
                  <a:rPr lang="de-DE" sz="2600" dirty="0" smtClean="0"/>
                  <a:t>MSE - Funktion:</a:t>
                </a:r>
              </a:p>
              <a:p>
                <a:pPr lvl="1"/>
                <a:endParaRPr lang="de-DE" dirty="0" smtClean="0"/>
              </a:p>
              <a:p>
                <a:pPr marL="457200" lvl="1" indent="0">
                  <a:buNone/>
                </a:pPr>
                <a:endParaRPr lang="de-DE" dirty="0"/>
              </a:p>
              <a:p>
                <a:pPr lvl="1"/>
                <a:endParaRPr lang="de-DE" dirty="0" smtClean="0"/>
              </a:p>
              <a:p>
                <a:pPr lvl="1"/>
                <a:endParaRPr lang="de-DE" sz="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 Prognostizierter Kurs des KNN zum Tag </a:t>
                </a:r>
                <a14:m>
                  <m:oMath xmlns:m="http://schemas.openxmlformats.org/officeDocument/2006/math"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sup>
                        <m:r>
                          <a:rPr lang="de-DE" sz="26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sz="2600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de-DE" sz="2600" dirty="0" smtClean="0"/>
                  <a:t>Echter Kurs zum Tag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2600" dirty="0" smtClean="0"/>
                  <a:t>.</a:t>
                </a:r>
              </a:p>
              <a:p>
                <a:pPr marL="914400" lvl="2" indent="0">
                  <a:buNone/>
                </a:pPr>
                <a:endParaRPr lang="de-DE" sz="1600" dirty="0" smtClean="0"/>
              </a:p>
              <a:p>
                <a:pPr marL="914400" lvl="2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9423"/>
                <a:ext cx="10515600" cy="4351338"/>
              </a:xfrm>
              <a:blipFill rotWithShape="0">
                <a:blip r:embed="rId3"/>
                <a:stretch>
                  <a:fillRect l="-1043" t="-39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de-DE" sz="20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30" y="4279609"/>
                <a:ext cx="3729995" cy="875111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b="1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graphicFrame>
        <p:nvGraphicFramePr>
          <p:cNvPr id="112" name="Table 2"/>
          <p:cNvGraphicFramePr/>
          <p:nvPr>
            <p:extLst>
              <p:ext uri="{D42A27DB-BD31-4B8C-83A1-F6EECF244321}">
                <p14:modId xmlns:p14="http://schemas.microsoft.com/office/powerpoint/2010/main" val="2464226324"/>
              </p:ext>
            </p:extLst>
          </p:nvPr>
        </p:nvGraphicFramePr>
        <p:xfrm>
          <a:off x="838800" y="1825200"/>
          <a:ext cx="8229628" cy="1990866"/>
        </p:xfrm>
        <a:graphic>
          <a:graphicData uri="http://schemas.openxmlformats.org/drawingml/2006/table">
            <a:tbl>
              <a:tblPr/>
              <a:tblGrid>
                <a:gridCol w="4127061"/>
                <a:gridCol w="4102567"/>
              </a:tblGrid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latin typeface="Arial"/>
                        </a:rPr>
                        <a:t>Entwicklung</a:t>
                      </a:r>
                      <a:endParaRPr sz="1600" b="1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latin typeface="Arial"/>
                        </a:rPr>
                        <a:t>Laufzeit</a:t>
                      </a:r>
                      <a:endParaRPr sz="1600" b="1" dirty="0"/>
                    </a:p>
                  </a:txBody>
                  <a:tcPr marL="82953" marR="82953" marT="41476" marB="41476" anchor="ctr"/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Java 8 – JDK 1.8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Java 8 – JRE 1.8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Tomcat 7.0.64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Tomcat 7.0.64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Intellij IDE 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82953" marR="82953" marT="41476" marB="4147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Linux Mint 17.1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82953" marR="82953" marT="41476" marB="4147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Arial"/>
                        </a:rPr>
                        <a:t>Neuroph-Studio-2.92</a:t>
                      </a:r>
                      <a:endParaRPr sz="1600" dirty="0"/>
                    </a:p>
                  </a:txBody>
                  <a:tcPr marL="82953" marR="82953" marT="41476" marB="41476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marL="82953" marR="82953" marT="41476" marB="4147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" name="TextShape 3"/>
          <p:cNvSpPr txBox="1"/>
          <p:nvPr/>
        </p:nvSpPr>
        <p:spPr>
          <a:xfrm>
            <a:off x="838801" y="3671206"/>
            <a:ext cx="8229627" cy="2251154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100000"/>
            </a:pPr>
            <a:endParaRPr lang="de-DE" sz="2800" dirty="0" smtClean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endParaRPr lang="de-DE" sz="2800" dirty="0">
              <a:latin typeface="Arial"/>
            </a:endParaRPr>
          </a:p>
          <a:p>
            <a:pPr>
              <a:buSzPct val="100000"/>
            </a:pPr>
            <a:endParaRPr lang="de-DE" sz="2800" dirty="0" smtClean="0">
              <a:latin typeface="Arial"/>
            </a:endParaRPr>
          </a:p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Vorteile</a:t>
            </a:r>
            <a:r>
              <a:rPr lang="de-DE" sz="2800" dirty="0"/>
              <a:t>:</a:t>
            </a:r>
            <a:endParaRPr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>
                <a:latin typeface="Arial"/>
              </a:rPr>
              <a:t>Betriebssystemunabhängigkeit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>
                <a:latin typeface="Arial"/>
              </a:rPr>
              <a:t>Kontextbasierte Entwicklung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>
                <a:latin typeface="Arial"/>
              </a:rPr>
              <a:t>Neuroph ist eine Java-Anwendung</a:t>
            </a:r>
            <a:endParaRPr sz="2400" dirty="0"/>
          </a:p>
          <a:p>
            <a:pPr marL="457200" indent="-457200" algn="ctr">
              <a:buSzPct val="100000"/>
              <a:buFont typeface="Wingdings" panose="05000000000000000000" pitchFamily="2" charset="2"/>
              <a:buChar char="§"/>
            </a:pPr>
            <a:endParaRPr sz="280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9" name="Fußzeilenplatzhalter 4"/>
          <p:cNvSpPr txBox="1">
            <a:spLocks/>
          </p:cNvSpPr>
          <p:nvPr/>
        </p:nvSpPr>
        <p:spPr>
          <a:xfrm>
            <a:off x="4129541" y="6376477"/>
            <a:ext cx="5188329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>
                <a:solidFill>
                  <a:srgbClr val="034DA2"/>
                </a:solidFill>
              </a:rPr>
              <a:t>Fakultät Informatik             </a:t>
            </a:r>
            <a:r>
              <a:rPr lang="de-DE" sz="1400" dirty="0" smtClean="0">
                <a:solidFill>
                  <a:srgbClr val="034DA2"/>
                </a:solidFill>
              </a:rPr>
              <a:t>Sebastian </a:t>
            </a:r>
            <a:r>
              <a:rPr lang="de-DE" sz="1400" dirty="0">
                <a:solidFill>
                  <a:srgbClr val="034DA2"/>
                </a:solidFill>
              </a:rPr>
              <a:t>Schötteler &amp; Benedikt Hofrichter</a:t>
            </a:r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10845800" y="6391075"/>
            <a:ext cx="5080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dirty="0" smtClean="0">
                <a:solidFill>
                  <a:srgbClr val="034DA2"/>
                </a:solidFill>
              </a:rPr>
              <a:t>32</a:t>
            </a:r>
            <a:endParaRPr lang="de-DE" sz="1400" dirty="0">
              <a:solidFill>
                <a:srgbClr val="034DA2"/>
              </a:solidFill>
            </a:endParaRPr>
          </a:p>
        </p:txBody>
      </p:sp>
      <p:sp>
        <p:nvSpPr>
          <p:cNvPr id="12" name="Datumsplatzhalter 3"/>
          <p:cNvSpPr txBox="1">
            <a:spLocks/>
          </p:cNvSpPr>
          <p:nvPr/>
        </p:nvSpPr>
        <p:spPr>
          <a:xfrm>
            <a:off x="9582302" y="6376477"/>
            <a:ext cx="99906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rgbClr val="034DA2"/>
                </a:solidFill>
              </a:rPr>
              <a:t>23.12.2015</a:t>
            </a:r>
          </a:p>
        </p:txBody>
      </p:sp>
    </p:spTree>
    <p:extLst>
      <p:ext uri="{BB962C8B-B14F-4D97-AF65-F5344CB8AC3E}">
        <p14:creationId xmlns:p14="http://schemas.microsoft.com/office/powerpoint/2010/main" val="26175188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15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Frameworks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Apache Maven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Spring Boot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C3js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Bootstrap</a:t>
            </a:r>
            <a:endParaRPr sz="2400" dirty="0"/>
          </a:p>
        </p:txBody>
      </p:sp>
      <p:pic>
        <p:nvPicPr>
          <p:cNvPr id="116" name="Grafik 115"/>
          <p:cNvPicPr/>
          <p:nvPr/>
        </p:nvPicPr>
        <p:blipFill>
          <a:blip r:embed="rId4"/>
          <a:stretch>
            <a:fillRect/>
          </a:stretch>
        </p:blipFill>
        <p:spPr>
          <a:xfrm>
            <a:off x="5822064" y="1690688"/>
            <a:ext cx="2783977" cy="2698460"/>
          </a:xfrm>
          <a:prstGeom prst="rect">
            <a:avLst/>
          </a:prstGeom>
          <a:ln>
            <a:noFill/>
          </a:ln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33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915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18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Apache Maven    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Build-Werkzeug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Abhängigkeiten-Management (Dependency Management)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Local und Remote Repositories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Maven-Build-Lifecycle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Anwendungspezifisches Management definiert das Project Object Model (POM.xml)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Alternativen sind Apache Ant und Gradle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Vorteile: </a:t>
            </a:r>
            <a:r>
              <a:rPr lang="de-DE" sz="2400" dirty="0" smtClean="0"/>
              <a:t>Skalierbarkeit</a:t>
            </a:r>
            <a:r>
              <a:rPr lang="de-DE" sz="2400" dirty="0"/>
              <a:t>, Komplexitätsverringerung ...</a:t>
            </a:r>
            <a:endParaRPr sz="2400" dirty="0"/>
          </a:p>
          <a:p>
            <a:pPr>
              <a:buSzPct val="45000"/>
            </a:pPr>
            <a:endParaRPr sz="1633" dirty="0"/>
          </a:p>
        </p:txBody>
      </p:sp>
      <p:pic>
        <p:nvPicPr>
          <p:cNvPr id="119" name="Grafik 118"/>
          <p:cNvPicPr/>
          <p:nvPr/>
        </p:nvPicPr>
        <p:blipFill>
          <a:blip r:embed="rId3"/>
          <a:stretch>
            <a:fillRect/>
          </a:stretch>
        </p:blipFill>
        <p:spPr>
          <a:xfrm>
            <a:off x="8523490" y="1513796"/>
            <a:ext cx="2592109" cy="898437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34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7129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pic>
        <p:nvPicPr>
          <p:cNvPr id="121" name="Grafik 120"/>
          <p:cNvPicPr/>
          <p:nvPr/>
        </p:nvPicPr>
        <p:blipFill>
          <a:blip r:embed="rId3"/>
          <a:stretch>
            <a:fillRect/>
          </a:stretch>
        </p:blipFill>
        <p:spPr>
          <a:xfrm>
            <a:off x="8044778" y="1825200"/>
            <a:ext cx="1411737" cy="4585911"/>
          </a:xfrm>
          <a:prstGeom prst="rect">
            <a:avLst/>
          </a:prstGeom>
          <a:ln>
            <a:noFill/>
          </a:ln>
        </p:spPr>
      </p:pic>
      <p:pic>
        <p:nvPicPr>
          <p:cNvPr id="122" name="Grafik 121"/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1465200"/>
            <a:ext cx="6266503" cy="4570937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35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3745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buSzPct val="45000"/>
              <a:buFont typeface="StarSymbol"/>
              <a:buChar char=""/>
            </a:pPr>
            <a:endParaRPr sz="1633" dirty="0"/>
          </a:p>
        </p:txBody>
      </p:sp>
      <p:sp>
        <p:nvSpPr>
          <p:cNvPr id="124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Spring </a:t>
            </a:r>
            <a:r>
              <a:rPr lang="de-DE" sz="2800" dirty="0" smtClean="0"/>
              <a:t>Boot</a:t>
            </a:r>
            <a:endParaRPr lang="de-DE"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Umsetzung des Spring Frameworks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Besseres Code Management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Vermeidung von </a:t>
            </a:r>
            <a:r>
              <a:rPr lang="de-DE" sz="2400" dirty="0" smtClean="0"/>
              <a:t>Boiler </a:t>
            </a:r>
            <a:r>
              <a:rPr lang="de-DE" sz="2400" dirty="0"/>
              <a:t>P</a:t>
            </a:r>
            <a:r>
              <a:rPr lang="de-DE" sz="2400" dirty="0" smtClean="0"/>
              <a:t>late </a:t>
            </a:r>
            <a:r>
              <a:rPr lang="de-DE" sz="2400" dirty="0"/>
              <a:t>Code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Elementare </a:t>
            </a:r>
            <a:r>
              <a:rPr lang="de-DE" sz="2400" dirty="0"/>
              <a:t>Bestandteile</a:t>
            </a:r>
            <a:endParaRPr sz="2400" dirty="0"/>
          </a:p>
          <a:p>
            <a:pPr marL="1371600" lvl="4" indent="-457200">
              <a:buSzPct val="100000"/>
              <a:buFont typeface="Wingdings" panose="05000000000000000000" pitchFamily="2" charset="2"/>
              <a:buChar char="§"/>
            </a:pPr>
            <a:r>
              <a:rPr lang="de-DE" sz="2000" dirty="0" smtClean="0"/>
              <a:t>Abhängigkeitsinjizierung </a:t>
            </a:r>
            <a:r>
              <a:rPr lang="de-DE" sz="2000" dirty="0"/>
              <a:t>(Dependency Injection)</a:t>
            </a:r>
            <a:endParaRPr sz="2000" dirty="0"/>
          </a:p>
          <a:p>
            <a:pPr marL="1371600" lvl="4" indent="-457200">
              <a:buSzPct val="100000"/>
              <a:buFont typeface="Wingdings" panose="05000000000000000000" pitchFamily="2" charset="2"/>
              <a:buChar char="§"/>
            </a:pPr>
            <a:r>
              <a:rPr lang="de-DE" sz="2000" dirty="0"/>
              <a:t>Annotationen</a:t>
            </a:r>
            <a:endParaRPr sz="2000" dirty="0"/>
          </a:p>
        </p:txBody>
      </p:sp>
      <p:pic>
        <p:nvPicPr>
          <p:cNvPr id="125" name="Grafik 124"/>
          <p:cNvPicPr/>
          <p:nvPr/>
        </p:nvPicPr>
        <p:blipFill>
          <a:blip r:embed="rId3"/>
          <a:stretch>
            <a:fillRect/>
          </a:stretch>
        </p:blipFill>
        <p:spPr>
          <a:xfrm>
            <a:off x="7275595" y="1883075"/>
            <a:ext cx="1693346" cy="526782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36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21648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27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Abhängigkeit-Injizierung</a:t>
            </a:r>
            <a:endParaRPr lang="de-DE"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Entwurfsmuster (Software Pattern)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Ziel: Abhängigkeitsminimierung zwischen </a:t>
            </a:r>
            <a:r>
              <a:rPr lang="de-DE" sz="2400" dirty="0" smtClean="0"/>
              <a:t>Java-Klassen</a:t>
            </a:r>
          </a:p>
          <a:p>
            <a:pPr lvl="1">
              <a:buSzPct val="100000"/>
            </a:pP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Abhängigkeiten werden beim Aufruf übergeben.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Arten: </a:t>
            </a:r>
            <a:endParaRPr sz="2400" dirty="0"/>
          </a:p>
          <a:p>
            <a:pPr lvl="3" indent="-457200">
              <a:buSzPct val="100000"/>
              <a:buFont typeface="Wingdings" panose="05000000000000000000" pitchFamily="2" charset="2"/>
              <a:buChar char="§"/>
            </a:pPr>
            <a:r>
              <a:rPr lang="de-DE" sz="2000" dirty="0"/>
              <a:t>Inversion-of-Control (Spring IoC-Container)</a:t>
            </a:r>
            <a:endParaRPr sz="2000" dirty="0"/>
          </a:p>
          <a:p>
            <a:pPr lvl="3" indent="-457200">
              <a:buSzPct val="100000"/>
              <a:buFont typeface="Wingdings" panose="05000000000000000000" pitchFamily="2" charset="2"/>
              <a:buChar char="§"/>
            </a:pPr>
            <a:r>
              <a:rPr lang="de-DE" sz="2000" dirty="0" smtClean="0"/>
              <a:t>Konstruktor Injektion</a:t>
            </a:r>
            <a:endParaRPr sz="2000" dirty="0"/>
          </a:p>
          <a:p>
            <a:pPr lvl="3" indent="-457200">
              <a:buSzPct val="100000"/>
              <a:buFont typeface="Wingdings" panose="05000000000000000000" pitchFamily="2" charset="2"/>
              <a:buChar char="§"/>
            </a:pPr>
            <a:r>
              <a:rPr lang="de-DE" sz="2000" dirty="0" smtClean="0"/>
              <a:t>Setter Injektion</a:t>
            </a:r>
            <a:endParaRPr sz="2000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37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9214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rafik 129"/>
          <p:cNvPicPr/>
          <p:nvPr/>
        </p:nvPicPr>
        <p:blipFill>
          <a:blip r:embed="rId3"/>
          <a:stretch>
            <a:fillRect/>
          </a:stretch>
        </p:blipFill>
        <p:spPr>
          <a:xfrm>
            <a:off x="4013691" y="2623854"/>
            <a:ext cx="4164618" cy="2133909"/>
          </a:xfrm>
          <a:prstGeom prst="rect">
            <a:avLst/>
          </a:prstGeom>
          <a:ln>
            <a:noFill/>
          </a:ln>
        </p:spPr>
      </p:pic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38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718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smtClean="0"/>
              <a:t>Künstliche neuronale Netze als Hilfsmittel zur Prognose:</a:t>
            </a:r>
          </a:p>
          <a:p>
            <a:pPr lvl="1"/>
            <a:r>
              <a:rPr lang="de-DE" dirty="0" smtClean="0"/>
              <a:t>Therapieverläufen </a:t>
            </a:r>
            <a:r>
              <a:rPr lang="de-DE" dirty="0"/>
              <a:t>in der </a:t>
            </a:r>
            <a:r>
              <a:rPr lang="de-DE" dirty="0" smtClean="0"/>
              <a:t>Medizin</a:t>
            </a:r>
          </a:p>
          <a:p>
            <a:pPr lvl="1"/>
            <a:r>
              <a:rPr lang="de-DE" dirty="0" smtClean="0"/>
              <a:t>Arbeitslosenzahlen </a:t>
            </a:r>
            <a:r>
              <a:rPr lang="de-DE" dirty="0"/>
              <a:t>auf dem </a:t>
            </a:r>
            <a:r>
              <a:rPr lang="de-DE" dirty="0" smtClean="0"/>
              <a:t>Arbeitsmarkt</a:t>
            </a:r>
          </a:p>
          <a:p>
            <a:pPr lvl="1"/>
            <a:r>
              <a:rPr lang="de-DE" dirty="0" smtClean="0"/>
              <a:t>Börsenkursen</a:t>
            </a:r>
            <a:endParaRPr lang="de-DE" dirty="0"/>
          </a:p>
          <a:p>
            <a:pPr lvl="1"/>
            <a:endParaRPr lang="de-DE" sz="2000" dirty="0" smtClean="0"/>
          </a:p>
          <a:p>
            <a:r>
              <a:rPr lang="de-DE" dirty="0" smtClean="0"/>
              <a:t>Besonderheit:</a:t>
            </a:r>
          </a:p>
          <a:p>
            <a:pPr lvl="1"/>
            <a:r>
              <a:rPr lang="de-DE" dirty="0" smtClean="0"/>
              <a:t>Fähigkeit, nichtlineare Zusammenhänge zu erkennen.</a:t>
            </a:r>
          </a:p>
          <a:p>
            <a:pPr lvl="1"/>
            <a:r>
              <a:rPr lang="de-DE" dirty="0" smtClean="0"/>
              <a:t>Prognostiziert objektiv und vorurteilsfrei.</a:t>
            </a:r>
          </a:p>
          <a:p>
            <a:pPr marL="0" indent="0">
              <a:buNone/>
            </a:pPr>
            <a:endParaRPr lang="de-DE" dirty="0" smtClean="0"/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32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Annotationen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Implementierung </a:t>
            </a:r>
            <a:r>
              <a:rPr lang="de-DE" sz="2400" dirty="0"/>
              <a:t>von Interface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Typen: 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Retention.SOURCE – Typen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Retention.RUNTIME – Typen</a:t>
            </a:r>
            <a:endParaRPr sz="2400" dirty="0"/>
          </a:p>
          <a:p>
            <a:pPr lvl="1">
              <a:buSzPct val="75000"/>
            </a:pPr>
            <a:endParaRPr sz="1633" dirty="0"/>
          </a:p>
        </p:txBody>
      </p:sp>
      <p:pic>
        <p:nvPicPr>
          <p:cNvPr id="133" name="Grafik 132"/>
          <p:cNvPicPr/>
          <p:nvPr/>
        </p:nvPicPr>
        <p:blipFill>
          <a:blip r:embed="rId3"/>
          <a:stretch>
            <a:fillRect/>
          </a:stretch>
        </p:blipFill>
        <p:spPr>
          <a:xfrm>
            <a:off x="7674016" y="2561991"/>
            <a:ext cx="3084316" cy="929575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3" name="Eckige Klammer links/rechts 2"/>
          <p:cNvSpPr/>
          <p:nvPr/>
        </p:nvSpPr>
        <p:spPr>
          <a:xfrm>
            <a:off x="7326775" y="2118167"/>
            <a:ext cx="3530278" cy="181722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39</a:t>
            </a:r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1203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35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C3js </a:t>
            </a:r>
            <a:r>
              <a:rPr lang="de-DE" sz="2800" dirty="0"/>
              <a:t>– Power für die </a:t>
            </a:r>
            <a:r>
              <a:rPr lang="de-DE" sz="2800" dirty="0" smtClean="0"/>
              <a:t>Börsencharts</a:t>
            </a:r>
            <a:endParaRPr lang="de-DE" sz="28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Basiert auf D3js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Relativ schlanker Ansatz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Informationsgehalt kann angemessen dargestellt werden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Visualisierung aller Diagramme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Alternativen: D3js, NVD3, CanvasJS, </a:t>
            </a:r>
            <a:r>
              <a:rPr lang="de-DE" sz="2400" dirty="0" smtClean="0"/>
              <a:t>Crossfilter, …</a:t>
            </a:r>
            <a:endParaRPr sz="24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40</a:t>
            </a:r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2053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980740" y="273352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sz="1633" dirty="0"/>
          </a:p>
        </p:txBody>
      </p:sp>
      <p:sp>
        <p:nvSpPr>
          <p:cNvPr id="137" name="TextShape 2"/>
          <p:cNvSpPr txBox="1"/>
          <p:nvPr/>
        </p:nvSpPr>
        <p:spPr>
          <a:xfrm>
            <a:off x="838800" y="1813625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98000"/>
              <a:buFont typeface="Wingdings" panose="05000000000000000000" pitchFamily="2" charset="2"/>
              <a:buChar char="§"/>
            </a:pPr>
            <a:r>
              <a:rPr lang="de-DE" sz="3200" dirty="0" smtClean="0"/>
              <a:t> </a:t>
            </a:r>
            <a:r>
              <a:rPr lang="de-DE" sz="2800" dirty="0" smtClean="0"/>
              <a:t>Bootstrap – CSS Bibliothek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Entwickelt in CSS, LESS, JavaScript</a:t>
            </a:r>
            <a:endParaRPr sz="2400" dirty="0" smtClean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Ermöglicht </a:t>
            </a:r>
            <a:r>
              <a:rPr lang="de-DE" sz="2400" dirty="0"/>
              <a:t>Responsive Design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Hauptaufgabe: Formatierung des Layouts</a:t>
            </a:r>
            <a:endParaRPr sz="2400" dirty="0"/>
          </a:p>
        </p:txBody>
      </p:sp>
      <p:pic>
        <p:nvPicPr>
          <p:cNvPr id="138" name="Grafik 137"/>
          <p:cNvPicPr/>
          <p:nvPr/>
        </p:nvPicPr>
        <p:blipFill>
          <a:blip r:embed="rId3"/>
          <a:stretch>
            <a:fillRect/>
          </a:stretch>
        </p:blipFill>
        <p:spPr>
          <a:xfrm>
            <a:off x="8211467" y="1813625"/>
            <a:ext cx="856960" cy="853694"/>
          </a:xfrm>
          <a:prstGeom prst="rect">
            <a:avLst/>
          </a:prstGeom>
          <a:ln>
            <a:noFill/>
          </a:ln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41</a:t>
            </a:r>
            <a:endParaRPr lang="de-DE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4976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Technologie - </a:t>
            </a:r>
            <a:r>
              <a:rPr lang="de-DE" sz="2800" dirty="0" smtClean="0"/>
              <a:t>Fazit</a:t>
            </a:r>
            <a:endParaRPr lang="de-DE" sz="28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Integrationsfähigkeit durch modulare Entwicklung und einheitliche Schnittstellen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Abstraktionsfähigkeit durch intelligente Frameworks und Entwurfsmuster</a:t>
            </a:r>
            <a:endParaRPr sz="2400" dirty="0"/>
          </a:p>
          <a:p>
            <a:pPr lvl="2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Skalierbarkeit durch Rest-Kommunikation (Abhängigkeit-Injizierung)</a:t>
            </a:r>
            <a:endParaRPr sz="2400" dirty="0"/>
          </a:p>
          <a:p>
            <a:pPr marL="457200" lvl="2">
              <a:buSzPct val="100000"/>
            </a:pPr>
            <a:r>
              <a:rPr lang="de-DE" sz="2400" dirty="0" smtClean="0"/>
              <a:t>		</a:t>
            </a:r>
          </a:p>
          <a:p>
            <a:pPr marL="457200" lvl="2">
              <a:buSzPct val="100000"/>
            </a:pPr>
            <a:r>
              <a:rPr lang="de-DE" sz="2400" dirty="0"/>
              <a:t>	</a:t>
            </a:r>
            <a:r>
              <a:rPr lang="de-DE" sz="2400" dirty="0" smtClean="0"/>
              <a:t>→ </a:t>
            </a:r>
            <a:r>
              <a:rPr lang="de-DE" sz="2400" dirty="0"/>
              <a:t>Nachhaltige Entwicklung </a:t>
            </a:r>
            <a:endParaRPr sz="240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de-DE" b="1" dirty="0" smtClean="0"/>
              <a:t>Umsetzung der Anwendung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 smtClean="0"/>
              <a:t>42</a:t>
            </a:r>
            <a:endParaRPr lang="de-DE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153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Umsetzung mit Neuroph Studio 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44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45" y="3358356"/>
            <a:ext cx="2381250" cy="128587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9989"/>
            <a:ext cx="5940379" cy="340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Startnetz aus der Konzeption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45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15" y="2300887"/>
            <a:ext cx="5863740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94747"/>
              </p:ext>
            </p:extLst>
          </p:nvPr>
        </p:nvGraphicFramePr>
        <p:xfrm>
          <a:off x="7382447" y="2332784"/>
          <a:ext cx="38708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19354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4-9-1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Backpropagation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Lernrate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0,7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2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641416645"/>
              </p:ext>
            </p:extLst>
          </p:nvPr>
        </p:nvGraphicFramePr>
        <p:xfrm>
          <a:off x="350489" y="382773"/>
          <a:ext cx="10686105" cy="5826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Optimierungsprozess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11" name="Geschweifte Klammer links 10"/>
          <p:cNvSpPr/>
          <p:nvPr/>
        </p:nvSpPr>
        <p:spPr>
          <a:xfrm rot="16200000">
            <a:off x="1737287" y="2810840"/>
            <a:ext cx="606056" cy="32133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5112414" y="2634473"/>
            <a:ext cx="606056" cy="35655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313249" y="4768026"/>
            <a:ext cx="1461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4-5-1 (B)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4-9-1</a:t>
            </a:r>
            <a:r>
              <a:rPr lang="de-DE" dirty="0" smtClean="0"/>
              <a:t>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4-13-1 (B)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…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686336" y="4846086"/>
            <a:ext cx="1479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Sigmoid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Tanh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811769" y="4849720"/>
            <a:ext cx="234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1" dirty="0" smtClean="0"/>
              <a:t>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M-Backpropagation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R-BP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24" name="Eckige Klammer links/rechts 23"/>
          <p:cNvSpPr/>
          <p:nvPr/>
        </p:nvSpPr>
        <p:spPr>
          <a:xfrm>
            <a:off x="811288" y="4596879"/>
            <a:ext cx="10034511" cy="1539698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0748191" y="4846086"/>
            <a:ext cx="1533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Jeweils: </a:t>
            </a:r>
          </a:p>
          <a:p>
            <a:pPr algn="ctr"/>
            <a:r>
              <a:rPr lang="de-DE" dirty="0" smtClean="0"/>
              <a:t>5 mal mit je</a:t>
            </a:r>
          </a:p>
          <a:p>
            <a:pPr algn="ctr"/>
            <a:r>
              <a:rPr lang="de-DE" dirty="0"/>
              <a:t>1</a:t>
            </a:r>
            <a:r>
              <a:rPr lang="de-DE" dirty="0" smtClean="0"/>
              <a:t>0.000 Zyklen</a:t>
            </a:r>
            <a:endParaRPr lang="de-DE" dirty="0"/>
          </a:p>
        </p:txBody>
      </p:sp>
      <p:sp>
        <p:nvSpPr>
          <p:cNvPr id="18" name="Geschweifte Klammer links 17"/>
          <p:cNvSpPr/>
          <p:nvPr/>
        </p:nvSpPr>
        <p:spPr>
          <a:xfrm rot="16200000">
            <a:off x="8671748" y="2666824"/>
            <a:ext cx="606056" cy="35655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81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Datensätze</a:t>
            </a:r>
          </a:p>
          <a:p>
            <a:pPr lvl="1"/>
            <a:r>
              <a:rPr lang="de-DE" dirty="0" smtClean="0"/>
              <a:t>Trainingsdatensatz: 450  Daten</a:t>
            </a:r>
          </a:p>
          <a:p>
            <a:pPr lvl="1"/>
            <a:r>
              <a:rPr lang="de-DE" dirty="0" smtClean="0"/>
              <a:t>Testdatensatz: 150 Daten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669140" y="3809910"/>
                <a:ext cx="4190997" cy="12230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latin typeface="Cambria Math" panose="02040503050406030204" pitchFamily="18" charset="0"/>
                  </a:rPr>
                  <a:t>Normalisierungsformel:</a:t>
                </a:r>
              </a:p>
              <a:p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𝑁𝑜𝑟𝑚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∗0,8+0,1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40" y="3809910"/>
                <a:ext cx="4190997" cy="1223092"/>
              </a:xfrm>
              <a:prstGeom prst="rect">
                <a:avLst/>
              </a:prstGeom>
              <a:blipFill rotWithShape="0">
                <a:blip r:embed="rId3"/>
                <a:stretch>
                  <a:fillRect l="-1014" t="-29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2" y="3768642"/>
            <a:ext cx="5953956" cy="13813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Geschweifte Klammer rechts 10"/>
          <p:cNvSpPr/>
          <p:nvPr/>
        </p:nvSpPr>
        <p:spPr>
          <a:xfrm>
            <a:off x="6988654" y="3678865"/>
            <a:ext cx="560461" cy="14817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3076045" y="3076045"/>
            <a:ext cx="588951" cy="46783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5968101" y="4929683"/>
            <a:ext cx="588951" cy="11057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2985638" y="584131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Inputs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834413" y="584131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Output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52" y="3424174"/>
                <a:ext cx="473784" cy="276999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54" y="3424173"/>
                <a:ext cx="473784" cy="276999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1538" r="-5128" b="-1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2" y="3457908"/>
                <a:ext cx="473784" cy="276999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1688" r="-5195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58" y="3403461"/>
                <a:ext cx="254172" cy="276999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23810" r="-7143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83" y="3420303"/>
                <a:ext cx="473784" cy="276999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11538" r="-5128" b="-173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Optimierung der Topologie</a:t>
                </a:r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pPr lvl="1"/>
                <a:endParaRPr lang="de-DE" dirty="0" smtClean="0"/>
              </a:p>
              <a:p>
                <a:pPr lvl="1"/>
                <a:r>
                  <a:rPr lang="de-DE" dirty="0" smtClean="0"/>
                  <a:t>B steht hierbei für Bias-Neuron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 Schnellere Konvergenz.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749218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71548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48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de-DE" b="1" dirty="0" smtClean="0"/>
              <a:t>Motivation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Zweck der Seminararbeit:</a:t>
            </a:r>
          </a:p>
          <a:p>
            <a:pPr lvl="1"/>
            <a:r>
              <a:rPr lang="de-DE" dirty="0" smtClean="0"/>
              <a:t>Erstellung einer Anwendung  zur Prognose von Börsenkursen mittels KNN.</a:t>
            </a:r>
          </a:p>
          <a:p>
            <a:pPr lvl="2"/>
            <a:r>
              <a:rPr lang="de-DE" dirty="0" smtClean="0"/>
              <a:t>Fokus : Erlangen eines Grundverständnisses über Prognosen mittels KNN.</a:t>
            </a:r>
          </a:p>
          <a:p>
            <a:pPr lvl="2"/>
            <a:r>
              <a:rPr lang="de-DE" dirty="0" smtClean="0"/>
              <a:t>Präzision der Prognosen sollte jedoch nicht vernachlässigt werden.</a:t>
            </a:r>
          </a:p>
          <a:p>
            <a:pPr lvl="2"/>
            <a:endParaRPr lang="de-DE" dirty="0"/>
          </a:p>
          <a:p>
            <a:r>
              <a:rPr lang="de-DE" dirty="0" smtClean="0"/>
              <a:t>Die Anwendung soll in der Lage sein...</a:t>
            </a:r>
          </a:p>
          <a:p>
            <a:pPr lvl="1"/>
            <a:r>
              <a:rPr lang="de-DE" dirty="0" smtClean="0"/>
              <a:t>…den zukünftigen Kurs verschiedener Börsen prognostizieren zu können.</a:t>
            </a:r>
          </a:p>
          <a:p>
            <a:pPr lvl="1"/>
            <a:r>
              <a:rPr lang="de-DE" dirty="0" smtClean="0"/>
              <a:t>…eine genaue statistische Analyse der Prognose liefern.</a:t>
            </a:r>
          </a:p>
          <a:p>
            <a:pPr lvl="1"/>
            <a:endParaRPr lang="de-DE" sz="2000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3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Topologie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lvl="1"/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49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0,0011562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9,449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598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07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760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906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2590401"/>
                  </p:ext>
                </p:extLst>
              </p:nvPr>
            </p:nvGraphicFramePr>
            <p:xfrm>
              <a:off x="1872511" y="2686689"/>
              <a:ext cx="854739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14274"/>
                    <a:gridCol w="1457137"/>
                    <a:gridCol w="1457137"/>
                    <a:gridCol w="1359424"/>
                    <a:gridCol w="1359424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Topologie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MSE-BIAS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Training</a:t>
                          </a:r>
                          <a:endParaRPr lang="de-DE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Test</a:t>
                          </a:r>
                          <a:endParaRPr lang="de-DE" b="1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0,0011562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0,002569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206557" r="-10089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0,001788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4-5-1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0,001062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0,002879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306557" r="-10089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0,001799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4-7-1 (B)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0,001090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0,001784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406557" r="-10089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0,001781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4-9-1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0,001048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0,002134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506557" r="-10089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0,0024436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4-11-1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0,001022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0,001785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606557" r="-10089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0,0033215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4-13-1 (B)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0,001002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0,001787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29596" t="-706557" r="-10089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0,004067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hteck 7"/>
          <p:cNvSpPr/>
          <p:nvPr/>
        </p:nvSpPr>
        <p:spPr>
          <a:xfrm>
            <a:off x="1872000" y="2656800"/>
            <a:ext cx="8532000" cy="772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27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031769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9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Optimierung der Transferfunktion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739740"/>
                  </p:ext>
                </p:extLst>
              </p:nvPr>
            </p:nvGraphicFramePr>
            <p:xfrm>
              <a:off x="1872511" y="2686689"/>
              <a:ext cx="8547397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Transferfuntion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Sigmoid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819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0,001767</a:t>
                          </a:r>
                          <a:endParaRPr lang="de-DE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Tanh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0,010333</a:t>
                          </a:r>
                          <a:endParaRPr lang="de-DE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0,044330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hteck 8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32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52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797916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</a:t>
                          </a:r>
                          <a:r>
                            <a:rPr lang="de-DE" b="0" dirty="0" smtClean="0"/>
                            <a:t>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797916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</a:t>
                          </a:r>
                          <a:r>
                            <a:rPr lang="de-DE" b="0" dirty="0" smtClean="0"/>
                            <a:t>Propagation</a:t>
                          </a:r>
                          <a:endParaRPr lang="de-DE" b="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03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14993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Optimierung der Lernregel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53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3910599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325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9,1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</a:t>
                          </a:r>
                          <a:r>
                            <a:rPr lang="de-DE" b="0" dirty="0" smtClean="0"/>
                            <a:t>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8,89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</a:rPr>
                                      <m:t>9,4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06</m:t>
                                    </m:r>
                                    <m:r>
                                      <a:rPr lang="de-DE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b="0" dirty="0" smtClean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3910599"/>
                  </p:ext>
                </p:extLst>
              </p:nvPr>
            </p:nvGraphicFramePr>
            <p:xfrm>
              <a:off x="1872511" y="2686689"/>
              <a:ext cx="8547397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21963"/>
                    <a:gridCol w="2062717"/>
                    <a:gridCol w="2062717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Lernregel</a:t>
                          </a:r>
                          <a:endParaRPr lang="de-DE" b="1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de-DE" b="1" dirty="0" smtClean="0"/>
                            <a:t>MSE</a:t>
                          </a:r>
                          <a:endParaRPr lang="de-DE" b="1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Training</a:t>
                          </a:r>
                          <a:endParaRPr lang="de-DE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smtClean="0"/>
                            <a:t>Test</a:t>
                          </a:r>
                          <a:endParaRPr lang="de-DE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206557" r="-10088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0,001636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Momentum Backpropagation</a:t>
                          </a:r>
                          <a:endParaRPr lang="de-DE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306557" r="-10088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 0,001608</a:t>
                          </a:r>
                          <a:endParaRPr lang="de-DE" b="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b="0" dirty="0" smtClean="0"/>
                            <a:t>Resilient </a:t>
                          </a:r>
                          <a:r>
                            <a:rPr lang="de-DE" b="0" dirty="0" smtClean="0"/>
                            <a:t>Propagation</a:t>
                          </a:r>
                          <a:endParaRPr lang="de-DE" b="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15089" t="-406557" r="-10088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4159" t="-406557" r="-59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hteck 11"/>
          <p:cNvSpPr/>
          <p:nvPr/>
        </p:nvSpPr>
        <p:spPr>
          <a:xfrm>
            <a:off x="1872000" y="2656799"/>
            <a:ext cx="8532000" cy="7715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7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RPROP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„Federndes“ </a:t>
                </a:r>
                <a:r>
                  <a:rPr lang="de-DE" dirty="0"/>
                  <a:t>P</a:t>
                </a:r>
                <a:r>
                  <a:rPr lang="de-DE" dirty="0" smtClean="0"/>
                  <a:t>ropagation</a:t>
                </a:r>
                <a:r>
                  <a:rPr lang="de-DE" dirty="0" smtClean="0"/>
                  <a:t>:</a:t>
                </a:r>
              </a:p>
              <a:p>
                <a:pPr lvl="1"/>
                <a:r>
                  <a:rPr lang="de-DE" dirty="0" smtClean="0"/>
                  <a:t>Verfahren ändert Gewichte nur durch Vorzeichen des Gradienten.</a:t>
                </a:r>
              </a:p>
              <a:p>
                <a:pPr lvl="2"/>
                <a:r>
                  <a:rPr lang="de-DE" dirty="0" smtClean="0"/>
                  <a:t>Dazu wird der Kurvenanstieg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dirty="0" smtClean="0"/>
                  <a:t> und herangezogen (namens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 smtClean="0"/>
                  <a:t>)</a:t>
                </a:r>
                <a:endParaRPr lang="de-DE" dirty="0"/>
              </a:p>
              <a:p>
                <a:pPr marL="0" indent="0">
                  <a:buNone/>
                </a:pPr>
                <a:endParaRPr lang="de-DE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 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43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smtClean="0"/>
                  <a:t>RPROP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 smtClean="0"/>
                  <a:t>„Federndes“ </a:t>
                </a:r>
                <a:r>
                  <a:rPr lang="de-DE" dirty="0" smtClean="0"/>
                  <a:t>Pr</a:t>
                </a:r>
                <a:r>
                  <a:rPr lang="de-DE" dirty="0" smtClean="0"/>
                  <a:t>opagation</a:t>
                </a:r>
                <a:r>
                  <a:rPr lang="de-DE" dirty="0" smtClean="0"/>
                  <a:t>:</a:t>
                </a:r>
              </a:p>
              <a:p>
                <a:pPr lvl="1"/>
                <a:r>
                  <a:rPr lang="de-DE" dirty="0" smtClean="0"/>
                  <a:t>Betrag der Gewichtsveränderung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 smtClean="0"/>
                  <a:t> wird getrennt bestimmt:</a:t>
                </a:r>
              </a:p>
              <a:p>
                <a:pPr lvl="2"/>
                <a:r>
                  <a:rPr lang="de-DE" dirty="0" smtClean="0"/>
                  <a:t>Zwei konstante 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DE" dirty="0" smtClean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de-DE" dirty="0" smtClean="0"/>
                  <a:t>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&lt;1&lt;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5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56</a:t>
            </a:fld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29" y="1636294"/>
            <a:ext cx="6530977" cy="4083470"/>
          </a:xfrm>
        </p:spPr>
      </p:pic>
    </p:spTree>
    <p:extLst>
      <p:ext uri="{BB962C8B-B14F-4D97-AF65-F5344CB8AC3E}">
        <p14:creationId xmlns:p14="http://schemas.microsoft.com/office/powerpoint/2010/main" val="16200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Resilient </a:t>
            </a:r>
            <a:r>
              <a:rPr lang="de-DE" dirty="0"/>
              <a:t>P</a:t>
            </a:r>
            <a:r>
              <a:rPr lang="de-DE" dirty="0" smtClean="0"/>
              <a:t>ropagation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Sehr effizienter Backpropapagation-Algorithmus.</a:t>
            </a:r>
          </a:p>
          <a:p>
            <a:pPr lvl="1"/>
            <a:r>
              <a:rPr lang="de-DE" dirty="0" smtClean="0"/>
              <a:t>Verfügt über keine Lernrate.</a:t>
            </a:r>
          </a:p>
          <a:p>
            <a:pPr lvl="1"/>
            <a:r>
              <a:rPr lang="de-DE" dirty="0" smtClean="0"/>
              <a:t>Benötigt keinen Momentum-Faktor.</a:t>
            </a:r>
          </a:p>
          <a:p>
            <a:pPr lvl="1"/>
            <a:r>
              <a:rPr lang="de-DE" dirty="0" smtClean="0"/>
              <a:t>Ist in der Praxis meistens anderen Lernregeln überlegen.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7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Endgültiges Netz – DAX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58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683043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</a:t>
                      </a:r>
                      <a:r>
                        <a:rPr lang="de-DE" dirty="0" err="1" smtClean="0"/>
                        <a:t>Prop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,252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 smtClean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 smtClean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3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Vorstellung des Oberfläche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9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9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07477" cy="4351338"/>
          </a:xfrm>
        </p:spPr>
        <p:txBody>
          <a:bodyPr>
            <a:normAutofit/>
          </a:bodyPr>
          <a:lstStyle/>
          <a:p>
            <a:r>
              <a:rPr lang="de-DE" dirty="0" smtClean="0"/>
              <a:t>Analog – Nikkei 225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59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6484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30" b="-70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7741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</a:t>
                      </a:r>
                      <a:r>
                        <a:rPr lang="de-DE" dirty="0" err="1" smtClean="0"/>
                        <a:t>Prop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5"/>
            </a:pPr>
            <a:r>
              <a:rPr lang="de-DE" b="1" dirty="0" smtClean="0"/>
              <a:t>Umsetzung des künstlichen neuronalen Netzes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Analog – Dow Jones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algn="r"/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60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1" y="2300887"/>
            <a:ext cx="5817808" cy="3857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Endgültiges Netz nochmals mit 200.000 Zyklen trainiert und getestet: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MSE-Training: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67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de-DE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de-DE" dirty="0"/>
                  <a:t>MSE-Test: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,820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525" y="4027057"/>
                <a:ext cx="429555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278" t="-3046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28919"/>
              </p:ext>
            </p:extLst>
          </p:nvPr>
        </p:nvGraphicFramePr>
        <p:xfrm>
          <a:off x="7382447" y="2332784"/>
          <a:ext cx="40262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5423"/>
                <a:gridCol w="20908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Topologie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4-7-1</a:t>
                      </a:r>
                      <a:r>
                        <a:rPr lang="de-DE" baseline="0" dirty="0" smtClean="0"/>
                        <a:t> mit BIAS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Transferfunktion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Sigmoid</a:t>
                      </a:r>
                      <a:endParaRPr lang="de-D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Lernregel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R-</a:t>
                      </a:r>
                      <a:r>
                        <a:rPr lang="de-DE" dirty="0" err="1" smtClean="0"/>
                        <a:t>Prop</a:t>
                      </a:r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1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61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7"/>
            </a:pPr>
            <a:r>
              <a:rPr lang="de-DE" b="1" dirty="0" smtClean="0"/>
              <a:t>Livedemonstration der Anwendung</a:t>
            </a:r>
            <a:endParaRPr lang="de-DE" b="1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24" y="1886673"/>
            <a:ext cx="4499038" cy="3584234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4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63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b="1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 </a:t>
            </a:r>
          </a:p>
          <a:p>
            <a:pPr lvl="1"/>
            <a:r>
              <a:rPr lang="de-DE" dirty="0" smtClean="0"/>
              <a:t>Zeitraum vom 01.06.2015 bis zum 01.12.2015</a:t>
            </a:r>
          </a:p>
          <a:p>
            <a:r>
              <a:rPr lang="de-DE" dirty="0" smtClean="0"/>
              <a:t>Fukushima 2011 (nur Nikkei)</a:t>
            </a:r>
          </a:p>
          <a:p>
            <a:pPr lvl="1"/>
            <a:r>
              <a:rPr lang="de-DE" dirty="0" smtClean="0"/>
              <a:t>Zeitraum vom 01.01.2015 bis zum 01.06.2015</a:t>
            </a:r>
          </a:p>
          <a:p>
            <a:r>
              <a:rPr lang="de-DE" dirty="0" smtClean="0"/>
              <a:t>Die letzte Jahreshälfte</a:t>
            </a:r>
          </a:p>
          <a:p>
            <a:pPr lvl="1"/>
            <a:r>
              <a:rPr lang="de-DE" dirty="0" smtClean="0"/>
              <a:t>Zeitraum vom 01.06.2016 bis zum 01.12.2015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3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- DAX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15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– Dow Jones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66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79057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Letztes halbes Jahr 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67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0676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8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2008 - DAX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68</a:t>
            </a:fld>
            <a:endParaRPr lang="de-DE" dirty="0"/>
          </a:p>
        </p:txBody>
      </p:sp>
      <p:pic>
        <p:nvPicPr>
          <p:cNvPr id="1026" name="Picture 2" descr="https://raw.githubusercontent.com/BenediktGitGit/soco15/350184a7f717baf4ed78f12f2845b542990c4996/3b_Vortrag/Analyse%20Diagramme/Dax_01_06_2008__01_12_20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520000"/>
            <a:ext cx="80676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32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91" name="TextShape 2"/>
          <p:cNvSpPr txBox="1"/>
          <p:nvPr/>
        </p:nvSpPr>
        <p:spPr>
          <a:xfrm>
            <a:off x="838800" y="18360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 smtClean="0"/>
              <a:t>Entscheidungsfaktoren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Integrationsfähigkeit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Abstraktionsfähigkeit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Skalierbarkeit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Kosten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Schnittstellen</a:t>
            </a:r>
            <a:endParaRPr sz="2400" dirty="0"/>
          </a:p>
        </p:txBody>
      </p:sp>
      <p:pic>
        <p:nvPicPr>
          <p:cNvPr id="92" name="Grafik 91"/>
          <p:cNvPicPr/>
          <p:nvPr/>
        </p:nvPicPr>
        <p:blipFill>
          <a:blip r:embed="rId3"/>
          <a:stretch>
            <a:fillRect/>
          </a:stretch>
        </p:blipFill>
        <p:spPr>
          <a:xfrm>
            <a:off x="8064347" y="1344170"/>
            <a:ext cx="3391997" cy="2588851"/>
          </a:xfrm>
          <a:prstGeom prst="rect">
            <a:avLst/>
          </a:prstGeom>
          <a:ln>
            <a:noFill/>
          </a:ln>
        </p:spPr>
      </p:pic>
      <p:pic>
        <p:nvPicPr>
          <p:cNvPr id="93" name="Grafik 92"/>
          <p:cNvPicPr/>
          <p:nvPr/>
        </p:nvPicPr>
        <p:blipFill>
          <a:blip r:embed="rId4"/>
          <a:stretch>
            <a:fillRect/>
          </a:stretch>
        </p:blipFill>
        <p:spPr>
          <a:xfrm>
            <a:off x="5749985" y="3739790"/>
            <a:ext cx="3030458" cy="2528097"/>
          </a:xfrm>
          <a:prstGeom prst="rect">
            <a:avLst/>
          </a:prstGeom>
          <a:ln>
            <a:noFill/>
          </a:ln>
        </p:spPr>
      </p:pic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6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04387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– Dow Jones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69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00000" cy="30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Börsencrash 2008 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70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00000" cy="30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8"/>
            </a:pPr>
            <a:r>
              <a:rPr lang="de-DE" b="1" dirty="0" smtClean="0"/>
              <a:t>Analyse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Fukushima 2011– Nikkei 225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71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2520000"/>
            <a:ext cx="81343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Inhaltsverzeichnis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72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Motivation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Konzeption des künstlichen neuronalen Netzes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der Anwendung</a:t>
            </a:r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Umsetzung des künstlichen neuronalen Netzes</a:t>
            </a:r>
          </a:p>
          <a:p>
            <a:pPr marL="571500" indent="-57150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Livedemonstration der Anwendung</a:t>
            </a:r>
          </a:p>
          <a:p>
            <a:pPr marL="285750" indent="-285750">
              <a:buFont typeface="+mj-lt"/>
              <a:buAutoNum type="romanUcPeriod"/>
            </a:pPr>
            <a:endParaRPr lang="de-DE" sz="100" dirty="0" smtClean="0"/>
          </a:p>
          <a:p>
            <a:pPr marL="571500" indent="-571500">
              <a:buFont typeface="+mj-lt"/>
              <a:buAutoNum type="romanUcPeriod"/>
            </a:pP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de-DE" sz="100" dirty="0" smtClean="0"/>
          </a:p>
          <a:p>
            <a:pPr marL="571500" indent="-571500">
              <a:buFont typeface="+mj-lt"/>
              <a:buAutoNum type="romanUcPeriod" startAt="8"/>
            </a:pPr>
            <a:r>
              <a:rPr lang="de-DE" b="1" dirty="0" smtClean="0"/>
              <a:t>Fazit</a:t>
            </a:r>
          </a:p>
          <a:p>
            <a:pPr marL="571500" indent="-571500">
              <a:buFont typeface="+mj-lt"/>
              <a:buAutoNum type="romanUcPeriod" startAt="8"/>
            </a:pPr>
            <a:endParaRPr lang="de-DE" dirty="0"/>
          </a:p>
        </p:txBody>
      </p:sp>
      <p:pic>
        <p:nvPicPr>
          <p:cNvPr id="9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Prognose von Börsenkursen ist prinzipiell möglich.</a:t>
            </a:r>
          </a:p>
          <a:p>
            <a:r>
              <a:rPr lang="de-DE" dirty="0" smtClean="0"/>
              <a:t>Basismodell arbeitet nur mit linearen Zusammenhängen.</a:t>
            </a:r>
          </a:p>
          <a:p>
            <a:pPr lvl="1"/>
            <a:r>
              <a:rPr lang="de-DE" dirty="0" smtClean="0"/>
              <a:t>Abgeschottete Welt   </a:t>
            </a:r>
          </a:p>
          <a:p>
            <a:pPr lvl="1"/>
            <a:r>
              <a:rPr lang="de-DE" dirty="0" smtClean="0"/>
              <a:t>Erweiterung durch nichtlineare Zusammenhänge möglich:</a:t>
            </a:r>
          </a:p>
          <a:p>
            <a:pPr lvl="2"/>
            <a:r>
              <a:rPr lang="de-DE" dirty="0" smtClean="0"/>
              <a:t>Leitzins</a:t>
            </a:r>
          </a:p>
          <a:p>
            <a:pPr lvl="2"/>
            <a:r>
              <a:rPr lang="de-DE" dirty="0" smtClean="0"/>
              <a:t>Weltereignisse</a:t>
            </a:r>
          </a:p>
          <a:p>
            <a:pPr lvl="2"/>
            <a:r>
              <a:rPr lang="de-DE" dirty="0" smtClean="0"/>
              <a:t>Kurse anderer Börsen</a:t>
            </a:r>
          </a:p>
          <a:p>
            <a:pPr lvl="2"/>
            <a:endParaRPr lang="de-DE" dirty="0"/>
          </a:p>
          <a:p>
            <a:r>
              <a:rPr lang="de-DE" dirty="0" smtClean="0"/>
              <a:t>Prognosen mit neuronalen Netzen sind umstritten:</a:t>
            </a:r>
          </a:p>
          <a:p>
            <a:pPr lvl="1"/>
            <a:r>
              <a:rPr lang="de-DE" dirty="0" smtClean="0"/>
              <a:t>Befürworter: nichtlineare Muster erkennen wertvoll.</a:t>
            </a:r>
          </a:p>
          <a:p>
            <a:pPr lvl="1"/>
            <a:r>
              <a:rPr lang="de-DE" dirty="0" smtClean="0"/>
              <a:t>Kritiker: KNN denkt wie ein Mensch        macht die gleichen Fehler. </a:t>
            </a:r>
          </a:p>
          <a:p>
            <a:pPr marL="914400" lvl="2" indent="0">
              <a:buNone/>
            </a:pPr>
            <a:endParaRPr lang="de-DE" dirty="0"/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3"/>
            <a:endParaRPr lang="de-DE" dirty="0"/>
          </a:p>
          <a:p>
            <a:pPr marL="1371600" lvl="3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73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6133731" y="5582095"/>
            <a:ext cx="310635" cy="1260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4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9"/>
            </a:pPr>
            <a:r>
              <a:rPr lang="de-DE" b="1" dirty="0" smtClean="0"/>
              <a:t>Fazit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KNN als Ergänzung sinnvoll, nicht als alleiniges Prognoseintrument.</a:t>
            </a:r>
          </a:p>
          <a:p>
            <a:endParaRPr lang="de-DE" dirty="0"/>
          </a:p>
          <a:p>
            <a:r>
              <a:rPr lang="de-DE" dirty="0" smtClean="0"/>
              <a:t>Anwendungen dieser Art bereits zahlreich auf dem Markt vorhanden:</a:t>
            </a:r>
          </a:p>
          <a:p>
            <a:pPr lvl="1"/>
            <a:r>
              <a:rPr lang="de-DE" dirty="0" smtClean="0"/>
              <a:t>Neuroshell Trader</a:t>
            </a:r>
          </a:p>
          <a:p>
            <a:pPr lvl="1"/>
            <a:r>
              <a:rPr lang="de-DE" dirty="0" smtClean="0"/>
              <a:t>Altredo</a:t>
            </a:r>
          </a:p>
          <a:p>
            <a:pPr lvl="1"/>
            <a:r>
              <a:rPr lang="de-DE" dirty="0" smtClean="0"/>
              <a:t>…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364" y="2954981"/>
            <a:ext cx="9886502" cy="1325563"/>
          </a:xfrm>
        </p:spPr>
        <p:txBody>
          <a:bodyPr/>
          <a:lstStyle/>
          <a:p>
            <a:pPr algn="ctr"/>
            <a:r>
              <a:rPr lang="de-DE" b="1" dirty="0" smtClean="0"/>
              <a:t>Präsentationsende…</a:t>
            </a:r>
            <a:br>
              <a:rPr lang="de-DE" b="1" dirty="0" smtClean="0"/>
            </a:br>
            <a:r>
              <a:rPr lang="de-DE" b="1" dirty="0" smtClean="0"/>
              <a:t>	                                  …Fragen &amp; Diskussion</a:t>
            </a:r>
            <a:endParaRPr lang="de-DE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09DD-AC18-4FBA-B4E6-46DED743653E}" type="datetime1">
              <a:rPr lang="de-DE" smtClean="0"/>
              <a:pPr/>
              <a:t>22.12.2015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6D3C-400E-4353-AAC2-09A0472DC536}" type="slidenum">
              <a:rPr lang="de-DE" smtClean="0"/>
              <a:pPr/>
              <a:t>75</a:t>
            </a:fld>
            <a:endParaRPr lang="de-DE" dirty="0"/>
          </a:p>
        </p:txBody>
      </p:sp>
      <p:pic>
        <p:nvPicPr>
          <p:cNvPr id="7" name="Inhaltsplatzhalter 6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34" y="365125"/>
            <a:ext cx="3250865" cy="25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rafik 94"/>
          <p:cNvPicPr/>
          <p:nvPr/>
        </p:nvPicPr>
        <p:blipFill>
          <a:blip r:embed="rId3"/>
          <a:stretch>
            <a:fillRect/>
          </a:stretch>
        </p:blipFill>
        <p:spPr>
          <a:xfrm>
            <a:off x="3398603" y="1423685"/>
            <a:ext cx="5747797" cy="4716121"/>
          </a:xfrm>
          <a:prstGeom prst="rect">
            <a:avLst/>
          </a:prstGeom>
          <a:ln>
            <a:noFill/>
          </a:ln>
        </p:spPr>
      </p:pic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7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558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2"/>
          <p:cNvSpPr txBox="1"/>
          <p:nvPr/>
        </p:nvSpPr>
        <p:spPr>
          <a:xfrm>
            <a:off x="838800" y="1825200"/>
            <a:ext cx="8229627" cy="3977484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100000"/>
              <a:buFont typeface="Wingdings" panose="05000000000000000000" pitchFamily="2" charset="2"/>
              <a:buChar char="§"/>
            </a:pPr>
            <a:r>
              <a:rPr lang="de-DE" sz="2800" dirty="0"/>
              <a:t>Grundidee der </a:t>
            </a:r>
            <a:r>
              <a:rPr lang="de-DE" sz="2800" dirty="0" smtClean="0"/>
              <a:t>Architektur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 smtClean="0"/>
              <a:t>Anwendung </a:t>
            </a:r>
            <a:r>
              <a:rPr lang="de-DE" sz="2400" dirty="0"/>
              <a:t>besteht aus zwei Modulen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Anwendungslandschaft aus drei Modulen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Strikte Trennung zwischen Komponenten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Restful Kommunikation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Visualisierung (Client)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Stockmarket-Webapp (Client / </a:t>
            </a:r>
            <a:r>
              <a:rPr lang="de-DE" sz="2400" dirty="0" smtClean="0"/>
              <a:t>Server) </a:t>
            </a:r>
            <a:endParaRPr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§"/>
            </a:pPr>
            <a:r>
              <a:rPr lang="de-DE" sz="2400" dirty="0"/>
              <a:t>Quandl-API (Server)</a:t>
            </a:r>
            <a:endParaRPr sz="2400" dirty="0"/>
          </a:p>
        </p:txBody>
      </p:sp>
      <p:sp>
        <p:nvSpPr>
          <p:cNvPr id="4" name="TextShape 1"/>
          <p:cNvSpPr txBox="1"/>
          <p:nvPr/>
        </p:nvSpPr>
        <p:spPr>
          <a:xfrm>
            <a:off x="916773" y="417875"/>
            <a:ext cx="8229627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marL="857250" indent="-857250">
              <a:buFont typeface="+mj-lt"/>
              <a:buAutoNum type="romanUcPeriod" startAt="2"/>
            </a:pPr>
            <a:r>
              <a:rPr lang="de-DE" sz="3600" b="1" dirty="0"/>
              <a:t>Konzeption der </a:t>
            </a:r>
            <a:r>
              <a:rPr lang="de-DE" sz="3600" b="1" dirty="0" smtClean="0"/>
              <a:t>Anwendung</a:t>
            </a:r>
            <a:endParaRPr lang="de-DE" sz="3600" b="1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29541" y="6353327"/>
            <a:ext cx="5188329" cy="365125"/>
          </a:xfrm>
        </p:spPr>
        <p:txBody>
          <a:bodyPr/>
          <a:lstStyle/>
          <a:p>
            <a:r>
              <a:rPr lang="de-DE" dirty="0" smtClean="0"/>
              <a:t>Fakultät Informatik             Sebastian Schötteler &amp; Benedikt Hofrichter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45800" y="6356350"/>
            <a:ext cx="508000" cy="365125"/>
          </a:xfrm>
        </p:spPr>
        <p:txBody>
          <a:bodyPr/>
          <a:lstStyle/>
          <a:p>
            <a:r>
              <a:rPr lang="de-DE" dirty="0"/>
              <a:t>8</a:t>
            </a: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0"/>
          </p:nvPr>
        </p:nvSpPr>
        <p:spPr>
          <a:xfrm>
            <a:off x="9582302" y="6353327"/>
            <a:ext cx="999066" cy="365125"/>
          </a:xfrm>
        </p:spPr>
        <p:txBody>
          <a:bodyPr/>
          <a:lstStyle/>
          <a:p>
            <a:r>
              <a:rPr lang="de-DE" dirty="0" smtClean="0"/>
              <a:t>23.12.2015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5870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2678</Words>
  <Application>Microsoft Office PowerPoint</Application>
  <PresentationFormat>Breitbild</PresentationFormat>
  <Paragraphs>1202</Paragraphs>
  <Slides>76</Slides>
  <Notes>76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76</vt:i4>
      </vt:variant>
    </vt:vector>
  </HeadingPairs>
  <TitlesOfParts>
    <vt:vector size="83" baseType="lpstr">
      <vt:lpstr>Arial</vt:lpstr>
      <vt:lpstr>Calibri</vt:lpstr>
      <vt:lpstr>Cambria Math</vt:lpstr>
      <vt:lpstr>StarSymbol</vt:lpstr>
      <vt:lpstr>Symbol</vt:lpstr>
      <vt:lpstr>Wingdings</vt:lpstr>
      <vt:lpstr>Larissa</vt:lpstr>
      <vt:lpstr>Prognose von Zeitreihen mit Hilfe von künstlichen neuronalen Netzen am Beispiel von Börsenprognosen</vt:lpstr>
      <vt:lpstr>Inhaltsverzeichnis</vt:lpstr>
      <vt:lpstr>Inhaltsverzeichnis</vt:lpstr>
      <vt:lpstr>Motivation</vt:lpstr>
      <vt:lpstr>Motivation</vt:lpstr>
      <vt:lpstr>Inhaltsverzeichnis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Inhaltsverzeichnis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Konzeption des künstlichen neuronalen Netzes</vt:lpstr>
      <vt:lpstr>Inhaltsverzeichnis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Umsetzung der Anwendung</vt:lpstr>
      <vt:lpstr>Inhaltsverzeichnis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Umsetzung des künstlichen neuronalen Netzes</vt:lpstr>
      <vt:lpstr>Inhaltsverzeichnis</vt:lpstr>
      <vt:lpstr>Livedemonstration der Anwendung</vt:lpstr>
      <vt:lpstr>Inhaltsverzeichnis</vt:lpstr>
      <vt:lpstr>Analyse</vt:lpstr>
      <vt:lpstr>Analyse</vt:lpstr>
      <vt:lpstr>Analyse</vt:lpstr>
      <vt:lpstr>Analyse</vt:lpstr>
      <vt:lpstr>Analyse</vt:lpstr>
      <vt:lpstr>Analyse</vt:lpstr>
      <vt:lpstr>Analyse</vt:lpstr>
      <vt:lpstr>Analyse</vt:lpstr>
      <vt:lpstr>Inhaltsverzeichnis</vt:lpstr>
      <vt:lpstr>Fazit</vt:lpstr>
      <vt:lpstr>Fazit</vt:lpstr>
      <vt:lpstr>Präsentationsende…                                    …Fragen &amp; 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S.</dc:creator>
  <cp:lastModifiedBy>Sebastian S.</cp:lastModifiedBy>
  <cp:revision>557</cp:revision>
  <dcterms:created xsi:type="dcterms:W3CDTF">2015-11-25T20:01:57Z</dcterms:created>
  <dcterms:modified xsi:type="dcterms:W3CDTF">2015-12-22T21:44:44Z</dcterms:modified>
</cp:coreProperties>
</file>