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77" r:id="rId4"/>
    <p:sldId id="258" r:id="rId5"/>
    <p:sldId id="304" r:id="rId6"/>
    <p:sldId id="278" r:id="rId7"/>
    <p:sldId id="259" r:id="rId8"/>
    <p:sldId id="279" r:id="rId9"/>
    <p:sldId id="294" r:id="rId10"/>
    <p:sldId id="297" r:id="rId11"/>
    <p:sldId id="295" r:id="rId12"/>
    <p:sldId id="298" r:id="rId13"/>
    <p:sldId id="299" r:id="rId14"/>
    <p:sldId id="300" r:id="rId15"/>
    <p:sldId id="301" r:id="rId16"/>
    <p:sldId id="303" r:id="rId17"/>
    <p:sldId id="302" r:id="rId18"/>
    <p:sldId id="296" r:id="rId19"/>
    <p:sldId id="260" r:id="rId20"/>
    <p:sldId id="287" r:id="rId21"/>
    <p:sldId id="288" r:id="rId22"/>
    <p:sldId id="290" r:id="rId23"/>
    <p:sldId id="305" r:id="rId24"/>
    <p:sldId id="292" r:id="rId25"/>
    <p:sldId id="280" r:id="rId26"/>
    <p:sldId id="261" r:id="rId27"/>
    <p:sldId id="281" r:id="rId28"/>
    <p:sldId id="262" r:id="rId29"/>
    <p:sldId id="282" r:id="rId30"/>
    <p:sldId id="273" r:id="rId31"/>
    <p:sldId id="283" r:id="rId32"/>
    <p:sldId id="274" r:id="rId33"/>
    <p:sldId id="284" r:id="rId34"/>
    <p:sldId id="276" r:id="rId35"/>
    <p:sldId id="285" r:id="rId36"/>
    <p:sldId id="286" r:id="rId37"/>
    <p:sldId id="307" r:id="rId38"/>
    <p:sldId id="306" r:id="rId39"/>
    <p:sldId id="275" r:id="rId4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445" autoAdjust="0"/>
  </p:normalViewPr>
  <p:slideViewPr>
    <p:cSldViewPr snapToGrid="0">
      <p:cViewPr varScale="1">
        <p:scale>
          <a:sx n="85" d="100"/>
          <a:sy n="85" d="100"/>
        </p:scale>
        <p:origin x="9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BD12-1583-495B-85C5-BFC7DD39358E}" type="datetimeFigureOut">
              <a:rPr lang="de-DE" smtClean="0"/>
              <a:t>05.12.2015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A52FC-885B-48D0-94A7-F9F16D60E3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21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 Tafel</a:t>
            </a:r>
            <a:r>
              <a:rPr lang="de-DE" baseline="0" dirty="0" smtClean="0"/>
              <a:t> Beweis führen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542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4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514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0944-69D9-40E2-805F-52E6DDFC3E05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52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271B-4DF3-4799-BDC9-4973FE68CB18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39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38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CA38-DE03-43E0-AAE8-40DE9D126515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894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0321-36FA-45A6-9663-BC38008A0E9B}" type="datetime1">
              <a:rPr lang="de-DE" smtClean="0"/>
              <a:t>05.12.2015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39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77CD-8025-4CCE-8E91-02984A062E73}" type="datetime1">
              <a:rPr lang="de-DE" smtClean="0"/>
              <a:t>05.12.2015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998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40FE-C567-4560-9D45-46486DBA67D5}" type="datetime1">
              <a:rPr lang="de-DE" smtClean="0"/>
              <a:t>05.12.2015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770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89CE-C1E2-4395-A707-33A40D5C0A6A}" type="datetime1">
              <a:rPr lang="de-DE" smtClean="0"/>
              <a:t>05.12.2015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079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F2F-E5B7-4AEF-A728-DCB9E7CE66D1}" type="datetime1">
              <a:rPr lang="de-DE" smtClean="0"/>
              <a:t>05.12.2015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074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31E4-1EA5-4909-922A-9F42F675C505}" type="datetime1">
              <a:rPr lang="de-DE" smtClean="0"/>
              <a:t>05.12.2015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367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582302" y="6353327"/>
            <a:ext cx="999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034DA2"/>
                </a:solidFill>
              </a:defRPr>
            </a:lvl1pPr>
          </a:lstStyle>
          <a:p>
            <a:fld id="{19652882-9BC8-4FD3-AB94-9F037815DBC2}" type="datetime1">
              <a:rPr lang="de-DE" smtClean="0"/>
              <a:t>05.12.2015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29541" y="6353327"/>
            <a:ext cx="51883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034DA2"/>
                </a:solidFill>
              </a:defRPr>
            </a:lvl1pPr>
          </a:lstStyle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45800" y="6356350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34DA2"/>
                </a:solidFill>
              </a:defRPr>
            </a:lvl1pPr>
          </a:lstStyle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2" y="6268293"/>
            <a:ext cx="2253343" cy="43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6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Extrapolation von Zeitreihen mit Hilfe von künstlichen neuronalen Netzen am Beispiel von Börsenprognosen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65622" y="3602038"/>
            <a:ext cx="6334897" cy="1655762"/>
          </a:xfrm>
        </p:spPr>
        <p:txBody>
          <a:bodyPr anchor="ctr"/>
          <a:lstStyle/>
          <a:p>
            <a:r>
              <a:rPr lang="de-DE" dirty="0" smtClean="0"/>
              <a:t>Vortrag zur Seminararbeit </a:t>
            </a:r>
            <a:endParaRPr lang="de-DE" dirty="0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8641491" y="5184000"/>
            <a:ext cx="8238" cy="158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8649729" y="5117414"/>
            <a:ext cx="3295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Fach: 	Softcomputing</a:t>
            </a:r>
          </a:p>
          <a:p>
            <a:r>
              <a:rPr lang="de-DE" sz="1600" dirty="0" smtClean="0"/>
              <a:t>Dozent: 	Prof. Dr. Reinhard Eck</a:t>
            </a:r>
          </a:p>
          <a:p>
            <a:endParaRPr lang="de-DE" sz="1600" dirty="0" smtClean="0"/>
          </a:p>
          <a:p>
            <a:r>
              <a:rPr lang="de-DE" sz="1600" dirty="0" smtClean="0"/>
              <a:t>Vorgelegt von: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Sebastian Schötteler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Benedikt Hofrichter</a:t>
            </a:r>
          </a:p>
        </p:txBody>
      </p:sp>
    </p:spTree>
    <p:extLst>
      <p:ext uri="{BB962C8B-B14F-4D97-AF65-F5344CB8AC3E}">
        <p14:creationId xmlns:p14="http://schemas.microsoft.com/office/powerpoint/2010/main" val="3260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2433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Wir bilden einen Eingabevektor auf einen skalaren Wert ab.</a:t>
            </a:r>
            <a:endParaRPr lang="de-DE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9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78340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2413591" y="4032000"/>
            <a:ext cx="4068000" cy="1836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89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Definition &amp; Theorem zur weiteren Bestimmung des Netztyps</a:t>
            </a:r>
          </a:p>
          <a:p>
            <a:pPr lvl="2"/>
            <a:r>
              <a:rPr lang="de-DE" dirty="0" smtClean="0"/>
              <a:t>Definition der linearen </a:t>
            </a:r>
            <a:r>
              <a:rPr lang="de-DE" dirty="0" smtClean="0"/>
              <a:t>Separierbarkeit &amp; Konvergenz-Theorem</a:t>
            </a:r>
            <a:endParaRPr lang="de-DE" dirty="0" smtClean="0"/>
          </a:p>
          <a:p>
            <a:pPr lvl="2"/>
            <a:r>
              <a:rPr lang="de-DE" dirty="0" smtClean="0"/>
              <a:t>Theorem von </a:t>
            </a:r>
            <a:r>
              <a:rPr lang="de-DE" dirty="0" smtClean="0"/>
              <a:t>Kolmogorov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10</a:t>
            </a:fld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71179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2413591" y="4032000"/>
            <a:ext cx="4068000" cy="1836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1751037" y="4565279"/>
            <a:ext cx="437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?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152416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 smtClean="0"/>
                  <a:t>Definition der linearen Separierbarkeit:</a:t>
                </a: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r>
                  <a:rPr lang="de-DE" dirty="0" smtClean="0"/>
                  <a:t>Zwei Teilmengen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⊆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de-DE" dirty="0" smtClean="0"/>
                  <a:t> heißen genau dann linear separierbar, wenn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dirty="0" smtClean="0"/>
                  <a:t> </a:t>
                </a:r>
                <a:r>
                  <a:rPr lang="de-DE" dirty="0" smtClean="0"/>
                  <a:t>reelle Zahlen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smtClean="0"/>
                  <a:t>existieren</a:t>
                </a:r>
                <a:r>
                  <a:rPr lang="de-DE" dirty="0" smtClean="0"/>
                  <a:t>, sodass für </a:t>
                </a:r>
                <a:r>
                  <a:rPr lang="de-DE" dirty="0" smtClean="0"/>
                  <a:t>alle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de-DE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dirty="0" smtClean="0"/>
                  <a:t> die Ungleichungen</a:t>
                </a:r>
              </a:p>
              <a:p>
                <a:pPr marL="457200" lvl="1" indent="0">
                  <a:buNone/>
                </a:pPr>
                <a:endParaRPr lang="de-DE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&lt;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r>
                  <a:rPr lang="de-DE" dirty="0" smtClean="0"/>
                  <a:t>2 Klassen sind linear separierbar, wenn ihre konvexen Hüllen disjunkt sind.</a:t>
                </a:r>
              </a:p>
              <a:p>
                <a:pPr lvl="2"/>
                <a:r>
                  <a:rPr lang="de-DE" dirty="0" smtClean="0"/>
                  <a:t>…Also w</a:t>
                </a:r>
                <a:r>
                  <a:rPr lang="de-DE" dirty="0" smtClean="0"/>
                  <a:t>enn </a:t>
                </a:r>
                <a:r>
                  <a:rPr lang="de-DE" dirty="0" smtClean="0"/>
                  <a:t>sie durch eine Gerade geteilt werden können. 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0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Einschichtige neuronale Netze können nur linear separierbare Funktionen klassifizieren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12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35" y="3215837"/>
            <a:ext cx="2228571" cy="212381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39" y="2766828"/>
            <a:ext cx="6350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4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46890"/>
            <a:ext cx="10515600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Kontradiktionsbeweis der eingeschränkten Fähigkeit von einschichtigen neuronalen Netzen beim XOR-Problem nach Minski / Papert:</a:t>
            </a:r>
          </a:p>
          <a:p>
            <a:pPr marL="457200" lvl="1" indent="0">
              <a:buNone/>
            </a:pPr>
            <a:r>
              <a:rPr lang="de-DE" dirty="0" smtClean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13</a:t>
            </a:fld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567" y="3127527"/>
            <a:ext cx="2114845" cy="30484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/>
              <p:cNvSpPr txBox="1"/>
              <p:nvPr/>
            </p:nvSpPr>
            <p:spPr>
              <a:xfrm>
                <a:off x="3942907" y="3058907"/>
                <a:ext cx="7410893" cy="3554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de-DE" dirty="0" smtClean="0">
                    <a:latin typeface="Cambria Math" panose="02040503050406030204" pitchFamily="18" charset="0"/>
                  </a:rPr>
                  <a:t>Gegeben: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𝐼𝑑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𝑎𝑐𝑡</m:t>
                      </m:r>
                    </m:oMath>
                  </m:oMathPara>
                </a14:m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a)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+0∗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</m:t>
                    </m:r>
                    <m:r>
                      <m:rPr>
                        <m:nor/>
                      </m:rPr>
                      <a:rPr lang="de-DE" b="0" i="0" smtClean="0"/>
                      <m:t>  </m:t>
                    </m:r>
                    <m:r>
                      <m:rPr>
                        <m:nor/>
                      </m:rPr>
                      <a:rPr lang="de-DE" b="0" i="0" smtClean="0"/>
                      <m:t>Inputvektor</m:t>
                    </m:r>
                    <m:r>
                      <m:rPr>
                        <m:nor/>
                      </m:rPr>
                      <a:rPr lang="de-DE" b="0" i="0" smtClean="0"/>
                      <m:t> (0,0) </m:t>
                    </m:r>
                    <m:r>
                      <m:rPr>
                        <m:nor/>
                      </m:rPr>
                      <a:rPr lang="de-DE" b="0" i="0" smtClean="0"/>
                      <m:t>liefert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m:rPr>
                        <m:nor/>
                      </m:rPr>
                      <a:rPr lang="de-DE" b="0" i="0" smtClean="0"/>
                      <m:t>den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m:rPr>
                        <m:nor/>
                      </m:rPr>
                      <a:rPr lang="de-DE" b="0" i="0" smtClean="0"/>
                      <m:t>Output</m:t>
                    </m:r>
                    <m:r>
                      <m:rPr>
                        <m:nor/>
                      </m:rPr>
                      <a:rPr lang="de-DE" b="0" i="0" smtClean="0"/>
                      <m:t> 0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r>
                  <a:rPr lang="de-DE" dirty="0" smtClean="0"/>
                  <a:t>b)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</m:t>
                    </m:r>
                    <m:r>
                      <m:rPr>
                        <m:nor/>
                      </m:rPr>
                      <a:rPr lang="de-DE"/>
                      <m:t>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(0,1)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1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r>
                  <a:rPr lang="de-DE" dirty="0" smtClean="0"/>
                  <a:t>c)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</m:t>
                    </m:r>
                    <m:r>
                      <m:rPr>
                        <m:nor/>
                      </m:rPr>
                      <a:rPr lang="de-DE"/>
                      <m:t>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(1,0)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1.</m:t>
                    </m:r>
                  </m:oMath>
                </a14:m>
                <a:endParaRPr lang="de-DE" dirty="0" smtClean="0"/>
              </a:p>
              <a:p>
                <a:r>
                  <a:rPr lang="de-DE" dirty="0" smtClean="0"/>
                  <a:t>d)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</m:t>
                    </m:r>
                    <m:r>
                      <m:rPr>
                        <m:nor/>
                      </m:rPr>
                      <a:rPr lang="de-DE"/>
                      <m:t>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(1,1)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0.</m:t>
                    </m:r>
                  </m:oMath>
                </a14:m>
                <a:endParaRPr lang="de-DE" dirty="0" smtClean="0"/>
              </a:p>
              <a:p>
                <a:pPr>
                  <a:lnSpc>
                    <a:spcPct val="150000"/>
                  </a:lnSpc>
                </a:pPr>
                <a:r>
                  <a:rPr lang="de-DE" dirty="0" smtClean="0"/>
                  <a:t>=&gt; Widerspruch: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de-DE"/>
                      <m:t>Ø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&lt;</m:t>
                        </m:r>
                        <m:r>
                          <m:rPr>
                            <m:nor/>
                          </m:rPr>
                          <a:rPr lang="de-DE"/>
                          <m:t>Ø</m:t>
                        </m:r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 smtClean="0"/>
              </a:p>
              <a:p>
                <a:r>
                  <a:rPr lang="de-DE" dirty="0" smtClean="0"/>
                  <a:t>=&gt; Beweis auf andere nicht linear separierbare Funktionen anwendbar.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907" y="3058907"/>
                <a:ext cx="7410893" cy="3554819"/>
              </a:xfrm>
              <a:prstGeom prst="rect">
                <a:avLst/>
              </a:prstGeom>
              <a:blipFill rotWithShape="0">
                <a:blip r:embed="rId4"/>
                <a:stretch>
                  <a:fillRect l="-740" t="-12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33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7523"/>
                <a:ext cx="1051560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de-DE" dirty="0" smtClean="0"/>
                  <a:t>Netztyp: </a:t>
                </a:r>
              </a:p>
              <a:p>
                <a:pPr lvl="1"/>
                <a:r>
                  <a:rPr lang="de-DE" dirty="0"/>
                  <a:t>Ein einstufiges </a:t>
                </a:r>
                <a:r>
                  <a:rPr lang="de-DE" dirty="0" smtClean="0"/>
                  <a:t>neuronales Netz</a:t>
                </a:r>
                <a:r>
                  <a:rPr lang="de-DE" dirty="0" smtClean="0"/>
                  <a:t> </a:t>
                </a:r>
                <a:r>
                  <a:rPr lang="de-DE" dirty="0"/>
                  <a:t>kann nur linear separierbare </a:t>
                </a:r>
                <a:r>
                  <a:rPr lang="de-DE" dirty="0" smtClean="0"/>
                  <a:t>Mengen </a:t>
                </a:r>
                <a:r>
                  <a:rPr lang="de-DE" dirty="0" smtClean="0"/>
                  <a:t>klassifizieren.</a:t>
                </a:r>
              </a:p>
              <a:p>
                <a:pPr lvl="1"/>
                <a:endParaRPr lang="de-DE" dirty="0" smtClean="0"/>
              </a:p>
              <a:p>
                <a:pPr lvl="1"/>
                <a:r>
                  <a:rPr lang="de-DE" dirty="0" smtClean="0"/>
                  <a:t>Konvergenz –Theorem:</a:t>
                </a:r>
              </a:p>
              <a:p>
                <a:pPr marL="457200" lvl="1" indent="0">
                  <a:buNone/>
                </a:pPr>
                <a:r>
                  <a:rPr lang="de-DE" i="1" dirty="0" smtClean="0"/>
                  <a:t>   „Der </a:t>
                </a:r>
                <a:r>
                  <a:rPr lang="de-DE" i="1" dirty="0"/>
                  <a:t>Lernalgorithmus des Perzeptrons konvergiert in endlicher Zeit, d.h. </a:t>
                </a:r>
                <a:br>
                  <a:rPr lang="de-DE" i="1" dirty="0"/>
                </a:br>
                <a:r>
                  <a:rPr lang="de-DE" i="1" dirty="0" smtClean="0"/>
                  <a:t>   das </a:t>
                </a:r>
                <a:r>
                  <a:rPr lang="de-DE" i="1" dirty="0"/>
                  <a:t>Perzeptron kann in endlicher Zeit alles lernen, was es repräsentieren </a:t>
                </a:r>
                <a:r>
                  <a:rPr lang="de-DE" i="1" dirty="0" smtClean="0"/>
                  <a:t>                         </a:t>
                </a:r>
                <a:endParaRPr lang="de-DE" dirty="0" smtClean="0"/>
              </a:p>
              <a:p>
                <a:pPr marL="457200" lvl="1" indent="0">
                  <a:buNone/>
                </a:pPr>
                <a:r>
                  <a:rPr lang="de-DE" dirty="0" smtClean="0"/>
                  <a:t>   kann.“</a:t>
                </a:r>
              </a:p>
              <a:p>
                <a:pPr marL="457200" lvl="1" indent="0">
                  <a:buNone/>
                </a:pPr>
                <a:endParaRPr lang="de-DE" dirty="0" smtClean="0"/>
              </a:p>
              <a:p>
                <a:pPr marL="457200" lvl="1" indent="0">
                  <a:buNone/>
                </a:pPr>
                <a:r>
                  <a:rPr lang="de-DE" dirty="0"/>
                  <a:t> </a:t>
                </a:r>
                <a:r>
                  <a:rPr lang="de-DE" dirty="0" smtClean="0"/>
                  <a:t>  Perzeptron konvergiert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de-DE" dirty="0" smtClean="0"/>
                  <a:t> Funktion linear separabel</a:t>
                </a:r>
              </a:p>
              <a:p>
                <a:pPr marL="457200" lvl="1" indent="0">
                  <a:buNone/>
                </a:pPr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7523"/>
                <a:ext cx="10515600" cy="4351338"/>
              </a:xfrm>
              <a:blipFill rotWithShape="0"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556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7523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 smtClean="0"/>
                  <a:t>Netztyp:</a:t>
                </a:r>
              </a:p>
              <a:p>
                <a:pPr lvl="1"/>
                <a:r>
                  <a:rPr lang="de-DE" dirty="0" smtClean="0"/>
                  <a:t>Test:</a:t>
                </a:r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r>
                  <a:rPr lang="de-DE" dirty="0" smtClean="0"/>
                  <a:t>Perzeptron konvergiert nicht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Börsenkurs nicht linear separabel.</a:t>
                </a:r>
                <a:r>
                  <a:rPr lang="de-DE" dirty="0" smtClean="0"/>
                  <a:t> </a:t>
                </a: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7523"/>
                <a:ext cx="10515600" cy="4351338"/>
              </a:xfrm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15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541" y="2281094"/>
            <a:ext cx="3276190" cy="2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8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de-DE" dirty="0" smtClean="0"/>
              <a:t>Netztyp: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Ist </a:t>
            </a:r>
            <a:r>
              <a:rPr lang="de-DE" dirty="0"/>
              <a:t>ein Multylayerperzeptron zur Vorhersage von Börsenprognosen geeignet?</a:t>
            </a:r>
          </a:p>
          <a:p>
            <a:pPr lvl="2"/>
            <a:r>
              <a:rPr lang="de-DE" dirty="0"/>
              <a:t>Theorem von Komolgorov</a:t>
            </a:r>
          </a:p>
          <a:p>
            <a:pPr marL="0" indent="0">
              <a:buNone/>
            </a:pPr>
            <a:r>
              <a:rPr lang="de-DE" dirty="0" smtClean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16</a:t>
            </a:fld>
            <a:endParaRPr lang="de-DE" dirty="0"/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60886"/>
              </p:ext>
            </p:extLst>
          </p:nvPr>
        </p:nvGraphicFramePr>
        <p:xfrm>
          <a:off x="838200" y="2546981"/>
          <a:ext cx="4035973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5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Rechteck 19"/>
          <p:cNvSpPr/>
          <p:nvPr/>
        </p:nvSpPr>
        <p:spPr>
          <a:xfrm>
            <a:off x="838200" y="4026578"/>
            <a:ext cx="4035973" cy="396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5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Ist ein </a:t>
            </a:r>
            <a:r>
              <a:rPr lang="de-DE" dirty="0" smtClean="0"/>
              <a:t>Multilayerperzeptron </a:t>
            </a:r>
            <a:r>
              <a:rPr lang="de-DE" dirty="0" smtClean="0"/>
              <a:t>zur Vorhersage von Börsenprognosen geeignet?</a:t>
            </a:r>
          </a:p>
          <a:p>
            <a:pPr lvl="2"/>
            <a:r>
              <a:rPr lang="de-DE" dirty="0" smtClean="0"/>
              <a:t>Theorem von Komolgorov:</a:t>
            </a:r>
          </a:p>
          <a:p>
            <a:pPr marL="457200" lvl="1" indent="0">
              <a:buNone/>
            </a:pPr>
            <a:r>
              <a:rPr lang="de-DE" sz="2400" dirty="0" smtClean="0"/>
              <a:t>	</a:t>
            </a:r>
            <a:r>
              <a:rPr lang="de-DE" sz="2000" dirty="0" smtClean="0"/>
              <a:t>    „</a:t>
            </a:r>
            <a:r>
              <a:rPr lang="de-DE" sz="2000" dirty="0" smtClean="0"/>
              <a:t>Mit Hilfe eines dreischichtigen neuronalen Netzes lassen sich </a:t>
            </a:r>
            <a:r>
              <a:rPr lang="de-DE" sz="2000" dirty="0" smtClean="0"/>
              <a:t>Funktionen</a:t>
            </a:r>
          </a:p>
          <a:p>
            <a:pPr marL="457200" lvl="1" indent="0">
              <a:buNone/>
            </a:pPr>
            <a:r>
              <a:rPr lang="de-DE" sz="2000" dirty="0"/>
              <a:t> </a:t>
            </a:r>
            <a:r>
              <a:rPr lang="de-DE" sz="2000" dirty="0" smtClean="0"/>
              <a:t>         beliebig genau approximieren.“</a:t>
            </a:r>
          </a:p>
          <a:p>
            <a:pPr marL="457200" lvl="1" indent="0">
              <a:buNone/>
            </a:pPr>
            <a:endParaRPr lang="de-DE" sz="2800" dirty="0" smtClean="0"/>
          </a:p>
          <a:p>
            <a:pPr lvl="2"/>
            <a:r>
              <a:rPr lang="de-DE" dirty="0" smtClean="0"/>
              <a:t>Ein Multilayerperzeptron ist also ein universeller Approximator.</a:t>
            </a:r>
            <a:endParaRPr lang="de-DE" dirty="0"/>
          </a:p>
          <a:p>
            <a:pPr marL="914400" lvl="2" indent="0">
              <a:buNone/>
            </a:pPr>
            <a:endParaRPr lang="de-DE" sz="2800" dirty="0" smtClean="0"/>
          </a:p>
          <a:p>
            <a:r>
              <a:rPr lang="de-DE" dirty="0" smtClean="0"/>
              <a:t>Fazit: Multilayerperzeptron</a:t>
            </a:r>
            <a:endParaRPr lang="de-DE" sz="2400" dirty="0" smtClean="0"/>
          </a:p>
          <a:p>
            <a:pPr marL="914400" lvl="2" indent="0">
              <a:buNone/>
            </a:pPr>
            <a:endParaRPr lang="de-DE" sz="2800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99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Topologie:</a:t>
                </a:r>
                <a:endParaRPr lang="de-DE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</a:t>
                </a:r>
                <a:r>
                  <a:rPr lang="de-DE" dirty="0" smtClean="0"/>
                  <a:t>= Börsenkurs des DAX am Tag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 smtClean="0"/>
                  <a:t>.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Ein Vektor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 smtClean="0"/>
                  <a:t> </a:t>
                </a:r>
                <a:r>
                  <a:rPr lang="de-DE" dirty="0" smtClean="0"/>
                  <a:t>mit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r>
                  <a:rPr lang="de-DE" dirty="0" smtClean="0"/>
                  <a:t>,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de-DE" dirty="0" smtClean="0"/>
                  <a:t>,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dirty="0" smtClean="0"/>
                  <a:t>,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DE" dirty="0" smtClean="0"/>
                  <a:t>der </a:t>
                </a:r>
                <a:r>
                  <a:rPr lang="de-DE" dirty="0" smtClean="0"/>
                  <a:t>Länge 4 als </a:t>
                </a:r>
                <a:r>
                  <a:rPr lang="de-DE" dirty="0" smtClean="0"/>
                  <a:t>Input.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Ein Skalarwert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dirty="0" smtClean="0"/>
                  <a:t> </a:t>
                </a:r>
                <a:r>
                  <a:rPr lang="de-DE" dirty="0" smtClean="0"/>
                  <a:t>als </a:t>
                </a:r>
                <a:r>
                  <a:rPr lang="de-DE" dirty="0" smtClean="0"/>
                  <a:t>Output.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068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Topologie: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19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544" y="2243738"/>
            <a:ext cx="5768229" cy="379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9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20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748" y="2212704"/>
            <a:ext cx="6021121" cy="396426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3515709" y="3547241"/>
            <a:ext cx="5760000" cy="12770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86" y="2212704"/>
            <a:ext cx="6025386" cy="396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de-DE" dirty="0" smtClean="0"/>
                  <a:t>Topologie</a:t>
                </a:r>
              </a:p>
              <a:p>
                <a:pPr lvl="1"/>
                <a:r>
                  <a:rPr lang="de-DE" dirty="0" smtClean="0"/>
                  <a:t>Richtlinien zur Dimensionierung der Zwischenschicht:</a:t>
                </a:r>
              </a:p>
              <a:p>
                <a:pPr lvl="2"/>
                <a:r>
                  <a:rPr lang="de-DE" dirty="0" smtClean="0"/>
                  <a:t>Nicht zu viele Neuronen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Overfitting vermeiden.   </a:t>
                </a:r>
              </a:p>
              <a:p>
                <a:pPr lvl="2"/>
                <a:r>
                  <a:rPr lang="de-DE" dirty="0" smtClean="0"/>
                  <a:t>Nicht zu wenig Neuronen 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 fehlende Generalisierungsfähigkeit.</a:t>
                </a:r>
              </a:p>
              <a:p>
                <a:pPr lvl="2"/>
                <a:r>
                  <a:rPr lang="de-DE" dirty="0" smtClean="0"/>
                  <a:t>Faustregel zur Ermittlung einer Obergrenze:</a:t>
                </a:r>
              </a:p>
              <a:p>
                <a:pPr marL="914400" lvl="2" indent="0">
                  <a:buNone/>
                </a:pPr>
                <a:endParaRPr lang="de-DE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𝐴𝑛𝑧𝑎h𝑙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𝑇𝑟𝑎𝑖𝑛𝑖𝑛𝑔𝑠𝑑𝑎𝑡𝑒𝑛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10∗(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300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10∗(4+1)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450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=9 </m:t>
                      </m:r>
                    </m:oMath>
                  </m:oMathPara>
                </a14:m>
                <a:endParaRPr lang="de-DE" dirty="0" smtClean="0"/>
              </a:p>
              <a:p>
                <a:pPr lvl="2"/>
                <a:endParaRPr lang="de-DE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Obergrenze für die Anzahl der Neuronen in der versteckten Schicht.</a:t>
                </a:r>
              </a:p>
              <a:p>
                <a:pPr lvl="2"/>
                <a:r>
                  <a:rPr lang="de-DE" dirty="0" smtClean="0"/>
                  <a:t>Es werden 450 Trainingsdaten verwendet. </a:t>
                </a:r>
                <a:endParaRPr lang="de-DE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Anzahl Inputneuronen;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Anzahl Outpurneuronen.</a:t>
                </a:r>
                <a:endParaRPr lang="de-DE" dirty="0" smtClean="0"/>
              </a:p>
              <a:p>
                <a:pPr marL="914400" lvl="2" indent="0">
                  <a:buNone/>
                </a:pPr>
                <a:endParaRPr lang="de-DE" dirty="0"/>
              </a:p>
              <a:p>
                <a:r>
                  <a:rPr lang="de-DE" dirty="0" smtClean="0"/>
                  <a:t>Diese Richtlinien bieten nur einen Anhaltspunkt.</a:t>
                </a:r>
                <a:endParaRPr lang="de-DE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741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22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86" y="2212704"/>
            <a:ext cx="6025386" cy="396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Lernverfahren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0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24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2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06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26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841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28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6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6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6"/>
            </a:pPr>
            <a:r>
              <a:rPr lang="de-DE" b="1" dirty="0" smtClean="0"/>
              <a:t>Zusammenführung der Komponenten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3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30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1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7"/>
            </a:pPr>
            <a:r>
              <a:rPr lang="de-DE" b="1" dirty="0" smtClean="0"/>
              <a:t>Vorstellung der Anwendung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&lt;&lt;Beide&gt;&gt;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41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32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3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3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34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b="1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9"/>
            </a:pP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Die Prognose von Börsenkursen ist prinzipiell möglich.</a:t>
            </a:r>
          </a:p>
          <a:p>
            <a:r>
              <a:rPr lang="de-DE" dirty="0" smtClean="0"/>
              <a:t>Basismodell arbeitet lediglich linearen Zusammenhängen.</a:t>
            </a:r>
          </a:p>
          <a:p>
            <a:pPr lvl="1"/>
            <a:r>
              <a:rPr lang="de-DE" dirty="0" smtClean="0"/>
              <a:t>Abgeschottete Welt -&gt; KNN kann nicht auf Weltereignisse reagieren.</a:t>
            </a:r>
          </a:p>
          <a:p>
            <a:pPr lvl="1"/>
            <a:r>
              <a:rPr lang="de-DE" dirty="0" smtClean="0"/>
              <a:t>Erweiterung auf nichtlineare Zusammenhänge möglich:</a:t>
            </a:r>
          </a:p>
          <a:p>
            <a:pPr lvl="2"/>
            <a:r>
              <a:rPr lang="de-DE" dirty="0" smtClean="0"/>
              <a:t>Leitzins</a:t>
            </a:r>
          </a:p>
          <a:p>
            <a:pPr lvl="2"/>
            <a:r>
              <a:rPr lang="de-DE" dirty="0" smtClean="0"/>
              <a:t>Nachrichten</a:t>
            </a:r>
          </a:p>
          <a:p>
            <a:pPr lvl="2"/>
            <a:r>
              <a:rPr lang="de-DE" dirty="0" smtClean="0"/>
              <a:t>Kurse Anderer Börsen</a:t>
            </a:r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marL="1371600" lvl="3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48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9"/>
            </a:pP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Die Prognose von Börsenkursen ist prinzipiell möglich.</a:t>
            </a:r>
          </a:p>
          <a:p>
            <a:r>
              <a:rPr lang="de-DE" dirty="0" smtClean="0"/>
              <a:t>Basismodell arbeitet lediglich linearen Zusammenhängen.</a:t>
            </a:r>
          </a:p>
          <a:p>
            <a:pPr lvl="1"/>
            <a:r>
              <a:rPr lang="de-DE" dirty="0" smtClean="0"/>
              <a:t>Abgeschottete Welt -&gt; KNN kann nicht auf Weltereignisse reagieren.</a:t>
            </a:r>
          </a:p>
          <a:p>
            <a:pPr lvl="1"/>
            <a:r>
              <a:rPr lang="de-DE" dirty="0" smtClean="0"/>
              <a:t>Erweiterung auf nichtlineare Zusammenhänge möglich:</a:t>
            </a:r>
          </a:p>
          <a:p>
            <a:pPr lvl="2"/>
            <a:r>
              <a:rPr lang="de-DE" dirty="0" smtClean="0"/>
              <a:t>Leitzins</a:t>
            </a:r>
          </a:p>
          <a:p>
            <a:pPr lvl="2"/>
            <a:r>
              <a:rPr lang="de-DE" dirty="0" smtClean="0"/>
              <a:t>Nachrichten</a:t>
            </a:r>
          </a:p>
          <a:p>
            <a:pPr lvl="2"/>
            <a:r>
              <a:rPr lang="de-DE" dirty="0" smtClean="0"/>
              <a:t>Kurse Anderer Börsen</a:t>
            </a:r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marL="1371600" lvl="3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331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9"/>
            </a:pP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Prognose umstritten</a:t>
            </a:r>
          </a:p>
          <a:p>
            <a:r>
              <a:rPr lang="de-DE" dirty="0" smtClean="0"/>
              <a:t>Fazit Hilfsmittel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74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954981"/>
            <a:ext cx="10515600" cy="1325563"/>
          </a:xfrm>
        </p:spPr>
        <p:txBody>
          <a:bodyPr/>
          <a:lstStyle/>
          <a:p>
            <a:pPr algn="ctr"/>
            <a:r>
              <a:rPr lang="de-DE" b="1" dirty="0" smtClean="0"/>
              <a:t>Fragen?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38</a:t>
            </a:fld>
            <a:endParaRPr lang="de-DE" dirty="0"/>
          </a:p>
        </p:txBody>
      </p:sp>
      <p:pic>
        <p:nvPicPr>
          <p:cNvPr id="7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b="1" dirty="0" smtClean="0"/>
              <a:t>Motivation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Künstliche neuronale Netze sind gutes Hilfsmittel zur  Prognose.</a:t>
            </a:r>
          </a:p>
          <a:p>
            <a:pPr lvl="1"/>
            <a:r>
              <a:rPr lang="de-DE" dirty="0" smtClean="0"/>
              <a:t>Therapieverläufen </a:t>
            </a:r>
            <a:r>
              <a:rPr lang="de-DE" dirty="0"/>
              <a:t>in der </a:t>
            </a:r>
            <a:r>
              <a:rPr lang="de-DE" dirty="0" smtClean="0"/>
              <a:t>Medizin</a:t>
            </a:r>
          </a:p>
          <a:p>
            <a:pPr lvl="1"/>
            <a:r>
              <a:rPr lang="de-DE" dirty="0" smtClean="0"/>
              <a:t>Arbeitslosenzahlen </a:t>
            </a:r>
            <a:r>
              <a:rPr lang="de-DE" dirty="0"/>
              <a:t>auf dem </a:t>
            </a:r>
            <a:r>
              <a:rPr lang="de-DE" dirty="0" smtClean="0"/>
              <a:t>Arbeitsmarkt</a:t>
            </a:r>
          </a:p>
          <a:p>
            <a:pPr lvl="1"/>
            <a:r>
              <a:rPr lang="de-DE" dirty="0" smtClean="0"/>
              <a:t>Börsenkursen</a:t>
            </a:r>
            <a:endParaRPr lang="de-DE" dirty="0"/>
          </a:p>
          <a:p>
            <a:pPr lvl="1"/>
            <a:endParaRPr lang="de-DE" sz="2000" dirty="0" smtClean="0"/>
          </a:p>
          <a:p>
            <a:r>
              <a:rPr lang="de-DE" dirty="0" smtClean="0"/>
              <a:t>Besonderheit:</a:t>
            </a:r>
          </a:p>
          <a:p>
            <a:pPr lvl="1"/>
            <a:r>
              <a:rPr lang="de-DE" dirty="0" smtClean="0"/>
              <a:t>Fähigkeit, nichtlineare Zusammenhänge zu erkennen.</a:t>
            </a:r>
          </a:p>
          <a:p>
            <a:pPr lvl="1"/>
            <a:r>
              <a:rPr lang="de-DE" dirty="0" smtClean="0"/>
              <a:t>Prognostiziert objektiv und vorurteilsfrei.</a:t>
            </a:r>
          </a:p>
          <a:p>
            <a:pPr marL="0" indent="0">
              <a:buNone/>
            </a:pPr>
            <a:endParaRPr lang="de-DE" dirty="0" smtClean="0"/>
          </a:p>
          <a:p>
            <a:pPr lvl="1"/>
            <a:endParaRPr lang="de-DE" sz="2000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07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b="1" dirty="0" smtClean="0"/>
              <a:t>Motivation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Zweck der Seminararbeit:</a:t>
            </a:r>
          </a:p>
          <a:p>
            <a:pPr lvl="1"/>
            <a:r>
              <a:rPr lang="de-DE" dirty="0" smtClean="0"/>
              <a:t>Erstellung einer Anwendung  zur Prognose von Börsenkursen mittels KNN.</a:t>
            </a:r>
          </a:p>
          <a:p>
            <a:pPr lvl="2"/>
            <a:r>
              <a:rPr lang="de-DE" dirty="0" smtClean="0"/>
              <a:t>Fokus liegt auch Erlangen eines Grundverständnisses über KNN, nicht auf Präzision.</a:t>
            </a:r>
          </a:p>
          <a:p>
            <a:pPr lvl="2"/>
            <a:r>
              <a:rPr lang="de-DE" dirty="0" smtClean="0"/>
              <a:t>Präzision sollte jedoch auch nicht vernachlässigt werden.</a:t>
            </a:r>
          </a:p>
          <a:p>
            <a:pPr lvl="2"/>
            <a:endParaRPr lang="de-DE" dirty="0"/>
          </a:p>
          <a:p>
            <a:r>
              <a:rPr lang="de-DE" dirty="0" smtClean="0"/>
              <a:t>Die Anwendung soll in der Lage sein...</a:t>
            </a:r>
          </a:p>
          <a:p>
            <a:pPr lvl="1"/>
            <a:r>
              <a:rPr lang="de-DE" dirty="0" smtClean="0"/>
              <a:t>Den zukünftigen Kurs verschiedener Börsen prognostizieren zu können.</a:t>
            </a:r>
          </a:p>
          <a:p>
            <a:pPr lvl="1"/>
            <a:r>
              <a:rPr lang="de-DE" dirty="0" smtClean="0"/>
              <a:t>Eine genaue Analyse der Prognose liefern.</a:t>
            </a:r>
          </a:p>
          <a:p>
            <a:pPr lvl="1"/>
            <a:endParaRPr lang="de-DE" sz="2000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23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5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de-DE" b="1" dirty="0" smtClean="0"/>
              <a:t>Konzeption der Anwendung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56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7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7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2433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Heteroassoziative Netze	:</a:t>
            </a:r>
            <a:r>
              <a:rPr lang="de-DE" dirty="0"/>
              <a:t> </a:t>
            </a:r>
          </a:p>
          <a:p>
            <a:pPr lvl="2"/>
            <a:r>
              <a:rPr lang="de-DE" dirty="0" smtClean="0"/>
              <a:t>Bilden einen Inputvektor V</a:t>
            </a:r>
            <a:r>
              <a:rPr lang="de-DE" baseline="-25000" dirty="0" smtClean="0"/>
              <a:t>i</a:t>
            </a:r>
            <a:r>
              <a:rPr lang="de-DE" dirty="0" smtClean="0"/>
              <a:t> der Länge n auf einen Outputvektor V</a:t>
            </a:r>
            <a:r>
              <a:rPr lang="de-DE" baseline="-25000" dirty="0" smtClean="0"/>
              <a:t>o </a:t>
            </a:r>
            <a:r>
              <a:rPr lang="de-DE" dirty="0" smtClean="0"/>
              <a:t>der Länge 1 bis n ab.</a:t>
            </a:r>
          </a:p>
          <a:p>
            <a:pPr lvl="1"/>
            <a:r>
              <a:rPr lang="de-DE" dirty="0" smtClean="0"/>
              <a:t>Autoassoziative Netze: </a:t>
            </a:r>
          </a:p>
          <a:p>
            <a:pPr lvl="2"/>
            <a:r>
              <a:rPr lang="de-DE" dirty="0" smtClean="0"/>
              <a:t>Bilden einen Inputvektor </a:t>
            </a:r>
            <a:r>
              <a:rPr lang="de-DE" dirty="0"/>
              <a:t>V</a:t>
            </a:r>
            <a:r>
              <a:rPr lang="de-DE" baseline="-25000" dirty="0"/>
              <a:t>i </a:t>
            </a:r>
            <a:r>
              <a:rPr lang="de-DE" baseline="-25000" dirty="0" smtClean="0"/>
              <a:t> </a:t>
            </a:r>
            <a:r>
              <a:rPr lang="de-DE" dirty="0" smtClean="0"/>
              <a:t>der Länge n auf einen Outputvektor V</a:t>
            </a:r>
            <a:r>
              <a:rPr lang="de-DE" baseline="-25000" dirty="0" smtClean="0"/>
              <a:t>o</a:t>
            </a:r>
            <a:r>
              <a:rPr lang="de-DE" dirty="0" smtClean="0"/>
              <a:t> der gleichen Länge ab.</a:t>
            </a:r>
          </a:p>
          <a:p>
            <a:pPr lvl="2"/>
            <a:endParaRPr lang="de-DE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8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437989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62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1125</Words>
  <Application>Microsoft Office PowerPoint</Application>
  <PresentationFormat>Breitbild</PresentationFormat>
  <Paragraphs>459</Paragraphs>
  <Slides>39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4" baseType="lpstr">
      <vt:lpstr>Arial</vt:lpstr>
      <vt:lpstr>Calibri</vt:lpstr>
      <vt:lpstr>Cambria Math</vt:lpstr>
      <vt:lpstr>Wingdings</vt:lpstr>
      <vt:lpstr>Larissa</vt:lpstr>
      <vt:lpstr>Extrapolation von Zeitreihen mit Hilfe von künstlichen neuronalen Netzen am Beispiel von Börsenprognosen</vt:lpstr>
      <vt:lpstr>Inhaltsverzeichnis</vt:lpstr>
      <vt:lpstr>PowerPoint-Präsentation</vt:lpstr>
      <vt:lpstr>Motivation</vt:lpstr>
      <vt:lpstr>Motivation</vt:lpstr>
      <vt:lpstr>PowerPoint-Präsentation</vt:lpstr>
      <vt:lpstr>Konzeption der Anwendung</vt:lpstr>
      <vt:lpstr>PowerPoint-Präsentation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PowerPoint-Präsentation</vt:lpstr>
      <vt:lpstr>Umsetzung der Anwendung</vt:lpstr>
      <vt:lpstr>PowerPoint-Präsentation</vt:lpstr>
      <vt:lpstr>Umsetzung des künstlichen neuronalen Netzes</vt:lpstr>
      <vt:lpstr>PowerPoint-Präsentation</vt:lpstr>
      <vt:lpstr>Zusammenführung der Komponenten</vt:lpstr>
      <vt:lpstr>PowerPoint-Präsentation</vt:lpstr>
      <vt:lpstr>Vorstellung der Anwendung</vt:lpstr>
      <vt:lpstr>PowerPoint-Präsentation</vt:lpstr>
      <vt:lpstr>Analyse</vt:lpstr>
      <vt:lpstr>PowerPoint-Präsentation</vt:lpstr>
      <vt:lpstr>Fazit</vt:lpstr>
      <vt:lpstr>Fazit</vt:lpstr>
      <vt:lpstr>Fazit</vt:lpstr>
      <vt:lpstr>Fragen?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S.</dc:creator>
  <cp:lastModifiedBy>Sebastian S.</cp:lastModifiedBy>
  <cp:revision>224</cp:revision>
  <dcterms:created xsi:type="dcterms:W3CDTF">2015-11-25T20:01:57Z</dcterms:created>
  <dcterms:modified xsi:type="dcterms:W3CDTF">2015-12-05T14:09:59Z</dcterms:modified>
</cp:coreProperties>
</file>