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57"/>
  </p:notesMasterIdLst>
  <p:sldIdLst>
    <p:sldId id="256" r:id="rId2"/>
    <p:sldId id="257" r:id="rId3"/>
    <p:sldId id="277" r:id="rId4"/>
    <p:sldId id="258" r:id="rId5"/>
    <p:sldId id="304" r:id="rId6"/>
    <p:sldId id="278" r:id="rId7"/>
    <p:sldId id="259" r:id="rId8"/>
    <p:sldId id="279" r:id="rId9"/>
    <p:sldId id="294" r:id="rId10"/>
    <p:sldId id="297" r:id="rId11"/>
    <p:sldId id="295" r:id="rId12"/>
    <p:sldId id="298" r:id="rId13"/>
    <p:sldId id="299" r:id="rId14"/>
    <p:sldId id="300" r:id="rId15"/>
    <p:sldId id="301" r:id="rId16"/>
    <p:sldId id="303" r:id="rId17"/>
    <p:sldId id="302" r:id="rId18"/>
    <p:sldId id="296" r:id="rId19"/>
    <p:sldId id="260" r:id="rId20"/>
    <p:sldId id="287" r:id="rId21"/>
    <p:sldId id="288" r:id="rId22"/>
    <p:sldId id="290" r:id="rId23"/>
    <p:sldId id="305" r:id="rId24"/>
    <p:sldId id="292" r:id="rId25"/>
    <p:sldId id="320" r:id="rId26"/>
    <p:sldId id="309" r:id="rId27"/>
    <p:sldId id="280" r:id="rId28"/>
    <p:sldId id="261" r:id="rId29"/>
    <p:sldId id="281" r:id="rId30"/>
    <p:sldId id="262" r:id="rId31"/>
    <p:sldId id="310" r:id="rId32"/>
    <p:sldId id="316" r:id="rId33"/>
    <p:sldId id="315" r:id="rId34"/>
    <p:sldId id="311" r:id="rId35"/>
    <p:sldId id="319" r:id="rId36"/>
    <p:sldId id="312" r:id="rId37"/>
    <p:sldId id="321" r:id="rId38"/>
    <p:sldId id="313" r:id="rId39"/>
    <p:sldId id="322" r:id="rId40"/>
    <p:sldId id="326" r:id="rId41"/>
    <p:sldId id="327" r:id="rId42"/>
    <p:sldId id="317" r:id="rId43"/>
    <p:sldId id="318" r:id="rId44"/>
    <p:sldId id="325" r:id="rId45"/>
    <p:sldId id="324" r:id="rId46"/>
    <p:sldId id="282" r:id="rId47"/>
    <p:sldId id="273" r:id="rId48"/>
    <p:sldId id="283" r:id="rId49"/>
    <p:sldId id="274" r:id="rId50"/>
    <p:sldId id="284" r:id="rId51"/>
    <p:sldId id="276" r:id="rId52"/>
    <p:sldId id="285" r:id="rId53"/>
    <p:sldId id="286" r:id="rId54"/>
    <p:sldId id="306" r:id="rId55"/>
    <p:sldId id="275" r:id="rId5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4D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445" autoAdjust="0"/>
  </p:normalViewPr>
  <p:slideViewPr>
    <p:cSldViewPr snapToGrid="0">
      <p:cViewPr varScale="1">
        <p:scale>
          <a:sx n="90" d="100"/>
          <a:sy n="90" d="100"/>
        </p:scale>
        <p:origin x="133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5CA275-FE80-462A-8AEB-CBFBBC94D665}" type="doc">
      <dgm:prSet loTypeId="urn:microsoft.com/office/officeart/2005/8/layout/chevron1" loCatId="process" qsTypeId="urn:microsoft.com/office/officeart/2005/8/quickstyle/simple1" qsCatId="simple" csTypeId="urn:microsoft.com/office/officeart/2005/8/colors/accent3_2" csCatId="accent3" phldr="1"/>
      <dgm:spPr/>
    </dgm:pt>
    <dgm:pt modelId="{3AF56E40-F3D8-4A49-9A0B-5EF54C7658FD}">
      <dgm:prSet phldrT="[Text]"/>
      <dgm:spPr/>
      <dgm:t>
        <a:bodyPr/>
        <a:lstStyle/>
        <a:p>
          <a:r>
            <a:rPr lang="de-DE" dirty="0" smtClean="0"/>
            <a:t>Topologie</a:t>
          </a:r>
          <a:endParaRPr lang="de-DE" dirty="0"/>
        </a:p>
      </dgm:t>
    </dgm:pt>
    <dgm:pt modelId="{C9232BE9-EB2C-4DF6-A966-9AD6B00D57F6}" type="parTrans" cxnId="{1F2F4A01-2DE2-4243-8762-6F23F41650FD}">
      <dgm:prSet/>
      <dgm:spPr/>
      <dgm:t>
        <a:bodyPr/>
        <a:lstStyle/>
        <a:p>
          <a:endParaRPr lang="de-DE"/>
        </a:p>
      </dgm:t>
    </dgm:pt>
    <dgm:pt modelId="{7A56F363-72EA-4FFB-BB5F-7C2043521FC3}" type="sibTrans" cxnId="{1F2F4A01-2DE2-4243-8762-6F23F41650FD}">
      <dgm:prSet/>
      <dgm:spPr/>
      <dgm:t>
        <a:bodyPr/>
        <a:lstStyle/>
        <a:p>
          <a:endParaRPr lang="de-DE"/>
        </a:p>
      </dgm:t>
    </dgm:pt>
    <dgm:pt modelId="{DD7F36FC-F40E-4253-89EF-D034576446D4}">
      <dgm:prSet phldrT="[Text]"/>
      <dgm:spPr/>
      <dgm:t>
        <a:bodyPr/>
        <a:lstStyle/>
        <a:p>
          <a:r>
            <a:rPr lang="de-DE" dirty="0" smtClean="0"/>
            <a:t>Transferfunktion</a:t>
          </a:r>
          <a:endParaRPr lang="de-DE" dirty="0"/>
        </a:p>
      </dgm:t>
    </dgm:pt>
    <dgm:pt modelId="{56AC5809-4958-4CE5-BEBA-E8A4DB16498F}" type="parTrans" cxnId="{82630183-6850-47AD-A80A-8B9F6D764D21}">
      <dgm:prSet/>
      <dgm:spPr/>
      <dgm:t>
        <a:bodyPr/>
        <a:lstStyle/>
        <a:p>
          <a:endParaRPr lang="de-DE"/>
        </a:p>
      </dgm:t>
    </dgm:pt>
    <dgm:pt modelId="{97FCE202-CEBD-4A36-896B-690460B1A5B0}" type="sibTrans" cxnId="{82630183-6850-47AD-A80A-8B9F6D764D21}">
      <dgm:prSet/>
      <dgm:spPr/>
      <dgm:t>
        <a:bodyPr/>
        <a:lstStyle/>
        <a:p>
          <a:endParaRPr lang="de-DE"/>
        </a:p>
      </dgm:t>
    </dgm:pt>
    <dgm:pt modelId="{DDB69E34-AF84-40D7-AA6F-C255B145739F}">
      <dgm:prSet phldrT="[Text]"/>
      <dgm:spPr/>
      <dgm:t>
        <a:bodyPr/>
        <a:lstStyle/>
        <a:p>
          <a:r>
            <a:rPr lang="de-DE" dirty="0" smtClean="0"/>
            <a:t>Lernregel</a:t>
          </a:r>
          <a:endParaRPr lang="de-DE" dirty="0"/>
        </a:p>
      </dgm:t>
    </dgm:pt>
    <dgm:pt modelId="{81336908-17DD-4294-B0B5-988352EC03D1}" type="parTrans" cxnId="{EDF304CC-D1DB-4EC4-B762-FC2DA12484EB}">
      <dgm:prSet/>
      <dgm:spPr/>
      <dgm:t>
        <a:bodyPr/>
        <a:lstStyle/>
        <a:p>
          <a:endParaRPr lang="de-DE"/>
        </a:p>
      </dgm:t>
    </dgm:pt>
    <dgm:pt modelId="{039F296E-0505-4EB8-9540-E516B0D75917}" type="sibTrans" cxnId="{EDF304CC-D1DB-4EC4-B762-FC2DA12484EB}">
      <dgm:prSet/>
      <dgm:spPr/>
      <dgm:t>
        <a:bodyPr/>
        <a:lstStyle/>
        <a:p>
          <a:endParaRPr lang="de-DE"/>
        </a:p>
      </dgm:t>
    </dgm:pt>
    <dgm:pt modelId="{A281B430-CED6-47C0-9CC8-6AAEF82CFA41}" type="pres">
      <dgm:prSet presAssocID="{CF5CA275-FE80-462A-8AEB-CBFBBC94D665}" presName="Name0" presStyleCnt="0">
        <dgm:presLayoutVars>
          <dgm:dir/>
          <dgm:animLvl val="lvl"/>
          <dgm:resizeHandles val="exact"/>
        </dgm:presLayoutVars>
      </dgm:prSet>
      <dgm:spPr/>
    </dgm:pt>
    <dgm:pt modelId="{53E4825B-3D66-406A-9713-5BB390890124}" type="pres">
      <dgm:prSet presAssocID="{3AF56E40-F3D8-4A49-9A0B-5EF54C7658FD}" presName="parTxOnly" presStyleLbl="node1" presStyleIdx="0" presStyleCnt="3" custLinFactNeighborX="-820" custLinFactNeighborY="685">
        <dgm:presLayoutVars>
          <dgm:chMax val="0"/>
          <dgm:chPref val="0"/>
          <dgm:bulletEnabled val="1"/>
        </dgm:presLayoutVars>
      </dgm:prSet>
      <dgm:spPr/>
      <dgm:t>
        <a:bodyPr/>
        <a:lstStyle/>
        <a:p>
          <a:endParaRPr lang="de-DE"/>
        </a:p>
      </dgm:t>
    </dgm:pt>
    <dgm:pt modelId="{26F2C24D-CB43-4EE9-9D99-8BBFE1CBDA90}" type="pres">
      <dgm:prSet presAssocID="{7A56F363-72EA-4FFB-BB5F-7C2043521FC3}" presName="parTxOnlySpace" presStyleCnt="0"/>
      <dgm:spPr/>
    </dgm:pt>
    <dgm:pt modelId="{6D6BD3B1-FDF8-44BB-99F4-33A9A894F98B}" type="pres">
      <dgm:prSet presAssocID="{DD7F36FC-F40E-4253-89EF-D034576446D4}" presName="parTxOnly" presStyleLbl="node1" presStyleIdx="1" presStyleCnt="3">
        <dgm:presLayoutVars>
          <dgm:chMax val="0"/>
          <dgm:chPref val="0"/>
          <dgm:bulletEnabled val="1"/>
        </dgm:presLayoutVars>
      </dgm:prSet>
      <dgm:spPr/>
      <dgm:t>
        <a:bodyPr/>
        <a:lstStyle/>
        <a:p>
          <a:endParaRPr lang="de-DE"/>
        </a:p>
      </dgm:t>
    </dgm:pt>
    <dgm:pt modelId="{C13A21D1-9BC4-47CB-8EA5-4FE2F53B7833}" type="pres">
      <dgm:prSet presAssocID="{97FCE202-CEBD-4A36-896B-690460B1A5B0}" presName="parTxOnlySpace" presStyleCnt="0"/>
      <dgm:spPr/>
    </dgm:pt>
    <dgm:pt modelId="{1759F37C-CE72-40A5-B310-ECFA8240AA69}" type="pres">
      <dgm:prSet presAssocID="{DDB69E34-AF84-40D7-AA6F-C255B145739F}" presName="parTxOnly" presStyleLbl="node1" presStyleIdx="2" presStyleCnt="3">
        <dgm:presLayoutVars>
          <dgm:chMax val="0"/>
          <dgm:chPref val="0"/>
          <dgm:bulletEnabled val="1"/>
        </dgm:presLayoutVars>
      </dgm:prSet>
      <dgm:spPr/>
      <dgm:t>
        <a:bodyPr/>
        <a:lstStyle/>
        <a:p>
          <a:endParaRPr lang="de-DE"/>
        </a:p>
      </dgm:t>
    </dgm:pt>
  </dgm:ptLst>
  <dgm:cxnLst>
    <dgm:cxn modelId="{FD03F84F-EB2F-4D0C-B14C-4BAC6C14CECA}" type="presOf" srcId="{CF5CA275-FE80-462A-8AEB-CBFBBC94D665}" destId="{A281B430-CED6-47C0-9CC8-6AAEF82CFA41}" srcOrd="0" destOrd="0" presId="urn:microsoft.com/office/officeart/2005/8/layout/chevron1"/>
    <dgm:cxn modelId="{E1A36DD9-A14A-4FE1-96CD-D9D4452E0243}" type="presOf" srcId="{DD7F36FC-F40E-4253-89EF-D034576446D4}" destId="{6D6BD3B1-FDF8-44BB-99F4-33A9A894F98B}" srcOrd="0" destOrd="0" presId="urn:microsoft.com/office/officeart/2005/8/layout/chevron1"/>
    <dgm:cxn modelId="{82630183-6850-47AD-A80A-8B9F6D764D21}" srcId="{CF5CA275-FE80-462A-8AEB-CBFBBC94D665}" destId="{DD7F36FC-F40E-4253-89EF-D034576446D4}" srcOrd="1" destOrd="0" parTransId="{56AC5809-4958-4CE5-BEBA-E8A4DB16498F}" sibTransId="{97FCE202-CEBD-4A36-896B-690460B1A5B0}"/>
    <dgm:cxn modelId="{1F2F4A01-2DE2-4243-8762-6F23F41650FD}" srcId="{CF5CA275-FE80-462A-8AEB-CBFBBC94D665}" destId="{3AF56E40-F3D8-4A49-9A0B-5EF54C7658FD}" srcOrd="0" destOrd="0" parTransId="{C9232BE9-EB2C-4DF6-A966-9AD6B00D57F6}" sibTransId="{7A56F363-72EA-4FFB-BB5F-7C2043521FC3}"/>
    <dgm:cxn modelId="{FC9F4226-26A5-4C87-8258-3805A1AF2FCD}" type="presOf" srcId="{3AF56E40-F3D8-4A49-9A0B-5EF54C7658FD}" destId="{53E4825B-3D66-406A-9713-5BB390890124}" srcOrd="0" destOrd="0" presId="urn:microsoft.com/office/officeart/2005/8/layout/chevron1"/>
    <dgm:cxn modelId="{EDF304CC-D1DB-4EC4-B762-FC2DA12484EB}" srcId="{CF5CA275-FE80-462A-8AEB-CBFBBC94D665}" destId="{DDB69E34-AF84-40D7-AA6F-C255B145739F}" srcOrd="2" destOrd="0" parTransId="{81336908-17DD-4294-B0B5-988352EC03D1}" sibTransId="{039F296E-0505-4EB8-9540-E516B0D75917}"/>
    <dgm:cxn modelId="{9A0B5275-09BB-4D0D-97EF-47757802DFB0}" type="presOf" srcId="{DDB69E34-AF84-40D7-AA6F-C255B145739F}" destId="{1759F37C-CE72-40A5-B310-ECFA8240AA69}" srcOrd="0" destOrd="0" presId="urn:microsoft.com/office/officeart/2005/8/layout/chevron1"/>
    <dgm:cxn modelId="{145F1155-463C-455B-9750-106730AD5107}" type="presParOf" srcId="{A281B430-CED6-47C0-9CC8-6AAEF82CFA41}" destId="{53E4825B-3D66-406A-9713-5BB390890124}" srcOrd="0" destOrd="0" presId="urn:microsoft.com/office/officeart/2005/8/layout/chevron1"/>
    <dgm:cxn modelId="{7116C5E6-7881-4FB2-BA16-600425F5EF32}" type="presParOf" srcId="{A281B430-CED6-47C0-9CC8-6AAEF82CFA41}" destId="{26F2C24D-CB43-4EE9-9D99-8BBFE1CBDA90}" srcOrd="1" destOrd="0" presId="urn:microsoft.com/office/officeart/2005/8/layout/chevron1"/>
    <dgm:cxn modelId="{D0DEB894-BDEA-4F79-9653-E4E09E3BEBFB}" type="presParOf" srcId="{A281B430-CED6-47C0-9CC8-6AAEF82CFA41}" destId="{6D6BD3B1-FDF8-44BB-99F4-33A9A894F98B}" srcOrd="2" destOrd="0" presId="urn:microsoft.com/office/officeart/2005/8/layout/chevron1"/>
    <dgm:cxn modelId="{DC5F9341-69C6-49B9-888B-83932E858C90}" type="presParOf" srcId="{A281B430-CED6-47C0-9CC8-6AAEF82CFA41}" destId="{C13A21D1-9BC4-47CB-8EA5-4FE2F53B7833}" srcOrd="3" destOrd="0" presId="urn:microsoft.com/office/officeart/2005/8/layout/chevron1"/>
    <dgm:cxn modelId="{90E7D515-F84E-4819-9916-15838F0145A7}" type="presParOf" srcId="{A281B430-CED6-47C0-9CC8-6AAEF82CFA41}" destId="{1759F37C-CE72-40A5-B310-ECFA8240AA69}"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4825B-3D66-406A-9713-5BB390890124}">
      <dsp:nvSpPr>
        <dsp:cNvPr id="0" name=""/>
        <dsp:cNvSpPr/>
      </dsp:nvSpPr>
      <dsp:spPr>
        <a:xfrm>
          <a:off x="3" y="2160766"/>
          <a:ext cx="3814229" cy="1525691"/>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de-DE" sz="2500" kern="1200" dirty="0" smtClean="0"/>
            <a:t>Topologie</a:t>
          </a:r>
          <a:endParaRPr lang="de-DE" sz="2500" kern="1200" dirty="0"/>
        </a:p>
      </dsp:txBody>
      <dsp:txXfrm>
        <a:off x="762849" y="2160766"/>
        <a:ext cx="2288538" cy="1525691"/>
      </dsp:txXfrm>
    </dsp:sp>
    <dsp:sp modelId="{6D6BD3B1-FDF8-44BB-99F4-33A9A894F98B}">
      <dsp:nvSpPr>
        <dsp:cNvPr id="0" name=""/>
        <dsp:cNvSpPr/>
      </dsp:nvSpPr>
      <dsp:spPr>
        <a:xfrm>
          <a:off x="3435937" y="2150315"/>
          <a:ext cx="3814229" cy="1525691"/>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de-DE" sz="2500" kern="1200" dirty="0" smtClean="0"/>
            <a:t>Transferfunktion</a:t>
          </a:r>
          <a:endParaRPr lang="de-DE" sz="2500" kern="1200" dirty="0"/>
        </a:p>
      </dsp:txBody>
      <dsp:txXfrm>
        <a:off x="4198783" y="2150315"/>
        <a:ext cx="2288538" cy="1525691"/>
      </dsp:txXfrm>
    </dsp:sp>
    <dsp:sp modelId="{1759F37C-CE72-40A5-B310-ECFA8240AA69}">
      <dsp:nvSpPr>
        <dsp:cNvPr id="0" name=""/>
        <dsp:cNvSpPr/>
      </dsp:nvSpPr>
      <dsp:spPr>
        <a:xfrm>
          <a:off x="6868744" y="2150315"/>
          <a:ext cx="3814229" cy="1525691"/>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de-DE" sz="2500" kern="1200" dirty="0" smtClean="0"/>
            <a:t>Lernregel</a:t>
          </a:r>
          <a:endParaRPr lang="de-DE" sz="2500" kern="1200" dirty="0"/>
        </a:p>
      </dsp:txBody>
      <dsp:txXfrm>
        <a:off x="7631590" y="2150315"/>
        <a:ext cx="2288538" cy="15256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0BD12-1583-495B-85C5-BFC7DD39358E}" type="datetimeFigureOut">
              <a:rPr lang="de-DE" smtClean="0"/>
              <a:pPr/>
              <a:t>19.12.2015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A52FC-885B-48D0-94A7-F9F16D60E366}" type="slidenum">
              <a:rPr lang="de-DE" smtClean="0"/>
              <a:pPr/>
              <a:t>‹Nr.›</a:t>
            </a:fld>
            <a:endParaRPr lang="de-DE"/>
          </a:p>
        </p:txBody>
      </p:sp>
    </p:spTree>
    <p:extLst>
      <p:ext uri="{BB962C8B-B14F-4D97-AF65-F5344CB8AC3E}">
        <p14:creationId xmlns:p14="http://schemas.microsoft.com/office/powerpoint/2010/main" val="352321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a:t>
            </a:fld>
            <a:endParaRPr lang="de-DE"/>
          </a:p>
        </p:txBody>
      </p:sp>
    </p:spTree>
    <p:extLst>
      <p:ext uri="{BB962C8B-B14F-4D97-AF65-F5344CB8AC3E}">
        <p14:creationId xmlns:p14="http://schemas.microsoft.com/office/powerpoint/2010/main" val="3881716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35</a:t>
            </a:fld>
            <a:endParaRPr lang="de-DE"/>
          </a:p>
        </p:txBody>
      </p:sp>
    </p:spTree>
    <p:extLst>
      <p:ext uri="{BB962C8B-B14F-4D97-AF65-F5344CB8AC3E}">
        <p14:creationId xmlns:p14="http://schemas.microsoft.com/office/powerpoint/2010/main" val="1760629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36</a:t>
            </a:fld>
            <a:endParaRPr lang="de-DE"/>
          </a:p>
        </p:txBody>
      </p:sp>
    </p:spTree>
    <p:extLst>
      <p:ext uri="{BB962C8B-B14F-4D97-AF65-F5344CB8AC3E}">
        <p14:creationId xmlns:p14="http://schemas.microsoft.com/office/powerpoint/2010/main" val="1760629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37</a:t>
            </a:fld>
            <a:endParaRPr lang="de-DE"/>
          </a:p>
        </p:txBody>
      </p:sp>
    </p:spTree>
    <p:extLst>
      <p:ext uri="{BB962C8B-B14F-4D97-AF65-F5344CB8AC3E}">
        <p14:creationId xmlns:p14="http://schemas.microsoft.com/office/powerpoint/2010/main" val="2972790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38</a:t>
            </a:fld>
            <a:endParaRPr lang="de-DE"/>
          </a:p>
        </p:txBody>
      </p:sp>
    </p:spTree>
    <p:extLst>
      <p:ext uri="{BB962C8B-B14F-4D97-AF65-F5344CB8AC3E}">
        <p14:creationId xmlns:p14="http://schemas.microsoft.com/office/powerpoint/2010/main" val="2972790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is relatively intuitive to understand. If the slope goes up, we adjust the weight downward (first case). Conversely, the weight is adjusted upward if the gradient is negative (second case). If there is no slope, we must be in a minima, so no step is necessary (third case)</a:t>
            </a:r>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39</a:t>
            </a:fld>
            <a:endParaRPr lang="de-DE"/>
          </a:p>
        </p:txBody>
      </p:sp>
    </p:spTree>
    <p:extLst>
      <p:ext uri="{BB962C8B-B14F-4D97-AF65-F5344CB8AC3E}">
        <p14:creationId xmlns:p14="http://schemas.microsoft.com/office/powerpoint/2010/main" val="3143386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and h</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are constants defined such that 0&lt;h</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&lt;1&lt;h</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Informally, the size of the step is increased (multiplied by h</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if the gradient maintains the same direction (first case). The step size is decreased (multiplied by h</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if the gradient changes sign (second case). Otherwise, the step size is left untouched if the gradient is 0</a:t>
            </a:r>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40</a:t>
            </a:fld>
            <a:endParaRPr lang="de-DE"/>
          </a:p>
        </p:txBody>
      </p:sp>
    </p:spTree>
    <p:extLst>
      <p:ext uri="{BB962C8B-B14F-4D97-AF65-F5344CB8AC3E}">
        <p14:creationId xmlns:p14="http://schemas.microsoft.com/office/powerpoint/2010/main" val="4167393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41</a:t>
            </a:fld>
            <a:endParaRPr lang="de-DE"/>
          </a:p>
        </p:txBody>
      </p:sp>
    </p:spTree>
    <p:extLst>
      <p:ext uri="{BB962C8B-B14F-4D97-AF65-F5344CB8AC3E}">
        <p14:creationId xmlns:p14="http://schemas.microsoft.com/office/powerpoint/2010/main" val="1788656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42</a:t>
            </a:fld>
            <a:endParaRPr lang="de-DE"/>
          </a:p>
        </p:txBody>
      </p:sp>
    </p:spTree>
    <p:extLst>
      <p:ext uri="{BB962C8B-B14F-4D97-AF65-F5344CB8AC3E}">
        <p14:creationId xmlns:p14="http://schemas.microsoft.com/office/powerpoint/2010/main" val="170008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43</a:t>
            </a:fld>
            <a:endParaRPr lang="de-DE"/>
          </a:p>
        </p:txBody>
      </p:sp>
    </p:spTree>
    <p:extLst>
      <p:ext uri="{BB962C8B-B14F-4D97-AF65-F5344CB8AC3E}">
        <p14:creationId xmlns:p14="http://schemas.microsoft.com/office/powerpoint/2010/main" val="3262789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44</a:t>
            </a:fld>
            <a:endParaRPr lang="de-DE"/>
          </a:p>
        </p:txBody>
      </p:sp>
    </p:spTree>
    <p:extLst>
      <p:ext uri="{BB962C8B-B14F-4D97-AF65-F5344CB8AC3E}">
        <p14:creationId xmlns:p14="http://schemas.microsoft.com/office/powerpoint/2010/main" val="273587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An Tafel</a:t>
            </a:r>
            <a:r>
              <a:rPr lang="de-DE" baseline="0" dirty="0" smtClean="0"/>
              <a:t> Beweis führen</a:t>
            </a:r>
          </a:p>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13</a:t>
            </a:fld>
            <a:endParaRPr lang="de-DE"/>
          </a:p>
        </p:txBody>
      </p:sp>
    </p:spTree>
    <p:extLst>
      <p:ext uri="{BB962C8B-B14F-4D97-AF65-F5344CB8AC3E}">
        <p14:creationId xmlns:p14="http://schemas.microsoft.com/office/powerpoint/2010/main" val="1971542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Testdaten zur Generalisierungsfähigkeit</a:t>
            </a:r>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21</a:t>
            </a:fld>
            <a:endParaRPr lang="de-DE"/>
          </a:p>
        </p:txBody>
      </p:sp>
    </p:spTree>
    <p:extLst>
      <p:ext uri="{BB962C8B-B14F-4D97-AF65-F5344CB8AC3E}">
        <p14:creationId xmlns:p14="http://schemas.microsoft.com/office/powerpoint/2010/main" val="3377859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29</a:t>
            </a:fld>
            <a:endParaRPr lang="de-DE"/>
          </a:p>
        </p:txBody>
      </p:sp>
    </p:spTree>
    <p:extLst>
      <p:ext uri="{BB962C8B-B14F-4D97-AF65-F5344CB8AC3E}">
        <p14:creationId xmlns:p14="http://schemas.microsoft.com/office/powerpoint/2010/main" val="20574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30</a:t>
            </a:fld>
            <a:endParaRPr lang="de-DE"/>
          </a:p>
        </p:txBody>
      </p:sp>
    </p:spTree>
    <p:extLst>
      <p:ext uri="{BB962C8B-B14F-4D97-AF65-F5344CB8AC3E}">
        <p14:creationId xmlns:p14="http://schemas.microsoft.com/office/powerpoint/2010/main" val="339445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31</a:t>
            </a:fld>
            <a:endParaRPr lang="de-DE"/>
          </a:p>
        </p:txBody>
      </p:sp>
    </p:spTree>
    <p:extLst>
      <p:ext uri="{BB962C8B-B14F-4D97-AF65-F5344CB8AC3E}">
        <p14:creationId xmlns:p14="http://schemas.microsoft.com/office/powerpoint/2010/main" val="1710726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32</a:t>
            </a:fld>
            <a:endParaRPr lang="de-DE"/>
          </a:p>
        </p:txBody>
      </p:sp>
    </p:spTree>
    <p:extLst>
      <p:ext uri="{BB962C8B-B14F-4D97-AF65-F5344CB8AC3E}">
        <p14:creationId xmlns:p14="http://schemas.microsoft.com/office/powerpoint/2010/main" val="2205954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33</a:t>
            </a:fld>
            <a:endParaRPr lang="de-DE"/>
          </a:p>
        </p:txBody>
      </p:sp>
    </p:spTree>
    <p:extLst>
      <p:ext uri="{BB962C8B-B14F-4D97-AF65-F5344CB8AC3E}">
        <p14:creationId xmlns:p14="http://schemas.microsoft.com/office/powerpoint/2010/main" val="3403097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34</a:t>
            </a:fld>
            <a:endParaRPr lang="de-DE"/>
          </a:p>
        </p:txBody>
      </p:sp>
    </p:spTree>
    <p:extLst>
      <p:ext uri="{BB962C8B-B14F-4D97-AF65-F5344CB8AC3E}">
        <p14:creationId xmlns:p14="http://schemas.microsoft.com/office/powerpoint/2010/main" val="175434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de-DE" dirty="0" smtClean="0"/>
              <a:t>Titelmasterformat durch Klicken bearbeiten</a:t>
            </a:r>
            <a:endParaRPr lang="de-DE" dirty="0"/>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smtClean="0"/>
              <a:t>Formatvorlage des Untertitelmasters durch Klicken bearbeiten</a:t>
            </a:r>
            <a:endParaRPr lang="de-DE" dirty="0"/>
          </a:p>
        </p:txBody>
      </p:sp>
    </p:spTree>
    <p:extLst>
      <p:ext uri="{BB962C8B-B14F-4D97-AF65-F5344CB8AC3E}">
        <p14:creationId xmlns:p14="http://schemas.microsoft.com/office/powerpoint/2010/main" val="18151453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EB60944-69D9-40E2-805F-52E6DDFC3E05}"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‹Nr.›</a:t>
            </a:fld>
            <a:endParaRPr lang="de-DE"/>
          </a:p>
        </p:txBody>
      </p:sp>
    </p:spTree>
    <p:extLst>
      <p:ext uri="{BB962C8B-B14F-4D97-AF65-F5344CB8AC3E}">
        <p14:creationId xmlns:p14="http://schemas.microsoft.com/office/powerpoint/2010/main" val="11715274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3C6271B-4DF3-4799-BDC9-4973FE68CB18}"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‹Nr.›</a:t>
            </a:fld>
            <a:endParaRPr lang="de-DE"/>
          </a:p>
        </p:txBody>
      </p:sp>
    </p:spTree>
    <p:extLst>
      <p:ext uri="{BB962C8B-B14F-4D97-AF65-F5344CB8AC3E}">
        <p14:creationId xmlns:p14="http://schemas.microsoft.com/office/powerpoint/2010/main" val="36433942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stStyle>
          <a:p>
            <a:pPr lvl="0"/>
            <a:r>
              <a:rPr lang="de-DE" dirty="0" smtClean="0"/>
              <a:t>Textmasterformat bearbeiten</a:t>
            </a:r>
          </a:p>
          <a:p>
            <a:pPr lvl="1"/>
            <a:r>
              <a:rPr lang="de-DE" dirty="0" smtClean="0"/>
              <a:t>Zweite Ebene</a:t>
            </a:r>
          </a:p>
          <a:p>
            <a:pPr lvl="2"/>
            <a:r>
              <a:rPr lang="de-DE" dirty="0" smtClean="0"/>
              <a:t>Dritte Ebene</a:t>
            </a:r>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‹Nr.›</a:t>
            </a:fld>
            <a:endParaRPr lang="de-DE" dirty="0"/>
          </a:p>
        </p:txBody>
      </p:sp>
    </p:spTree>
    <p:extLst>
      <p:ext uri="{BB962C8B-B14F-4D97-AF65-F5344CB8AC3E}">
        <p14:creationId xmlns:p14="http://schemas.microsoft.com/office/powerpoint/2010/main" val="733883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F3A5CA38-DE03-43E0-AAE8-40DE9D126515}"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‹Nr.›</a:t>
            </a:fld>
            <a:endParaRPr lang="de-DE" dirty="0"/>
          </a:p>
        </p:txBody>
      </p:sp>
    </p:spTree>
    <p:extLst>
      <p:ext uri="{BB962C8B-B14F-4D97-AF65-F5344CB8AC3E}">
        <p14:creationId xmlns:p14="http://schemas.microsoft.com/office/powerpoint/2010/main" val="5508942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1090321-36FA-45A6-9663-BC38008A0E9B}" type="datetime1">
              <a:rPr lang="de-DE" smtClean="0"/>
              <a:pPr/>
              <a:t>19.12.2015</a:t>
            </a:fld>
            <a:endParaRPr lang="de-DE"/>
          </a:p>
        </p:txBody>
      </p:sp>
      <p:sp>
        <p:nvSpPr>
          <p:cNvPr id="6" name="Fußzeilenplatzhalter 5"/>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7" name="Foliennummernplatzhalter 6"/>
          <p:cNvSpPr>
            <a:spLocks noGrp="1"/>
          </p:cNvSpPr>
          <p:nvPr>
            <p:ph type="sldNum" sz="quarter" idx="12"/>
          </p:nvPr>
        </p:nvSpPr>
        <p:spPr/>
        <p:txBody>
          <a:bodyPr/>
          <a:lstStyle/>
          <a:p>
            <a:fld id="{0E226D3C-400E-4353-AAC2-09A0472DC536}" type="slidenum">
              <a:rPr lang="de-DE" smtClean="0"/>
              <a:pPr/>
              <a:t>‹Nr.›</a:t>
            </a:fld>
            <a:endParaRPr lang="de-DE" dirty="0"/>
          </a:p>
        </p:txBody>
      </p:sp>
    </p:spTree>
    <p:extLst>
      <p:ext uri="{BB962C8B-B14F-4D97-AF65-F5344CB8AC3E}">
        <p14:creationId xmlns:p14="http://schemas.microsoft.com/office/powerpoint/2010/main" val="19963933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256C77CD-8025-4CCE-8E91-02984A062E73}" type="datetime1">
              <a:rPr lang="de-DE" smtClean="0"/>
              <a:pPr/>
              <a:t>19.12.2015</a:t>
            </a:fld>
            <a:endParaRPr lang="de-DE"/>
          </a:p>
        </p:txBody>
      </p:sp>
      <p:sp>
        <p:nvSpPr>
          <p:cNvPr id="8" name="Fußzeilenplatzhalter 7"/>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9" name="Foliennummernplatzhalter 8"/>
          <p:cNvSpPr>
            <a:spLocks noGrp="1"/>
          </p:cNvSpPr>
          <p:nvPr>
            <p:ph type="sldNum" sz="quarter" idx="12"/>
          </p:nvPr>
        </p:nvSpPr>
        <p:spPr/>
        <p:txBody>
          <a:bodyPr/>
          <a:lstStyle/>
          <a:p>
            <a:fld id="{0E226D3C-400E-4353-AAC2-09A0472DC536}" type="slidenum">
              <a:rPr lang="de-DE" smtClean="0"/>
              <a:pPr/>
              <a:t>‹Nr.›</a:t>
            </a:fld>
            <a:endParaRPr lang="de-DE"/>
          </a:p>
        </p:txBody>
      </p:sp>
    </p:spTree>
    <p:extLst>
      <p:ext uri="{BB962C8B-B14F-4D97-AF65-F5344CB8AC3E}">
        <p14:creationId xmlns:p14="http://schemas.microsoft.com/office/powerpoint/2010/main" val="27589983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13140FE-C567-4560-9D45-46486DBA67D5}" type="datetime1">
              <a:rPr lang="de-DE" smtClean="0"/>
              <a:pPr/>
              <a:t>19.12.2015</a:t>
            </a:fld>
            <a:endParaRPr lang="de-DE"/>
          </a:p>
        </p:txBody>
      </p:sp>
      <p:sp>
        <p:nvSpPr>
          <p:cNvPr id="4" name="Fußzeilenplatzhalter 3"/>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5" name="Foliennummernplatzhalter 4"/>
          <p:cNvSpPr>
            <a:spLocks noGrp="1"/>
          </p:cNvSpPr>
          <p:nvPr>
            <p:ph type="sldNum" sz="quarter" idx="12"/>
          </p:nvPr>
        </p:nvSpPr>
        <p:spPr/>
        <p:txBody>
          <a:bodyPr/>
          <a:lstStyle/>
          <a:p>
            <a:fld id="{0E226D3C-400E-4353-AAC2-09A0472DC536}" type="slidenum">
              <a:rPr lang="de-DE" smtClean="0"/>
              <a:pPr/>
              <a:t>‹Nr.›</a:t>
            </a:fld>
            <a:endParaRPr lang="de-DE"/>
          </a:p>
        </p:txBody>
      </p:sp>
    </p:spTree>
    <p:extLst>
      <p:ext uri="{BB962C8B-B14F-4D97-AF65-F5344CB8AC3E}">
        <p14:creationId xmlns:p14="http://schemas.microsoft.com/office/powerpoint/2010/main" val="18637700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64489CE-C1E2-4395-A707-33A40D5C0A6A}" type="datetime1">
              <a:rPr lang="de-DE" smtClean="0"/>
              <a:pPr/>
              <a:t>19.12.2015</a:t>
            </a:fld>
            <a:endParaRPr lang="de-DE"/>
          </a:p>
        </p:txBody>
      </p:sp>
      <p:sp>
        <p:nvSpPr>
          <p:cNvPr id="3" name="Fußzeilenplatzhalter 2"/>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4" name="Foliennummernplatzhalter 3"/>
          <p:cNvSpPr>
            <a:spLocks noGrp="1"/>
          </p:cNvSpPr>
          <p:nvPr>
            <p:ph type="sldNum" sz="quarter" idx="12"/>
          </p:nvPr>
        </p:nvSpPr>
        <p:spPr/>
        <p:txBody>
          <a:bodyPr/>
          <a:lstStyle/>
          <a:p>
            <a:fld id="{0E226D3C-400E-4353-AAC2-09A0472DC536}" type="slidenum">
              <a:rPr lang="de-DE" smtClean="0"/>
              <a:pPr/>
              <a:t>‹Nr.›</a:t>
            </a:fld>
            <a:endParaRPr lang="de-DE"/>
          </a:p>
        </p:txBody>
      </p:sp>
    </p:spTree>
    <p:extLst>
      <p:ext uri="{BB962C8B-B14F-4D97-AF65-F5344CB8AC3E}">
        <p14:creationId xmlns:p14="http://schemas.microsoft.com/office/powerpoint/2010/main" val="36360797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BE84FF2F-E5B7-4AEF-A728-DCB9E7CE66D1}" type="datetime1">
              <a:rPr lang="de-DE" smtClean="0"/>
              <a:pPr/>
              <a:t>19.12.2015</a:t>
            </a:fld>
            <a:endParaRPr lang="de-DE"/>
          </a:p>
        </p:txBody>
      </p:sp>
      <p:sp>
        <p:nvSpPr>
          <p:cNvPr id="6" name="Fußzeilenplatzhalter 5"/>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7" name="Foliennummernplatzhalter 6"/>
          <p:cNvSpPr>
            <a:spLocks noGrp="1"/>
          </p:cNvSpPr>
          <p:nvPr>
            <p:ph type="sldNum" sz="quarter" idx="12"/>
          </p:nvPr>
        </p:nvSpPr>
        <p:spPr/>
        <p:txBody>
          <a:bodyPr/>
          <a:lstStyle/>
          <a:p>
            <a:fld id="{0E226D3C-400E-4353-AAC2-09A0472DC536}" type="slidenum">
              <a:rPr lang="de-DE" smtClean="0"/>
              <a:pPr/>
              <a:t>‹Nr.›</a:t>
            </a:fld>
            <a:endParaRPr lang="de-DE"/>
          </a:p>
        </p:txBody>
      </p:sp>
    </p:spTree>
    <p:extLst>
      <p:ext uri="{BB962C8B-B14F-4D97-AF65-F5344CB8AC3E}">
        <p14:creationId xmlns:p14="http://schemas.microsoft.com/office/powerpoint/2010/main" val="155807473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1C1C31E4-1EA5-4909-922A-9F42F675C505}" type="datetime1">
              <a:rPr lang="de-DE" smtClean="0"/>
              <a:pPr/>
              <a:t>19.12.2015</a:t>
            </a:fld>
            <a:endParaRPr lang="de-DE"/>
          </a:p>
        </p:txBody>
      </p:sp>
      <p:sp>
        <p:nvSpPr>
          <p:cNvPr id="6" name="Fußzeilenplatzhalter 5"/>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7" name="Foliennummernplatzhalter 6"/>
          <p:cNvSpPr>
            <a:spLocks noGrp="1"/>
          </p:cNvSpPr>
          <p:nvPr>
            <p:ph type="sldNum" sz="quarter" idx="12"/>
          </p:nvPr>
        </p:nvSpPr>
        <p:spPr/>
        <p:txBody>
          <a:bodyPr/>
          <a:lstStyle/>
          <a:p>
            <a:fld id="{0E226D3C-400E-4353-AAC2-09A0472DC536}" type="slidenum">
              <a:rPr lang="de-DE" smtClean="0"/>
              <a:pPr/>
              <a:t>‹Nr.›</a:t>
            </a:fld>
            <a:endParaRPr lang="de-DE"/>
          </a:p>
        </p:txBody>
      </p:sp>
    </p:spTree>
    <p:extLst>
      <p:ext uri="{BB962C8B-B14F-4D97-AF65-F5344CB8AC3E}">
        <p14:creationId xmlns:p14="http://schemas.microsoft.com/office/powerpoint/2010/main" val="26273674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p:txBody>
      </p:sp>
      <p:sp>
        <p:nvSpPr>
          <p:cNvPr id="4" name="Datumsplatzhalter 3"/>
          <p:cNvSpPr>
            <a:spLocks noGrp="1"/>
          </p:cNvSpPr>
          <p:nvPr>
            <p:ph type="dt" sz="half" idx="2"/>
          </p:nvPr>
        </p:nvSpPr>
        <p:spPr>
          <a:xfrm>
            <a:off x="9582302" y="6353327"/>
            <a:ext cx="999066" cy="365125"/>
          </a:xfrm>
          <a:prstGeom prst="rect">
            <a:avLst/>
          </a:prstGeom>
        </p:spPr>
        <p:txBody>
          <a:bodyPr vert="horz" lIns="91440" tIns="45720" rIns="91440" bIns="45720" rtlCol="0" anchor="ctr"/>
          <a:lstStyle>
            <a:lvl1pPr algn="l">
              <a:defRPr sz="1400">
                <a:solidFill>
                  <a:srgbClr val="034DA2"/>
                </a:solidFill>
              </a:defRPr>
            </a:lvl1pPr>
          </a:lstStyle>
          <a:p>
            <a:fld id="{19652882-9BC8-4FD3-AB94-9F037815DBC2}" type="datetime1">
              <a:rPr lang="de-DE" smtClean="0"/>
              <a:pPr/>
              <a:t>19.12.2015</a:t>
            </a:fld>
            <a:endParaRPr lang="de-DE" dirty="0"/>
          </a:p>
        </p:txBody>
      </p:sp>
      <p:sp>
        <p:nvSpPr>
          <p:cNvPr id="5" name="Fußzeilenplatzhalter 4"/>
          <p:cNvSpPr>
            <a:spLocks noGrp="1"/>
          </p:cNvSpPr>
          <p:nvPr>
            <p:ph type="ftr" sz="quarter" idx="3"/>
          </p:nvPr>
        </p:nvSpPr>
        <p:spPr>
          <a:xfrm>
            <a:off x="4129541" y="6353327"/>
            <a:ext cx="5188329" cy="365125"/>
          </a:xfrm>
          <a:prstGeom prst="rect">
            <a:avLst/>
          </a:prstGeom>
        </p:spPr>
        <p:txBody>
          <a:bodyPr vert="horz" lIns="91440" tIns="45720" rIns="91440" bIns="45720" rtlCol="0" anchor="ctr"/>
          <a:lstStyle>
            <a:lvl1pPr algn="ctr">
              <a:defRPr sz="1400">
                <a:solidFill>
                  <a:srgbClr val="034DA2"/>
                </a:solidFill>
              </a:defRPr>
            </a:lvl1p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4"/>
          </p:nvPr>
        </p:nvSpPr>
        <p:spPr>
          <a:xfrm>
            <a:off x="10845800" y="6356350"/>
            <a:ext cx="508000" cy="365125"/>
          </a:xfrm>
          <a:prstGeom prst="rect">
            <a:avLst/>
          </a:prstGeom>
        </p:spPr>
        <p:txBody>
          <a:bodyPr vert="horz" lIns="91440" tIns="45720" rIns="91440" bIns="45720" rtlCol="0" anchor="ctr"/>
          <a:lstStyle>
            <a:lvl1pPr algn="r">
              <a:defRPr sz="1400">
                <a:solidFill>
                  <a:srgbClr val="034DA2"/>
                </a:solidFill>
              </a:defRPr>
            </a:lvl1pPr>
          </a:lstStyle>
          <a:p>
            <a:fld id="{0E226D3C-400E-4353-AAC2-09A0472DC536}" type="slidenum">
              <a:rPr lang="de-DE" smtClean="0"/>
              <a:pPr/>
              <a:t>‹Nr.›</a:t>
            </a:fld>
            <a:endParaRPr lang="de-DE" dirty="0"/>
          </a:p>
        </p:txBody>
      </p:sp>
      <p:pic>
        <p:nvPicPr>
          <p:cNvPr id="7" name="Grafik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65262" y="6268293"/>
            <a:ext cx="2253343" cy="433277"/>
          </a:xfrm>
          <a:prstGeom prst="rect">
            <a:avLst/>
          </a:prstGeom>
        </p:spPr>
      </p:pic>
    </p:spTree>
    <p:extLst>
      <p:ext uri="{BB962C8B-B14F-4D97-AF65-F5344CB8AC3E}">
        <p14:creationId xmlns:p14="http://schemas.microsoft.com/office/powerpoint/2010/main" val="3134868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600"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34DA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34DA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8.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3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Autofit/>
          </a:bodyPr>
          <a:lstStyle/>
          <a:p>
            <a:r>
              <a:rPr lang="de-DE" sz="4400" dirty="0" smtClean="0"/>
              <a:t>Prognose von Zeitreihen mit Hilfe von künstlichen neuronalen Netzen am Beispiel von Börsenprognosen</a:t>
            </a:r>
            <a:endParaRPr lang="de-DE" sz="4400" dirty="0"/>
          </a:p>
        </p:txBody>
      </p:sp>
      <p:sp>
        <p:nvSpPr>
          <p:cNvPr id="3" name="Untertitel 2"/>
          <p:cNvSpPr>
            <a:spLocks noGrp="1"/>
          </p:cNvSpPr>
          <p:nvPr>
            <p:ph type="subTitle" idx="1"/>
          </p:nvPr>
        </p:nvSpPr>
        <p:spPr>
          <a:xfrm>
            <a:off x="2965622" y="3602038"/>
            <a:ext cx="6334897" cy="1655762"/>
          </a:xfrm>
        </p:spPr>
        <p:txBody>
          <a:bodyPr anchor="ctr"/>
          <a:lstStyle/>
          <a:p>
            <a:r>
              <a:rPr lang="de-DE" dirty="0" smtClean="0"/>
              <a:t>Vortrag zur Seminararbeit </a:t>
            </a:r>
            <a:endParaRPr lang="de-DE" dirty="0"/>
          </a:p>
        </p:txBody>
      </p:sp>
      <p:cxnSp>
        <p:nvCxnSpPr>
          <p:cNvPr id="6" name="Gerader Verbinder 5"/>
          <p:cNvCxnSpPr/>
          <p:nvPr/>
        </p:nvCxnSpPr>
        <p:spPr>
          <a:xfrm flipH="1">
            <a:off x="8641491" y="5184000"/>
            <a:ext cx="8238" cy="1584000"/>
          </a:xfrm>
          <a:prstGeom prst="line">
            <a:avLst/>
          </a:prstGeom>
        </p:spPr>
        <p:style>
          <a:lnRef idx="1">
            <a:schemeClr val="dk1"/>
          </a:lnRef>
          <a:fillRef idx="0">
            <a:schemeClr val="dk1"/>
          </a:fillRef>
          <a:effectRef idx="0">
            <a:schemeClr val="dk1"/>
          </a:effectRef>
          <a:fontRef idx="minor">
            <a:schemeClr val="tx1"/>
          </a:fontRef>
        </p:style>
      </p:cxnSp>
      <p:sp>
        <p:nvSpPr>
          <p:cNvPr id="9" name="Textfeld 8"/>
          <p:cNvSpPr txBox="1"/>
          <p:nvPr/>
        </p:nvSpPr>
        <p:spPr>
          <a:xfrm>
            <a:off x="8649729" y="5117414"/>
            <a:ext cx="3295135" cy="1569660"/>
          </a:xfrm>
          <a:prstGeom prst="rect">
            <a:avLst/>
          </a:prstGeom>
          <a:noFill/>
        </p:spPr>
        <p:txBody>
          <a:bodyPr wrap="square" rtlCol="0">
            <a:spAutoFit/>
          </a:bodyPr>
          <a:lstStyle/>
          <a:p>
            <a:r>
              <a:rPr lang="de-DE" sz="1600" dirty="0" smtClean="0"/>
              <a:t>Fach: 	Softcomputing</a:t>
            </a:r>
          </a:p>
          <a:p>
            <a:r>
              <a:rPr lang="de-DE" sz="1600" dirty="0" smtClean="0"/>
              <a:t>Dozent: 	Prof. Dr. Reinhard Eck</a:t>
            </a:r>
          </a:p>
          <a:p>
            <a:endParaRPr lang="de-DE" sz="1600" dirty="0" smtClean="0"/>
          </a:p>
          <a:p>
            <a:r>
              <a:rPr lang="de-DE" sz="1600" dirty="0" smtClean="0"/>
              <a:t>Vorgelegt von:</a:t>
            </a:r>
          </a:p>
          <a:p>
            <a:pPr marL="742950" lvl="1" indent="-285750">
              <a:buFont typeface="Arial" panose="020B0604020202020204" pitchFamily="34" charset="0"/>
              <a:buChar char="•"/>
            </a:pPr>
            <a:r>
              <a:rPr lang="de-DE" sz="1600" dirty="0" smtClean="0"/>
              <a:t>Sebastian Schötteler</a:t>
            </a:r>
          </a:p>
          <a:p>
            <a:pPr marL="742950" lvl="1" indent="-285750">
              <a:buFont typeface="Arial" panose="020B0604020202020204" pitchFamily="34" charset="0"/>
              <a:buChar char="•"/>
            </a:pPr>
            <a:r>
              <a:rPr lang="de-DE" sz="1600" dirty="0" smtClean="0"/>
              <a:t>Benedikt Hofrichter</a:t>
            </a:r>
          </a:p>
        </p:txBody>
      </p:sp>
    </p:spTree>
    <p:extLst>
      <p:ext uri="{BB962C8B-B14F-4D97-AF65-F5344CB8AC3E}">
        <p14:creationId xmlns:p14="http://schemas.microsoft.com/office/powerpoint/2010/main" val="326000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a:xfrm>
            <a:off x="838199" y="1825625"/>
            <a:ext cx="10602433" cy="4351338"/>
          </a:xfrm>
        </p:spPr>
        <p:txBody>
          <a:bodyPr/>
          <a:lstStyle/>
          <a:p>
            <a:r>
              <a:rPr lang="de-DE" dirty="0" smtClean="0"/>
              <a:t>Netztyp</a:t>
            </a:r>
          </a:p>
          <a:p>
            <a:pPr lvl="1"/>
            <a:r>
              <a:rPr lang="de-DE" dirty="0" smtClean="0"/>
              <a:t>Wir bilden einen Eingabevektor auf einen skalaren Wert ab.</a:t>
            </a:r>
            <a:endParaRPr lang="de-DE" dirty="0"/>
          </a:p>
          <a:p>
            <a:pPr marL="914400" lvl="2"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9</a:t>
            </a:fld>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1676678340"/>
              </p:ext>
            </p:extLst>
          </p:nvPr>
        </p:nvGraphicFramePr>
        <p:xfrm>
          <a:off x="2425579" y="4015759"/>
          <a:ext cx="8128000" cy="1854200"/>
        </p:xfrm>
        <a:graphic>
          <a:graphicData uri="http://schemas.openxmlformats.org/drawingml/2006/table">
            <a:tbl>
              <a:tblPr firstRow="1" bandRow="1">
                <a:tableStyleId>{2D5ABB26-0587-4C30-8999-92F81FD0307C}</a:tableStyleId>
              </a:tblPr>
              <a:tblGrid>
                <a:gridCol w="4064000"/>
                <a:gridCol w="4064000"/>
              </a:tblGrid>
              <a:tr h="370840">
                <a:tc>
                  <a:txBody>
                    <a:bodyPr/>
                    <a:lstStyle/>
                    <a:p>
                      <a:pPr algn="ctr"/>
                      <a:r>
                        <a:rPr lang="de-DE" b="1" dirty="0" smtClean="0"/>
                        <a:t>Heteroassoziative</a:t>
                      </a:r>
                      <a:r>
                        <a:rPr lang="de-DE" b="1" baseline="0" dirty="0" smtClean="0"/>
                        <a:t> Netze</a:t>
                      </a:r>
                      <a:endParaRPr lang="de-DE"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b="1" dirty="0" smtClean="0"/>
                        <a:t>Autoassoziative</a:t>
                      </a:r>
                      <a:r>
                        <a:rPr lang="de-DE" b="1" baseline="0" dirty="0" smtClean="0"/>
                        <a:t> Netze</a:t>
                      </a:r>
                      <a:endParaRPr lang="de-DE"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smtClean="0"/>
                        <a:t>Hopfield-Netze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smtClean="0"/>
                        <a:t>Boltzmann-Maschine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Multilayerperzeptron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hteck 8"/>
          <p:cNvSpPr/>
          <p:nvPr/>
        </p:nvSpPr>
        <p:spPr>
          <a:xfrm>
            <a:off x="2413591" y="4032000"/>
            <a:ext cx="4068000" cy="1836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75898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p:txBody>
          <a:bodyPr/>
          <a:lstStyle/>
          <a:p>
            <a:r>
              <a:rPr lang="de-DE" dirty="0" smtClean="0"/>
              <a:t>Netztyp</a:t>
            </a:r>
          </a:p>
          <a:p>
            <a:pPr lvl="1"/>
            <a:r>
              <a:rPr lang="de-DE" dirty="0" smtClean="0"/>
              <a:t>Definition &amp; Theorem zur weiteren Bestimmung des Netztyps</a:t>
            </a:r>
          </a:p>
          <a:p>
            <a:pPr lvl="2"/>
            <a:r>
              <a:rPr lang="de-DE" dirty="0" smtClean="0"/>
              <a:t>Definition der linearen Separierbarkeit. </a:t>
            </a:r>
          </a:p>
          <a:p>
            <a:pPr lvl="2"/>
            <a:r>
              <a:rPr lang="de-DE" dirty="0" smtClean="0"/>
              <a:t>Beweis der eingeschränkten Fähigkeit von einschichtigen neuronalen Netzen.</a:t>
            </a:r>
          </a:p>
          <a:p>
            <a:pPr lvl="2"/>
            <a:r>
              <a:rPr lang="de-DE" dirty="0" smtClean="0"/>
              <a:t> Konvergenz-Theorem von Rosenblatt &amp; Theorem von Kolmogorov.</a:t>
            </a:r>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10</a:t>
            </a:fld>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2215371179"/>
              </p:ext>
            </p:extLst>
          </p:nvPr>
        </p:nvGraphicFramePr>
        <p:xfrm>
          <a:off x="2425579" y="4015759"/>
          <a:ext cx="8128000" cy="1854200"/>
        </p:xfrm>
        <a:graphic>
          <a:graphicData uri="http://schemas.openxmlformats.org/drawingml/2006/table">
            <a:tbl>
              <a:tblPr firstRow="1" bandRow="1">
                <a:tableStyleId>{2D5ABB26-0587-4C30-8999-92F81FD0307C}</a:tableStyleId>
              </a:tblPr>
              <a:tblGrid>
                <a:gridCol w="4064000"/>
                <a:gridCol w="4064000"/>
              </a:tblGrid>
              <a:tr h="370840">
                <a:tc>
                  <a:txBody>
                    <a:bodyPr/>
                    <a:lstStyle/>
                    <a:p>
                      <a:pPr algn="ctr"/>
                      <a:r>
                        <a:rPr lang="de-DE" b="1" dirty="0" smtClean="0"/>
                        <a:t>Heteroassoziative</a:t>
                      </a:r>
                      <a:r>
                        <a:rPr lang="de-DE" b="1" baseline="0" dirty="0" smtClean="0"/>
                        <a:t> Netze</a:t>
                      </a:r>
                      <a:endParaRPr lang="de-DE"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b="1" dirty="0" smtClean="0"/>
                        <a:t>Autoassoziative</a:t>
                      </a:r>
                      <a:r>
                        <a:rPr lang="de-DE" b="1" baseline="0" dirty="0" smtClean="0"/>
                        <a:t> Netze</a:t>
                      </a:r>
                      <a:endParaRPr lang="de-DE"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smtClean="0"/>
                        <a:t>Hopfield-Netze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smtClean="0"/>
                        <a:t>Boltzmann-Maschine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Multilayerperzeptron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hteck 7"/>
          <p:cNvSpPr/>
          <p:nvPr/>
        </p:nvSpPr>
        <p:spPr>
          <a:xfrm>
            <a:off x="2413591" y="4032000"/>
            <a:ext cx="4068000" cy="1836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1751037" y="4565279"/>
            <a:ext cx="437707" cy="769441"/>
          </a:xfrm>
          <a:prstGeom prst="rect">
            <a:avLst/>
          </a:prstGeom>
          <a:noFill/>
        </p:spPr>
        <p:txBody>
          <a:bodyPr wrap="square" rtlCol="0">
            <a:spAutoFit/>
          </a:bodyPr>
          <a:lstStyle/>
          <a:p>
            <a:r>
              <a:rPr lang="de-DE" sz="4400" dirty="0" smtClean="0"/>
              <a:t>?</a:t>
            </a:r>
            <a:endParaRPr lang="de-DE" sz="4400" dirty="0"/>
          </a:p>
        </p:txBody>
      </p:sp>
    </p:spTree>
    <p:extLst>
      <p:ext uri="{BB962C8B-B14F-4D97-AF65-F5344CB8AC3E}">
        <p14:creationId xmlns:p14="http://schemas.microsoft.com/office/powerpoint/2010/main" val="1524166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200" y="1889423"/>
                <a:ext cx="10515600" cy="4351338"/>
              </a:xfrm>
            </p:spPr>
            <p:txBody>
              <a:bodyPr>
                <a:normAutofit fontScale="92500" lnSpcReduction="10000"/>
              </a:bodyPr>
              <a:lstStyle/>
              <a:p>
                <a:r>
                  <a:rPr lang="de-DE" sz="3000" dirty="0" smtClean="0"/>
                  <a:t>Netztyp</a:t>
                </a:r>
              </a:p>
              <a:p>
                <a:pPr lvl="1"/>
                <a:r>
                  <a:rPr lang="de-DE" sz="2600" dirty="0" smtClean="0"/>
                  <a:t>Definition der linearen Separierbarkeit:</a:t>
                </a:r>
              </a:p>
              <a:p>
                <a:pPr marL="457200" lvl="1" indent="0">
                  <a:buNone/>
                </a:pPr>
                <a:r>
                  <a:rPr lang="de-DE" dirty="0" smtClean="0"/>
                  <a:t>Seien </a:t>
                </a:r>
                <a14:m>
                  <m:oMath xmlns:m="http://schemas.openxmlformats.org/officeDocument/2006/math">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𝑋</m:t>
                        </m:r>
                      </m:e>
                      <m:sub>
                        <m:r>
                          <a:rPr lang="de-DE" i="1">
                            <a:latin typeface="Cambria Math" panose="02040503050406030204" pitchFamily="18" charset="0"/>
                            <a:ea typeface="Cambria Math" panose="02040503050406030204" pitchFamily="18" charset="0"/>
                          </a:rPr>
                          <m:t>1</m:t>
                        </m:r>
                      </m:sub>
                    </m:sSub>
                  </m:oMath>
                </a14:m>
                <a:r>
                  <a:rPr lang="de-DE" dirty="0" smtClean="0"/>
                  <a:t> und </a:t>
                </a:r>
                <a14:m>
                  <m:oMath xmlns:m="http://schemas.openxmlformats.org/officeDocument/2006/math">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𝑋</m:t>
                        </m:r>
                      </m:e>
                      <m:sub>
                        <m:r>
                          <a:rPr lang="de-DE" b="0" i="1" smtClean="0">
                            <a:latin typeface="Cambria Math" panose="02040503050406030204" pitchFamily="18" charset="0"/>
                            <a:ea typeface="Cambria Math" panose="02040503050406030204" pitchFamily="18" charset="0"/>
                          </a:rPr>
                          <m:t>2</m:t>
                        </m:r>
                      </m:sub>
                    </m:sSub>
                  </m:oMath>
                </a14:m>
                <a:r>
                  <a:rPr lang="de-DE" dirty="0" smtClean="0"/>
                  <a:t> zwei Wertemengen im </a:t>
                </a:r>
                <a14:m>
                  <m:oMath xmlns:m="http://schemas.openxmlformats.org/officeDocument/2006/math">
                    <m:r>
                      <a:rPr lang="de-DE" b="0" i="1" smtClean="0">
                        <a:latin typeface="Cambria Math" panose="02040503050406030204" pitchFamily="18" charset="0"/>
                        <a:ea typeface="Cambria Math" panose="02040503050406030204" pitchFamily="18" charset="0"/>
                      </a:rPr>
                      <m:t>𝑛</m:t>
                    </m:r>
                  </m:oMath>
                </a14:m>
                <a:r>
                  <a:rPr lang="de-DE" dirty="0" smtClean="0"/>
                  <a:t>-dimensionalen euklidischen Raum. Diese sind genau dann linear sepairerbar, wenn </a:t>
                </a:r>
                <a14:m>
                  <m:oMath xmlns:m="http://schemas.openxmlformats.org/officeDocument/2006/math">
                    <m:r>
                      <a:rPr lang="de-DE" b="0" i="1" smtClean="0">
                        <a:latin typeface="Cambria Math" panose="02040503050406030204" pitchFamily="18" charset="0"/>
                      </a:rPr>
                      <m:t>𝑛</m:t>
                    </m:r>
                    <m:r>
                      <a:rPr lang="de-DE" b="0" i="1" smtClean="0">
                        <a:latin typeface="Cambria Math" panose="02040503050406030204" pitchFamily="18" charset="0"/>
                      </a:rPr>
                      <m:t>+1</m:t>
                    </m:r>
                  </m:oMath>
                </a14:m>
                <a:r>
                  <a:rPr lang="de-DE" dirty="0" smtClean="0"/>
                  <a:t> reelle Zahlen </a:t>
                </a:r>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𝑛</m:t>
                        </m:r>
                      </m:sub>
                    </m:sSub>
                    <m:r>
                      <a:rPr lang="de-DE" b="0" i="1" smtClean="0">
                        <a:latin typeface="Cambria Math" panose="02040503050406030204" pitchFamily="18" charset="0"/>
                      </a:rPr>
                      <m:t>, </m:t>
                    </m:r>
                    <m:r>
                      <a:rPr lang="de-DE" b="0" i="1" smtClean="0">
                        <a:latin typeface="Cambria Math" panose="02040503050406030204" pitchFamily="18" charset="0"/>
                      </a:rPr>
                      <m:t>𝑘</m:t>
                    </m:r>
                    <m:r>
                      <a:rPr lang="de-DE" b="0" i="1" smtClean="0">
                        <a:latin typeface="Cambria Math" panose="02040503050406030204" pitchFamily="18" charset="0"/>
                      </a:rPr>
                      <m:t> </m:t>
                    </m:r>
                  </m:oMath>
                </a14:m>
                <a:r>
                  <a:rPr lang="de-DE" dirty="0" smtClean="0"/>
                  <a:t>existieren, sodass für alle </a:t>
                </a:r>
                <a14:m>
                  <m:oMath xmlns:m="http://schemas.openxmlformats.org/officeDocument/2006/math">
                    <m:r>
                      <m:rPr>
                        <m:sty m:val="p"/>
                      </m:rPr>
                      <a:rPr lang="de-DE" b="0" i="0" smtClean="0">
                        <a:latin typeface="Cambria Math" panose="02040503050406030204" pitchFamily="18" charset="0"/>
                        <a:ea typeface="Cambria Math" panose="02040503050406030204" pitchFamily="18" charset="0"/>
                      </a:rPr>
                      <m:t>x</m:t>
                    </m:r>
                    <m:r>
                      <a:rPr lang="de-DE" b="0" i="0"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𝑋</m:t>
                        </m:r>
                      </m:e>
                      <m:sub>
                        <m:r>
                          <a:rPr lang="de-DE" b="0" i="1" smtClean="0">
                            <a:latin typeface="Cambria Math" panose="02040503050406030204" pitchFamily="18" charset="0"/>
                            <a:ea typeface="Cambria Math" panose="02040503050406030204" pitchFamily="18" charset="0"/>
                          </a:rPr>
                          <m:t>1</m:t>
                        </m:r>
                      </m:sub>
                    </m:sSub>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𝑦</m:t>
                    </m:r>
                    <m:r>
                      <a:rPr lang="de-DE" b="0"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𝑋</m:t>
                        </m:r>
                      </m:e>
                      <m:sub>
                        <m:r>
                          <a:rPr lang="de-DE" b="0" i="1" smtClean="0">
                            <a:latin typeface="Cambria Math" panose="02040503050406030204" pitchFamily="18" charset="0"/>
                            <a:ea typeface="Cambria Math" panose="02040503050406030204" pitchFamily="18" charset="0"/>
                          </a:rPr>
                          <m:t>2</m:t>
                        </m:r>
                      </m:sub>
                    </m:sSub>
                  </m:oMath>
                </a14:m>
                <a:r>
                  <a:rPr lang="de-DE" dirty="0" smtClean="0"/>
                  <a:t> die folgende Ungleichung erfüllt ist:</a:t>
                </a:r>
              </a:p>
              <a:p>
                <a:pPr marL="457200" lvl="1" indent="0">
                  <a:buNone/>
                </a:pPr>
                <a:endParaRPr lang="pt-BR"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nary>
                        <m:naryPr>
                          <m:chr m:val="∑"/>
                          <m:ctrlPr>
                            <a:rPr lang="pt-BR" i="1" smtClean="0">
                              <a:latin typeface="Cambria Math" panose="02040503050406030204" pitchFamily="18" charset="0"/>
                            </a:rPr>
                          </m:ctrlPr>
                        </m:naryPr>
                        <m:sub>
                          <m:r>
                            <a:rPr lang="pt-BR" i="1" smtClean="0">
                              <a:latin typeface="Cambria Math" panose="02040503050406030204" pitchFamily="18" charset="0"/>
                            </a:rPr>
                            <m:t>𝑘</m:t>
                          </m:r>
                          <m:r>
                            <a:rPr lang="pt-BR" i="1" smtClean="0">
                              <a:latin typeface="Cambria Math" panose="02040503050406030204" pitchFamily="18" charset="0"/>
                            </a:rPr>
                            <m:t>=0</m:t>
                          </m:r>
                        </m:sub>
                        <m:sup>
                          <m:r>
                            <a:rPr lang="pt-BR" i="1" smtClean="0">
                              <a:latin typeface="Cambria Math" panose="02040503050406030204" pitchFamily="18" charset="0"/>
                            </a:rPr>
                            <m:t>𝑛</m:t>
                          </m:r>
                        </m:sup>
                        <m:e>
                          <m:sSub>
                            <m:sSubPr>
                              <m:ctrlPr>
                                <a:rPr lang="pt-BR"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𝑖</m:t>
                              </m:r>
                            </m:sub>
                          </m:sSub>
                          <m:sSub>
                            <m:sSubPr>
                              <m:ctrlPr>
                                <a:rPr lang="pt-BR"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𝑖</m:t>
                              </m:r>
                            </m:sub>
                          </m:sSub>
                        </m:e>
                      </m:nary>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𝑘</m:t>
                      </m:r>
                      <m:r>
                        <a:rPr lang="de-DE" b="0" i="1" smtClean="0">
                          <a:latin typeface="Cambria Math" panose="02040503050406030204" pitchFamily="18" charset="0"/>
                          <a:ea typeface="Cambria Math" panose="02040503050406030204" pitchFamily="18" charset="0"/>
                        </a:rPr>
                        <m:t>&lt;</m:t>
                      </m:r>
                      <m:nary>
                        <m:naryPr>
                          <m:chr m:val="∑"/>
                          <m:ctrlPr>
                            <a:rPr lang="pt-BR" i="1">
                              <a:latin typeface="Cambria Math" panose="02040503050406030204" pitchFamily="18" charset="0"/>
                            </a:rPr>
                          </m:ctrlPr>
                        </m:naryPr>
                        <m:sub>
                          <m:r>
                            <a:rPr lang="pt-BR" i="1">
                              <a:latin typeface="Cambria Math" panose="02040503050406030204" pitchFamily="18" charset="0"/>
                            </a:rPr>
                            <m:t>𝑘</m:t>
                          </m:r>
                          <m:r>
                            <a:rPr lang="pt-BR" i="1">
                              <a:latin typeface="Cambria Math" panose="02040503050406030204" pitchFamily="18" charset="0"/>
                            </a:rPr>
                            <m:t>=0</m:t>
                          </m:r>
                        </m:sub>
                        <m:sup>
                          <m:r>
                            <a:rPr lang="pt-BR" i="1">
                              <a:latin typeface="Cambria Math" panose="02040503050406030204" pitchFamily="18" charset="0"/>
                            </a:rPr>
                            <m:t>𝑛</m:t>
                          </m:r>
                        </m:sup>
                        <m:e>
                          <m:sSub>
                            <m:sSubPr>
                              <m:ctrlPr>
                                <a:rPr lang="pt-BR" i="1">
                                  <a:latin typeface="Cambria Math" panose="02040503050406030204" pitchFamily="18" charset="0"/>
                                </a:rPr>
                              </m:ctrlPr>
                            </m:sSubPr>
                            <m:e>
                              <m:r>
                                <a:rPr lang="de-DE" i="1">
                                  <a:latin typeface="Cambria Math" panose="02040503050406030204" pitchFamily="18" charset="0"/>
                                </a:rPr>
                                <m:t>𝑤</m:t>
                              </m:r>
                            </m:e>
                            <m:sub>
                              <m:r>
                                <a:rPr lang="de-DE" i="1">
                                  <a:latin typeface="Cambria Math" panose="02040503050406030204" pitchFamily="18" charset="0"/>
                                </a:rPr>
                                <m:t>𝑖</m:t>
                              </m:r>
                            </m:sub>
                          </m:sSub>
                          <m:sSub>
                            <m:sSubPr>
                              <m:ctrlPr>
                                <a:rPr lang="de-DE" i="1" smtClean="0">
                                  <a:latin typeface="Cambria Math" panose="02040503050406030204" pitchFamily="18" charset="0"/>
                                </a:rPr>
                              </m:ctrlPr>
                            </m:sSubPr>
                            <m:e>
                              <m:r>
                                <a:rPr lang="de-DE" b="0" i="1" smtClean="0">
                                  <a:latin typeface="Cambria Math" panose="02040503050406030204" pitchFamily="18" charset="0"/>
                                </a:rPr>
                                <m:t>𝑦</m:t>
                              </m:r>
                            </m:e>
                            <m:sub>
                              <m:r>
                                <a:rPr lang="de-DE" b="0" i="1" smtClean="0">
                                  <a:latin typeface="Cambria Math" panose="02040503050406030204" pitchFamily="18" charset="0"/>
                                </a:rPr>
                                <m:t>𝑖</m:t>
                              </m:r>
                            </m:sub>
                          </m:sSub>
                        </m:e>
                      </m:nary>
                    </m:oMath>
                  </m:oMathPara>
                </a14:m>
                <a:endParaRPr lang="de-DE" dirty="0"/>
              </a:p>
              <a:p>
                <a:pPr marL="457200" lvl="1" indent="0">
                  <a:buNone/>
                </a:pPr>
                <a:endParaRPr lang="de-DE" dirty="0"/>
              </a:p>
              <a:p>
                <a:pPr lvl="1"/>
                <a:r>
                  <a:rPr lang="de-DE" sz="2600" dirty="0" smtClean="0"/>
                  <a:t>2 Klassen sind linear separierbar, wenn ihre konvexen Hüllen disjunkt sind.</a:t>
                </a:r>
              </a:p>
              <a:p>
                <a:pPr lvl="1"/>
                <a:r>
                  <a:rPr lang="de-DE" sz="2600" dirty="0" smtClean="0"/>
                  <a:t>2 Klassen sind  linear separierbar, wenn sie durch eine Gerade geteilt werden    können. </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200" y="1889423"/>
                <a:ext cx="10515600" cy="4351338"/>
              </a:xfrm>
              <a:blipFill rotWithShape="0">
                <a:blip r:embed="rId2"/>
                <a:stretch>
                  <a:fillRect l="-1043" t="-3221" r="-2029"/>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11</a:t>
            </a:fld>
            <a:endParaRPr lang="de-DE" dirty="0"/>
          </a:p>
        </p:txBody>
      </p:sp>
    </p:spTree>
    <p:extLst>
      <p:ext uri="{BB962C8B-B14F-4D97-AF65-F5344CB8AC3E}">
        <p14:creationId xmlns:p14="http://schemas.microsoft.com/office/powerpoint/2010/main" val="135089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p:txBody>
          <a:bodyPr/>
          <a:lstStyle/>
          <a:p>
            <a:r>
              <a:rPr lang="de-DE" dirty="0" smtClean="0"/>
              <a:t>Netztyp</a:t>
            </a:r>
          </a:p>
          <a:p>
            <a:pPr lvl="1"/>
            <a:r>
              <a:rPr lang="de-DE" dirty="0" smtClean="0"/>
              <a:t>Einschichtige neuronale Netze können nur linear separierbare Funktionen klassifizieren </a:t>
            </a:r>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12</a:t>
            </a:fld>
            <a:endParaRPr lang="de-DE" dirty="0"/>
          </a:p>
        </p:txBody>
      </p:sp>
      <p:pic>
        <p:nvPicPr>
          <p:cNvPr id="8" name="Grafik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1335" y="3215837"/>
            <a:ext cx="2228571" cy="2123810"/>
          </a:xfrm>
          <a:prstGeom prst="rect">
            <a:avLst/>
          </a:prstGeom>
        </p:spPr>
      </p:pic>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4739" y="2766828"/>
            <a:ext cx="6350000" cy="3302000"/>
          </a:xfrm>
          <a:prstGeom prst="rect">
            <a:avLst/>
          </a:prstGeom>
        </p:spPr>
      </p:pic>
    </p:spTree>
    <p:extLst>
      <p:ext uri="{BB962C8B-B14F-4D97-AF65-F5344CB8AC3E}">
        <p14:creationId xmlns:p14="http://schemas.microsoft.com/office/powerpoint/2010/main" val="1107345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a:xfrm>
            <a:off x="838200" y="1825624"/>
            <a:ext cx="10515600" cy="4351338"/>
          </a:xfrm>
        </p:spPr>
        <p:txBody>
          <a:bodyPr/>
          <a:lstStyle/>
          <a:p>
            <a:r>
              <a:rPr lang="de-DE" dirty="0" smtClean="0"/>
              <a:t>Netztyp</a:t>
            </a:r>
          </a:p>
          <a:p>
            <a:pPr lvl="1"/>
            <a:r>
              <a:rPr lang="de-DE" dirty="0" smtClean="0"/>
              <a:t>Kontradiktionsbeweis der eingeschränkten Fähigkeit von einschichtigen neuronalen Netzen beim XOR-Problem nach Minski / Papert:</a:t>
            </a:r>
          </a:p>
          <a:p>
            <a:pPr marL="457200" lvl="1" indent="0">
              <a:buNone/>
            </a:pPr>
            <a:r>
              <a:rPr lang="de-DE" dirty="0" smtClean="0"/>
              <a:t> </a:t>
            </a:r>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13</a:t>
            </a:fld>
            <a:endParaRPr lang="de-DE" dirty="0"/>
          </a:p>
        </p:txBody>
      </p:sp>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8567" y="3127527"/>
            <a:ext cx="2114845" cy="3048425"/>
          </a:xfrm>
          <a:prstGeom prst="rect">
            <a:avLst/>
          </a:prstGeom>
        </p:spPr>
      </p:pic>
      <mc:AlternateContent xmlns:mc="http://schemas.openxmlformats.org/markup-compatibility/2006" xmlns:a14="http://schemas.microsoft.com/office/drawing/2010/main">
        <mc:Choice Requires="a14">
          <p:sp>
            <p:nvSpPr>
              <p:cNvPr id="16" name="Textfeld 15"/>
              <p:cNvSpPr txBox="1"/>
              <p:nvPr/>
            </p:nvSpPr>
            <p:spPr>
              <a:xfrm>
                <a:off x="3942907" y="3058907"/>
                <a:ext cx="7410893" cy="3831818"/>
              </a:xfrm>
              <a:prstGeom prst="rect">
                <a:avLst/>
              </a:prstGeom>
              <a:noFill/>
            </p:spPr>
            <p:txBody>
              <a:bodyPr wrap="square" rtlCol="0">
                <a:spAutoFit/>
              </a:bodyPr>
              <a:lstStyle/>
              <a:p>
                <a:r>
                  <a:rPr lang="de-DE" dirty="0" smtClean="0">
                    <a:latin typeface="Cambria Math" panose="02040503050406030204" pitchFamily="18" charset="0"/>
                  </a:rPr>
                  <a:t>Gegeben:</a:t>
                </a:r>
              </a:p>
              <a:p>
                <a:pPr/>
                <a14:m>
                  <m:oMathPara xmlns:m="http://schemas.openxmlformats.org/officeDocument/2006/math">
                    <m:oMathParaPr>
                      <m:jc m:val="left"/>
                    </m:oMathParaPr>
                    <m:oMath xmlns:m="http://schemas.openxmlformats.org/officeDocument/2006/math">
                      <m:r>
                        <a:rPr lang="de-DE" b="0" i="1" smtClean="0">
                          <a:latin typeface="Cambria Math" panose="02040503050406030204" pitchFamily="18" charset="0"/>
                        </a:rPr>
                        <m:t>𝑛𝑒𝑡</m:t>
                      </m:r>
                      <m:r>
                        <a:rPr lang="de-DE" i="1" smtClean="0">
                          <a:latin typeface="Cambria Math" panose="02040503050406030204" pitchFamily="18" charset="0"/>
                        </a:rPr>
                        <m:t>=</m:t>
                      </m:r>
                      <m:sSub>
                        <m:sSubPr>
                          <m:ctrlPr>
                            <a:rPr lang="de-DE" i="1" smtClean="0">
                              <a:latin typeface="Cambria Math" panose="02040503050406030204" pitchFamily="18" charset="0"/>
                            </a:rPr>
                          </m:ctrlPr>
                        </m:sSubPr>
                        <m:e>
                          <m:r>
                            <a:rPr lang="de-DE" b="0" i="1" smtClean="0">
                              <a:latin typeface="Cambria Math" panose="02040503050406030204" pitchFamily="18" charset="0"/>
                            </a:rPr>
                            <m:t>𝑜</m:t>
                          </m:r>
                        </m:e>
                        <m:sub>
                          <m:r>
                            <a:rPr lang="de-DE" b="0" i="1" smtClean="0">
                              <a:latin typeface="Cambria Math" panose="02040503050406030204" pitchFamily="18" charset="0"/>
                            </a:rPr>
                            <m:t>1</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𝑜</m:t>
                          </m:r>
                        </m:e>
                        <m:sub>
                          <m:r>
                            <a:rPr lang="de-DE" b="0" i="1" smtClean="0">
                              <a:latin typeface="Cambria Math" panose="02040503050406030204" pitchFamily="18" charset="0"/>
                            </a:rPr>
                            <m:t>2</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2</m:t>
                          </m:r>
                        </m:sub>
                      </m:sSub>
                    </m:oMath>
                  </m:oMathPara>
                </a14:m>
                <a:endParaRPr lang="de-DE" dirty="0" smtClean="0"/>
              </a:p>
              <a:p>
                <a:pPr/>
                <a14:m>
                  <m:oMathPara xmlns:m="http://schemas.openxmlformats.org/officeDocument/2006/math">
                    <m:oMathParaPr>
                      <m:jc m:val="left"/>
                    </m:oMathParaPr>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𝑓</m:t>
                          </m:r>
                        </m:e>
                        <m:sub>
                          <m:r>
                            <a:rPr lang="de-DE" b="0" i="1" smtClean="0">
                              <a:latin typeface="Cambria Math" panose="02040503050406030204" pitchFamily="18" charset="0"/>
                            </a:rPr>
                            <m:t>𝑜𝑢𝑡</m:t>
                          </m:r>
                        </m:sub>
                      </m:sSub>
                      <m:d>
                        <m:dPr>
                          <m:ctrlPr>
                            <a:rPr lang="de-DE" b="0" i="1" smtClean="0">
                              <a:latin typeface="Cambria Math" panose="02040503050406030204" pitchFamily="18" charset="0"/>
                            </a:rPr>
                          </m:ctrlPr>
                        </m:dPr>
                        <m:e>
                          <m:r>
                            <a:rPr lang="de-DE" b="0" i="1" smtClean="0">
                              <a:latin typeface="Cambria Math" panose="02040503050406030204" pitchFamily="18" charset="0"/>
                            </a:rPr>
                            <m:t>𝑎𝑐𝑡</m:t>
                          </m:r>
                        </m:e>
                      </m:d>
                      <m:r>
                        <a:rPr lang="de-DE" b="0" i="1" smtClean="0">
                          <a:latin typeface="Cambria Math" panose="02040503050406030204" pitchFamily="18" charset="0"/>
                        </a:rPr>
                        <m:t>=</m:t>
                      </m:r>
                      <m:r>
                        <a:rPr lang="de-DE" b="0" i="1" smtClean="0">
                          <a:latin typeface="Cambria Math" panose="02040503050406030204" pitchFamily="18" charset="0"/>
                        </a:rPr>
                        <m:t>𝐼𝑑</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𝑜</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𝑎𝑐𝑡</m:t>
                      </m:r>
                    </m:oMath>
                  </m:oMathPara>
                </a14:m>
                <a:endParaRPr lang="de-DE" dirty="0" smtClean="0"/>
              </a:p>
              <a:p>
                <a:endParaRPr lang="de-DE" dirty="0" smtClean="0"/>
              </a:p>
              <a:p>
                <a:r>
                  <a:rPr lang="de-DE" dirty="0" smtClean="0"/>
                  <a:t>a) </a:t>
                </a:r>
                <a14:m>
                  <m:oMath xmlns:m="http://schemas.openxmlformats.org/officeDocument/2006/math">
                    <m:r>
                      <a:rPr lang="de-DE" b="0" i="0" smtClean="0">
                        <a:latin typeface="Cambria Math" panose="02040503050406030204" pitchFamily="18" charset="0"/>
                      </a:rPr>
                      <m:t> 0</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b="0" i="1" smtClean="0">
                        <a:latin typeface="Cambria Math" panose="02040503050406030204" pitchFamily="18" charset="0"/>
                      </a:rPr>
                      <m:t>+0∗</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2</m:t>
                        </m:r>
                      </m:sub>
                    </m:sSub>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&lt;</m:t>
                    </m:r>
                    <m:r>
                      <m:rPr>
                        <m:nor/>
                      </m:rPr>
                      <a:rPr lang="de-DE"/>
                      <m:t>Ø</m:t>
                    </m:r>
                    <m:r>
                      <m:rPr>
                        <m:nor/>
                      </m:rPr>
                      <a:rPr lang="de-DE" b="0" i="0" smtClean="0"/>
                      <m:t>  </m:t>
                    </m:r>
                    <m:r>
                      <m:rPr>
                        <m:nor/>
                      </m:rPr>
                      <a:rPr lang="de-DE" b="0" i="0" smtClean="0"/>
                      <m:t>Inputvektor</m:t>
                    </m:r>
                    <m:r>
                      <m:rPr>
                        <m:nor/>
                      </m:rPr>
                      <a:rPr lang="de-DE" b="0" i="0" smtClean="0"/>
                      <m:t> (0,0) </m:t>
                    </m:r>
                    <m:r>
                      <m:rPr>
                        <m:nor/>
                      </m:rPr>
                      <a:rPr lang="de-DE" b="0" i="0" smtClean="0"/>
                      <m:t>liefert</m:t>
                    </m:r>
                    <m:r>
                      <m:rPr>
                        <m:nor/>
                      </m:rPr>
                      <a:rPr lang="de-DE" b="0" i="0" smtClean="0"/>
                      <m:t> </m:t>
                    </m:r>
                    <m:r>
                      <m:rPr>
                        <m:nor/>
                      </m:rPr>
                      <a:rPr lang="de-DE" b="0" i="0" smtClean="0"/>
                      <m:t>den</m:t>
                    </m:r>
                    <m:r>
                      <m:rPr>
                        <m:nor/>
                      </m:rPr>
                      <a:rPr lang="de-DE" b="0" i="0" smtClean="0"/>
                      <m:t> </m:t>
                    </m:r>
                    <m:r>
                      <m:rPr>
                        <m:nor/>
                      </m:rPr>
                      <a:rPr lang="de-DE" b="0" i="0" smtClean="0"/>
                      <m:t>Output</m:t>
                    </m:r>
                    <m:r>
                      <m:rPr>
                        <m:nor/>
                      </m:rPr>
                      <a:rPr lang="de-DE" b="0" i="0" smtClean="0"/>
                      <m:t> 0</m:t>
                    </m:r>
                  </m:oMath>
                </a14:m>
                <a:r>
                  <a:rPr lang="de-DE" dirty="0" smtClean="0"/>
                  <a:t>.</a:t>
                </a:r>
              </a:p>
              <a:p>
                <a:r>
                  <a:rPr lang="de-DE" dirty="0" smtClean="0"/>
                  <a:t>b)  </a:t>
                </a:r>
                <a14:m>
                  <m:oMath xmlns:m="http://schemas.openxmlformats.org/officeDocument/2006/math">
                    <m:r>
                      <a:rPr lang="de-DE" b="0" i="0" smtClean="0">
                        <a:latin typeface="Cambria Math" panose="02040503050406030204" pitchFamily="18" charset="0"/>
                      </a:rPr>
                      <m:t>0</m:t>
                    </m:r>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i="1">
                        <a:latin typeface="Cambria Math" panose="02040503050406030204" pitchFamily="18" charset="0"/>
                      </a:rPr>
                      <m:t>+</m:t>
                    </m:r>
                    <m:r>
                      <a:rPr lang="de-DE" b="0" i="1" smtClean="0">
                        <a:latin typeface="Cambria Math" panose="02040503050406030204" pitchFamily="18" charset="0"/>
                      </a:rPr>
                      <m:t>1</m:t>
                    </m:r>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2</m:t>
                        </m:r>
                      </m:sub>
                    </m:sSub>
                    <m:r>
                      <a:rPr lang="de-DE" b="0" i="1" smtClean="0">
                        <a:latin typeface="Cambria Math" panose="02040503050406030204" pitchFamily="18" charset="0"/>
                      </a:rPr>
                      <m:t> ≥</m:t>
                    </m:r>
                    <m:r>
                      <m:rPr>
                        <m:nor/>
                      </m:rPr>
                      <a:rPr lang="de-DE"/>
                      <m:t>Ø  </m:t>
                    </m:r>
                    <m:r>
                      <m:rPr>
                        <m:nor/>
                      </m:rPr>
                      <a:rPr lang="de-DE"/>
                      <m:t>Inputvektor</m:t>
                    </m:r>
                    <m:r>
                      <m:rPr>
                        <m:nor/>
                      </m:rPr>
                      <a:rPr lang="de-DE"/>
                      <m:t> (0,1) </m:t>
                    </m:r>
                    <m:r>
                      <m:rPr>
                        <m:nor/>
                      </m:rPr>
                      <a:rPr lang="de-DE"/>
                      <m:t>liefert</m:t>
                    </m:r>
                    <m:r>
                      <m:rPr>
                        <m:nor/>
                      </m:rPr>
                      <a:rPr lang="de-DE"/>
                      <m:t> </m:t>
                    </m:r>
                    <m:r>
                      <m:rPr>
                        <m:nor/>
                      </m:rPr>
                      <a:rPr lang="de-DE"/>
                      <m:t>den</m:t>
                    </m:r>
                    <m:r>
                      <m:rPr>
                        <m:nor/>
                      </m:rPr>
                      <a:rPr lang="de-DE"/>
                      <m:t> </m:t>
                    </m:r>
                    <m:r>
                      <m:rPr>
                        <m:nor/>
                      </m:rPr>
                      <a:rPr lang="de-DE"/>
                      <m:t>Output</m:t>
                    </m:r>
                    <m:r>
                      <m:rPr>
                        <m:nor/>
                      </m:rPr>
                      <a:rPr lang="de-DE"/>
                      <m:t> 1</m:t>
                    </m:r>
                  </m:oMath>
                </a14:m>
                <a:r>
                  <a:rPr lang="de-DE" dirty="0" smtClean="0"/>
                  <a:t>.</a:t>
                </a:r>
              </a:p>
              <a:p>
                <a:r>
                  <a:rPr lang="de-DE" dirty="0" smtClean="0"/>
                  <a:t>c)</a:t>
                </a:r>
                <a:r>
                  <a:rPr lang="de-DE" dirty="0"/>
                  <a:t> </a:t>
                </a:r>
                <a14:m>
                  <m:oMath xmlns:m="http://schemas.openxmlformats.org/officeDocument/2006/math">
                    <m:r>
                      <a:rPr lang="de-DE" b="0" i="0" smtClean="0">
                        <a:latin typeface="Cambria Math" panose="02040503050406030204" pitchFamily="18" charset="0"/>
                      </a:rPr>
                      <m:t> 1</m:t>
                    </m:r>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i="1">
                        <a:latin typeface="Cambria Math" panose="02040503050406030204" pitchFamily="18" charset="0"/>
                      </a:rPr>
                      <m:t>+</m:t>
                    </m:r>
                    <m:r>
                      <a:rPr lang="de-DE" b="0" i="1" smtClean="0">
                        <a:latin typeface="Cambria Math" panose="02040503050406030204" pitchFamily="18" charset="0"/>
                      </a:rPr>
                      <m:t>0</m:t>
                    </m:r>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2</m:t>
                        </m:r>
                      </m:sub>
                    </m:sSub>
                    <m:r>
                      <a:rPr lang="de-DE" b="0" i="1" smtClean="0">
                        <a:latin typeface="Cambria Math" panose="02040503050406030204" pitchFamily="18" charset="0"/>
                      </a:rPr>
                      <m:t>≥ </m:t>
                    </m:r>
                    <m:r>
                      <m:rPr>
                        <m:nor/>
                      </m:rPr>
                      <a:rPr lang="de-DE"/>
                      <m:t>Ø  </m:t>
                    </m:r>
                    <m:r>
                      <m:rPr>
                        <m:nor/>
                      </m:rPr>
                      <a:rPr lang="de-DE"/>
                      <m:t>Inputvektor</m:t>
                    </m:r>
                    <m:r>
                      <m:rPr>
                        <m:nor/>
                      </m:rPr>
                      <a:rPr lang="de-DE"/>
                      <m:t> (1,0) </m:t>
                    </m:r>
                    <m:r>
                      <m:rPr>
                        <m:nor/>
                      </m:rPr>
                      <a:rPr lang="de-DE"/>
                      <m:t>liefert</m:t>
                    </m:r>
                    <m:r>
                      <m:rPr>
                        <m:nor/>
                      </m:rPr>
                      <a:rPr lang="de-DE"/>
                      <m:t> </m:t>
                    </m:r>
                    <m:r>
                      <m:rPr>
                        <m:nor/>
                      </m:rPr>
                      <a:rPr lang="de-DE"/>
                      <m:t>den</m:t>
                    </m:r>
                    <m:r>
                      <m:rPr>
                        <m:nor/>
                      </m:rPr>
                      <a:rPr lang="de-DE"/>
                      <m:t> </m:t>
                    </m:r>
                    <m:r>
                      <m:rPr>
                        <m:nor/>
                      </m:rPr>
                      <a:rPr lang="de-DE"/>
                      <m:t>Output</m:t>
                    </m:r>
                    <m:r>
                      <m:rPr>
                        <m:nor/>
                      </m:rPr>
                      <a:rPr lang="de-DE"/>
                      <m:t> 1.</m:t>
                    </m:r>
                  </m:oMath>
                </a14:m>
                <a:endParaRPr lang="de-DE" dirty="0" smtClean="0"/>
              </a:p>
              <a:p>
                <a:r>
                  <a:rPr lang="de-DE" dirty="0" smtClean="0"/>
                  <a:t>d)  </a:t>
                </a:r>
                <a14:m>
                  <m:oMath xmlns:m="http://schemas.openxmlformats.org/officeDocument/2006/math">
                    <m:r>
                      <a:rPr lang="de-DE" b="0" i="0" smtClean="0">
                        <a:latin typeface="Cambria Math" panose="02040503050406030204" pitchFamily="18" charset="0"/>
                      </a:rPr>
                      <m:t>1</m:t>
                    </m:r>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i="1">
                        <a:latin typeface="Cambria Math" panose="02040503050406030204" pitchFamily="18" charset="0"/>
                      </a:rPr>
                      <m:t>+</m:t>
                    </m:r>
                    <m:r>
                      <a:rPr lang="de-DE" b="0" i="1" smtClean="0">
                        <a:latin typeface="Cambria Math" panose="02040503050406030204" pitchFamily="18" charset="0"/>
                      </a:rPr>
                      <m:t>1</m:t>
                    </m:r>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2</m:t>
                        </m:r>
                      </m:sub>
                    </m:sSub>
                    <m:r>
                      <a:rPr lang="de-DE" i="1">
                        <a:latin typeface="Cambria Math" panose="02040503050406030204" pitchFamily="18" charset="0"/>
                      </a:rPr>
                      <m:t> </m:t>
                    </m:r>
                    <m:r>
                      <a:rPr lang="de-DE" i="1">
                        <a:latin typeface="Cambria Math" panose="02040503050406030204" pitchFamily="18" charset="0"/>
                        <a:ea typeface="Cambria Math" panose="02040503050406030204" pitchFamily="18" charset="0"/>
                      </a:rPr>
                      <m:t>&lt;</m:t>
                    </m:r>
                    <m:r>
                      <m:rPr>
                        <m:nor/>
                      </m:rPr>
                      <a:rPr lang="de-DE"/>
                      <m:t>Ø  </m:t>
                    </m:r>
                    <m:r>
                      <m:rPr>
                        <m:nor/>
                      </m:rPr>
                      <a:rPr lang="de-DE"/>
                      <m:t>Inputvektor</m:t>
                    </m:r>
                    <m:r>
                      <m:rPr>
                        <m:nor/>
                      </m:rPr>
                      <a:rPr lang="de-DE"/>
                      <m:t> (1,1) </m:t>
                    </m:r>
                    <m:r>
                      <m:rPr>
                        <m:nor/>
                      </m:rPr>
                      <a:rPr lang="de-DE"/>
                      <m:t>liefert</m:t>
                    </m:r>
                    <m:r>
                      <m:rPr>
                        <m:nor/>
                      </m:rPr>
                      <a:rPr lang="de-DE"/>
                      <m:t> </m:t>
                    </m:r>
                    <m:r>
                      <m:rPr>
                        <m:nor/>
                      </m:rPr>
                      <a:rPr lang="de-DE"/>
                      <m:t>den</m:t>
                    </m:r>
                    <m:r>
                      <m:rPr>
                        <m:nor/>
                      </m:rPr>
                      <a:rPr lang="de-DE"/>
                      <m:t> </m:t>
                    </m:r>
                    <m:r>
                      <m:rPr>
                        <m:nor/>
                      </m:rPr>
                      <a:rPr lang="de-DE"/>
                      <m:t>Output</m:t>
                    </m:r>
                    <m:r>
                      <m:rPr>
                        <m:nor/>
                      </m:rPr>
                      <a:rPr lang="de-DE"/>
                      <m:t> 0.</m:t>
                    </m:r>
                  </m:oMath>
                </a14:m>
                <a:endParaRPr lang="de-DE" dirty="0" smtClean="0"/>
              </a:p>
              <a:p>
                <a:pPr>
                  <a:lnSpc>
                    <a:spcPct val="150000"/>
                  </a:lnSpc>
                </a:pP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 Widerspruch:  </a:t>
                </a:r>
                <a14:m>
                  <m:oMath xmlns:m="http://schemas.openxmlformats.org/officeDocument/2006/math">
                    <m:d>
                      <m:dPr>
                        <m:ctrlPr>
                          <a:rPr lang="de-DE" b="0" i="1" smtClean="0">
                            <a:latin typeface="Cambria Math" panose="02040503050406030204" pitchFamily="18" charset="0"/>
                          </a:rPr>
                        </m:ctrlPr>
                      </m:dPr>
                      <m:e>
                        <m:r>
                          <a:rPr lang="de-DE" b="0" i="1" smtClean="0">
                            <a:latin typeface="Cambria Math" panose="02040503050406030204" pitchFamily="18" charset="0"/>
                          </a:rPr>
                          <m:t>𝑏</m:t>
                        </m:r>
                        <m:r>
                          <a:rPr lang="de-DE" b="0" i="1" smtClean="0">
                            <a:latin typeface="Cambria Math" panose="02040503050406030204" pitchFamily="18" charset="0"/>
                          </a:rPr>
                          <m:t>+</m:t>
                        </m:r>
                        <m:r>
                          <a:rPr lang="de-DE" b="0" i="1" smtClean="0">
                            <a:latin typeface="Cambria Math" panose="02040503050406030204" pitchFamily="18" charset="0"/>
                          </a:rPr>
                          <m:t>𝑐</m:t>
                        </m:r>
                      </m:e>
                    </m:d>
                    <m:r>
                      <a:rPr lang="de-DE" b="0" i="1" smtClean="0">
                        <a:latin typeface="Cambria Math" panose="02040503050406030204" pitchFamily="18" charset="0"/>
                      </a:rPr>
                      <m:t> :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2</m:t>
                        </m:r>
                      </m:sub>
                    </m:sSub>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m:t>
                    </m:r>
                    <m:r>
                      <m:rPr>
                        <m:nor/>
                      </m:rPr>
                      <a:rPr lang="de-DE"/>
                      <m:t>Ø</m:t>
                    </m:r>
                    <m:nary>
                      <m:naryPr>
                        <m:chr m:val="⋀"/>
                        <m:subHide m:val="on"/>
                        <m:supHide m:val="on"/>
                        <m:ctrlPr>
                          <a:rPr lang="de-DE" b="0" i="1" smtClean="0">
                            <a:latin typeface="Cambria Math" panose="02040503050406030204" pitchFamily="18" charset="0"/>
                            <a:ea typeface="Cambria Math" panose="02040503050406030204" pitchFamily="18" charset="0"/>
                          </a:rPr>
                        </m:ctrlPr>
                      </m:naryPr>
                      <m:sub/>
                      <m:sup/>
                      <m:e>
                        <m:r>
                          <a:rPr lang="de-DE" b="0" i="1" smtClean="0">
                            <a:latin typeface="Cambria Math" panose="02040503050406030204" pitchFamily="18" charset="0"/>
                            <a:ea typeface="Cambria Math" panose="02040503050406030204" pitchFamily="18" charset="0"/>
                          </a:rPr>
                          <m:t> </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𝑑</m:t>
                            </m:r>
                          </m:e>
                        </m:d>
                        <m:r>
                          <a:rPr lang="de-DE" b="0" i="1" smtClean="0">
                            <a:latin typeface="Cambria Math" panose="02040503050406030204" pitchFamily="18" charset="0"/>
                            <a:ea typeface="Cambria Math" panose="02040503050406030204" pitchFamily="18" charset="0"/>
                          </a:rPr>
                          <m:t> : </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𝑤</m:t>
                            </m:r>
                          </m:e>
                          <m:sub>
                            <m:r>
                              <a:rPr lang="de-DE" b="0" i="1" smtClean="0">
                                <a:latin typeface="Cambria Math" panose="02040503050406030204" pitchFamily="18" charset="0"/>
                                <a:ea typeface="Cambria Math" panose="02040503050406030204" pitchFamily="18" charset="0"/>
                              </a:rPr>
                              <m:t>1</m:t>
                            </m:r>
                          </m:sub>
                        </m:sSub>
                        <m:r>
                          <a:rPr lang="de-DE" b="0" i="1" smtClean="0">
                            <a:latin typeface="Cambria Math" panose="02040503050406030204" pitchFamily="18" charset="0"/>
                            <a:ea typeface="Cambria Math" panose="02040503050406030204" pitchFamily="18" charset="0"/>
                          </a:rPr>
                          <m:t>+ </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𝑤</m:t>
                            </m:r>
                          </m:e>
                          <m:sub>
                            <m:r>
                              <a:rPr lang="de-DE" b="0" i="1" smtClean="0">
                                <a:latin typeface="Cambria Math" panose="02040503050406030204" pitchFamily="18" charset="0"/>
                                <a:ea typeface="Cambria Math" panose="02040503050406030204" pitchFamily="18" charset="0"/>
                              </a:rPr>
                              <m:t>2</m:t>
                            </m:r>
                          </m:sub>
                        </m:sSub>
                        <m:r>
                          <a:rPr lang="de-DE" b="0" i="1" smtClean="0">
                            <a:latin typeface="Cambria Math" panose="02040503050406030204" pitchFamily="18" charset="0"/>
                            <a:ea typeface="Cambria Math" panose="02040503050406030204" pitchFamily="18" charset="0"/>
                          </a:rPr>
                          <m:t> &lt;</m:t>
                        </m:r>
                        <m:r>
                          <m:rPr>
                            <m:nor/>
                          </m:rPr>
                          <a:rPr lang="de-DE"/>
                          <m:t>Ø</m:t>
                        </m:r>
                      </m:e>
                    </m:nary>
                    <m:r>
                      <a:rPr lang="de-DE" b="0" i="1" smtClean="0">
                        <a:latin typeface="Cambria Math" panose="02040503050406030204" pitchFamily="18" charset="0"/>
                        <a:ea typeface="Cambria Math" panose="02040503050406030204" pitchFamily="18" charset="0"/>
                      </a:rPr>
                      <m:t> </m:t>
                    </m:r>
                  </m:oMath>
                </a14:m>
                <a:endParaRPr lang="de-DE" dirty="0" smtClean="0"/>
              </a:p>
              <a:p>
                <a:endParaRPr lang="de-DE" dirty="0" smtClean="0"/>
              </a:p>
              <a:p>
                <a:r>
                  <a:rPr lang="de-DE" dirty="0" smtClean="0"/>
                  <a:t>Beweis auf andere nicht linear separierbare Funktionen anwendbar.</a:t>
                </a:r>
              </a:p>
              <a:p>
                <a:endParaRPr lang="de-DE" dirty="0"/>
              </a:p>
              <a:p>
                <a:endParaRPr lang="de-DE" dirty="0"/>
              </a:p>
            </p:txBody>
          </p:sp>
        </mc:Choice>
        <mc:Fallback xmlns="">
          <p:sp>
            <p:nvSpPr>
              <p:cNvPr id="16" name="Textfeld 15"/>
              <p:cNvSpPr txBox="1">
                <a:spLocks noRot="1" noChangeAspect="1" noMove="1" noResize="1" noEditPoints="1" noAdjustHandles="1" noChangeArrowheads="1" noChangeShapeType="1" noTextEdit="1"/>
              </p:cNvSpPr>
              <p:nvPr/>
            </p:nvSpPr>
            <p:spPr>
              <a:xfrm>
                <a:off x="3942907" y="3058907"/>
                <a:ext cx="7410893" cy="3831818"/>
              </a:xfrm>
              <a:prstGeom prst="rect">
                <a:avLst/>
              </a:prstGeom>
              <a:blipFill rotWithShape="0">
                <a:blip r:embed="rId4"/>
                <a:stretch>
                  <a:fillRect l="-740" t="-1115"/>
                </a:stretch>
              </a:blipFill>
            </p:spPr>
            <p:txBody>
              <a:bodyPr/>
              <a:lstStyle/>
              <a:p>
                <a:r>
                  <a:rPr lang="de-DE">
                    <a:noFill/>
                  </a:rPr>
                  <a:t> </a:t>
                </a:r>
              </a:p>
            </p:txBody>
          </p:sp>
        </mc:Fallback>
      </mc:AlternateContent>
      <p:sp>
        <p:nvSpPr>
          <p:cNvPr id="7" name="Pfeil nach rechts 6"/>
          <p:cNvSpPr/>
          <p:nvPr/>
        </p:nvSpPr>
        <p:spPr>
          <a:xfrm>
            <a:off x="3623412" y="6071192"/>
            <a:ext cx="310635" cy="1260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7633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200" y="1825624"/>
                <a:ext cx="10515600" cy="4351338"/>
              </a:xfrm>
            </p:spPr>
            <p:txBody>
              <a:bodyPr>
                <a:noAutofit/>
              </a:bodyPr>
              <a:lstStyle/>
              <a:p>
                <a:r>
                  <a:rPr lang="de-DE" dirty="0" smtClean="0"/>
                  <a:t>Netztyp</a:t>
                </a:r>
              </a:p>
              <a:p>
                <a:pPr lvl="1"/>
                <a:r>
                  <a:rPr lang="de-DE" dirty="0"/>
                  <a:t>Ein einstufiges </a:t>
                </a:r>
                <a:r>
                  <a:rPr lang="de-DE" dirty="0" smtClean="0"/>
                  <a:t>neuronales Netz </a:t>
                </a:r>
                <a:r>
                  <a:rPr lang="de-DE" dirty="0"/>
                  <a:t>kann nur linear separierbare </a:t>
                </a:r>
                <a:r>
                  <a:rPr lang="de-DE" dirty="0" smtClean="0"/>
                  <a:t>Mengen klassifizieren.</a:t>
                </a:r>
              </a:p>
              <a:p>
                <a:pPr lvl="1"/>
                <a:endParaRPr lang="de-DE" dirty="0" smtClean="0"/>
              </a:p>
              <a:p>
                <a:pPr lvl="1"/>
                <a:r>
                  <a:rPr lang="de-DE" dirty="0" smtClean="0"/>
                  <a:t>Konvergenz –Theorem:</a:t>
                </a:r>
              </a:p>
              <a:p>
                <a:pPr marL="457200" lvl="1" indent="0">
                  <a:buNone/>
                </a:pPr>
                <a:r>
                  <a:rPr lang="de-DE" i="1" dirty="0" smtClean="0"/>
                  <a:t>   „Der </a:t>
                </a:r>
                <a:r>
                  <a:rPr lang="de-DE" i="1" dirty="0"/>
                  <a:t>Lernalgorithmus des Perzeptrons konvergiert in endlicher Zeit, d.h. </a:t>
                </a:r>
                <a:br>
                  <a:rPr lang="de-DE" i="1" dirty="0"/>
                </a:br>
                <a:r>
                  <a:rPr lang="de-DE" i="1" dirty="0" smtClean="0"/>
                  <a:t>   das </a:t>
                </a:r>
                <a:r>
                  <a:rPr lang="de-DE" i="1" dirty="0"/>
                  <a:t>Perzeptron kann in endlicher Zeit alles lernen, was es repräsentieren </a:t>
                </a:r>
                <a:r>
                  <a:rPr lang="de-DE" i="1" dirty="0" smtClean="0"/>
                  <a:t>                         </a:t>
                </a:r>
                <a:endParaRPr lang="de-DE" dirty="0" smtClean="0"/>
              </a:p>
              <a:p>
                <a:pPr marL="457200" lvl="1" indent="0">
                  <a:buNone/>
                </a:pPr>
                <a:r>
                  <a:rPr lang="de-DE" dirty="0" smtClean="0"/>
                  <a:t>   kann.“</a:t>
                </a:r>
              </a:p>
              <a:p>
                <a:pPr marL="457200" lvl="1" indent="0">
                  <a:buNone/>
                </a:pPr>
                <a:endParaRPr lang="de-DE" dirty="0" smtClean="0"/>
              </a:p>
              <a:p>
                <a:pPr marL="457200" lvl="1" indent="0">
                  <a:buNone/>
                </a:pPr>
                <a:r>
                  <a:rPr lang="de-DE" dirty="0"/>
                  <a:t> </a:t>
                </a:r>
                <a:r>
                  <a:rPr lang="de-DE" dirty="0" smtClean="0"/>
                  <a:t>  Perzeptron konvergiert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 Funktion linear separabel</a:t>
                </a:r>
              </a:p>
              <a:p>
                <a:pPr marL="457200" lvl="1" indent="0">
                  <a:buNone/>
                </a:pPr>
                <a:endParaRPr lang="de-DE" dirty="0"/>
              </a:p>
              <a:p>
                <a:pPr marL="457200" lvl="1" indent="0">
                  <a:buNone/>
                </a:pPr>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200" y="1825624"/>
                <a:ext cx="10515600" cy="4351338"/>
              </a:xfrm>
              <a:blipFill rotWithShape="0">
                <a:blip r:embed="rId2" cstate="print"/>
                <a:stretch>
                  <a:fillRect l="-1043" t="-224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14</a:t>
            </a:fld>
            <a:endParaRPr lang="de-DE" dirty="0"/>
          </a:p>
        </p:txBody>
      </p:sp>
    </p:spTree>
    <p:extLst>
      <p:ext uri="{BB962C8B-B14F-4D97-AF65-F5344CB8AC3E}">
        <p14:creationId xmlns:p14="http://schemas.microsoft.com/office/powerpoint/2010/main" val="1795565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200" y="1825624"/>
                <a:ext cx="10515600" cy="4351338"/>
              </a:xfrm>
            </p:spPr>
            <p:txBody>
              <a:bodyPr>
                <a:normAutofit/>
              </a:bodyPr>
              <a:lstStyle/>
              <a:p>
                <a:r>
                  <a:rPr lang="de-DE" dirty="0" smtClean="0"/>
                  <a:t>Netztyp</a:t>
                </a:r>
              </a:p>
              <a:p>
                <a:pPr lvl="1"/>
                <a:r>
                  <a:rPr lang="de-DE" dirty="0" smtClean="0"/>
                  <a:t>Test auf linearer Separierbarkeit:</a:t>
                </a:r>
              </a:p>
              <a:p>
                <a:pPr lvl="1"/>
                <a:endParaRPr lang="de-DE" dirty="0"/>
              </a:p>
              <a:p>
                <a:pPr lvl="1"/>
                <a:endParaRPr lang="de-DE" dirty="0" smtClean="0"/>
              </a:p>
              <a:p>
                <a:pPr lvl="1"/>
                <a:endParaRPr lang="de-DE" dirty="0"/>
              </a:p>
              <a:p>
                <a:pPr lvl="1"/>
                <a:endParaRPr lang="de-DE" dirty="0" smtClean="0"/>
              </a:p>
              <a:p>
                <a:pPr lvl="1"/>
                <a:endParaRPr lang="de-DE" dirty="0"/>
              </a:p>
              <a:p>
                <a:pPr lvl="1"/>
                <a:endParaRPr lang="de-DE" dirty="0" smtClean="0"/>
              </a:p>
              <a:p>
                <a:pPr lvl="1"/>
                <a:endParaRPr lang="de-DE" dirty="0"/>
              </a:p>
              <a:p>
                <a:pPr lvl="1"/>
                <a:r>
                  <a:rPr lang="de-DE" dirty="0" smtClean="0"/>
                  <a:t>Perzeptron konvergiert nicht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 Börsenkurs nicht linear separabel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dirty="0" smtClean="0"/>
                  <a:t> einlagige neuronale Netze nicht zur Prognose des Börsenkurses geeignet. </a:t>
                </a:r>
              </a:p>
              <a:p>
                <a:pPr lvl="1"/>
                <a:endParaRPr lang="de-DE" dirty="0"/>
              </a:p>
              <a:p>
                <a:pPr marL="457200" lvl="1" indent="0">
                  <a:buNone/>
                </a:pPr>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200" y="1825624"/>
                <a:ext cx="10515600" cy="4351338"/>
              </a:xfrm>
              <a:blipFill rotWithShape="0">
                <a:blip r:embed="rId2" cstate="print"/>
                <a:stretch>
                  <a:fillRect l="-1043" t="-2241" r="-290" b="-294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15</a:t>
            </a:fld>
            <a:endParaRPr lang="de-DE" dirty="0"/>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4094" y="2563738"/>
            <a:ext cx="3276190" cy="2666667"/>
          </a:xfrm>
          <a:prstGeom prst="rect">
            <a:avLst/>
          </a:prstGeom>
        </p:spPr>
      </p:pic>
      <p:pic>
        <p:nvPicPr>
          <p:cNvPr id="8" name="Grafik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1376" y="2482941"/>
            <a:ext cx="3075574" cy="2828260"/>
          </a:xfrm>
          <a:prstGeom prst="rect">
            <a:avLst/>
          </a:prstGeom>
        </p:spPr>
      </p:pic>
    </p:spTree>
    <p:extLst>
      <p:ext uri="{BB962C8B-B14F-4D97-AF65-F5344CB8AC3E}">
        <p14:creationId xmlns:p14="http://schemas.microsoft.com/office/powerpoint/2010/main" val="403458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a:xfrm>
            <a:off x="838200" y="1825624"/>
            <a:ext cx="10515600" cy="4351338"/>
          </a:xfrm>
        </p:spPr>
        <p:txBody>
          <a:bodyPr/>
          <a:lstStyle/>
          <a:p>
            <a:r>
              <a:rPr lang="de-DE" dirty="0" smtClean="0"/>
              <a:t>Netztyp</a:t>
            </a:r>
          </a:p>
          <a:p>
            <a:endParaRPr lang="de-DE" dirty="0"/>
          </a:p>
          <a:p>
            <a:endParaRPr lang="de-DE" dirty="0" smtClean="0"/>
          </a:p>
          <a:p>
            <a:endParaRPr lang="de-DE" dirty="0"/>
          </a:p>
          <a:p>
            <a:endParaRPr lang="de-DE" dirty="0" smtClean="0"/>
          </a:p>
          <a:p>
            <a:pPr lvl="1"/>
            <a:endParaRPr lang="de-DE" dirty="0" smtClean="0"/>
          </a:p>
          <a:p>
            <a:pPr lvl="1"/>
            <a:r>
              <a:rPr lang="de-DE" dirty="0" smtClean="0"/>
              <a:t>Ist </a:t>
            </a:r>
            <a:r>
              <a:rPr lang="de-DE" dirty="0"/>
              <a:t>ein Multylayerperzeptron zur Vorhersage von Börsenprognosen geeignet?</a:t>
            </a:r>
          </a:p>
          <a:p>
            <a:pPr lvl="2"/>
            <a:r>
              <a:rPr lang="de-DE" dirty="0"/>
              <a:t>Theorem von Komolgorov</a:t>
            </a:r>
          </a:p>
          <a:p>
            <a:pPr marL="0" indent="0">
              <a:buNone/>
            </a:pPr>
            <a:r>
              <a:rPr lang="de-DE" dirty="0" smtClean="0"/>
              <a:t> </a:t>
            </a:r>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16</a:t>
            </a:fld>
            <a:endParaRPr lang="de-DE" dirty="0"/>
          </a:p>
        </p:txBody>
      </p:sp>
      <p:graphicFrame>
        <p:nvGraphicFramePr>
          <p:cNvPr id="19" name="Tabelle 18"/>
          <p:cNvGraphicFramePr>
            <a:graphicFrameLocks noGrp="1"/>
          </p:cNvGraphicFramePr>
          <p:nvPr>
            <p:extLst>
              <p:ext uri="{D42A27DB-BD31-4B8C-83A1-F6EECF244321}">
                <p14:modId xmlns:p14="http://schemas.microsoft.com/office/powerpoint/2010/main" val="2953860886"/>
              </p:ext>
            </p:extLst>
          </p:nvPr>
        </p:nvGraphicFramePr>
        <p:xfrm>
          <a:off x="838200" y="2546981"/>
          <a:ext cx="4035973" cy="1854200"/>
        </p:xfrm>
        <a:graphic>
          <a:graphicData uri="http://schemas.openxmlformats.org/drawingml/2006/table">
            <a:tbl>
              <a:tblPr firstRow="1" bandRow="1">
                <a:tableStyleId>{2D5ABB26-0587-4C30-8999-92F81FD0307C}</a:tableStyleId>
              </a:tblPr>
              <a:tblGrid>
                <a:gridCol w="4035973"/>
              </a:tblGrid>
              <a:tr h="370840">
                <a:tc>
                  <a:txBody>
                    <a:bodyPr/>
                    <a:lstStyle/>
                    <a:p>
                      <a:pPr algn="ctr"/>
                      <a:r>
                        <a:rPr lang="de-DE" b="1" dirty="0" smtClean="0"/>
                        <a:t>Heteroassoziative</a:t>
                      </a:r>
                      <a:r>
                        <a:rPr lang="de-DE" b="1" baseline="0" dirty="0" smtClean="0"/>
                        <a:t> Netze</a:t>
                      </a:r>
                      <a:endParaRPr lang="de-DE"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Multilayerperzeptron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0" name="Rechteck 19"/>
          <p:cNvSpPr/>
          <p:nvPr/>
        </p:nvSpPr>
        <p:spPr>
          <a:xfrm>
            <a:off x="838200" y="4026578"/>
            <a:ext cx="4035973" cy="396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70538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Netztyp</a:t>
            </a:r>
          </a:p>
          <a:p>
            <a:pPr lvl="1"/>
            <a:r>
              <a:rPr lang="de-DE" dirty="0" smtClean="0"/>
              <a:t>Ist ein Multilayerperzeptron zur Vorhersage von Börsenprognosen geeignet?</a:t>
            </a:r>
          </a:p>
          <a:p>
            <a:pPr lvl="2"/>
            <a:r>
              <a:rPr lang="de-DE" dirty="0" smtClean="0"/>
              <a:t>Theorem von Komolgorov:</a:t>
            </a:r>
          </a:p>
          <a:p>
            <a:pPr marL="457200" lvl="1" indent="0">
              <a:buNone/>
            </a:pPr>
            <a:r>
              <a:rPr lang="de-DE" sz="2400" dirty="0" smtClean="0"/>
              <a:t>	</a:t>
            </a:r>
            <a:r>
              <a:rPr lang="de-DE" sz="2000" dirty="0" smtClean="0"/>
              <a:t>    „Mit Hilfe eines dreischichtigen neuronalen Netzes lassen sich Funktionen</a:t>
            </a:r>
          </a:p>
          <a:p>
            <a:pPr marL="457200" lvl="1" indent="0">
              <a:buNone/>
            </a:pPr>
            <a:r>
              <a:rPr lang="de-DE" sz="2000" dirty="0"/>
              <a:t> </a:t>
            </a:r>
            <a:r>
              <a:rPr lang="de-DE" sz="2000" dirty="0" smtClean="0"/>
              <a:t>            beliebig genau approximieren.“</a:t>
            </a:r>
            <a:endParaRPr lang="de-DE" sz="2800" dirty="0" smtClean="0"/>
          </a:p>
          <a:p>
            <a:pPr lvl="2"/>
            <a:r>
              <a:rPr lang="de-DE" dirty="0" smtClean="0"/>
              <a:t>Ein Multilayerperzeptron ist also ein universeller Approximator.</a:t>
            </a:r>
            <a:endParaRPr lang="de-DE" dirty="0"/>
          </a:p>
          <a:p>
            <a:pPr marL="914400" lvl="2" indent="0">
              <a:buNone/>
            </a:pPr>
            <a:endParaRPr lang="de-DE" sz="2800" dirty="0" smtClean="0"/>
          </a:p>
          <a:p>
            <a:r>
              <a:rPr lang="de-DE" dirty="0" smtClean="0"/>
              <a:t>Fazit: Multilayerperzeptron geeignet.</a:t>
            </a:r>
            <a:endParaRPr lang="de-DE" sz="2400" dirty="0" smtClean="0"/>
          </a:p>
          <a:p>
            <a:pPr marL="914400" lvl="2" indent="0">
              <a:buNone/>
            </a:pPr>
            <a:endParaRPr lang="de-DE" sz="2800" dirty="0"/>
          </a:p>
          <a:p>
            <a:pPr marL="914400" lvl="2"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17</a:t>
            </a:fld>
            <a:endParaRPr lang="de-DE" dirty="0"/>
          </a:p>
        </p:txBody>
      </p:sp>
    </p:spTree>
    <p:extLst>
      <p:ext uri="{BB962C8B-B14F-4D97-AF65-F5344CB8AC3E}">
        <p14:creationId xmlns:p14="http://schemas.microsoft.com/office/powerpoint/2010/main" val="25599323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Topologie</a:t>
                </a:r>
              </a:p>
              <a:p>
                <a:pPr lvl="1"/>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𝐾</m:t>
                        </m:r>
                      </m:e>
                      <m:sub>
                        <m:r>
                          <a:rPr lang="de-DE" b="0" i="1" smtClean="0">
                            <a:latin typeface="Cambria Math" panose="02040503050406030204" pitchFamily="18" charset="0"/>
                          </a:rPr>
                          <m:t>𝑖</m:t>
                        </m:r>
                      </m:sub>
                    </m:sSub>
                  </m:oMath>
                </a14:m>
                <a:r>
                  <a:rPr lang="de-DE" dirty="0" smtClean="0"/>
                  <a:t> = Börsenkurs </a:t>
                </a:r>
                <a:r>
                  <a:rPr lang="de-DE" dirty="0"/>
                  <a:t> </a:t>
                </a:r>
                <a:r>
                  <a:rPr lang="de-DE" dirty="0" smtClean="0"/>
                  <a:t>am Tag </a:t>
                </a:r>
                <a14:m>
                  <m:oMath xmlns:m="http://schemas.openxmlformats.org/officeDocument/2006/math">
                    <m:r>
                      <a:rPr lang="de-DE" b="0" i="1" smtClean="0">
                        <a:latin typeface="Cambria Math" panose="02040503050406030204" pitchFamily="18" charset="0"/>
                      </a:rPr>
                      <m:t>𝑖</m:t>
                    </m:r>
                  </m:oMath>
                </a14:m>
                <a:r>
                  <a:rPr lang="de-DE" dirty="0" smtClean="0"/>
                  <a:t>.</a:t>
                </a:r>
              </a:p>
              <a:p>
                <a:pPr lvl="1"/>
                <a:r>
                  <a:rPr lang="de-DE" dirty="0" smtClean="0"/>
                  <a:t>Ein Vektor </a:t>
                </a:r>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a:rPr>
                          <m:t>𝑉</m:t>
                        </m:r>
                      </m:e>
                      <m:sub>
                        <m:r>
                          <a:rPr lang="de-DE" b="0" i="1" smtClean="0">
                            <a:latin typeface="Cambria Math"/>
                          </a:rPr>
                          <m:t>𝑖</m:t>
                        </m:r>
                      </m:sub>
                    </m:sSub>
                  </m:oMath>
                </a14:m>
                <a:r>
                  <a:rPr lang="de-DE" dirty="0" smtClean="0"/>
                  <a:t> </a:t>
                </a:r>
                <a14:m>
                  <m:oMath xmlns:m="http://schemas.openxmlformats.org/officeDocument/2006/math">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𝐾</m:t>
                        </m:r>
                      </m:e>
                      <m:sub>
                        <m:r>
                          <a:rPr lang="de-DE" i="1">
                            <a:latin typeface="Cambria Math" panose="02040503050406030204" pitchFamily="18" charset="0"/>
                          </a:rPr>
                          <m:t>𝑖</m:t>
                        </m:r>
                        <m:r>
                          <a:rPr lang="de-DE" b="0" i="1" smtClean="0">
                            <a:latin typeface="Cambria Math" panose="02040503050406030204" pitchFamily="18" charset="0"/>
                          </a:rPr>
                          <m:t>−3</m:t>
                        </m:r>
                      </m:sub>
                    </m:sSub>
                  </m:oMath>
                </a14:m>
                <a:r>
                  <a:rPr lang="de-DE" dirty="0" smtClean="0"/>
                  <a: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𝐾</m:t>
                        </m:r>
                      </m:e>
                      <m:sub>
                        <m:r>
                          <a:rPr lang="de-DE" i="1">
                            <a:latin typeface="Cambria Math" panose="02040503050406030204" pitchFamily="18" charset="0"/>
                          </a:rPr>
                          <m:t>𝑖</m:t>
                        </m:r>
                        <m:r>
                          <a:rPr lang="de-DE" b="0" i="1" smtClean="0">
                            <a:latin typeface="Cambria Math" panose="02040503050406030204" pitchFamily="18" charset="0"/>
                          </a:rPr>
                          <m:t>−2</m:t>
                        </m:r>
                      </m:sub>
                    </m:sSub>
                  </m:oMath>
                </a14:m>
                <a:r>
                  <a:rPr lang="de-DE" dirty="0" smtClean="0"/>
                  <a:t>,</a:t>
                </a:r>
                <a:r>
                  <a:rPr lang="de-DE" dirty="0"/>
                  <a: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𝐾</m:t>
                        </m:r>
                      </m:e>
                      <m:sub>
                        <m:r>
                          <a:rPr lang="de-DE" i="1">
                            <a:latin typeface="Cambria Math" panose="02040503050406030204" pitchFamily="18" charset="0"/>
                          </a:rPr>
                          <m:t>𝑖</m:t>
                        </m:r>
                        <m:r>
                          <a:rPr lang="de-DE" b="0" i="1" smtClean="0">
                            <a:latin typeface="Cambria Math" panose="02040503050406030204" pitchFamily="18" charset="0"/>
                          </a:rPr>
                          <m:t>−1</m:t>
                        </m:r>
                      </m:sub>
                    </m:sSub>
                  </m:oMath>
                </a14:m>
                <a:r>
                  <a:rPr lang="de-DE" dirty="0" smtClean="0"/>
                  <a:t>,</a:t>
                </a:r>
                <a:r>
                  <a:rPr lang="de-DE" dirty="0"/>
                  <a: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𝐾</m:t>
                        </m:r>
                      </m:e>
                      <m:sub>
                        <m:r>
                          <a:rPr lang="de-DE" i="1">
                            <a:latin typeface="Cambria Math" panose="02040503050406030204" pitchFamily="18" charset="0"/>
                          </a:rPr>
                          <m:t>𝑖</m:t>
                        </m:r>
                      </m:sub>
                    </m:sSub>
                    <m:r>
                      <a:rPr lang="de-DE" b="0" i="1" smtClean="0">
                        <a:latin typeface="Cambria Math" panose="02040503050406030204" pitchFamily="18" charset="0"/>
                      </a:rPr>
                      <m:t>) </m:t>
                    </m:r>
                  </m:oMath>
                </a14:m>
                <a:r>
                  <a:rPr lang="de-DE" dirty="0" smtClean="0"/>
                  <a:t>der Länge 4 als Input.</a:t>
                </a:r>
              </a:p>
              <a:p>
                <a:pPr lvl="1"/>
                <a:r>
                  <a:rPr lang="de-DE" dirty="0" smtClean="0"/>
                  <a:t>Ein Skalarwert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𝐾</m:t>
                        </m:r>
                      </m:e>
                      <m:sub>
                        <m:r>
                          <a:rPr lang="de-DE" i="1">
                            <a:latin typeface="Cambria Math" panose="02040503050406030204" pitchFamily="18" charset="0"/>
                          </a:rPr>
                          <m:t>𝑖</m:t>
                        </m:r>
                        <m:r>
                          <a:rPr lang="de-DE" b="0" i="1" smtClean="0">
                            <a:latin typeface="Cambria Math" panose="02040503050406030204" pitchFamily="18" charset="0"/>
                          </a:rPr>
                          <m:t>+1</m:t>
                        </m:r>
                      </m:sub>
                    </m:sSub>
                  </m:oMath>
                </a14:m>
                <a:r>
                  <a:rPr lang="de-DE" dirty="0" smtClean="0"/>
                  <a:t> als Output.</a:t>
                </a:r>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2"/>
                <a:stretch>
                  <a:fillRect l="-1043" t="-224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18</a:t>
            </a:fld>
            <a:endParaRPr lang="de-DE" dirty="0"/>
          </a:p>
        </p:txBody>
      </p:sp>
    </p:spTree>
    <p:extLst>
      <p:ext uri="{BB962C8B-B14F-4D97-AF65-F5344CB8AC3E}">
        <p14:creationId xmlns:p14="http://schemas.microsoft.com/office/powerpoint/2010/main" val="3440681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dirty="0" smtClean="0"/>
              <a:t>Inhaltsverzeichnis</a:t>
            </a:r>
            <a:endParaRPr lang="de-DE" b="1" dirty="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420869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p:txBody>
          <a:bodyPr/>
          <a:lstStyle/>
          <a:p>
            <a:r>
              <a:rPr lang="de-DE" dirty="0" smtClean="0"/>
              <a:t>Topologie</a:t>
            </a:r>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19</a:t>
            </a:fld>
            <a:endParaRPr lang="de-DE" dirty="0"/>
          </a:p>
        </p:txBody>
      </p:sp>
      <p:pic>
        <p:nvPicPr>
          <p:cNvPr id="9" name="Grafik 8"/>
          <p:cNvPicPr>
            <a:picLocks noChangeAspect="1"/>
          </p:cNvPicPr>
          <p:nvPr/>
        </p:nvPicPr>
        <p:blipFill>
          <a:blip r:embed="rId2" cstate="print"/>
          <a:stretch>
            <a:fillRect/>
          </a:stretch>
        </p:blipFill>
        <p:spPr>
          <a:xfrm>
            <a:off x="3296748" y="2212704"/>
            <a:ext cx="6021121" cy="3964260"/>
          </a:xfrm>
          <a:prstGeom prst="rect">
            <a:avLst/>
          </a:prstGeom>
        </p:spPr>
      </p:pic>
    </p:spTree>
    <p:extLst>
      <p:ext uri="{BB962C8B-B14F-4D97-AF65-F5344CB8AC3E}">
        <p14:creationId xmlns:p14="http://schemas.microsoft.com/office/powerpoint/2010/main" val="2237393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p:txBody>
          <a:bodyPr/>
          <a:lstStyle/>
          <a:p>
            <a:r>
              <a:rPr lang="de-DE" dirty="0" smtClean="0"/>
              <a:t>Topologie</a:t>
            </a:r>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20</a:t>
            </a:fld>
            <a:endParaRPr lang="de-DE" dirty="0"/>
          </a:p>
        </p:txBody>
      </p:sp>
      <p:pic>
        <p:nvPicPr>
          <p:cNvPr id="8" name="Grafik 7"/>
          <p:cNvPicPr>
            <a:picLocks noChangeAspect="1"/>
          </p:cNvPicPr>
          <p:nvPr/>
        </p:nvPicPr>
        <p:blipFill>
          <a:blip r:embed="rId2" cstate="print"/>
          <a:stretch>
            <a:fillRect/>
          </a:stretch>
        </p:blipFill>
        <p:spPr>
          <a:xfrm>
            <a:off x="3296748" y="2212704"/>
            <a:ext cx="6021121" cy="3964260"/>
          </a:xfrm>
          <a:prstGeom prst="rect">
            <a:avLst/>
          </a:prstGeom>
        </p:spPr>
      </p:pic>
      <p:sp>
        <p:nvSpPr>
          <p:cNvPr id="7" name="Rechteck 6"/>
          <p:cNvSpPr/>
          <p:nvPr/>
        </p:nvSpPr>
        <p:spPr>
          <a:xfrm>
            <a:off x="3515709" y="3547241"/>
            <a:ext cx="5760000" cy="127700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98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normAutofit/>
              </a:bodyPr>
              <a:lstStyle/>
              <a:p>
                <a:r>
                  <a:rPr lang="de-DE" dirty="0" smtClean="0"/>
                  <a:t>Topologie</a:t>
                </a:r>
              </a:p>
              <a:p>
                <a:pPr lvl="1"/>
                <a:r>
                  <a:rPr lang="de-DE" dirty="0" smtClean="0"/>
                  <a:t>Richtlinien zur Dimensionierung der Zwischenschicht:</a:t>
                </a:r>
              </a:p>
              <a:p>
                <a:pPr lvl="2"/>
                <a:r>
                  <a:rPr lang="de-DE" dirty="0" smtClean="0"/>
                  <a:t>Nicht zu viele Neuronen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dirty="0" smtClean="0"/>
                  <a:t> Overfitting vermeiden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dirty="0" smtClean="0"/>
                  <a:t> mangelnde Gen-F.   </a:t>
                </a:r>
              </a:p>
              <a:p>
                <a:pPr lvl="2"/>
                <a:r>
                  <a:rPr lang="de-DE" dirty="0" smtClean="0"/>
                  <a:t>Nicht zu wenig Neuronen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 Regelsatz kann nicht abgespeichert werden.</a:t>
                </a:r>
              </a:p>
              <a:p>
                <a:pPr lvl="2"/>
                <a:r>
                  <a:rPr lang="de-DE" dirty="0" smtClean="0"/>
                  <a:t>Faustregel zur Ermittlung einer Obergrenze:</a:t>
                </a:r>
              </a:p>
              <a:p>
                <a:pPr marL="914400" lvl="2" indent="0">
                  <a:buNone/>
                </a:pPr>
                <a:endParaRPr lang="de-DE" dirty="0" smtClean="0"/>
              </a:p>
              <a:p>
                <a:pPr marL="914400" lvl="2" indent="0">
                  <a:buNone/>
                </a:pPr>
                <a14:m>
                  <m:oMathPara xmlns:m="http://schemas.openxmlformats.org/officeDocument/2006/math">
                    <m:oMathParaPr>
                      <m:jc m:val="centerGroup"/>
                    </m:oMathParaPr>
                    <m:oMath xmlns:m="http://schemas.openxmlformats.org/officeDocument/2006/math">
                      <m:r>
                        <a:rPr lang="de-DE" b="0" i="1" smtClean="0">
                          <a:solidFill>
                            <a:srgbClr val="FF0000"/>
                          </a:solidFill>
                          <a:latin typeface="Cambria Math" panose="02040503050406030204" pitchFamily="18" charset="0"/>
                        </a:rPr>
                        <m:t>h</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solidFill>
                                <a:srgbClr val="FF0000"/>
                              </a:solidFill>
                              <a:latin typeface="Cambria Math" panose="02040503050406030204" pitchFamily="18" charset="0"/>
                            </a:rPr>
                            <m:t>𝐴𝑛𝑧𝑎h𝑙</m:t>
                          </m:r>
                          <m:r>
                            <a:rPr lang="de-DE" b="0" i="1" smtClean="0">
                              <a:solidFill>
                                <a:srgbClr val="FF0000"/>
                              </a:solidFill>
                              <a:latin typeface="Cambria Math" panose="02040503050406030204" pitchFamily="18" charset="0"/>
                            </a:rPr>
                            <m:t> </m:t>
                          </m:r>
                          <m:r>
                            <a:rPr lang="de-DE" b="0" i="1" smtClean="0">
                              <a:solidFill>
                                <a:srgbClr val="FF0000"/>
                              </a:solidFill>
                              <a:latin typeface="Cambria Math" panose="02040503050406030204" pitchFamily="18" charset="0"/>
                            </a:rPr>
                            <m:t>𝑇𝑟𝑎𝑖𝑛𝑖𝑛𝑔𝑠𝑑𝑎𝑡𝑒𝑛</m:t>
                          </m:r>
                        </m:num>
                        <m:den>
                          <m:r>
                            <a:rPr lang="de-DE" b="0" i="1" smtClean="0">
                              <a:latin typeface="Cambria Math" panose="02040503050406030204" pitchFamily="18" charset="0"/>
                            </a:rPr>
                            <m:t>10∗(</m:t>
                          </m:r>
                          <m:r>
                            <a:rPr lang="de-DE" b="0" i="1" smtClean="0">
                              <a:latin typeface="Cambria Math" panose="02040503050406030204" pitchFamily="18" charset="0"/>
                            </a:rPr>
                            <m:t>𝑚</m:t>
                          </m:r>
                          <m:r>
                            <a:rPr lang="de-DE" b="0" i="1" smtClean="0">
                              <a:latin typeface="Cambria Math" panose="02040503050406030204" pitchFamily="18" charset="0"/>
                            </a:rPr>
                            <m:t>+</m:t>
                          </m:r>
                          <m:r>
                            <a:rPr lang="de-DE" b="0" i="1" smtClean="0">
                              <a:latin typeface="Cambria Math" panose="02040503050406030204" pitchFamily="18" charset="0"/>
                            </a:rPr>
                            <m:t>𝑛</m:t>
                          </m:r>
                          <m:r>
                            <a:rPr lang="de-DE" b="0" i="1" smtClean="0">
                              <a:latin typeface="Cambria Math" panose="02040503050406030204" pitchFamily="18" charset="0"/>
                            </a:rPr>
                            <m:t>)</m:t>
                          </m:r>
                        </m:den>
                      </m:f>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700</m:t>
                          </m:r>
                        </m:num>
                        <m:den>
                          <m:r>
                            <a:rPr lang="de-DE" b="0" i="1" smtClean="0">
                              <a:latin typeface="Cambria Math" panose="02040503050406030204" pitchFamily="18" charset="0"/>
                            </a:rPr>
                            <m:t>10∗(4+1)</m:t>
                          </m:r>
                        </m:den>
                      </m:f>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450</m:t>
                          </m:r>
                        </m:num>
                        <m:den>
                          <m:r>
                            <a:rPr lang="de-DE" b="0" i="1" smtClean="0">
                              <a:latin typeface="Cambria Math" panose="02040503050406030204" pitchFamily="18" charset="0"/>
                            </a:rPr>
                            <m:t>50</m:t>
                          </m:r>
                        </m:den>
                      </m:f>
                      <m:r>
                        <a:rPr lang="de-DE" b="0" i="1" smtClean="0">
                          <a:latin typeface="Cambria Math" panose="02040503050406030204" pitchFamily="18" charset="0"/>
                        </a:rPr>
                        <m:t>=9 </m:t>
                      </m:r>
                    </m:oMath>
                  </m:oMathPara>
                </a14:m>
                <a:endParaRPr lang="de-DE" dirty="0" smtClean="0"/>
              </a:p>
              <a:p>
                <a:pPr lvl="2"/>
                <a:endParaRPr lang="de-DE" dirty="0" smtClean="0"/>
              </a:p>
              <a:p>
                <a:pPr lvl="2"/>
                <a14:m>
                  <m:oMath xmlns:m="http://schemas.openxmlformats.org/officeDocument/2006/math">
                    <m:r>
                      <a:rPr lang="de-DE" b="0" i="1" smtClean="0">
                        <a:solidFill>
                          <a:srgbClr val="FF0000"/>
                        </a:solidFill>
                        <a:latin typeface="Cambria Math" panose="02040503050406030204" pitchFamily="18" charset="0"/>
                      </a:rPr>
                      <m:t>h</m:t>
                    </m:r>
                    <m:r>
                      <a:rPr lang="de-DE" b="0" i="1" smtClean="0">
                        <a:solidFill>
                          <a:srgbClr val="FF0000"/>
                        </a:solidFill>
                        <a:latin typeface="Cambria Math" panose="02040503050406030204" pitchFamily="18" charset="0"/>
                      </a:rPr>
                      <m:t>=</m:t>
                    </m:r>
                  </m:oMath>
                </a14:m>
                <a:r>
                  <a:rPr lang="de-DE" dirty="0" smtClean="0">
                    <a:solidFill>
                      <a:srgbClr val="FF0000"/>
                    </a:solidFill>
                  </a:rPr>
                  <a:t> Obergrenze für die Anzahl der Neuronen in der versteckten Schicht.</a:t>
                </a:r>
              </a:p>
              <a:p>
                <a:pPr lvl="2"/>
                <a:r>
                  <a:rPr lang="de-DE" dirty="0" smtClean="0"/>
                  <a:t>Es werden </a:t>
                </a:r>
                <a:r>
                  <a:rPr lang="de-DE" dirty="0" smtClean="0">
                    <a:solidFill>
                      <a:srgbClr val="FF0000"/>
                    </a:solidFill>
                  </a:rPr>
                  <a:t>450 Trainingsdaten </a:t>
                </a:r>
                <a:r>
                  <a:rPr lang="de-DE" dirty="0" smtClean="0"/>
                  <a:t>und 150 Testdaten verwendet. </a:t>
                </a:r>
              </a:p>
              <a:p>
                <a:pPr lvl="2"/>
                <a14:m>
                  <m:oMath xmlns:m="http://schemas.openxmlformats.org/officeDocument/2006/math">
                    <m:r>
                      <a:rPr lang="de-DE" b="0" i="1" smtClean="0">
                        <a:latin typeface="Cambria Math" panose="02040503050406030204" pitchFamily="18" charset="0"/>
                      </a:rPr>
                      <m:t>𝑚</m:t>
                    </m:r>
                    <m:r>
                      <a:rPr lang="de-DE" i="1">
                        <a:latin typeface="Cambria Math" panose="02040503050406030204" pitchFamily="18" charset="0"/>
                      </a:rPr>
                      <m:t>=</m:t>
                    </m:r>
                  </m:oMath>
                </a14:m>
                <a:r>
                  <a:rPr lang="de-DE" dirty="0" smtClean="0"/>
                  <a:t> Anzahl Inputneuronen; </a:t>
                </a:r>
                <a14:m>
                  <m:oMath xmlns:m="http://schemas.openxmlformats.org/officeDocument/2006/math">
                    <m:r>
                      <m:rPr>
                        <m:sty m:val="p"/>
                      </m:rPr>
                      <a:rPr lang="de-DE" b="0" i="0" smtClean="0">
                        <a:latin typeface="Cambria Math" panose="02040503050406030204" pitchFamily="18" charset="0"/>
                      </a:rPr>
                      <m:t>n</m:t>
                    </m:r>
                    <m:r>
                      <a:rPr lang="de-DE" b="0" i="0" smtClean="0">
                        <a:latin typeface="Cambria Math" panose="02040503050406030204" pitchFamily="18" charset="0"/>
                      </a:rPr>
                      <m:t> </m:t>
                    </m:r>
                    <m:r>
                      <a:rPr lang="de-DE" i="1" smtClean="0">
                        <a:latin typeface="Cambria Math" panose="02040503050406030204" pitchFamily="18" charset="0"/>
                      </a:rPr>
                      <m:t>=</m:t>
                    </m:r>
                  </m:oMath>
                </a14:m>
                <a:r>
                  <a:rPr lang="de-DE" dirty="0" smtClean="0"/>
                  <a:t> Anzahl Outpurneuronen.</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21</a:t>
            </a:fld>
            <a:endParaRPr lang="de-DE" dirty="0"/>
          </a:p>
        </p:txBody>
      </p:sp>
      <p:sp>
        <p:nvSpPr>
          <p:cNvPr id="7" name="Geschweifte Klammer rechts 6"/>
          <p:cNvSpPr/>
          <p:nvPr/>
        </p:nvSpPr>
        <p:spPr>
          <a:xfrm>
            <a:off x="9764828" y="2221074"/>
            <a:ext cx="593056" cy="3817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8" name="Textfeld 7"/>
          <p:cNvSpPr txBox="1"/>
          <p:nvPr/>
        </p:nvSpPr>
        <p:spPr>
          <a:xfrm>
            <a:off x="10336817" y="3806452"/>
            <a:ext cx="1910318" cy="646331"/>
          </a:xfrm>
          <a:prstGeom prst="rect">
            <a:avLst/>
          </a:prstGeom>
          <a:noFill/>
        </p:spPr>
        <p:txBody>
          <a:bodyPr wrap="square" rtlCol="0">
            <a:spAutoFit/>
          </a:bodyPr>
          <a:lstStyle/>
          <a:p>
            <a:r>
              <a:rPr lang="de-DE" dirty="0" smtClean="0"/>
              <a:t>Bieten nur einen Anhaltspunkt</a:t>
            </a:r>
            <a:endParaRPr lang="de-DE" dirty="0"/>
          </a:p>
        </p:txBody>
      </p:sp>
    </p:spTree>
    <p:extLst>
      <p:ext uri="{BB962C8B-B14F-4D97-AF65-F5344CB8AC3E}">
        <p14:creationId xmlns:p14="http://schemas.microsoft.com/office/powerpoint/2010/main" val="9174142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p:txBody>
          <a:bodyPr/>
          <a:lstStyle/>
          <a:p>
            <a:r>
              <a:rPr lang="de-DE" dirty="0" smtClean="0"/>
              <a:t>Topologie</a:t>
            </a:r>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22</a:t>
            </a:fld>
            <a:endParaRPr lang="de-DE" dirty="0"/>
          </a:p>
        </p:txBody>
      </p:sp>
      <p:pic>
        <p:nvPicPr>
          <p:cNvPr id="10" name="Grafik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4686" y="2212704"/>
            <a:ext cx="6025386" cy="3964259"/>
          </a:xfrm>
          <a:prstGeom prst="rect">
            <a:avLst/>
          </a:prstGeom>
        </p:spPr>
      </p:pic>
    </p:spTree>
    <p:extLst>
      <p:ext uri="{BB962C8B-B14F-4D97-AF65-F5344CB8AC3E}">
        <p14:creationId xmlns:p14="http://schemas.microsoft.com/office/powerpoint/2010/main" val="2036276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a:xfrm>
            <a:off x="838200" y="1889423"/>
            <a:ext cx="10515600" cy="4351338"/>
          </a:xfrm>
        </p:spPr>
        <p:txBody>
          <a:bodyPr>
            <a:normAutofit fontScale="70000" lnSpcReduction="20000"/>
          </a:bodyPr>
          <a:lstStyle/>
          <a:p>
            <a:r>
              <a:rPr lang="de-DE" sz="4000" dirty="0" smtClean="0"/>
              <a:t>Lernverfahren</a:t>
            </a:r>
          </a:p>
          <a:p>
            <a:pPr lvl="1"/>
            <a:r>
              <a:rPr lang="de-DE" sz="3400" dirty="0" smtClean="0"/>
              <a:t>Überwachtes Lernen</a:t>
            </a:r>
          </a:p>
          <a:p>
            <a:pPr lvl="2"/>
            <a:r>
              <a:rPr lang="de-DE" sz="2800" dirty="0" smtClean="0"/>
              <a:t>Eingabewerte bekannt</a:t>
            </a:r>
          </a:p>
          <a:p>
            <a:pPr lvl="2"/>
            <a:r>
              <a:rPr lang="de-DE" sz="2800" dirty="0" smtClean="0"/>
              <a:t>Erwartete Ausgabewerte bekannt</a:t>
            </a:r>
          </a:p>
          <a:p>
            <a:pPr lvl="2"/>
            <a:r>
              <a:rPr lang="de-DE" sz="2800" dirty="0" smtClean="0"/>
              <a:t>Tatsächlicher Wert wird mit erwarteten Ausgabewert verglichen.</a:t>
            </a:r>
          </a:p>
          <a:p>
            <a:pPr lvl="2"/>
            <a:r>
              <a:rPr lang="de-DE" sz="2800" dirty="0" smtClean="0"/>
              <a:t>Differenz wird gebildet und zum „trainieren“ des Netzes genutzt.</a:t>
            </a:r>
          </a:p>
          <a:p>
            <a:pPr marL="914400" lvl="2" indent="0">
              <a:buNone/>
            </a:pPr>
            <a:endParaRPr lang="de-DE" sz="1600" dirty="0" smtClean="0"/>
          </a:p>
          <a:p>
            <a:pPr lvl="1"/>
            <a:r>
              <a:rPr lang="de-DE" sz="3400" dirty="0" smtClean="0"/>
              <a:t>Bestärkendes Lernen</a:t>
            </a:r>
          </a:p>
          <a:p>
            <a:pPr lvl="2"/>
            <a:r>
              <a:rPr lang="de-DE" sz="3200" dirty="0" smtClean="0"/>
              <a:t>Ähnlich wie überwachtes Lernen. </a:t>
            </a:r>
            <a:endParaRPr lang="de-DE" sz="3000" dirty="0" smtClean="0"/>
          </a:p>
          <a:p>
            <a:pPr lvl="2"/>
            <a:r>
              <a:rPr lang="de-DE" sz="2800" dirty="0" smtClean="0"/>
              <a:t>Anwendbar, wenn keine Ausgabewerte zur Verfügung stehen.</a:t>
            </a:r>
          </a:p>
          <a:p>
            <a:pPr lvl="2"/>
            <a:r>
              <a:rPr lang="de-DE" sz="2800" dirty="0" smtClean="0"/>
              <a:t>Netz erhält nur Information ob richtig oder falsch und muss damit trainiert werden.</a:t>
            </a:r>
          </a:p>
          <a:p>
            <a:pPr lvl="2"/>
            <a:endParaRPr lang="de-DE" sz="1400" dirty="0" smtClean="0"/>
          </a:p>
          <a:p>
            <a:pPr lvl="1"/>
            <a:r>
              <a:rPr lang="de-DE" sz="3400" dirty="0" smtClean="0"/>
              <a:t>Nicht überwachtes Lernen</a:t>
            </a:r>
          </a:p>
          <a:p>
            <a:pPr lvl="2"/>
            <a:r>
              <a:rPr lang="de-DE" sz="2800" dirty="0" smtClean="0"/>
              <a:t>Sehr nah am biologischen Vorbild. </a:t>
            </a:r>
          </a:p>
          <a:p>
            <a:pPr lvl="2"/>
            <a:r>
              <a:rPr lang="de-DE" sz="2800" dirty="0" smtClean="0"/>
              <a:t>Das Neuronale Netz verändert sich entsprechend den Eingabemustern von selbst.</a:t>
            </a:r>
          </a:p>
          <a:p>
            <a:pPr marL="914400" lvl="2"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23</a:t>
            </a:fld>
            <a:endParaRPr lang="de-DE" dirty="0"/>
          </a:p>
        </p:txBody>
      </p:sp>
    </p:spTree>
    <p:extLst>
      <p:ext uri="{BB962C8B-B14F-4D97-AF65-F5344CB8AC3E}">
        <p14:creationId xmlns:p14="http://schemas.microsoft.com/office/powerpoint/2010/main" val="19650300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a:xfrm>
            <a:off x="838200" y="1889423"/>
            <a:ext cx="10515600" cy="4351338"/>
          </a:xfrm>
        </p:spPr>
        <p:txBody>
          <a:bodyPr>
            <a:normAutofit fontScale="70000" lnSpcReduction="20000"/>
          </a:bodyPr>
          <a:lstStyle/>
          <a:p>
            <a:r>
              <a:rPr lang="de-DE" sz="4000" dirty="0" smtClean="0"/>
              <a:t>Lernverfahren</a:t>
            </a:r>
          </a:p>
          <a:p>
            <a:pPr lvl="1"/>
            <a:r>
              <a:rPr lang="de-DE" sz="3400" dirty="0" smtClean="0"/>
              <a:t>Überwachtes Lernen</a:t>
            </a:r>
          </a:p>
          <a:p>
            <a:pPr lvl="2"/>
            <a:r>
              <a:rPr lang="de-DE" sz="2800" dirty="0" smtClean="0"/>
              <a:t>Eingabewerte bekannt</a:t>
            </a:r>
          </a:p>
          <a:p>
            <a:pPr lvl="2"/>
            <a:r>
              <a:rPr lang="de-DE" sz="2800" dirty="0" smtClean="0"/>
              <a:t>Erwartete Ausgabewerte bekannt</a:t>
            </a:r>
          </a:p>
          <a:p>
            <a:pPr lvl="2"/>
            <a:r>
              <a:rPr lang="de-DE" sz="2800" dirty="0" smtClean="0"/>
              <a:t>Tatsächlicher Wert wird mit erwarteten Ausgabewert verglichen.</a:t>
            </a:r>
          </a:p>
          <a:p>
            <a:pPr lvl="2"/>
            <a:r>
              <a:rPr lang="de-DE" sz="2800" dirty="0"/>
              <a:t>Differenz wird gebildet und zum „trainieren“ des Netzes genutzt</a:t>
            </a:r>
            <a:r>
              <a:rPr lang="de-DE" sz="2800" dirty="0" smtClean="0"/>
              <a:t>.</a:t>
            </a:r>
          </a:p>
          <a:p>
            <a:pPr lvl="2"/>
            <a:endParaRPr lang="de-DE" sz="1600" dirty="0"/>
          </a:p>
          <a:p>
            <a:pPr lvl="1"/>
            <a:r>
              <a:rPr lang="de-DE" sz="3400" dirty="0" smtClean="0"/>
              <a:t>Bestärkendes Lernen</a:t>
            </a:r>
          </a:p>
          <a:p>
            <a:pPr lvl="2"/>
            <a:r>
              <a:rPr lang="de-DE" sz="3200" dirty="0" smtClean="0"/>
              <a:t>Ähnlich wie überwachtes Lernen. </a:t>
            </a:r>
            <a:endParaRPr lang="de-DE" sz="3000" dirty="0" smtClean="0"/>
          </a:p>
          <a:p>
            <a:pPr lvl="2"/>
            <a:r>
              <a:rPr lang="de-DE" sz="2800" dirty="0" smtClean="0"/>
              <a:t>Anwendbar, wenn keine Ausgabewerte zur Verfügung stehen.</a:t>
            </a:r>
          </a:p>
          <a:p>
            <a:pPr lvl="2"/>
            <a:r>
              <a:rPr lang="de-DE" sz="2800" dirty="0" smtClean="0"/>
              <a:t>Netz erhält nur Information ob richtig oder falsch und muss damit trainiert werden.</a:t>
            </a:r>
          </a:p>
          <a:p>
            <a:pPr lvl="2"/>
            <a:endParaRPr lang="de-DE" sz="1400" dirty="0" smtClean="0"/>
          </a:p>
          <a:p>
            <a:pPr lvl="1"/>
            <a:r>
              <a:rPr lang="de-DE" sz="3400" dirty="0" smtClean="0"/>
              <a:t>Nicht überwachtes Lernen</a:t>
            </a:r>
          </a:p>
          <a:p>
            <a:pPr lvl="2"/>
            <a:r>
              <a:rPr lang="de-DE" sz="2800" dirty="0" smtClean="0"/>
              <a:t>Sehr nah am biologischen Vorbild. </a:t>
            </a:r>
          </a:p>
          <a:p>
            <a:pPr lvl="2"/>
            <a:r>
              <a:rPr lang="de-DE" sz="2800" dirty="0" smtClean="0"/>
              <a:t>Das Neuronale Netz verändert sich entsprechend den Eingabemustern von selbst.</a:t>
            </a:r>
          </a:p>
          <a:p>
            <a:pPr marL="914400" lvl="2"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24</a:t>
            </a:fld>
            <a:endParaRPr lang="de-DE" dirty="0"/>
          </a:p>
        </p:txBody>
      </p:sp>
      <p:sp>
        <p:nvSpPr>
          <p:cNvPr id="7" name="Rechteck 6"/>
          <p:cNvSpPr/>
          <p:nvPr/>
        </p:nvSpPr>
        <p:spPr>
          <a:xfrm>
            <a:off x="560439" y="1710813"/>
            <a:ext cx="10530348" cy="2079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n w="19050">
                <a:solidFill>
                  <a:schemeClr val="bg2">
                    <a:lumMod val="75000"/>
                  </a:schemeClr>
                </a:solidFill>
              </a:ln>
              <a:noFill/>
            </a:endParaRPr>
          </a:p>
        </p:txBody>
      </p:sp>
    </p:spTree>
    <p:extLst>
      <p:ext uri="{BB962C8B-B14F-4D97-AF65-F5344CB8AC3E}">
        <p14:creationId xmlns:p14="http://schemas.microsoft.com/office/powerpoint/2010/main" val="27741529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200" y="1889423"/>
                <a:ext cx="10515600" cy="4351338"/>
              </a:xfrm>
            </p:spPr>
            <p:txBody>
              <a:bodyPr>
                <a:normAutofit fontScale="92500" lnSpcReduction="20000"/>
              </a:bodyPr>
              <a:lstStyle/>
              <a:p>
                <a:r>
                  <a:rPr lang="de-DE" sz="3000" dirty="0" smtClean="0"/>
                  <a:t>Lernverfahren</a:t>
                </a:r>
              </a:p>
              <a:p>
                <a:pPr lvl="1"/>
                <a:r>
                  <a:rPr lang="de-DE" sz="2600" dirty="0" smtClean="0"/>
                  <a:t>Überwachtes Lernen</a:t>
                </a:r>
              </a:p>
              <a:p>
                <a:pPr lvl="2"/>
                <a:r>
                  <a:rPr lang="de-DE" sz="2200" dirty="0" smtClean="0"/>
                  <a:t>Eingabewerte bekannt  </a:t>
                </a:r>
              </a:p>
              <a:p>
                <a:pPr lvl="2"/>
                <a:r>
                  <a:rPr lang="de-DE" sz="2200" dirty="0" smtClean="0"/>
                  <a:t>Erwartete Ausgabewerte bekannt</a:t>
                </a:r>
              </a:p>
              <a:p>
                <a:pPr lvl="2"/>
                <a:r>
                  <a:rPr lang="de-DE" sz="2200" dirty="0" smtClean="0"/>
                  <a:t>Tatsächlicher Wert wird mit erwarteten Ausgabewert verglichen.</a:t>
                </a:r>
              </a:p>
              <a:p>
                <a:pPr lvl="2"/>
                <a:r>
                  <a:rPr lang="de-DE" sz="2200" u="sng" dirty="0"/>
                  <a:t>Differenz wird gebildet und zum „trainieren“ des Netzes genutzt</a:t>
                </a:r>
                <a:r>
                  <a:rPr lang="de-DE" sz="2200" u="sng" dirty="0" smtClean="0"/>
                  <a:t>.  </a:t>
                </a:r>
                <a14:m>
                  <m:oMath xmlns:m="http://schemas.openxmlformats.org/officeDocument/2006/math">
                    <m:r>
                      <a:rPr lang="de-DE" sz="2200" i="0" u="sng" smtClean="0">
                        <a:latin typeface="Cambria Math" panose="02040503050406030204" pitchFamily="18" charset="0"/>
                        <a:ea typeface="Cambria Math" panose="02040503050406030204" pitchFamily="18" charset="0"/>
                      </a:rPr>
                      <m:t>→</m:t>
                    </m:r>
                  </m:oMath>
                </a14:m>
                <a:r>
                  <a:rPr lang="de-DE" sz="2200" u="sng" dirty="0" smtClean="0"/>
                  <a:t> MSE</a:t>
                </a:r>
                <a:endParaRPr lang="de-DE" sz="2200" u="sng" dirty="0"/>
              </a:p>
              <a:p>
                <a:pPr marL="914400" lvl="2" indent="0">
                  <a:buNone/>
                </a:pPr>
                <a:endParaRPr lang="de-DE" dirty="0"/>
              </a:p>
              <a:p>
                <a:pPr lvl="1"/>
                <a:r>
                  <a:rPr lang="de-DE" sz="2600" dirty="0" smtClean="0"/>
                  <a:t>MSE - Funktion:</a:t>
                </a:r>
              </a:p>
              <a:p>
                <a:pPr lvl="1"/>
                <a:endParaRPr lang="de-DE" dirty="0" smtClean="0"/>
              </a:p>
              <a:p>
                <a:pPr marL="457200" lvl="1" indent="0">
                  <a:buNone/>
                </a:pPr>
                <a:endParaRPr lang="de-DE" dirty="0"/>
              </a:p>
              <a:p>
                <a:pPr lvl="1"/>
                <a:endParaRPr lang="de-DE" dirty="0" smtClean="0"/>
              </a:p>
              <a:p>
                <a:pPr lvl="1"/>
                <a:endParaRPr lang="de-DE" sz="600" dirty="0" smtClean="0"/>
              </a:p>
              <a:p>
                <a:pPr lvl="1"/>
                <a14:m>
                  <m:oMath xmlns:m="http://schemas.openxmlformats.org/officeDocument/2006/math">
                    <m:sSub>
                      <m:sSubPr>
                        <m:ctrlPr>
                          <a:rPr lang="de-DE" sz="2600" b="0" i="1" smtClean="0">
                            <a:latin typeface="Cambria Math" panose="02040503050406030204" pitchFamily="18" charset="0"/>
                          </a:rPr>
                        </m:ctrlPr>
                      </m:sSubPr>
                      <m:e>
                        <m:r>
                          <a:rPr lang="de-DE" sz="2600" b="0" i="1" smtClean="0">
                            <a:latin typeface="Cambria Math" panose="02040503050406030204" pitchFamily="18" charset="0"/>
                          </a:rPr>
                          <m:t>𝑘</m:t>
                        </m:r>
                      </m:e>
                      <m:sub>
                        <m:r>
                          <a:rPr lang="de-DE" sz="2600" b="0" i="1" smtClean="0">
                            <a:latin typeface="Cambria Math" panose="02040503050406030204" pitchFamily="18" charset="0"/>
                          </a:rPr>
                          <m:t>𝑖</m:t>
                        </m:r>
                        <m:r>
                          <a:rPr lang="de-DE" sz="2600" b="0" i="1" smtClean="0">
                            <a:latin typeface="Cambria Math" panose="02040503050406030204" pitchFamily="18" charset="0"/>
                          </a:rPr>
                          <m:t>+1</m:t>
                        </m:r>
                      </m:sub>
                    </m:sSub>
                    <m:r>
                      <a:rPr lang="de-DE" sz="2600" b="0" i="1" smtClean="0">
                        <a:latin typeface="Cambria Math" panose="02040503050406030204" pitchFamily="18" charset="0"/>
                      </a:rPr>
                      <m:t>= </m:t>
                    </m:r>
                  </m:oMath>
                </a14:m>
                <a:r>
                  <a:rPr lang="de-DE" sz="2600" dirty="0" smtClean="0"/>
                  <a:t> Prognostizierter Kurs des KNN zum Tag </a:t>
                </a:r>
                <a14:m>
                  <m:oMath xmlns:m="http://schemas.openxmlformats.org/officeDocument/2006/math">
                    <m:r>
                      <a:rPr lang="de-DE" sz="2600" b="0" i="1" smtClean="0">
                        <a:latin typeface="Cambria Math" panose="02040503050406030204" pitchFamily="18" charset="0"/>
                      </a:rPr>
                      <m:t>𝑖</m:t>
                    </m:r>
                    <m:r>
                      <a:rPr lang="de-DE" sz="2600" b="0" i="1" smtClean="0">
                        <a:latin typeface="Cambria Math" panose="02040503050406030204" pitchFamily="18" charset="0"/>
                      </a:rPr>
                      <m:t>+1</m:t>
                    </m:r>
                  </m:oMath>
                </a14:m>
                <a:r>
                  <a:rPr lang="de-DE" sz="2600" dirty="0" smtClean="0"/>
                  <a:t>.</a:t>
                </a:r>
              </a:p>
              <a:p>
                <a:pPr lvl="1"/>
                <a14:m>
                  <m:oMath xmlns:m="http://schemas.openxmlformats.org/officeDocument/2006/math">
                    <m:sSup>
                      <m:sSupPr>
                        <m:ctrlPr>
                          <a:rPr lang="de-DE" sz="2600" b="0" i="1" smtClean="0">
                            <a:latin typeface="Cambria Math" panose="02040503050406030204" pitchFamily="18" charset="0"/>
                          </a:rPr>
                        </m:ctrlPr>
                      </m:sSupPr>
                      <m:e>
                        <m:sSub>
                          <m:sSubPr>
                            <m:ctrlPr>
                              <a:rPr lang="de-DE" sz="2600" i="1">
                                <a:latin typeface="Cambria Math" panose="02040503050406030204" pitchFamily="18" charset="0"/>
                              </a:rPr>
                            </m:ctrlPr>
                          </m:sSubPr>
                          <m:e>
                            <m:r>
                              <a:rPr lang="de-DE" sz="2600" i="1">
                                <a:latin typeface="Cambria Math" panose="02040503050406030204" pitchFamily="18" charset="0"/>
                              </a:rPr>
                              <m:t>𝑘</m:t>
                            </m:r>
                          </m:e>
                          <m:sub>
                            <m:r>
                              <a:rPr lang="de-DE" sz="2600" i="1">
                                <a:latin typeface="Cambria Math" panose="02040503050406030204" pitchFamily="18" charset="0"/>
                              </a:rPr>
                              <m:t>𝑖</m:t>
                            </m:r>
                            <m:r>
                              <a:rPr lang="de-DE" sz="2600" i="1">
                                <a:latin typeface="Cambria Math" panose="02040503050406030204" pitchFamily="18" charset="0"/>
                              </a:rPr>
                              <m:t>+1</m:t>
                            </m:r>
                          </m:sub>
                        </m:sSub>
                      </m:e>
                      <m:sup>
                        <m:r>
                          <a:rPr lang="de-DE" sz="2600" b="0" i="0" smtClean="0">
                            <a:latin typeface="Cambria Math" panose="02040503050406030204" pitchFamily="18" charset="0"/>
                          </a:rPr>
                          <m:t>′</m:t>
                        </m:r>
                      </m:sup>
                    </m:sSup>
                    <m:r>
                      <a:rPr lang="de-DE" sz="2600" b="0" i="0" smtClean="0">
                        <a:latin typeface="Cambria Math" panose="02040503050406030204" pitchFamily="18" charset="0"/>
                      </a:rPr>
                      <m:t>= </m:t>
                    </m:r>
                  </m:oMath>
                </a14:m>
                <a:r>
                  <a:rPr lang="de-DE" sz="2600" dirty="0" smtClean="0"/>
                  <a:t>Echter Kurs zum Tag </a:t>
                </a:r>
                <a14:m>
                  <m:oMath xmlns:m="http://schemas.openxmlformats.org/officeDocument/2006/math">
                    <m:r>
                      <a:rPr lang="de-DE" sz="2600" i="1">
                        <a:latin typeface="Cambria Math" panose="02040503050406030204" pitchFamily="18" charset="0"/>
                      </a:rPr>
                      <m:t>𝑖</m:t>
                    </m:r>
                    <m:r>
                      <a:rPr lang="de-DE" sz="2600" i="1">
                        <a:latin typeface="Cambria Math" panose="02040503050406030204" pitchFamily="18" charset="0"/>
                      </a:rPr>
                      <m:t>+1</m:t>
                    </m:r>
                  </m:oMath>
                </a14:m>
                <a:r>
                  <a:rPr lang="de-DE" sz="2600" dirty="0" smtClean="0"/>
                  <a:t>.</a:t>
                </a:r>
              </a:p>
              <a:p>
                <a:pPr marL="914400" lvl="2" indent="0">
                  <a:buNone/>
                </a:pPr>
                <a:endParaRPr lang="de-DE" sz="1600" dirty="0" smtClean="0"/>
              </a:p>
              <a:p>
                <a:pPr marL="914400" lvl="2" indent="0">
                  <a:buNone/>
                </a:pPr>
                <a:endParaRPr lang="de-DE"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200" y="1889423"/>
                <a:ext cx="10515600" cy="4351338"/>
              </a:xfrm>
              <a:blipFill rotWithShape="0">
                <a:blip r:embed="rId2"/>
                <a:stretch>
                  <a:fillRect l="-1043" t="-3922"/>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25</a:t>
            </a:fld>
            <a:endParaRPr lang="de-DE" dirty="0"/>
          </a:p>
        </p:txBody>
      </p:sp>
      <mc:AlternateContent xmlns:mc="http://schemas.openxmlformats.org/markup-compatibility/2006" xmlns:a14="http://schemas.microsoft.com/office/drawing/2010/main">
        <mc:Choice Requires="a14">
          <p:sp>
            <p:nvSpPr>
              <p:cNvPr id="7" name="Textfeld 6"/>
              <p:cNvSpPr txBox="1"/>
              <p:nvPr/>
            </p:nvSpPr>
            <p:spPr>
              <a:xfrm>
                <a:off x="1399930" y="4279609"/>
                <a:ext cx="3729995" cy="875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𝑀𝑆𝐸</m:t>
                      </m:r>
                      <m:r>
                        <a:rPr lang="de-DE" sz="2000" b="0" i="1" smtClean="0">
                          <a:latin typeface="Cambria Math" panose="02040503050406030204" pitchFamily="18" charset="0"/>
                        </a:rPr>
                        <m:t>=</m:t>
                      </m:r>
                      <m:f>
                        <m:fPr>
                          <m:ctrlPr>
                            <a:rPr lang="de-DE" sz="2000" b="0" i="1" smtClean="0">
                              <a:latin typeface="Cambria Math" panose="02040503050406030204" pitchFamily="18" charset="0"/>
                            </a:rPr>
                          </m:ctrlPr>
                        </m:fPr>
                        <m:num>
                          <m:r>
                            <a:rPr lang="de-DE" sz="2000" b="0" i="1" smtClean="0">
                              <a:latin typeface="Cambria Math" panose="02040503050406030204" pitchFamily="18" charset="0"/>
                            </a:rPr>
                            <m:t>1</m:t>
                          </m:r>
                        </m:num>
                        <m:den>
                          <m:r>
                            <a:rPr lang="de-DE" sz="2000" b="0" i="1" smtClean="0">
                              <a:latin typeface="Cambria Math" panose="02040503050406030204" pitchFamily="18" charset="0"/>
                            </a:rPr>
                            <m:t>2</m:t>
                          </m:r>
                        </m:den>
                      </m:f>
                      <m:nary>
                        <m:naryPr>
                          <m:chr m:val="∑"/>
                          <m:ctrlPr>
                            <a:rPr lang="de-DE" sz="2000" b="0" i="1" smtClean="0">
                              <a:latin typeface="Cambria Math" panose="02040503050406030204" pitchFamily="18" charset="0"/>
                            </a:rPr>
                          </m:ctrlPr>
                        </m:naryPr>
                        <m:sub>
                          <m:r>
                            <m:rPr>
                              <m:brk m:alnAt="23"/>
                            </m:rPr>
                            <a:rPr lang="de-DE" sz="2000" b="0" i="1" smtClean="0">
                              <a:latin typeface="Cambria Math" panose="02040503050406030204" pitchFamily="18" charset="0"/>
                            </a:rPr>
                            <m:t>𝑗</m:t>
                          </m:r>
                        </m:sub>
                        <m:sup>
                          <m:r>
                            <a:rPr lang="de-DE" sz="2000" b="0" i="1" smtClean="0">
                              <a:latin typeface="Cambria Math" panose="02040503050406030204" pitchFamily="18" charset="0"/>
                            </a:rPr>
                            <m:t>𝑛</m:t>
                          </m:r>
                        </m:sup>
                        <m:e>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m:t>
                              </m:r>
                              <m:sSub>
                                <m:sSubPr>
                                  <m:ctrlPr>
                                    <a:rPr lang="de-DE" sz="2000" b="0" i="1" smtClean="0">
                                      <a:latin typeface="Cambria Math" panose="02040503050406030204" pitchFamily="18" charset="0"/>
                                    </a:rPr>
                                  </m:ctrlPr>
                                </m:sSubPr>
                                <m:e>
                                  <m:sSub>
                                    <m:sSubPr>
                                      <m:ctrlPr>
                                        <a:rPr lang="de-DE" sz="2000" i="1">
                                          <a:latin typeface="Cambria Math" panose="02040503050406030204" pitchFamily="18" charset="0"/>
                                        </a:rPr>
                                      </m:ctrlPr>
                                    </m:sSubPr>
                                    <m:e>
                                      <m:r>
                                        <a:rPr lang="de-DE" sz="2000" i="1">
                                          <a:latin typeface="Cambria Math" panose="02040503050406030204" pitchFamily="18" charset="0"/>
                                        </a:rPr>
                                        <m:t>𝑘</m:t>
                                      </m:r>
                                    </m:e>
                                    <m:sub>
                                      <m:r>
                                        <a:rPr lang="de-DE" sz="2000" i="1">
                                          <a:latin typeface="Cambria Math" panose="02040503050406030204" pitchFamily="18" charset="0"/>
                                        </a:rPr>
                                        <m:t>𝑖</m:t>
                                      </m:r>
                                      <m:r>
                                        <a:rPr lang="de-DE" sz="2000" i="1">
                                          <a:latin typeface="Cambria Math" panose="02040503050406030204" pitchFamily="18" charset="0"/>
                                        </a:rPr>
                                        <m:t>+1</m:t>
                                      </m:r>
                                    </m:sub>
                                  </m:sSub>
                                  <m:r>
                                    <a:rPr lang="de-DE" sz="2000" b="0" i="1" smtClean="0">
                                      <a:latin typeface="Cambria Math" panose="02040503050406030204" pitchFamily="18" charset="0"/>
                                    </a:rPr>
                                    <m:t>)</m:t>
                                  </m:r>
                                </m:e>
                                <m:sub>
                                  <m:r>
                                    <a:rPr lang="de-DE" sz="2000" b="0" i="1" smtClean="0">
                                      <a:latin typeface="Cambria Math" panose="02040503050406030204" pitchFamily="18" charset="0"/>
                                    </a:rPr>
                                    <m:t>𝑗</m:t>
                                  </m:r>
                                </m:sub>
                              </m:sSub>
                              <m:r>
                                <a:rPr lang="de-DE" sz="2000" b="0" i="1" smtClean="0">
                                  <a:latin typeface="Cambria Math" panose="02040503050406030204" pitchFamily="18" charset="0"/>
                                </a:rPr>
                                <m:t>−</m:t>
                              </m:r>
                              <m:sSub>
                                <m:sSubPr>
                                  <m:ctrlPr>
                                    <a:rPr lang="de-DE" sz="2000" b="0" i="1" smtClean="0">
                                      <a:latin typeface="Cambria Math" panose="02040503050406030204" pitchFamily="18" charset="0"/>
                                    </a:rPr>
                                  </m:ctrlPr>
                                </m:sSubPr>
                                <m:e>
                                  <m:sSup>
                                    <m:sSupPr>
                                      <m:ctrlPr>
                                        <a:rPr lang="de-DE" sz="2000" i="1">
                                          <a:latin typeface="Cambria Math" panose="02040503050406030204" pitchFamily="18" charset="0"/>
                                        </a:rPr>
                                      </m:ctrlPr>
                                    </m:sSupPr>
                                    <m:e>
                                      <m:sSub>
                                        <m:sSubPr>
                                          <m:ctrlPr>
                                            <a:rPr lang="de-DE" sz="2000" i="1">
                                              <a:latin typeface="Cambria Math" panose="02040503050406030204" pitchFamily="18" charset="0"/>
                                            </a:rPr>
                                          </m:ctrlPr>
                                        </m:sSubPr>
                                        <m:e>
                                          <m:r>
                                            <a:rPr lang="de-DE" sz="2000" b="0" i="1" smtClean="0">
                                              <a:latin typeface="Cambria Math" panose="02040503050406030204" pitchFamily="18" charset="0"/>
                                            </a:rPr>
                                            <m:t>(</m:t>
                                          </m:r>
                                          <m:r>
                                            <a:rPr lang="de-DE" sz="2000" i="1">
                                              <a:latin typeface="Cambria Math" panose="02040503050406030204" pitchFamily="18" charset="0"/>
                                            </a:rPr>
                                            <m:t>𝑘</m:t>
                                          </m:r>
                                        </m:e>
                                        <m:sub>
                                          <m:r>
                                            <a:rPr lang="de-DE" sz="2000" i="1">
                                              <a:latin typeface="Cambria Math" panose="02040503050406030204" pitchFamily="18" charset="0"/>
                                            </a:rPr>
                                            <m:t>𝑖</m:t>
                                          </m:r>
                                          <m:r>
                                            <a:rPr lang="de-DE" sz="2000" i="1">
                                              <a:latin typeface="Cambria Math" panose="02040503050406030204" pitchFamily="18" charset="0"/>
                                            </a:rPr>
                                            <m:t>+1</m:t>
                                          </m:r>
                                        </m:sub>
                                      </m:sSub>
                                    </m:e>
                                    <m:sup>
                                      <m:r>
                                        <a:rPr lang="de-DE" sz="2000">
                                          <a:latin typeface="Cambria Math" panose="02040503050406030204" pitchFamily="18" charset="0"/>
                                        </a:rPr>
                                        <m:t>′</m:t>
                                      </m:r>
                                    </m:sup>
                                  </m:sSup>
                                  <m:r>
                                    <a:rPr lang="de-DE" sz="2000" b="0" i="1" smtClean="0">
                                      <a:latin typeface="Cambria Math" panose="02040503050406030204" pitchFamily="18" charset="0"/>
                                    </a:rPr>
                                    <m:t>)</m:t>
                                  </m:r>
                                </m:e>
                                <m:sub>
                                  <m:r>
                                    <a:rPr lang="de-DE" sz="2000" b="0" i="1" smtClean="0">
                                      <a:latin typeface="Cambria Math" panose="02040503050406030204" pitchFamily="18" charset="0"/>
                                    </a:rPr>
                                    <m:t>𝑗</m:t>
                                  </m:r>
                                </m:sub>
                              </m:sSub>
                              <m:r>
                                <a:rPr lang="de-DE" sz="2000" b="0" i="1" smtClean="0">
                                  <a:latin typeface="Cambria Math" panose="02040503050406030204" pitchFamily="18" charset="0"/>
                                </a:rPr>
                                <m:t>)</m:t>
                              </m:r>
                            </m:e>
                            <m:sup>
                              <m:r>
                                <a:rPr lang="de-DE" sz="2000" b="0" i="1" smtClean="0">
                                  <a:latin typeface="Cambria Math" panose="02040503050406030204" pitchFamily="18" charset="0"/>
                                </a:rPr>
                                <m:t>2</m:t>
                              </m:r>
                            </m:sup>
                          </m:sSup>
                        </m:e>
                      </m:nary>
                    </m:oMath>
                  </m:oMathPara>
                </a14:m>
                <a:endParaRPr lang="de-DE" sz="2000" dirty="0"/>
              </a:p>
            </p:txBody>
          </p:sp>
        </mc:Choice>
        <mc:Fallback xmlns="">
          <p:sp>
            <p:nvSpPr>
              <p:cNvPr id="7" name="Textfeld 6"/>
              <p:cNvSpPr txBox="1">
                <a:spLocks noRot="1" noChangeAspect="1" noMove="1" noResize="1" noEditPoints="1" noAdjustHandles="1" noChangeArrowheads="1" noChangeShapeType="1" noTextEdit="1"/>
              </p:cNvSpPr>
              <p:nvPr/>
            </p:nvSpPr>
            <p:spPr>
              <a:xfrm>
                <a:off x="1399930" y="4279609"/>
                <a:ext cx="3729995" cy="875111"/>
              </a:xfrm>
              <a:prstGeom prst="rect">
                <a:avLst/>
              </a:prstGeom>
              <a:blipFill rotWithShape="0">
                <a:blip r:embed="rId3" cstate="print"/>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104963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26</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b="1"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479520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4"/>
            </a:pPr>
            <a:r>
              <a:rPr lang="de-DE" b="1" dirty="0" smtClean="0"/>
              <a:t>Umsetzung der Anwendung</a:t>
            </a:r>
            <a:endParaRPr lang="de-DE" dirty="0"/>
          </a:p>
        </p:txBody>
      </p:sp>
      <p:sp>
        <p:nvSpPr>
          <p:cNvPr id="3" name="Inhaltsplatzhalter 2"/>
          <p:cNvSpPr>
            <a:spLocks noGrp="1"/>
          </p:cNvSpPr>
          <p:nvPr>
            <p:ph idx="1"/>
          </p:nvPr>
        </p:nvSpPr>
        <p:spPr/>
        <p:txBody>
          <a:bodyPr/>
          <a:lstStyle/>
          <a:p>
            <a:r>
              <a:rPr lang="de-DE" dirty="0" smtClean="0"/>
              <a:t>&lt;&lt;Benedikt&gt;&gt;</a:t>
            </a:r>
            <a:endParaRPr lang="de-DE" dirty="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27</a:t>
            </a:fld>
            <a:endParaRPr lang="de-DE" dirty="0"/>
          </a:p>
        </p:txBody>
      </p:sp>
    </p:spTree>
    <p:extLst>
      <p:ext uri="{BB962C8B-B14F-4D97-AF65-F5344CB8AC3E}">
        <p14:creationId xmlns:p14="http://schemas.microsoft.com/office/powerpoint/2010/main" val="33006986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28</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b="1"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3353182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b="1"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18277609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lstStyle/>
          <a:p>
            <a:r>
              <a:rPr lang="de-DE" dirty="0" smtClean="0"/>
              <a:t>Umsetzung mit Neuroph Studio </a:t>
            </a:r>
          </a:p>
          <a:p>
            <a:pPr marL="457200" lvl="1" indent="0">
              <a:buNone/>
            </a:pPr>
            <a:endParaRPr lang="de-DE" dirty="0"/>
          </a:p>
          <a:p>
            <a:pPr lvl="1"/>
            <a:endParaRPr lang="de-DE" dirty="0" smtClean="0"/>
          </a:p>
          <a:p>
            <a:pPr marL="457200" lvl="1" indent="0">
              <a:buNone/>
            </a:pPr>
            <a:endParaRPr lang="de-DE" dirty="0" smtClean="0"/>
          </a:p>
          <a:p>
            <a:pPr lvl="1"/>
            <a:endParaRPr lang="de-DE" dirty="0" smtClean="0"/>
          </a:p>
          <a:p>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29</a:t>
            </a:fld>
            <a:endParaRPr lang="de-DE" dirty="0"/>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7245" y="3358356"/>
            <a:ext cx="2381250" cy="1285875"/>
          </a:xfrm>
          <a:prstGeom prst="rect">
            <a:avLst/>
          </a:prstGeom>
        </p:spPr>
      </p:pic>
      <p:pic>
        <p:nvPicPr>
          <p:cNvPr id="9" name="Grafik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2509989"/>
            <a:ext cx="5940379" cy="3403343"/>
          </a:xfrm>
          <a:prstGeom prst="rect">
            <a:avLst/>
          </a:prstGeom>
        </p:spPr>
      </p:pic>
    </p:spTree>
    <p:extLst>
      <p:ext uri="{BB962C8B-B14F-4D97-AF65-F5344CB8AC3E}">
        <p14:creationId xmlns:p14="http://schemas.microsoft.com/office/powerpoint/2010/main" val="4218416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Startnetz aus der Konzeption</a:t>
            </a:r>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30</a:t>
            </a:fld>
            <a:endParaRPr lang="de-DE" dirty="0"/>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215" y="2300887"/>
            <a:ext cx="5863740" cy="3857908"/>
          </a:xfrm>
          <a:prstGeom prst="rect">
            <a:avLst/>
          </a:prstGeom>
        </p:spPr>
      </p:pic>
      <p:graphicFrame>
        <p:nvGraphicFramePr>
          <p:cNvPr id="8" name="Tabelle 7"/>
          <p:cNvGraphicFramePr>
            <a:graphicFrameLocks noGrp="1"/>
          </p:cNvGraphicFramePr>
          <p:nvPr>
            <p:extLst>
              <p:ext uri="{D42A27DB-BD31-4B8C-83A1-F6EECF244321}">
                <p14:modId xmlns:p14="http://schemas.microsoft.com/office/powerpoint/2010/main" val="1457994747"/>
              </p:ext>
            </p:extLst>
          </p:nvPr>
        </p:nvGraphicFramePr>
        <p:xfrm>
          <a:off x="7382447" y="2332784"/>
          <a:ext cx="3870846" cy="1483360"/>
        </p:xfrm>
        <a:graphic>
          <a:graphicData uri="http://schemas.openxmlformats.org/drawingml/2006/table">
            <a:tbl>
              <a:tblPr firstRow="1" bandRow="1">
                <a:tableStyleId>{5940675A-B579-460E-94D1-54222C63F5DA}</a:tableStyleId>
              </a:tblPr>
              <a:tblGrid>
                <a:gridCol w="1935423"/>
                <a:gridCol w="1935423"/>
              </a:tblGrid>
              <a:tr h="370840">
                <a:tc>
                  <a:txBody>
                    <a:bodyPr/>
                    <a:lstStyle/>
                    <a:p>
                      <a:pPr algn="ctr"/>
                      <a:r>
                        <a:rPr lang="de-DE" dirty="0" smtClean="0"/>
                        <a:t>Topologie</a:t>
                      </a:r>
                      <a:endParaRPr lang="de-DE" dirty="0"/>
                    </a:p>
                  </a:txBody>
                  <a:tcPr anchor="ctr"/>
                </a:tc>
                <a:tc>
                  <a:txBody>
                    <a:bodyPr/>
                    <a:lstStyle/>
                    <a:p>
                      <a:pPr algn="ctr"/>
                      <a:r>
                        <a:rPr lang="de-DE" dirty="0" smtClean="0"/>
                        <a:t>4-9-1</a:t>
                      </a:r>
                      <a:endParaRPr lang="de-DE" dirty="0"/>
                    </a:p>
                  </a:txBody>
                  <a:tcPr anchor="ctr"/>
                </a:tc>
              </a:tr>
              <a:tr h="370840">
                <a:tc>
                  <a:txBody>
                    <a:bodyPr/>
                    <a:lstStyle/>
                    <a:p>
                      <a:pPr algn="ctr"/>
                      <a:r>
                        <a:rPr lang="de-DE" dirty="0" smtClean="0"/>
                        <a:t>Transferfunktion</a:t>
                      </a:r>
                      <a:endParaRPr lang="de-DE" dirty="0"/>
                    </a:p>
                  </a:txBody>
                  <a:tcPr anchor="ctr"/>
                </a:tc>
                <a:tc>
                  <a:txBody>
                    <a:bodyPr/>
                    <a:lstStyle/>
                    <a:p>
                      <a:pPr algn="ctr"/>
                      <a:r>
                        <a:rPr lang="de-DE" dirty="0" smtClean="0"/>
                        <a:t>Sigmoid</a:t>
                      </a:r>
                      <a:endParaRPr lang="de-DE" dirty="0"/>
                    </a:p>
                  </a:txBody>
                  <a:tcPr anchor="ctr"/>
                </a:tc>
              </a:tr>
              <a:tr h="370840">
                <a:tc>
                  <a:txBody>
                    <a:bodyPr/>
                    <a:lstStyle/>
                    <a:p>
                      <a:pPr algn="ctr"/>
                      <a:r>
                        <a:rPr lang="de-DE" dirty="0" smtClean="0"/>
                        <a:t>Lernregel</a:t>
                      </a:r>
                      <a:endParaRPr lang="de-DE" dirty="0"/>
                    </a:p>
                  </a:txBody>
                  <a:tcPr anchor="ctr"/>
                </a:tc>
                <a:tc>
                  <a:txBody>
                    <a:bodyPr/>
                    <a:lstStyle/>
                    <a:p>
                      <a:pPr algn="ctr"/>
                      <a:r>
                        <a:rPr lang="de-DE" dirty="0" smtClean="0"/>
                        <a:t>Backpropagation</a:t>
                      </a:r>
                      <a:endParaRPr lang="de-DE" dirty="0"/>
                    </a:p>
                  </a:txBody>
                  <a:tcPr anchor="ctr"/>
                </a:tc>
              </a:tr>
              <a:tr h="370840">
                <a:tc>
                  <a:txBody>
                    <a:bodyPr/>
                    <a:lstStyle/>
                    <a:p>
                      <a:pPr algn="ctr"/>
                      <a:r>
                        <a:rPr lang="de-DE" dirty="0" smtClean="0"/>
                        <a:t>Lernrate</a:t>
                      </a:r>
                      <a:endParaRPr lang="de-DE" dirty="0"/>
                    </a:p>
                  </a:txBody>
                  <a:tcPr anchor="ctr"/>
                </a:tc>
                <a:tc>
                  <a:txBody>
                    <a:bodyPr/>
                    <a:lstStyle/>
                    <a:p>
                      <a:pPr algn="ctr"/>
                      <a:r>
                        <a:rPr lang="de-DE" dirty="0" smtClean="0"/>
                        <a:t>0,7</a:t>
                      </a:r>
                      <a:endParaRPr lang="de-DE" dirty="0"/>
                    </a:p>
                  </a:txBody>
                  <a:tcPr anchor="ctr"/>
                </a:tc>
              </a:tr>
            </a:tbl>
          </a:graphicData>
        </a:graphic>
      </p:graphicFrame>
    </p:spTree>
    <p:extLst>
      <p:ext uri="{BB962C8B-B14F-4D97-AF65-F5344CB8AC3E}">
        <p14:creationId xmlns:p14="http://schemas.microsoft.com/office/powerpoint/2010/main" val="24712520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m 6"/>
          <p:cNvGraphicFramePr/>
          <p:nvPr>
            <p:extLst>
              <p:ext uri="{D42A27DB-BD31-4B8C-83A1-F6EECF244321}">
                <p14:modId xmlns:p14="http://schemas.microsoft.com/office/powerpoint/2010/main" val="2641416645"/>
              </p:ext>
            </p:extLst>
          </p:nvPr>
        </p:nvGraphicFramePr>
        <p:xfrm>
          <a:off x="350489" y="382773"/>
          <a:ext cx="10686105" cy="5826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Optimierungsprozess</a:t>
            </a:r>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31</a:t>
            </a:fld>
            <a:endParaRPr lang="de-DE" dirty="0"/>
          </a:p>
        </p:txBody>
      </p:sp>
      <p:sp>
        <p:nvSpPr>
          <p:cNvPr id="11" name="Geschweifte Klammer links 10"/>
          <p:cNvSpPr/>
          <p:nvPr/>
        </p:nvSpPr>
        <p:spPr>
          <a:xfrm rot="16200000">
            <a:off x="1737287" y="2810840"/>
            <a:ext cx="606056" cy="321330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dirty="0"/>
          </a:p>
        </p:txBody>
      </p:sp>
      <p:sp>
        <p:nvSpPr>
          <p:cNvPr id="12" name="Geschweifte Klammer links 11"/>
          <p:cNvSpPr/>
          <p:nvPr/>
        </p:nvSpPr>
        <p:spPr>
          <a:xfrm rot="16200000">
            <a:off x="5112414" y="2634473"/>
            <a:ext cx="606056" cy="356559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9" name="Textfeld 18"/>
          <p:cNvSpPr txBox="1"/>
          <p:nvPr/>
        </p:nvSpPr>
        <p:spPr>
          <a:xfrm>
            <a:off x="1313249" y="4768026"/>
            <a:ext cx="1461639" cy="1477328"/>
          </a:xfrm>
          <a:prstGeom prst="rect">
            <a:avLst/>
          </a:prstGeom>
          <a:noFill/>
        </p:spPr>
        <p:txBody>
          <a:bodyPr wrap="square" rtlCol="0">
            <a:spAutoFit/>
          </a:bodyPr>
          <a:lstStyle/>
          <a:p>
            <a:pPr marL="285750" indent="-285750">
              <a:buFont typeface="Wingdings" panose="05000000000000000000" pitchFamily="2" charset="2"/>
              <a:buChar char="§"/>
            </a:pPr>
            <a:r>
              <a:rPr lang="de-DE" dirty="0" smtClean="0"/>
              <a:t>…</a:t>
            </a:r>
          </a:p>
          <a:p>
            <a:pPr marL="285750" indent="-285750">
              <a:buFont typeface="Wingdings" panose="05000000000000000000" pitchFamily="2" charset="2"/>
              <a:buChar char="§"/>
            </a:pPr>
            <a:r>
              <a:rPr lang="de-DE" dirty="0" smtClean="0"/>
              <a:t>4-5-1 (B) </a:t>
            </a:r>
          </a:p>
          <a:p>
            <a:pPr marL="285750" indent="-285750">
              <a:buFont typeface="Wingdings" panose="05000000000000000000" pitchFamily="2" charset="2"/>
              <a:buChar char="§"/>
            </a:pPr>
            <a:r>
              <a:rPr lang="de-DE" b="1" dirty="0" smtClean="0"/>
              <a:t>4-9-1</a:t>
            </a:r>
            <a:r>
              <a:rPr lang="de-DE" dirty="0" smtClean="0"/>
              <a:t> (B)</a:t>
            </a:r>
          </a:p>
          <a:p>
            <a:pPr marL="285750" indent="-285750">
              <a:buFont typeface="Wingdings" panose="05000000000000000000" pitchFamily="2" charset="2"/>
              <a:buChar char="§"/>
            </a:pPr>
            <a:r>
              <a:rPr lang="de-DE" dirty="0" smtClean="0"/>
              <a:t>4-13-1 (B)</a:t>
            </a:r>
          </a:p>
          <a:p>
            <a:pPr marL="285750" indent="-285750">
              <a:buFont typeface="Wingdings" panose="05000000000000000000" pitchFamily="2" charset="2"/>
              <a:buChar char="§"/>
            </a:pPr>
            <a:r>
              <a:rPr lang="de-DE" dirty="0" smtClean="0"/>
              <a:t>…</a:t>
            </a:r>
          </a:p>
        </p:txBody>
      </p:sp>
      <p:sp>
        <p:nvSpPr>
          <p:cNvPr id="20" name="Textfeld 19"/>
          <p:cNvSpPr txBox="1"/>
          <p:nvPr/>
        </p:nvSpPr>
        <p:spPr>
          <a:xfrm>
            <a:off x="4686336" y="4846086"/>
            <a:ext cx="1479603" cy="646331"/>
          </a:xfrm>
          <a:prstGeom prst="rect">
            <a:avLst/>
          </a:prstGeom>
          <a:noFill/>
        </p:spPr>
        <p:txBody>
          <a:bodyPr wrap="square" rtlCol="0">
            <a:spAutoFit/>
          </a:bodyPr>
          <a:lstStyle/>
          <a:p>
            <a:pPr marL="285750" indent="-285750">
              <a:buFont typeface="Wingdings" panose="05000000000000000000" pitchFamily="2" charset="2"/>
              <a:buChar char="§"/>
            </a:pPr>
            <a:r>
              <a:rPr lang="de-DE" b="1" dirty="0" smtClean="0"/>
              <a:t>Sigmoid</a:t>
            </a:r>
          </a:p>
          <a:p>
            <a:pPr marL="285750" indent="-285750">
              <a:buFont typeface="Wingdings" panose="05000000000000000000" pitchFamily="2" charset="2"/>
              <a:buChar char="§"/>
            </a:pPr>
            <a:r>
              <a:rPr lang="de-DE" dirty="0" smtClean="0"/>
              <a:t>Tanh</a:t>
            </a:r>
          </a:p>
        </p:txBody>
      </p:sp>
      <p:sp>
        <p:nvSpPr>
          <p:cNvPr id="22" name="Textfeld 21"/>
          <p:cNvSpPr txBox="1"/>
          <p:nvPr/>
        </p:nvSpPr>
        <p:spPr>
          <a:xfrm>
            <a:off x="7811769" y="4849720"/>
            <a:ext cx="2340693" cy="1200329"/>
          </a:xfrm>
          <a:prstGeom prst="rect">
            <a:avLst/>
          </a:prstGeom>
          <a:noFill/>
        </p:spPr>
        <p:txBody>
          <a:bodyPr wrap="square" rtlCol="0">
            <a:spAutoFit/>
          </a:bodyPr>
          <a:lstStyle/>
          <a:p>
            <a:pPr marL="285750" indent="-285750">
              <a:buFont typeface="Wingdings" panose="05000000000000000000" pitchFamily="2" charset="2"/>
              <a:buChar char="§"/>
            </a:pPr>
            <a:r>
              <a:rPr lang="de-DE" b="1" dirty="0" smtClean="0"/>
              <a:t>Backpropagation</a:t>
            </a:r>
          </a:p>
          <a:p>
            <a:pPr marL="285750" indent="-285750">
              <a:buFont typeface="Wingdings" panose="05000000000000000000" pitchFamily="2" charset="2"/>
              <a:buChar char="§"/>
            </a:pPr>
            <a:r>
              <a:rPr lang="de-DE" dirty="0" smtClean="0"/>
              <a:t>M-Backpropagation</a:t>
            </a:r>
          </a:p>
          <a:p>
            <a:pPr marL="285750" indent="-285750">
              <a:buFont typeface="Wingdings" panose="05000000000000000000" pitchFamily="2" charset="2"/>
              <a:buChar char="§"/>
            </a:pPr>
            <a:r>
              <a:rPr lang="de-DE" dirty="0" smtClean="0"/>
              <a:t>R-BP</a:t>
            </a:r>
          </a:p>
          <a:p>
            <a:pPr marL="285750" indent="-285750">
              <a:buFont typeface="Wingdings" panose="05000000000000000000" pitchFamily="2" charset="2"/>
              <a:buChar char="§"/>
            </a:pPr>
            <a:endParaRPr lang="de-DE" dirty="0"/>
          </a:p>
        </p:txBody>
      </p:sp>
      <p:sp>
        <p:nvSpPr>
          <p:cNvPr id="24" name="Eckige Klammer links/rechts 23"/>
          <p:cNvSpPr/>
          <p:nvPr/>
        </p:nvSpPr>
        <p:spPr>
          <a:xfrm>
            <a:off x="811288" y="4596879"/>
            <a:ext cx="10034511" cy="1539698"/>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25" name="Textfeld 24"/>
          <p:cNvSpPr txBox="1"/>
          <p:nvPr/>
        </p:nvSpPr>
        <p:spPr>
          <a:xfrm>
            <a:off x="10748191" y="4846086"/>
            <a:ext cx="1533729" cy="923330"/>
          </a:xfrm>
          <a:prstGeom prst="rect">
            <a:avLst/>
          </a:prstGeom>
          <a:noFill/>
        </p:spPr>
        <p:txBody>
          <a:bodyPr wrap="square" rtlCol="0">
            <a:spAutoFit/>
          </a:bodyPr>
          <a:lstStyle/>
          <a:p>
            <a:pPr algn="ctr"/>
            <a:r>
              <a:rPr lang="de-DE" dirty="0" smtClean="0"/>
              <a:t>Jeweils: </a:t>
            </a:r>
          </a:p>
          <a:p>
            <a:pPr algn="ctr"/>
            <a:r>
              <a:rPr lang="de-DE" dirty="0" smtClean="0"/>
              <a:t>5 mal mit je</a:t>
            </a:r>
          </a:p>
          <a:p>
            <a:pPr algn="ctr"/>
            <a:r>
              <a:rPr lang="de-DE" dirty="0"/>
              <a:t>1</a:t>
            </a:r>
            <a:r>
              <a:rPr lang="de-DE" dirty="0" smtClean="0"/>
              <a:t>0.000 Zyklen</a:t>
            </a:r>
            <a:endParaRPr lang="de-DE" dirty="0"/>
          </a:p>
        </p:txBody>
      </p:sp>
      <p:sp>
        <p:nvSpPr>
          <p:cNvPr id="18" name="Geschweifte Klammer links 17"/>
          <p:cNvSpPr/>
          <p:nvPr/>
        </p:nvSpPr>
        <p:spPr>
          <a:xfrm rot="16200000">
            <a:off x="8671748" y="2666824"/>
            <a:ext cx="606056" cy="356559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3746811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Autofit/>
          </a:bodyPr>
          <a:lstStyle/>
          <a:p>
            <a:r>
              <a:rPr lang="de-DE" dirty="0" smtClean="0"/>
              <a:t>Datensätze</a:t>
            </a:r>
          </a:p>
          <a:p>
            <a:pPr lvl="1"/>
            <a:r>
              <a:rPr lang="de-DE" dirty="0" smtClean="0"/>
              <a:t>Trainingsdatensatz: 600 Daten</a:t>
            </a:r>
          </a:p>
          <a:p>
            <a:pPr lvl="1"/>
            <a:r>
              <a:rPr lang="de-DE" dirty="0" smtClean="0"/>
              <a:t>Testdatensatz: 200 Daten</a:t>
            </a:r>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32</a:t>
            </a:fld>
            <a:endParaRPr lang="de-DE" dirty="0"/>
          </a:p>
        </p:txBody>
      </p:sp>
      <mc:AlternateContent xmlns:mc="http://schemas.openxmlformats.org/markup-compatibility/2006" xmlns:a14="http://schemas.microsoft.com/office/drawing/2010/main">
        <mc:Choice Requires="a14">
          <p:sp>
            <p:nvSpPr>
              <p:cNvPr id="7" name="Textfeld 6"/>
              <p:cNvSpPr txBox="1"/>
              <p:nvPr/>
            </p:nvSpPr>
            <p:spPr>
              <a:xfrm>
                <a:off x="7669140" y="3809910"/>
                <a:ext cx="4190997" cy="12230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dirty="0" smtClean="0">
                    <a:latin typeface="Cambria Math" panose="02040503050406030204" pitchFamily="18" charset="0"/>
                  </a:rPr>
                  <a:t>Normalisierungsformel:</a:t>
                </a:r>
              </a:p>
              <a:p>
                <a:endParaRPr lang="de-DE"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de-DE" i="1">
                          <a:latin typeface="Cambria Math" panose="02040503050406030204" pitchFamily="18" charset="0"/>
                        </a:rPr>
                        <m:t>𝑁𝑜𝑟𝑚</m:t>
                      </m:r>
                      <m:r>
                        <a:rPr lang="de-DE" i="1">
                          <a:latin typeface="Cambria Math" panose="02040503050406030204" pitchFamily="18" charset="0"/>
                        </a:rPr>
                        <m:t>= </m:t>
                      </m:r>
                      <m:f>
                        <m:fPr>
                          <m:ctrlPr>
                            <a:rPr lang="de-DE" i="1">
                              <a:latin typeface="Cambria Math" panose="02040503050406030204" pitchFamily="18" charset="0"/>
                            </a:rPr>
                          </m:ctrlPr>
                        </m:fPr>
                        <m:num>
                          <m:r>
                            <a:rPr lang="de-DE" i="1">
                              <a:latin typeface="Cambria Math" panose="02040503050406030204" pitchFamily="18" charset="0"/>
                            </a:rPr>
                            <m:t>𝐴</m:t>
                          </m:r>
                          <m:r>
                            <a:rPr lang="de-DE" i="1">
                              <a:latin typeface="Cambria Math" panose="02040503050406030204" pitchFamily="18" charset="0"/>
                            </a:rPr>
                            <m:t> −</m:t>
                          </m:r>
                          <m:r>
                            <m:rPr>
                              <m:sty m:val="p"/>
                            </m:rPr>
                            <a:rPr lang="de-DE">
                              <a:latin typeface="Cambria Math" panose="02040503050406030204" pitchFamily="18" charset="0"/>
                            </a:rPr>
                            <m:t>min</m:t>
                          </m:r>
                          <m:r>
                            <a:rPr lang="de-DE" i="1">
                              <a:latin typeface="Cambria Math" panose="02040503050406030204" pitchFamily="18" charset="0"/>
                            </a:rPr>
                            <m:t>⁡(</m:t>
                          </m:r>
                          <m:r>
                            <a:rPr lang="de-DE" i="1">
                              <a:latin typeface="Cambria Math" panose="02040503050406030204" pitchFamily="18" charset="0"/>
                            </a:rPr>
                            <m:t>𝐴</m:t>
                          </m:r>
                          <m:r>
                            <a:rPr lang="de-DE" i="1">
                              <a:latin typeface="Cambria Math" panose="02040503050406030204" pitchFamily="18" charset="0"/>
                            </a:rPr>
                            <m:t>)</m:t>
                          </m:r>
                        </m:num>
                        <m:den>
                          <m:func>
                            <m:funcPr>
                              <m:ctrlPr>
                                <a:rPr lang="de-DE" i="1">
                                  <a:latin typeface="Cambria Math" panose="02040503050406030204" pitchFamily="18" charset="0"/>
                                </a:rPr>
                              </m:ctrlPr>
                            </m:funcPr>
                            <m:fName>
                              <m:r>
                                <m:rPr>
                                  <m:sty m:val="p"/>
                                </m:rPr>
                                <a:rPr lang="de-DE">
                                  <a:latin typeface="Cambria Math" panose="02040503050406030204" pitchFamily="18" charset="0"/>
                                </a:rPr>
                                <m:t>max</m:t>
                              </m:r>
                            </m:fName>
                            <m:e>
                              <m:d>
                                <m:dPr>
                                  <m:ctrlPr>
                                    <a:rPr lang="de-DE" i="1">
                                      <a:latin typeface="Cambria Math" panose="02040503050406030204" pitchFamily="18" charset="0"/>
                                    </a:rPr>
                                  </m:ctrlPr>
                                </m:dPr>
                                <m:e>
                                  <m:r>
                                    <a:rPr lang="de-DE" i="1">
                                      <a:latin typeface="Cambria Math" panose="02040503050406030204" pitchFamily="18" charset="0"/>
                                    </a:rPr>
                                    <m:t>𝐴</m:t>
                                  </m:r>
                                </m:e>
                              </m:d>
                            </m:e>
                          </m:func>
                          <m:r>
                            <a:rPr lang="de-DE" i="1">
                              <a:latin typeface="Cambria Math" panose="02040503050406030204" pitchFamily="18" charset="0"/>
                            </a:rPr>
                            <m:t> −</m:t>
                          </m:r>
                          <m:r>
                            <m:rPr>
                              <m:sty m:val="p"/>
                            </m:rPr>
                            <a:rPr lang="de-DE">
                              <a:latin typeface="Cambria Math" panose="02040503050406030204" pitchFamily="18" charset="0"/>
                            </a:rPr>
                            <m:t>min</m:t>
                          </m:r>
                          <m:r>
                            <a:rPr lang="de-DE" i="1">
                              <a:latin typeface="Cambria Math" panose="02040503050406030204" pitchFamily="18" charset="0"/>
                            </a:rPr>
                            <m:t>⁡(</m:t>
                          </m:r>
                          <m:r>
                            <a:rPr lang="de-DE" i="1">
                              <a:latin typeface="Cambria Math" panose="02040503050406030204" pitchFamily="18" charset="0"/>
                            </a:rPr>
                            <m:t>𝐴</m:t>
                          </m:r>
                          <m:r>
                            <a:rPr lang="de-DE" i="1">
                              <a:latin typeface="Cambria Math" panose="02040503050406030204" pitchFamily="18" charset="0"/>
                            </a:rPr>
                            <m:t>)</m:t>
                          </m:r>
                        </m:den>
                      </m:f>
                      <m:r>
                        <a:rPr lang="de-DE" b="0" i="1" smtClean="0">
                          <a:latin typeface="Cambria Math" panose="02040503050406030204" pitchFamily="18" charset="0"/>
                        </a:rPr>
                        <m:t> ∗0,8+0,1</m:t>
                      </m:r>
                    </m:oMath>
                  </m:oMathPara>
                </a14:m>
                <a:endParaRPr lang="de-DE" dirty="0"/>
              </a:p>
            </p:txBody>
          </p:sp>
        </mc:Choice>
        <mc:Fallback xmlns="">
          <p:sp>
            <p:nvSpPr>
              <p:cNvPr id="7" name="Textfeld 6"/>
              <p:cNvSpPr txBox="1">
                <a:spLocks noRot="1" noChangeAspect="1" noMove="1" noResize="1" noEditPoints="1" noAdjustHandles="1" noChangeArrowheads="1" noChangeShapeType="1" noTextEdit="1"/>
              </p:cNvSpPr>
              <p:nvPr/>
            </p:nvSpPr>
            <p:spPr>
              <a:xfrm>
                <a:off x="7669140" y="3809910"/>
                <a:ext cx="4190997" cy="1223092"/>
              </a:xfrm>
              <a:prstGeom prst="rect">
                <a:avLst/>
              </a:prstGeom>
              <a:blipFill rotWithShape="0">
                <a:blip r:embed="rId3"/>
                <a:stretch>
                  <a:fillRect l="-1014" t="-2956"/>
                </a:stretch>
              </a:blipFill>
            </p:spPr>
            <p:txBody>
              <a:bodyPr/>
              <a:lstStyle/>
              <a:p>
                <a:r>
                  <a:rPr lang="de-DE">
                    <a:noFill/>
                  </a:rPr>
                  <a:t> </a:t>
                </a:r>
              </a:p>
            </p:txBody>
          </p:sp>
        </mc:Fallback>
      </mc:AlternateContent>
      <p:pic>
        <p:nvPicPr>
          <p:cNvPr id="8" name="Grafik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7082" y="3768642"/>
            <a:ext cx="5953956" cy="1381318"/>
          </a:xfrm>
          <a:prstGeom prst="rect">
            <a:avLst/>
          </a:prstGeom>
          <a:ln>
            <a:noFill/>
          </a:ln>
          <a:effectLst>
            <a:softEdge rad="112500"/>
          </a:effectLst>
        </p:spPr>
      </p:pic>
      <p:sp>
        <p:nvSpPr>
          <p:cNvPr id="11" name="Geschweifte Klammer rechts 10"/>
          <p:cNvSpPr/>
          <p:nvPr/>
        </p:nvSpPr>
        <p:spPr>
          <a:xfrm>
            <a:off x="6988654" y="3678865"/>
            <a:ext cx="560461" cy="148172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2" name="Geschweifte Klammer rechts 11"/>
          <p:cNvSpPr/>
          <p:nvPr/>
        </p:nvSpPr>
        <p:spPr>
          <a:xfrm rot="5400000">
            <a:off x="3076045" y="3076045"/>
            <a:ext cx="588951" cy="467832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3" name="Geschweifte Klammer rechts 12"/>
          <p:cNvSpPr/>
          <p:nvPr/>
        </p:nvSpPr>
        <p:spPr>
          <a:xfrm rot="5400000">
            <a:off x="5968101" y="4929683"/>
            <a:ext cx="588951" cy="110578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4" name="Textfeld 13"/>
          <p:cNvSpPr txBox="1"/>
          <p:nvPr/>
        </p:nvSpPr>
        <p:spPr>
          <a:xfrm>
            <a:off x="2985638" y="5841315"/>
            <a:ext cx="769763" cy="369332"/>
          </a:xfrm>
          <a:prstGeom prst="rect">
            <a:avLst/>
          </a:prstGeom>
          <a:noFill/>
        </p:spPr>
        <p:txBody>
          <a:bodyPr wrap="none" rtlCol="0">
            <a:spAutoFit/>
          </a:bodyPr>
          <a:lstStyle/>
          <a:p>
            <a:r>
              <a:rPr lang="de-DE" dirty="0" smtClean="0"/>
              <a:t>Inputs</a:t>
            </a:r>
            <a:endParaRPr lang="de-DE" dirty="0"/>
          </a:p>
        </p:txBody>
      </p:sp>
      <p:sp>
        <p:nvSpPr>
          <p:cNvPr id="16" name="Textfeld 15"/>
          <p:cNvSpPr txBox="1"/>
          <p:nvPr/>
        </p:nvSpPr>
        <p:spPr>
          <a:xfrm>
            <a:off x="5834413" y="5841315"/>
            <a:ext cx="856325" cy="369332"/>
          </a:xfrm>
          <a:prstGeom prst="rect">
            <a:avLst/>
          </a:prstGeom>
          <a:noFill/>
        </p:spPr>
        <p:txBody>
          <a:bodyPr wrap="none" rtlCol="0">
            <a:spAutoFit/>
          </a:bodyPr>
          <a:lstStyle/>
          <a:p>
            <a:r>
              <a:rPr lang="de-DE" dirty="0" smtClean="0"/>
              <a:t>Output</a:t>
            </a:r>
            <a:endParaRPr lang="de-DE" dirty="0"/>
          </a:p>
        </p:txBody>
      </p:sp>
      <mc:AlternateContent xmlns:mc="http://schemas.openxmlformats.org/markup-compatibility/2006" xmlns:a14="http://schemas.microsoft.com/office/drawing/2010/main">
        <mc:Choice Requires="a14">
          <p:sp>
            <p:nvSpPr>
              <p:cNvPr id="17" name="Textfeld 16"/>
              <p:cNvSpPr txBox="1"/>
              <p:nvPr/>
            </p:nvSpPr>
            <p:spPr>
              <a:xfrm>
                <a:off x="1361752" y="3424174"/>
                <a:ext cx="473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𝑘</m:t>
                          </m:r>
                        </m:e>
                        <m:sub>
                          <m:r>
                            <a:rPr lang="de-DE" b="0" i="1" smtClean="0">
                              <a:latin typeface="Cambria Math" panose="02040503050406030204" pitchFamily="18" charset="0"/>
                            </a:rPr>
                            <m:t>𝑖</m:t>
                          </m:r>
                          <m:r>
                            <a:rPr lang="de-DE" b="0" i="1" smtClean="0">
                              <a:latin typeface="Cambria Math" panose="02040503050406030204" pitchFamily="18" charset="0"/>
                            </a:rPr>
                            <m:t>−3</m:t>
                          </m:r>
                        </m:sub>
                      </m:sSub>
                    </m:oMath>
                  </m:oMathPara>
                </a14:m>
                <a:endParaRPr lang="de-DE" dirty="0"/>
              </a:p>
            </p:txBody>
          </p:sp>
        </mc:Choice>
        <mc:Fallback xmlns="">
          <p:sp>
            <p:nvSpPr>
              <p:cNvPr id="17" name="Textfeld 16"/>
              <p:cNvSpPr txBox="1">
                <a:spLocks noRot="1" noChangeAspect="1" noMove="1" noResize="1" noEditPoints="1" noAdjustHandles="1" noChangeArrowheads="1" noChangeShapeType="1" noTextEdit="1"/>
              </p:cNvSpPr>
              <p:nvPr/>
            </p:nvSpPr>
            <p:spPr>
              <a:xfrm>
                <a:off x="1361752" y="3424174"/>
                <a:ext cx="473784" cy="276999"/>
              </a:xfrm>
              <a:prstGeom prst="rect">
                <a:avLst/>
              </a:prstGeom>
              <a:blipFill rotWithShape="0">
                <a:blip r:embed="rId5" cstate="print"/>
                <a:stretch>
                  <a:fillRect l="-11538" r="-5128" b="-1777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Textfeld 17"/>
              <p:cNvSpPr txBox="1"/>
              <p:nvPr/>
            </p:nvSpPr>
            <p:spPr>
              <a:xfrm>
                <a:off x="2511854" y="3424173"/>
                <a:ext cx="473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𝑘</m:t>
                          </m:r>
                        </m:e>
                        <m:sub>
                          <m:r>
                            <a:rPr lang="de-DE" b="0" i="1" smtClean="0">
                              <a:latin typeface="Cambria Math" panose="02040503050406030204" pitchFamily="18" charset="0"/>
                            </a:rPr>
                            <m:t>𝑖</m:t>
                          </m:r>
                          <m:r>
                            <a:rPr lang="de-DE" b="0" i="1" smtClean="0">
                              <a:latin typeface="Cambria Math" panose="02040503050406030204" pitchFamily="18" charset="0"/>
                            </a:rPr>
                            <m:t>−2</m:t>
                          </m:r>
                        </m:sub>
                      </m:sSub>
                    </m:oMath>
                  </m:oMathPara>
                </a14:m>
                <a:endParaRPr lang="de-DE" dirty="0"/>
              </a:p>
            </p:txBody>
          </p:sp>
        </mc:Choice>
        <mc:Fallback xmlns="">
          <p:sp>
            <p:nvSpPr>
              <p:cNvPr id="18" name="Textfeld 17"/>
              <p:cNvSpPr txBox="1">
                <a:spLocks noRot="1" noChangeAspect="1" noMove="1" noResize="1" noEditPoints="1" noAdjustHandles="1" noChangeArrowheads="1" noChangeShapeType="1" noTextEdit="1"/>
              </p:cNvSpPr>
              <p:nvPr/>
            </p:nvSpPr>
            <p:spPr>
              <a:xfrm>
                <a:off x="2511854" y="3424173"/>
                <a:ext cx="473784" cy="276999"/>
              </a:xfrm>
              <a:prstGeom prst="rect">
                <a:avLst/>
              </a:prstGeom>
              <a:blipFill rotWithShape="0">
                <a:blip r:embed="rId6" cstate="print"/>
                <a:stretch>
                  <a:fillRect l="-11538" r="-5128" b="-1777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9" name="Textfeld 18"/>
              <p:cNvSpPr txBox="1"/>
              <p:nvPr/>
            </p:nvSpPr>
            <p:spPr>
              <a:xfrm>
                <a:off x="3600152" y="3457908"/>
                <a:ext cx="473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𝑘</m:t>
                          </m:r>
                        </m:e>
                        <m:sub>
                          <m:r>
                            <a:rPr lang="de-DE" b="0" i="1" smtClean="0">
                              <a:latin typeface="Cambria Math" panose="02040503050406030204" pitchFamily="18" charset="0"/>
                            </a:rPr>
                            <m:t>𝑖</m:t>
                          </m:r>
                          <m:r>
                            <a:rPr lang="de-DE" b="0" i="1" smtClean="0">
                              <a:latin typeface="Cambria Math" panose="02040503050406030204" pitchFamily="18" charset="0"/>
                            </a:rPr>
                            <m:t>−1</m:t>
                          </m:r>
                        </m:sub>
                      </m:sSub>
                    </m:oMath>
                  </m:oMathPara>
                </a14:m>
                <a:endParaRPr lang="de-DE" dirty="0"/>
              </a:p>
            </p:txBody>
          </p:sp>
        </mc:Choice>
        <mc:Fallback xmlns="">
          <p:sp>
            <p:nvSpPr>
              <p:cNvPr id="19" name="Textfeld 18"/>
              <p:cNvSpPr txBox="1">
                <a:spLocks noRot="1" noChangeAspect="1" noMove="1" noResize="1" noEditPoints="1" noAdjustHandles="1" noChangeArrowheads="1" noChangeShapeType="1" noTextEdit="1"/>
              </p:cNvSpPr>
              <p:nvPr/>
            </p:nvSpPr>
            <p:spPr>
              <a:xfrm>
                <a:off x="3600152" y="3457908"/>
                <a:ext cx="473784" cy="276999"/>
              </a:xfrm>
              <a:prstGeom prst="rect">
                <a:avLst/>
              </a:prstGeom>
              <a:blipFill rotWithShape="0">
                <a:blip r:embed="rId7" cstate="print"/>
                <a:stretch>
                  <a:fillRect l="-11688" r="-5195" b="-1739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Textfeld 19"/>
              <p:cNvSpPr txBox="1"/>
              <p:nvPr/>
            </p:nvSpPr>
            <p:spPr>
              <a:xfrm>
                <a:off x="4766458" y="3403461"/>
                <a:ext cx="2541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𝑘</m:t>
                          </m:r>
                        </m:e>
                        <m:sub>
                          <m:r>
                            <a:rPr lang="de-DE" b="0" i="1" smtClean="0">
                              <a:latin typeface="Cambria Math" panose="02040503050406030204" pitchFamily="18" charset="0"/>
                            </a:rPr>
                            <m:t>𝑖</m:t>
                          </m:r>
                        </m:sub>
                      </m:sSub>
                    </m:oMath>
                  </m:oMathPara>
                </a14:m>
                <a:endParaRPr lang="de-DE" dirty="0"/>
              </a:p>
            </p:txBody>
          </p:sp>
        </mc:Choice>
        <mc:Fallback xmlns="">
          <p:sp>
            <p:nvSpPr>
              <p:cNvPr id="20" name="Textfeld 19"/>
              <p:cNvSpPr txBox="1">
                <a:spLocks noRot="1" noChangeAspect="1" noMove="1" noResize="1" noEditPoints="1" noAdjustHandles="1" noChangeArrowheads="1" noChangeShapeType="1" noTextEdit="1"/>
              </p:cNvSpPr>
              <p:nvPr/>
            </p:nvSpPr>
            <p:spPr>
              <a:xfrm>
                <a:off x="4766458" y="3403461"/>
                <a:ext cx="254172" cy="276999"/>
              </a:xfrm>
              <a:prstGeom prst="rect">
                <a:avLst/>
              </a:prstGeom>
              <a:blipFill rotWithShape="0">
                <a:blip r:embed="rId8" cstate="print"/>
                <a:stretch>
                  <a:fillRect l="-23810" r="-7143" b="-1739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1" name="Textfeld 20"/>
              <p:cNvSpPr txBox="1"/>
              <p:nvPr/>
            </p:nvSpPr>
            <p:spPr>
              <a:xfrm>
                <a:off x="6025683" y="3420303"/>
                <a:ext cx="473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𝑘</m:t>
                          </m:r>
                        </m:e>
                        <m:sub>
                          <m:r>
                            <a:rPr lang="de-DE" b="0" i="1" smtClean="0">
                              <a:latin typeface="Cambria Math" panose="02040503050406030204" pitchFamily="18" charset="0"/>
                            </a:rPr>
                            <m:t>𝑖</m:t>
                          </m:r>
                          <m:r>
                            <a:rPr lang="de-DE" b="0" i="1" smtClean="0">
                              <a:latin typeface="Cambria Math" panose="02040503050406030204" pitchFamily="18" charset="0"/>
                            </a:rPr>
                            <m:t>+1</m:t>
                          </m:r>
                        </m:sub>
                      </m:sSub>
                    </m:oMath>
                  </m:oMathPara>
                </a14:m>
                <a:endParaRPr lang="de-DE" dirty="0"/>
              </a:p>
            </p:txBody>
          </p:sp>
        </mc:Choice>
        <mc:Fallback xmlns="">
          <p:sp>
            <p:nvSpPr>
              <p:cNvPr id="21" name="Textfeld 20"/>
              <p:cNvSpPr txBox="1">
                <a:spLocks noRot="1" noChangeAspect="1" noMove="1" noResize="1" noEditPoints="1" noAdjustHandles="1" noChangeArrowheads="1" noChangeShapeType="1" noTextEdit="1"/>
              </p:cNvSpPr>
              <p:nvPr/>
            </p:nvSpPr>
            <p:spPr>
              <a:xfrm>
                <a:off x="6025683" y="3420303"/>
                <a:ext cx="473784" cy="276999"/>
              </a:xfrm>
              <a:prstGeom prst="rect">
                <a:avLst/>
              </a:prstGeom>
              <a:blipFill rotWithShape="0">
                <a:blip r:embed="rId9" cstate="print"/>
                <a:stretch>
                  <a:fillRect l="-11538" r="-5128" b="-17391"/>
                </a:stretch>
              </a:blipFill>
            </p:spPr>
            <p:txBody>
              <a:bodyPr/>
              <a:lstStyle/>
              <a:p>
                <a:r>
                  <a:rPr lang="de-DE">
                    <a:noFill/>
                  </a:rPr>
                  <a:t> </a:t>
                </a:r>
              </a:p>
            </p:txBody>
          </p:sp>
        </mc:Fallback>
      </mc:AlternateContent>
    </p:spTree>
    <p:extLst>
      <p:ext uri="{BB962C8B-B14F-4D97-AF65-F5344CB8AC3E}">
        <p14:creationId xmlns:p14="http://schemas.microsoft.com/office/powerpoint/2010/main" val="19705769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normAutofit/>
              </a:bodyPr>
              <a:lstStyle/>
              <a:p>
                <a:r>
                  <a:rPr lang="de-DE" dirty="0" smtClean="0"/>
                  <a:t>Optimierung der Topologie</a:t>
                </a:r>
              </a:p>
              <a:p>
                <a:endParaRPr lang="de-DE" dirty="0"/>
              </a:p>
              <a:p>
                <a:endParaRPr lang="de-DE" dirty="0" smtClean="0"/>
              </a:p>
              <a:p>
                <a:endParaRPr lang="de-DE" dirty="0"/>
              </a:p>
              <a:p>
                <a:endParaRPr lang="de-DE" dirty="0" smtClean="0"/>
              </a:p>
              <a:p>
                <a:endParaRPr lang="de-DE" dirty="0"/>
              </a:p>
              <a:p>
                <a:endParaRPr lang="de-DE" dirty="0" smtClean="0"/>
              </a:p>
              <a:p>
                <a:pPr lvl="1"/>
                <a:endParaRPr lang="de-DE" dirty="0" smtClean="0"/>
              </a:p>
              <a:p>
                <a:pPr lvl="1"/>
                <a:r>
                  <a:rPr lang="de-DE" dirty="0" smtClean="0"/>
                  <a:t>B steht hierbei für Bias-Neuron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 Schnellere Konvergenz.</a:t>
                </a:r>
              </a:p>
              <a:p>
                <a:pPr marL="0" indent="0">
                  <a:buNone/>
                </a:pPr>
                <a:endParaRPr lang="de-DE" dirty="0"/>
              </a:p>
              <a:p>
                <a:endParaRPr lang="de-DE" dirty="0" smtClean="0"/>
              </a:p>
              <a:p>
                <a:endParaRPr lang="de-DE" dirty="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043" t="-2241" b="-266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33</a:t>
            </a:fld>
            <a:endParaRPr lang="de-DE" dirty="0"/>
          </a:p>
        </p:txBody>
      </p:sp>
      <mc:AlternateContent xmlns:mc="http://schemas.openxmlformats.org/markup-compatibility/2006" xmlns:a14="http://schemas.microsoft.com/office/drawing/2010/main">
        <mc:Choice Requires="a14">
          <p:graphicFrame>
            <p:nvGraphicFramePr>
              <p:cNvPr id="7" name="Tabelle 6"/>
              <p:cNvGraphicFramePr>
                <a:graphicFrameLocks noGrp="1"/>
              </p:cNvGraphicFramePr>
              <p:nvPr>
                <p:extLst>
                  <p:ext uri="{D42A27DB-BD31-4B8C-83A1-F6EECF244321}">
                    <p14:modId xmlns:p14="http://schemas.microsoft.com/office/powerpoint/2010/main" val="463749218"/>
                  </p:ext>
                </p:extLst>
              </p:nvPr>
            </p:nvGraphicFramePr>
            <p:xfrm>
              <a:off x="1872511" y="2686689"/>
              <a:ext cx="8547396" cy="2966720"/>
            </p:xfrm>
            <a:graphic>
              <a:graphicData uri="http://schemas.openxmlformats.org/drawingml/2006/table">
                <a:tbl>
                  <a:tblPr firstRow="1" bandRow="1">
                    <a:tableStyleId>{5940675A-B579-460E-94D1-54222C63F5DA}</a:tableStyleId>
                  </a:tblPr>
                  <a:tblGrid>
                    <a:gridCol w="2914274"/>
                    <a:gridCol w="1457137"/>
                    <a:gridCol w="1457137"/>
                    <a:gridCol w="1359424"/>
                    <a:gridCol w="1359424"/>
                  </a:tblGrid>
                  <a:tr h="370840">
                    <a:tc rowSpan="2">
                      <a:txBody>
                        <a:bodyPr/>
                        <a:lstStyle/>
                        <a:p>
                          <a:pPr algn="ctr"/>
                          <a:r>
                            <a:rPr lang="de-DE" b="1" dirty="0" smtClean="0"/>
                            <a:t>Topologie</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c gridSpan="2">
                      <a:txBody>
                        <a:bodyPr/>
                        <a:lstStyle/>
                        <a:p>
                          <a:pPr algn="ctr"/>
                          <a:r>
                            <a:rPr lang="de-DE" b="1" dirty="0" smtClean="0"/>
                            <a:t>MSE-BIAS</a:t>
                          </a:r>
                          <a:endParaRPr lang="de-DE" b="1" dirty="0"/>
                        </a:p>
                      </a:txBody>
                      <a:tcPr anchor="ctr"/>
                    </a:tc>
                    <a:tc hMerge="1">
                      <a:txBody>
                        <a:bodyPr/>
                        <a:lstStyle/>
                        <a:p>
                          <a:endParaRPr lang="de-DE"/>
                        </a:p>
                      </a:txBody>
                      <a:tcPr/>
                    </a:tc>
                  </a:tr>
                  <a:tr h="370840">
                    <a:tc vMerge="1">
                      <a:txBody>
                        <a:bodyPr/>
                        <a:lstStyle/>
                        <a:p>
                          <a:pPr algn="ctr"/>
                          <a:endParaRPr lang="de-DE" b="1" dirty="0"/>
                        </a:p>
                      </a:txBody>
                      <a:tcP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r>
                  <a:tr h="370840">
                    <a:tc>
                      <a:txBody>
                        <a:bodyPr/>
                        <a:lstStyle/>
                        <a:p>
                          <a:pPr algn="ctr"/>
                          <a:r>
                            <a:rPr lang="de-DE" dirty="0" smtClean="0"/>
                            <a:t>4-3-1 (B)</a:t>
                          </a:r>
                          <a:endParaRPr lang="de-DE" dirty="0"/>
                        </a:p>
                      </a:txBody>
                      <a:tcPr anchor="ctr"/>
                    </a:tc>
                    <a:tc>
                      <a:txBody>
                        <a:bodyPr/>
                        <a:lstStyle/>
                        <a:p>
                          <a:pPr algn="ctr"/>
                          <a:r>
                            <a:rPr lang="de-DE" dirty="0" smtClean="0"/>
                            <a:t> 0,0011562</a:t>
                          </a:r>
                        </a:p>
                      </a:txBody>
                      <a:tcPr anchor="ctr"/>
                    </a:tc>
                    <a:tc>
                      <a:txBody>
                        <a:bodyPr/>
                        <a:lstStyle/>
                        <a:p>
                          <a:pPr algn="ctr"/>
                          <a:r>
                            <a:rPr lang="de-DE" dirty="0" smtClean="0"/>
                            <a:t>0,002569</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9,449</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0,001788</a:t>
                          </a:r>
                          <a:endParaRPr lang="de-DE" dirty="0"/>
                        </a:p>
                      </a:txBody>
                      <a:tcPr anchor="ctr"/>
                    </a:tc>
                  </a:tr>
                  <a:tr h="370840">
                    <a:tc>
                      <a:txBody>
                        <a:bodyPr/>
                        <a:lstStyle/>
                        <a:p>
                          <a:pPr algn="ctr"/>
                          <a:r>
                            <a:rPr lang="de-DE" dirty="0" smtClean="0"/>
                            <a:t>4-5-1 (B)</a:t>
                          </a:r>
                          <a:endParaRPr lang="de-DE" dirty="0"/>
                        </a:p>
                      </a:txBody>
                      <a:tcPr anchor="ctr"/>
                    </a:tc>
                    <a:tc>
                      <a:txBody>
                        <a:bodyPr/>
                        <a:lstStyle/>
                        <a:p>
                          <a:pPr algn="ctr"/>
                          <a:r>
                            <a:rPr lang="de-DE" dirty="0" smtClean="0"/>
                            <a:t>0,001062</a:t>
                          </a:r>
                        </a:p>
                      </a:txBody>
                      <a:tcPr anchor="ctr"/>
                    </a:tc>
                    <a:tc>
                      <a:txBody>
                        <a:bodyPr/>
                        <a:lstStyle/>
                        <a:p>
                          <a:pPr algn="ctr"/>
                          <a:r>
                            <a:rPr lang="de-DE" dirty="0" smtClean="0"/>
                            <a:t>0,002879</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598</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 0,001799</a:t>
                          </a:r>
                          <a:endParaRPr lang="de-DE" dirty="0"/>
                        </a:p>
                      </a:txBody>
                      <a:tcPr anchor="ctr"/>
                    </a:tc>
                  </a:tr>
                  <a:tr h="370840">
                    <a:tc>
                      <a:txBody>
                        <a:bodyPr/>
                        <a:lstStyle/>
                        <a:p>
                          <a:pPr algn="ctr"/>
                          <a:r>
                            <a:rPr lang="de-DE" dirty="0" smtClean="0"/>
                            <a:t>4-7-1 (B)</a:t>
                          </a:r>
                          <a:endParaRPr lang="de-DE" dirty="0"/>
                        </a:p>
                      </a:txBody>
                      <a:tcPr anchor="ctr"/>
                    </a:tc>
                    <a:tc>
                      <a:txBody>
                        <a:bodyPr/>
                        <a:lstStyle/>
                        <a:p>
                          <a:pPr algn="ctr"/>
                          <a:r>
                            <a:rPr lang="de-DE" dirty="0" smtClean="0"/>
                            <a:t>0,001090</a:t>
                          </a:r>
                          <a:endParaRPr lang="de-DE" dirty="0"/>
                        </a:p>
                      </a:txBody>
                      <a:tcPr anchor="ctr"/>
                    </a:tc>
                    <a:tc>
                      <a:txBody>
                        <a:bodyPr/>
                        <a:lstStyle/>
                        <a:p>
                          <a:pPr algn="ctr"/>
                          <a:r>
                            <a:rPr lang="de-DE" dirty="0" smtClean="0"/>
                            <a:t>0,001784</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07</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0,001781</a:t>
                          </a:r>
                          <a:endParaRPr lang="de-DE" dirty="0"/>
                        </a:p>
                      </a:txBody>
                      <a:tcPr anchor="ctr"/>
                    </a:tc>
                  </a:tr>
                  <a:tr h="370840">
                    <a:tc>
                      <a:txBody>
                        <a:bodyPr/>
                        <a:lstStyle/>
                        <a:p>
                          <a:pPr algn="ctr"/>
                          <a:r>
                            <a:rPr lang="de-DE" dirty="0" smtClean="0"/>
                            <a:t>4-9-1 (B)</a:t>
                          </a:r>
                          <a:endParaRPr lang="de-DE" dirty="0"/>
                        </a:p>
                      </a:txBody>
                      <a:tcPr anchor="ctr"/>
                    </a:tc>
                    <a:tc>
                      <a:txBody>
                        <a:bodyPr/>
                        <a:lstStyle/>
                        <a:p>
                          <a:pPr algn="ctr"/>
                          <a:r>
                            <a:rPr lang="de-DE" dirty="0" smtClean="0"/>
                            <a:t>0,001048</a:t>
                          </a:r>
                          <a:endParaRPr lang="de-DE" dirty="0"/>
                        </a:p>
                      </a:txBody>
                      <a:tcPr anchor="ctr"/>
                    </a:tc>
                    <a:tc>
                      <a:txBody>
                        <a:bodyPr/>
                        <a:lstStyle/>
                        <a:p>
                          <a:pPr algn="ctr"/>
                          <a:r>
                            <a:rPr lang="de-DE" dirty="0" smtClean="0"/>
                            <a:t> 0,002134</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88</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0,0024436</a:t>
                          </a:r>
                          <a:endParaRPr lang="de-DE" dirty="0"/>
                        </a:p>
                      </a:txBody>
                      <a:tcPr anchor="ctr"/>
                    </a:tc>
                  </a:tr>
                  <a:tr h="370840">
                    <a:tc>
                      <a:txBody>
                        <a:bodyPr/>
                        <a:lstStyle/>
                        <a:p>
                          <a:pPr algn="ctr"/>
                          <a:r>
                            <a:rPr lang="de-DE" dirty="0" smtClean="0"/>
                            <a:t>4-11-1 (B)</a:t>
                          </a:r>
                          <a:endParaRPr lang="de-DE" dirty="0"/>
                        </a:p>
                      </a:txBody>
                      <a:tcPr anchor="ctr"/>
                    </a:tc>
                    <a:tc>
                      <a:txBody>
                        <a:bodyPr/>
                        <a:lstStyle/>
                        <a:p>
                          <a:pPr algn="ctr"/>
                          <a:r>
                            <a:rPr lang="de-DE" dirty="0" smtClean="0"/>
                            <a:t>0,001022</a:t>
                          </a:r>
                          <a:endParaRPr lang="de-DE" dirty="0"/>
                        </a:p>
                      </a:txBody>
                      <a:tcPr anchor="ctr"/>
                    </a:tc>
                    <a:tc>
                      <a:txBody>
                        <a:bodyPr/>
                        <a:lstStyle/>
                        <a:p>
                          <a:pPr algn="ctr"/>
                          <a:r>
                            <a:rPr lang="de-DE" dirty="0" smtClean="0"/>
                            <a:t> 0,001785</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760</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0,0033215</a:t>
                          </a:r>
                          <a:endParaRPr lang="de-DE" dirty="0"/>
                        </a:p>
                      </a:txBody>
                      <a:tcPr anchor="ctr"/>
                    </a:tc>
                  </a:tr>
                  <a:tr h="370840">
                    <a:tc>
                      <a:txBody>
                        <a:bodyPr/>
                        <a:lstStyle/>
                        <a:p>
                          <a:pPr algn="ctr"/>
                          <a:r>
                            <a:rPr lang="de-DE" dirty="0" smtClean="0"/>
                            <a:t>4-13-1 (B)</a:t>
                          </a:r>
                          <a:endParaRPr lang="de-DE" dirty="0"/>
                        </a:p>
                      </a:txBody>
                      <a:tcPr anchor="ctr"/>
                    </a:tc>
                    <a:tc>
                      <a:txBody>
                        <a:bodyPr/>
                        <a:lstStyle/>
                        <a:p>
                          <a:pPr algn="ctr"/>
                          <a:r>
                            <a:rPr lang="de-DE" dirty="0" smtClean="0"/>
                            <a:t>0,001002</a:t>
                          </a:r>
                          <a:endParaRPr lang="de-DE" dirty="0"/>
                        </a:p>
                      </a:txBody>
                      <a:tcPr anchor="ctr"/>
                    </a:tc>
                    <a:tc>
                      <a:txBody>
                        <a:bodyPr/>
                        <a:lstStyle/>
                        <a:p>
                          <a:pPr algn="ctr"/>
                          <a:r>
                            <a:rPr lang="de-DE" dirty="0" smtClean="0"/>
                            <a:t> 0,001787</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906</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 0,004067</a:t>
                          </a:r>
                          <a:endParaRPr lang="de-DE" dirty="0"/>
                        </a:p>
                      </a:txBody>
                      <a:tcPr anchor="ctr"/>
                    </a:tc>
                  </a:tr>
                </a:tbl>
              </a:graphicData>
            </a:graphic>
          </p:graphicFrame>
        </mc:Choice>
        <mc:Fallback xmlns="">
          <p:graphicFrame>
            <p:nvGraphicFramePr>
              <p:cNvPr id="7" name="Tabelle 6"/>
              <p:cNvGraphicFramePr>
                <a:graphicFrameLocks noGrp="1"/>
              </p:cNvGraphicFramePr>
              <p:nvPr>
                <p:extLst>
                  <p:ext uri="{D42A27DB-BD31-4B8C-83A1-F6EECF244321}">
                    <p14:modId xmlns:p14="http://schemas.microsoft.com/office/powerpoint/2010/main" val="463749218"/>
                  </p:ext>
                </p:extLst>
              </p:nvPr>
            </p:nvGraphicFramePr>
            <p:xfrm>
              <a:off x="1872511" y="2686689"/>
              <a:ext cx="8547396" cy="2966720"/>
            </p:xfrm>
            <a:graphic>
              <a:graphicData uri="http://schemas.openxmlformats.org/drawingml/2006/table">
                <a:tbl>
                  <a:tblPr firstRow="1" bandRow="1">
                    <a:tableStyleId>{5940675A-B579-460E-94D1-54222C63F5DA}</a:tableStyleId>
                  </a:tblPr>
                  <a:tblGrid>
                    <a:gridCol w="2914274"/>
                    <a:gridCol w="1457137"/>
                    <a:gridCol w="1457137"/>
                    <a:gridCol w="1359424"/>
                    <a:gridCol w="1359424"/>
                  </a:tblGrid>
                  <a:tr h="370840">
                    <a:tc rowSpan="2">
                      <a:txBody>
                        <a:bodyPr/>
                        <a:lstStyle/>
                        <a:p>
                          <a:pPr algn="ctr"/>
                          <a:r>
                            <a:rPr lang="de-DE" b="1" dirty="0" smtClean="0"/>
                            <a:t>Topologie</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c gridSpan="2">
                      <a:txBody>
                        <a:bodyPr/>
                        <a:lstStyle/>
                        <a:p>
                          <a:pPr algn="ctr"/>
                          <a:r>
                            <a:rPr lang="de-DE" b="1" dirty="0" smtClean="0"/>
                            <a:t>MSE-BIAS</a:t>
                          </a:r>
                          <a:endParaRPr lang="de-DE" b="1" dirty="0"/>
                        </a:p>
                      </a:txBody>
                      <a:tcPr anchor="ctr"/>
                    </a:tc>
                    <a:tc hMerge="1">
                      <a:txBody>
                        <a:bodyPr/>
                        <a:lstStyle/>
                        <a:p>
                          <a:endParaRPr lang="de-DE"/>
                        </a:p>
                      </a:txBody>
                      <a:tcPr/>
                    </a:tc>
                  </a:tr>
                  <a:tr h="370840">
                    <a:tc vMerge="1">
                      <a:txBody>
                        <a:bodyPr/>
                        <a:lstStyle/>
                        <a:p>
                          <a:pPr algn="ctr"/>
                          <a:endParaRPr lang="de-DE" b="1" dirty="0"/>
                        </a:p>
                      </a:txBody>
                      <a:tcP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r>
                  <a:tr h="370840">
                    <a:tc>
                      <a:txBody>
                        <a:bodyPr/>
                        <a:lstStyle/>
                        <a:p>
                          <a:pPr algn="ctr"/>
                          <a:r>
                            <a:rPr lang="de-DE" dirty="0" smtClean="0"/>
                            <a:t>4-3-1 (B)</a:t>
                          </a:r>
                          <a:endParaRPr lang="de-DE" dirty="0"/>
                        </a:p>
                      </a:txBody>
                      <a:tcPr anchor="ctr"/>
                    </a:tc>
                    <a:tc>
                      <a:txBody>
                        <a:bodyPr/>
                        <a:lstStyle/>
                        <a:p>
                          <a:pPr algn="ctr"/>
                          <a:r>
                            <a:rPr lang="de-DE" dirty="0" smtClean="0"/>
                            <a:t> </a:t>
                          </a:r>
                          <a:r>
                            <a:rPr lang="de-DE" dirty="0" smtClean="0"/>
                            <a:t>0,0011562</a:t>
                          </a:r>
                          <a:endParaRPr lang="de-DE" dirty="0" smtClean="0"/>
                        </a:p>
                      </a:txBody>
                      <a:tcPr anchor="ctr"/>
                    </a:tc>
                    <a:tc>
                      <a:txBody>
                        <a:bodyPr/>
                        <a:lstStyle/>
                        <a:p>
                          <a:pPr algn="ctr"/>
                          <a:r>
                            <a:rPr lang="de-DE" dirty="0" smtClean="0"/>
                            <a:t>0,002569</a:t>
                          </a:r>
                          <a:endParaRPr lang="de-DE" dirty="0"/>
                        </a:p>
                      </a:txBody>
                      <a:tcPr anchor="ctr"/>
                    </a:tc>
                    <a:tc>
                      <a:txBody>
                        <a:bodyPr/>
                        <a:lstStyle/>
                        <a:p>
                          <a:endParaRPr lang="de-DE"/>
                        </a:p>
                      </a:txBody>
                      <a:tcPr anchor="ctr">
                        <a:blipFill rotWithShape="0">
                          <a:blip r:embed="rId4"/>
                          <a:stretch>
                            <a:fillRect l="-429596" t="-206557" r="-100897" b="-524590"/>
                          </a:stretch>
                        </a:blipFill>
                      </a:tcPr>
                    </a:tc>
                    <a:tc>
                      <a:txBody>
                        <a:bodyPr/>
                        <a:lstStyle/>
                        <a:p>
                          <a:pPr algn="ctr"/>
                          <a:r>
                            <a:rPr lang="de-DE" dirty="0" smtClean="0"/>
                            <a:t>0,001788</a:t>
                          </a:r>
                          <a:endParaRPr lang="de-DE" dirty="0"/>
                        </a:p>
                      </a:txBody>
                      <a:tcPr anchor="ctr"/>
                    </a:tc>
                  </a:tr>
                  <a:tr h="370840">
                    <a:tc>
                      <a:txBody>
                        <a:bodyPr/>
                        <a:lstStyle/>
                        <a:p>
                          <a:pPr algn="ctr"/>
                          <a:r>
                            <a:rPr lang="de-DE" dirty="0" smtClean="0"/>
                            <a:t>4-5-1 (B)</a:t>
                          </a:r>
                          <a:endParaRPr lang="de-DE" dirty="0"/>
                        </a:p>
                      </a:txBody>
                      <a:tcPr anchor="ctr"/>
                    </a:tc>
                    <a:tc>
                      <a:txBody>
                        <a:bodyPr/>
                        <a:lstStyle/>
                        <a:p>
                          <a:pPr algn="ctr"/>
                          <a:r>
                            <a:rPr lang="de-DE" dirty="0" smtClean="0"/>
                            <a:t>0,001062</a:t>
                          </a:r>
                          <a:endParaRPr lang="de-DE" dirty="0" smtClean="0"/>
                        </a:p>
                      </a:txBody>
                      <a:tcPr anchor="ctr"/>
                    </a:tc>
                    <a:tc>
                      <a:txBody>
                        <a:bodyPr/>
                        <a:lstStyle/>
                        <a:p>
                          <a:pPr algn="ctr"/>
                          <a:r>
                            <a:rPr lang="de-DE" dirty="0" smtClean="0"/>
                            <a:t>0,002879</a:t>
                          </a:r>
                          <a:endParaRPr lang="de-DE" dirty="0"/>
                        </a:p>
                      </a:txBody>
                      <a:tcPr anchor="ctr"/>
                    </a:tc>
                    <a:tc>
                      <a:txBody>
                        <a:bodyPr/>
                        <a:lstStyle/>
                        <a:p>
                          <a:endParaRPr lang="de-DE"/>
                        </a:p>
                      </a:txBody>
                      <a:tcPr anchor="ctr">
                        <a:blipFill rotWithShape="0">
                          <a:blip r:embed="rId4"/>
                          <a:stretch>
                            <a:fillRect l="-429596" t="-306557" r="-100897" b="-424590"/>
                          </a:stretch>
                        </a:blipFill>
                      </a:tcPr>
                    </a:tc>
                    <a:tc>
                      <a:txBody>
                        <a:bodyPr/>
                        <a:lstStyle/>
                        <a:p>
                          <a:pPr algn="ctr"/>
                          <a:r>
                            <a:rPr lang="de-DE" dirty="0" smtClean="0"/>
                            <a:t> </a:t>
                          </a:r>
                          <a:r>
                            <a:rPr lang="de-DE" dirty="0" smtClean="0"/>
                            <a:t>0,001799</a:t>
                          </a:r>
                          <a:endParaRPr lang="de-DE" dirty="0"/>
                        </a:p>
                      </a:txBody>
                      <a:tcPr anchor="ctr"/>
                    </a:tc>
                  </a:tr>
                  <a:tr h="370840">
                    <a:tc>
                      <a:txBody>
                        <a:bodyPr/>
                        <a:lstStyle/>
                        <a:p>
                          <a:pPr algn="ctr"/>
                          <a:r>
                            <a:rPr lang="de-DE" dirty="0" smtClean="0"/>
                            <a:t>4-7-1 (B)</a:t>
                          </a:r>
                          <a:endParaRPr lang="de-DE" dirty="0"/>
                        </a:p>
                      </a:txBody>
                      <a:tcPr anchor="ctr"/>
                    </a:tc>
                    <a:tc>
                      <a:txBody>
                        <a:bodyPr/>
                        <a:lstStyle/>
                        <a:p>
                          <a:pPr algn="ctr"/>
                          <a:r>
                            <a:rPr lang="de-DE" dirty="0" smtClean="0"/>
                            <a:t>0,001090</a:t>
                          </a:r>
                          <a:endParaRPr lang="de-DE" dirty="0"/>
                        </a:p>
                      </a:txBody>
                      <a:tcPr anchor="ctr"/>
                    </a:tc>
                    <a:tc>
                      <a:txBody>
                        <a:bodyPr/>
                        <a:lstStyle/>
                        <a:p>
                          <a:pPr algn="ctr"/>
                          <a:r>
                            <a:rPr lang="de-DE" dirty="0" smtClean="0"/>
                            <a:t>0,001784</a:t>
                          </a:r>
                          <a:endParaRPr lang="de-DE" dirty="0"/>
                        </a:p>
                      </a:txBody>
                      <a:tcPr anchor="ctr"/>
                    </a:tc>
                    <a:tc>
                      <a:txBody>
                        <a:bodyPr/>
                        <a:lstStyle/>
                        <a:p>
                          <a:endParaRPr lang="de-DE"/>
                        </a:p>
                      </a:txBody>
                      <a:tcPr anchor="ctr">
                        <a:blipFill rotWithShape="0">
                          <a:blip r:embed="rId4"/>
                          <a:stretch>
                            <a:fillRect l="-429596" t="-406557" r="-100897" b="-324590"/>
                          </a:stretch>
                        </a:blipFill>
                      </a:tcPr>
                    </a:tc>
                    <a:tc>
                      <a:txBody>
                        <a:bodyPr/>
                        <a:lstStyle/>
                        <a:p>
                          <a:pPr algn="ctr"/>
                          <a:r>
                            <a:rPr lang="de-DE" dirty="0" smtClean="0"/>
                            <a:t>0,001781</a:t>
                          </a:r>
                          <a:endParaRPr lang="de-DE" dirty="0"/>
                        </a:p>
                      </a:txBody>
                      <a:tcPr anchor="ctr"/>
                    </a:tc>
                  </a:tr>
                  <a:tr h="370840">
                    <a:tc>
                      <a:txBody>
                        <a:bodyPr/>
                        <a:lstStyle/>
                        <a:p>
                          <a:pPr algn="ctr"/>
                          <a:r>
                            <a:rPr lang="de-DE" dirty="0" smtClean="0"/>
                            <a:t>4-9-1 (B)</a:t>
                          </a:r>
                          <a:endParaRPr lang="de-DE" dirty="0"/>
                        </a:p>
                      </a:txBody>
                      <a:tcPr anchor="ctr"/>
                    </a:tc>
                    <a:tc>
                      <a:txBody>
                        <a:bodyPr/>
                        <a:lstStyle/>
                        <a:p>
                          <a:pPr algn="ctr"/>
                          <a:r>
                            <a:rPr lang="de-DE" dirty="0" smtClean="0"/>
                            <a:t>0,001048</a:t>
                          </a:r>
                          <a:endParaRPr lang="de-DE" dirty="0"/>
                        </a:p>
                      </a:txBody>
                      <a:tcPr anchor="ctr"/>
                    </a:tc>
                    <a:tc>
                      <a:txBody>
                        <a:bodyPr/>
                        <a:lstStyle/>
                        <a:p>
                          <a:pPr algn="ctr"/>
                          <a:r>
                            <a:rPr lang="de-DE" dirty="0" smtClean="0"/>
                            <a:t> </a:t>
                          </a:r>
                          <a:r>
                            <a:rPr lang="de-DE" dirty="0" smtClean="0"/>
                            <a:t>0,002134</a:t>
                          </a:r>
                          <a:endParaRPr lang="de-DE" dirty="0"/>
                        </a:p>
                      </a:txBody>
                      <a:tcPr anchor="ctr"/>
                    </a:tc>
                    <a:tc>
                      <a:txBody>
                        <a:bodyPr/>
                        <a:lstStyle/>
                        <a:p>
                          <a:endParaRPr lang="de-DE"/>
                        </a:p>
                      </a:txBody>
                      <a:tcPr anchor="ctr">
                        <a:blipFill rotWithShape="0">
                          <a:blip r:embed="rId4"/>
                          <a:stretch>
                            <a:fillRect l="-429596" t="-506557" r="-100897" b="-224590"/>
                          </a:stretch>
                        </a:blipFill>
                      </a:tcPr>
                    </a:tc>
                    <a:tc>
                      <a:txBody>
                        <a:bodyPr/>
                        <a:lstStyle/>
                        <a:p>
                          <a:pPr algn="ctr"/>
                          <a:r>
                            <a:rPr lang="de-DE" dirty="0" smtClean="0"/>
                            <a:t>0,0024436</a:t>
                          </a:r>
                          <a:endParaRPr lang="de-DE" dirty="0"/>
                        </a:p>
                      </a:txBody>
                      <a:tcPr anchor="ctr"/>
                    </a:tc>
                  </a:tr>
                  <a:tr h="370840">
                    <a:tc>
                      <a:txBody>
                        <a:bodyPr/>
                        <a:lstStyle/>
                        <a:p>
                          <a:pPr algn="ctr"/>
                          <a:r>
                            <a:rPr lang="de-DE" dirty="0" smtClean="0"/>
                            <a:t>4-11-1 (B)</a:t>
                          </a:r>
                          <a:endParaRPr lang="de-DE" dirty="0"/>
                        </a:p>
                      </a:txBody>
                      <a:tcPr anchor="ctr"/>
                    </a:tc>
                    <a:tc>
                      <a:txBody>
                        <a:bodyPr/>
                        <a:lstStyle/>
                        <a:p>
                          <a:pPr algn="ctr"/>
                          <a:r>
                            <a:rPr lang="de-DE" dirty="0" smtClean="0"/>
                            <a:t>0,001022</a:t>
                          </a:r>
                          <a:endParaRPr lang="de-DE" dirty="0"/>
                        </a:p>
                      </a:txBody>
                      <a:tcPr anchor="ctr"/>
                    </a:tc>
                    <a:tc>
                      <a:txBody>
                        <a:bodyPr/>
                        <a:lstStyle/>
                        <a:p>
                          <a:pPr algn="ctr"/>
                          <a:r>
                            <a:rPr lang="de-DE" dirty="0" smtClean="0"/>
                            <a:t> </a:t>
                          </a:r>
                          <a:r>
                            <a:rPr lang="de-DE" dirty="0" smtClean="0"/>
                            <a:t>0,001785</a:t>
                          </a:r>
                          <a:endParaRPr lang="de-DE" dirty="0"/>
                        </a:p>
                      </a:txBody>
                      <a:tcPr anchor="ctr"/>
                    </a:tc>
                    <a:tc>
                      <a:txBody>
                        <a:bodyPr/>
                        <a:lstStyle/>
                        <a:p>
                          <a:endParaRPr lang="de-DE"/>
                        </a:p>
                      </a:txBody>
                      <a:tcPr anchor="ctr">
                        <a:blipFill rotWithShape="0">
                          <a:blip r:embed="rId4"/>
                          <a:stretch>
                            <a:fillRect l="-429596" t="-606557" r="-100897" b="-124590"/>
                          </a:stretch>
                        </a:blipFill>
                      </a:tcPr>
                    </a:tc>
                    <a:tc>
                      <a:txBody>
                        <a:bodyPr/>
                        <a:lstStyle/>
                        <a:p>
                          <a:pPr algn="ctr"/>
                          <a:r>
                            <a:rPr lang="de-DE" dirty="0" smtClean="0"/>
                            <a:t>0,0033215</a:t>
                          </a:r>
                          <a:endParaRPr lang="de-DE" dirty="0"/>
                        </a:p>
                      </a:txBody>
                      <a:tcPr anchor="ctr"/>
                    </a:tc>
                  </a:tr>
                  <a:tr h="370840">
                    <a:tc>
                      <a:txBody>
                        <a:bodyPr/>
                        <a:lstStyle/>
                        <a:p>
                          <a:pPr algn="ctr"/>
                          <a:r>
                            <a:rPr lang="de-DE" dirty="0" smtClean="0"/>
                            <a:t>4-13-1 (B)</a:t>
                          </a:r>
                          <a:endParaRPr lang="de-DE" dirty="0"/>
                        </a:p>
                      </a:txBody>
                      <a:tcPr anchor="ctr"/>
                    </a:tc>
                    <a:tc>
                      <a:txBody>
                        <a:bodyPr/>
                        <a:lstStyle/>
                        <a:p>
                          <a:pPr algn="ctr"/>
                          <a:r>
                            <a:rPr lang="de-DE" dirty="0" smtClean="0"/>
                            <a:t>0,001002</a:t>
                          </a:r>
                          <a:endParaRPr lang="de-DE" dirty="0"/>
                        </a:p>
                      </a:txBody>
                      <a:tcPr anchor="ctr"/>
                    </a:tc>
                    <a:tc>
                      <a:txBody>
                        <a:bodyPr/>
                        <a:lstStyle/>
                        <a:p>
                          <a:pPr algn="ctr"/>
                          <a:r>
                            <a:rPr lang="de-DE" dirty="0" smtClean="0"/>
                            <a:t> </a:t>
                          </a:r>
                          <a:r>
                            <a:rPr lang="de-DE" dirty="0" smtClean="0"/>
                            <a:t>0,001787</a:t>
                          </a:r>
                          <a:endParaRPr lang="de-DE" dirty="0"/>
                        </a:p>
                      </a:txBody>
                      <a:tcPr anchor="ctr"/>
                    </a:tc>
                    <a:tc>
                      <a:txBody>
                        <a:bodyPr/>
                        <a:lstStyle/>
                        <a:p>
                          <a:endParaRPr lang="de-DE"/>
                        </a:p>
                      </a:txBody>
                      <a:tcPr anchor="ctr">
                        <a:blipFill rotWithShape="0">
                          <a:blip r:embed="rId4"/>
                          <a:stretch>
                            <a:fillRect l="-429596" t="-706557" r="-100897" b="-24590"/>
                          </a:stretch>
                        </a:blipFill>
                      </a:tcPr>
                    </a:tc>
                    <a:tc>
                      <a:txBody>
                        <a:bodyPr/>
                        <a:lstStyle/>
                        <a:p>
                          <a:pPr algn="ctr"/>
                          <a:r>
                            <a:rPr lang="de-DE" dirty="0" smtClean="0"/>
                            <a:t> </a:t>
                          </a:r>
                          <a:r>
                            <a:rPr lang="de-DE" dirty="0" smtClean="0"/>
                            <a:t>0,004067</a:t>
                          </a:r>
                          <a:endParaRPr lang="de-DE" dirty="0"/>
                        </a:p>
                      </a:txBody>
                      <a:tcPr anchor="ctr"/>
                    </a:tc>
                  </a:tr>
                </a:tbl>
              </a:graphicData>
            </a:graphic>
          </p:graphicFrame>
        </mc:Fallback>
      </mc:AlternateContent>
      <p:sp>
        <p:nvSpPr>
          <p:cNvPr id="8" name="Rechteck 7"/>
          <p:cNvSpPr/>
          <p:nvPr/>
        </p:nvSpPr>
        <p:spPr>
          <a:xfrm>
            <a:off x="1872000" y="2671548"/>
            <a:ext cx="8532000" cy="772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648518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Optimierung der Topologie</a:t>
            </a:r>
          </a:p>
          <a:p>
            <a:endParaRPr lang="de-DE" dirty="0"/>
          </a:p>
          <a:p>
            <a:endParaRPr lang="de-DE" dirty="0" smtClean="0"/>
          </a:p>
          <a:p>
            <a:endParaRPr lang="de-DE" dirty="0"/>
          </a:p>
          <a:p>
            <a:endParaRPr lang="de-DE" dirty="0" smtClean="0"/>
          </a:p>
          <a:p>
            <a:endParaRPr lang="de-DE" dirty="0"/>
          </a:p>
          <a:p>
            <a:endParaRPr lang="de-DE" dirty="0" smtClean="0"/>
          </a:p>
          <a:p>
            <a:pPr lvl="1"/>
            <a:endParaRPr lang="de-DE" dirty="0" smtClean="0"/>
          </a:p>
          <a:p>
            <a:pPr marL="0" indent="0">
              <a:buNone/>
            </a:pPr>
            <a:endParaRPr lang="de-DE" dirty="0"/>
          </a:p>
          <a:p>
            <a:endParaRPr lang="de-DE" dirty="0" smtClean="0"/>
          </a:p>
          <a:p>
            <a:endParaRPr lang="de-DE" dirty="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34</a:t>
            </a:fld>
            <a:endParaRPr lang="de-DE" dirty="0"/>
          </a:p>
        </p:txBody>
      </p:sp>
      <mc:AlternateContent xmlns:mc="http://schemas.openxmlformats.org/markup-compatibility/2006" xmlns:a14="http://schemas.microsoft.com/office/drawing/2010/main">
        <mc:Choice Requires="a14">
          <p:graphicFrame>
            <p:nvGraphicFramePr>
              <p:cNvPr id="7" name="Tabelle 6"/>
              <p:cNvGraphicFramePr>
                <a:graphicFrameLocks noGrp="1"/>
              </p:cNvGraphicFramePr>
              <p:nvPr>
                <p:extLst>
                  <p:ext uri="{D42A27DB-BD31-4B8C-83A1-F6EECF244321}">
                    <p14:modId xmlns:p14="http://schemas.microsoft.com/office/powerpoint/2010/main" val="2022590401"/>
                  </p:ext>
                </p:extLst>
              </p:nvPr>
            </p:nvGraphicFramePr>
            <p:xfrm>
              <a:off x="1872511" y="2686689"/>
              <a:ext cx="8547396" cy="2966720"/>
            </p:xfrm>
            <a:graphic>
              <a:graphicData uri="http://schemas.openxmlformats.org/drawingml/2006/table">
                <a:tbl>
                  <a:tblPr firstRow="1" bandRow="1">
                    <a:tableStyleId>{5940675A-B579-460E-94D1-54222C63F5DA}</a:tableStyleId>
                  </a:tblPr>
                  <a:tblGrid>
                    <a:gridCol w="2914274"/>
                    <a:gridCol w="1457137"/>
                    <a:gridCol w="1457137"/>
                    <a:gridCol w="1359424"/>
                    <a:gridCol w="1359424"/>
                  </a:tblGrid>
                  <a:tr h="370840">
                    <a:tc rowSpan="2">
                      <a:txBody>
                        <a:bodyPr/>
                        <a:lstStyle/>
                        <a:p>
                          <a:pPr algn="ctr"/>
                          <a:r>
                            <a:rPr lang="de-DE" b="1" dirty="0" smtClean="0"/>
                            <a:t>Topologie</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c gridSpan="2">
                      <a:txBody>
                        <a:bodyPr/>
                        <a:lstStyle/>
                        <a:p>
                          <a:pPr algn="ctr"/>
                          <a:r>
                            <a:rPr lang="de-DE" b="1" dirty="0" smtClean="0"/>
                            <a:t>MSE-BIAS</a:t>
                          </a:r>
                          <a:endParaRPr lang="de-DE" b="1" dirty="0"/>
                        </a:p>
                      </a:txBody>
                      <a:tcPr anchor="ctr"/>
                    </a:tc>
                    <a:tc hMerge="1">
                      <a:txBody>
                        <a:bodyPr/>
                        <a:lstStyle/>
                        <a:p>
                          <a:endParaRPr lang="de-DE"/>
                        </a:p>
                      </a:txBody>
                      <a:tcPr/>
                    </a:tc>
                  </a:tr>
                  <a:tr h="370840">
                    <a:tc vMerge="1">
                      <a:txBody>
                        <a:bodyPr/>
                        <a:lstStyle/>
                        <a:p>
                          <a:pPr algn="ctr"/>
                          <a:endParaRPr lang="de-DE" b="1" dirty="0"/>
                        </a:p>
                      </a:txBody>
                      <a:tcP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r>
                  <a:tr h="370840">
                    <a:tc>
                      <a:txBody>
                        <a:bodyPr/>
                        <a:lstStyle/>
                        <a:p>
                          <a:pPr algn="ctr"/>
                          <a:r>
                            <a:rPr lang="de-DE" dirty="0" smtClean="0"/>
                            <a:t>4-3-1 (B)</a:t>
                          </a:r>
                          <a:endParaRPr lang="de-DE" dirty="0"/>
                        </a:p>
                      </a:txBody>
                      <a:tcPr anchor="ctr"/>
                    </a:tc>
                    <a:tc>
                      <a:txBody>
                        <a:bodyPr/>
                        <a:lstStyle/>
                        <a:p>
                          <a:pPr algn="ctr"/>
                          <a:r>
                            <a:rPr lang="de-DE" dirty="0" smtClean="0"/>
                            <a:t> 0,0011562</a:t>
                          </a:r>
                        </a:p>
                      </a:txBody>
                      <a:tcPr anchor="ctr"/>
                    </a:tc>
                    <a:tc>
                      <a:txBody>
                        <a:bodyPr/>
                        <a:lstStyle/>
                        <a:p>
                          <a:pPr algn="ctr"/>
                          <a:r>
                            <a:rPr lang="de-DE" dirty="0" smtClean="0"/>
                            <a:t>0,002569</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9,449</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0,001788</a:t>
                          </a:r>
                          <a:endParaRPr lang="de-DE" dirty="0"/>
                        </a:p>
                      </a:txBody>
                      <a:tcPr anchor="ctr"/>
                    </a:tc>
                  </a:tr>
                  <a:tr h="370840">
                    <a:tc>
                      <a:txBody>
                        <a:bodyPr/>
                        <a:lstStyle/>
                        <a:p>
                          <a:pPr algn="ctr"/>
                          <a:r>
                            <a:rPr lang="de-DE" dirty="0" smtClean="0"/>
                            <a:t>4-5-1 (B)</a:t>
                          </a:r>
                          <a:endParaRPr lang="de-DE" dirty="0"/>
                        </a:p>
                      </a:txBody>
                      <a:tcPr anchor="ctr"/>
                    </a:tc>
                    <a:tc>
                      <a:txBody>
                        <a:bodyPr/>
                        <a:lstStyle/>
                        <a:p>
                          <a:pPr algn="ctr"/>
                          <a:r>
                            <a:rPr lang="de-DE" dirty="0" smtClean="0"/>
                            <a:t>0,001062</a:t>
                          </a:r>
                        </a:p>
                      </a:txBody>
                      <a:tcPr anchor="ctr"/>
                    </a:tc>
                    <a:tc>
                      <a:txBody>
                        <a:bodyPr/>
                        <a:lstStyle/>
                        <a:p>
                          <a:pPr algn="ctr"/>
                          <a:r>
                            <a:rPr lang="de-DE" dirty="0" smtClean="0"/>
                            <a:t>0,002879</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598</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 0,001799</a:t>
                          </a:r>
                          <a:endParaRPr lang="de-DE" dirty="0"/>
                        </a:p>
                      </a:txBody>
                      <a:tcPr anchor="ctr"/>
                    </a:tc>
                  </a:tr>
                  <a:tr h="370840">
                    <a:tc>
                      <a:txBody>
                        <a:bodyPr/>
                        <a:lstStyle/>
                        <a:p>
                          <a:pPr algn="ctr"/>
                          <a:r>
                            <a:rPr lang="de-DE" dirty="0" smtClean="0"/>
                            <a:t>4-7-1 (B)</a:t>
                          </a:r>
                          <a:endParaRPr lang="de-DE" dirty="0"/>
                        </a:p>
                      </a:txBody>
                      <a:tcPr anchor="ctr">
                        <a:solidFill>
                          <a:schemeClr val="bg1">
                            <a:lumMod val="75000"/>
                          </a:schemeClr>
                        </a:solidFill>
                      </a:tcPr>
                    </a:tc>
                    <a:tc>
                      <a:txBody>
                        <a:bodyPr/>
                        <a:lstStyle/>
                        <a:p>
                          <a:pPr algn="ctr"/>
                          <a:r>
                            <a:rPr lang="de-DE" dirty="0" smtClean="0"/>
                            <a:t>0,001090</a:t>
                          </a:r>
                          <a:endParaRPr lang="de-DE" dirty="0"/>
                        </a:p>
                      </a:txBody>
                      <a:tcPr anchor="ctr">
                        <a:solidFill>
                          <a:schemeClr val="bg1">
                            <a:lumMod val="75000"/>
                          </a:schemeClr>
                        </a:solidFill>
                      </a:tcPr>
                    </a:tc>
                    <a:tc>
                      <a:txBody>
                        <a:bodyPr/>
                        <a:lstStyle/>
                        <a:p>
                          <a:pPr algn="ctr"/>
                          <a:r>
                            <a:rPr lang="de-DE" dirty="0" smtClean="0"/>
                            <a:t>0,001784</a:t>
                          </a:r>
                          <a:endParaRPr lang="de-DE" dirty="0"/>
                        </a:p>
                      </a:txBody>
                      <a:tcPr anchor="ctr">
                        <a:solidFill>
                          <a:schemeClr val="bg1">
                            <a:lumMod val="75000"/>
                          </a:schemeClr>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07</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solidFill>
                          <a:srgbClr val="FFFF00"/>
                        </a:solidFill>
                      </a:tcPr>
                    </a:tc>
                    <a:tc>
                      <a:txBody>
                        <a:bodyPr/>
                        <a:lstStyle/>
                        <a:p>
                          <a:pPr algn="ctr"/>
                          <a:r>
                            <a:rPr lang="de-DE" dirty="0" smtClean="0"/>
                            <a:t>0,001781</a:t>
                          </a:r>
                          <a:endParaRPr lang="de-DE" dirty="0"/>
                        </a:p>
                      </a:txBody>
                      <a:tcPr anchor="ctr">
                        <a:solidFill>
                          <a:srgbClr val="FFFF00"/>
                        </a:solidFill>
                      </a:tcPr>
                    </a:tc>
                  </a:tr>
                  <a:tr h="370840">
                    <a:tc>
                      <a:txBody>
                        <a:bodyPr/>
                        <a:lstStyle/>
                        <a:p>
                          <a:pPr algn="ctr"/>
                          <a:r>
                            <a:rPr lang="de-DE" dirty="0" smtClean="0"/>
                            <a:t>4-9-1 (B)</a:t>
                          </a:r>
                          <a:endParaRPr lang="de-DE" dirty="0"/>
                        </a:p>
                      </a:txBody>
                      <a:tcPr anchor="ctr"/>
                    </a:tc>
                    <a:tc>
                      <a:txBody>
                        <a:bodyPr/>
                        <a:lstStyle/>
                        <a:p>
                          <a:pPr algn="ctr"/>
                          <a:r>
                            <a:rPr lang="de-DE" dirty="0" smtClean="0"/>
                            <a:t>0,001048</a:t>
                          </a:r>
                          <a:endParaRPr lang="de-DE" dirty="0"/>
                        </a:p>
                      </a:txBody>
                      <a:tcPr anchor="ctr"/>
                    </a:tc>
                    <a:tc>
                      <a:txBody>
                        <a:bodyPr/>
                        <a:lstStyle/>
                        <a:p>
                          <a:pPr algn="ctr"/>
                          <a:r>
                            <a:rPr lang="de-DE" dirty="0" smtClean="0"/>
                            <a:t> 0,002134</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88</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0,0024436</a:t>
                          </a:r>
                          <a:endParaRPr lang="de-DE" dirty="0"/>
                        </a:p>
                      </a:txBody>
                      <a:tcPr anchor="ctr"/>
                    </a:tc>
                  </a:tr>
                  <a:tr h="370840">
                    <a:tc>
                      <a:txBody>
                        <a:bodyPr/>
                        <a:lstStyle/>
                        <a:p>
                          <a:pPr algn="ctr"/>
                          <a:r>
                            <a:rPr lang="de-DE" dirty="0" smtClean="0"/>
                            <a:t>4-11-1 (B)</a:t>
                          </a:r>
                          <a:endParaRPr lang="de-DE" dirty="0"/>
                        </a:p>
                      </a:txBody>
                      <a:tcPr anchor="ctr"/>
                    </a:tc>
                    <a:tc>
                      <a:txBody>
                        <a:bodyPr/>
                        <a:lstStyle/>
                        <a:p>
                          <a:pPr algn="ctr"/>
                          <a:r>
                            <a:rPr lang="de-DE" dirty="0" smtClean="0"/>
                            <a:t>0,001022</a:t>
                          </a:r>
                          <a:endParaRPr lang="de-DE" dirty="0"/>
                        </a:p>
                      </a:txBody>
                      <a:tcPr anchor="ctr"/>
                    </a:tc>
                    <a:tc>
                      <a:txBody>
                        <a:bodyPr/>
                        <a:lstStyle/>
                        <a:p>
                          <a:pPr algn="ctr"/>
                          <a:r>
                            <a:rPr lang="de-DE" dirty="0" smtClean="0"/>
                            <a:t> 0,001785</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760</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0,0033215</a:t>
                          </a:r>
                          <a:endParaRPr lang="de-DE" dirty="0"/>
                        </a:p>
                      </a:txBody>
                      <a:tcPr anchor="ctr"/>
                    </a:tc>
                  </a:tr>
                  <a:tr h="370840">
                    <a:tc>
                      <a:txBody>
                        <a:bodyPr/>
                        <a:lstStyle/>
                        <a:p>
                          <a:pPr algn="ctr"/>
                          <a:r>
                            <a:rPr lang="de-DE" dirty="0" smtClean="0"/>
                            <a:t>4-13-1 (B)</a:t>
                          </a:r>
                          <a:endParaRPr lang="de-DE" dirty="0"/>
                        </a:p>
                      </a:txBody>
                      <a:tcPr anchor="ctr"/>
                    </a:tc>
                    <a:tc>
                      <a:txBody>
                        <a:bodyPr/>
                        <a:lstStyle/>
                        <a:p>
                          <a:pPr algn="ctr"/>
                          <a:r>
                            <a:rPr lang="de-DE" dirty="0" smtClean="0"/>
                            <a:t>0,001002</a:t>
                          </a:r>
                          <a:endParaRPr lang="de-DE" dirty="0"/>
                        </a:p>
                      </a:txBody>
                      <a:tcPr anchor="ctr"/>
                    </a:tc>
                    <a:tc>
                      <a:txBody>
                        <a:bodyPr/>
                        <a:lstStyle/>
                        <a:p>
                          <a:pPr algn="ctr"/>
                          <a:r>
                            <a:rPr lang="de-DE" dirty="0" smtClean="0"/>
                            <a:t> 0,001787</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906</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 0,004067</a:t>
                          </a:r>
                          <a:endParaRPr lang="de-DE" dirty="0"/>
                        </a:p>
                      </a:txBody>
                      <a:tcPr anchor="ctr"/>
                    </a:tc>
                  </a:tr>
                </a:tbl>
              </a:graphicData>
            </a:graphic>
          </p:graphicFrame>
        </mc:Choice>
        <mc:Fallback xmlns="">
          <p:graphicFrame>
            <p:nvGraphicFramePr>
              <p:cNvPr id="7" name="Tabelle 6"/>
              <p:cNvGraphicFramePr>
                <a:graphicFrameLocks noGrp="1"/>
              </p:cNvGraphicFramePr>
              <p:nvPr>
                <p:extLst>
                  <p:ext uri="{D42A27DB-BD31-4B8C-83A1-F6EECF244321}">
                    <p14:modId xmlns:p14="http://schemas.microsoft.com/office/powerpoint/2010/main" val="2022590401"/>
                  </p:ext>
                </p:extLst>
              </p:nvPr>
            </p:nvGraphicFramePr>
            <p:xfrm>
              <a:off x="1872511" y="2686689"/>
              <a:ext cx="8547396" cy="2966720"/>
            </p:xfrm>
            <a:graphic>
              <a:graphicData uri="http://schemas.openxmlformats.org/drawingml/2006/table">
                <a:tbl>
                  <a:tblPr firstRow="1" bandRow="1">
                    <a:tableStyleId>{5940675A-B579-460E-94D1-54222C63F5DA}</a:tableStyleId>
                  </a:tblPr>
                  <a:tblGrid>
                    <a:gridCol w="2914274"/>
                    <a:gridCol w="1457137"/>
                    <a:gridCol w="1457137"/>
                    <a:gridCol w="1359424"/>
                    <a:gridCol w="1359424"/>
                  </a:tblGrid>
                  <a:tr h="370840">
                    <a:tc rowSpan="2">
                      <a:txBody>
                        <a:bodyPr/>
                        <a:lstStyle/>
                        <a:p>
                          <a:pPr algn="ctr"/>
                          <a:r>
                            <a:rPr lang="de-DE" b="1" dirty="0" smtClean="0"/>
                            <a:t>Topologie</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c gridSpan="2">
                      <a:txBody>
                        <a:bodyPr/>
                        <a:lstStyle/>
                        <a:p>
                          <a:pPr algn="ctr"/>
                          <a:r>
                            <a:rPr lang="de-DE" b="1" dirty="0" smtClean="0"/>
                            <a:t>MSE-BIAS</a:t>
                          </a:r>
                          <a:endParaRPr lang="de-DE" b="1" dirty="0"/>
                        </a:p>
                      </a:txBody>
                      <a:tcPr anchor="ctr"/>
                    </a:tc>
                    <a:tc hMerge="1">
                      <a:txBody>
                        <a:bodyPr/>
                        <a:lstStyle/>
                        <a:p>
                          <a:endParaRPr lang="de-DE"/>
                        </a:p>
                      </a:txBody>
                      <a:tcPr/>
                    </a:tc>
                  </a:tr>
                  <a:tr h="370840">
                    <a:tc vMerge="1">
                      <a:txBody>
                        <a:bodyPr/>
                        <a:lstStyle/>
                        <a:p>
                          <a:pPr algn="ctr"/>
                          <a:endParaRPr lang="de-DE" b="1" dirty="0"/>
                        </a:p>
                      </a:txBody>
                      <a:tcP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r>
                  <a:tr h="370840">
                    <a:tc>
                      <a:txBody>
                        <a:bodyPr/>
                        <a:lstStyle/>
                        <a:p>
                          <a:pPr algn="ctr"/>
                          <a:r>
                            <a:rPr lang="de-DE" dirty="0" smtClean="0"/>
                            <a:t>4-3-1 (B)</a:t>
                          </a:r>
                          <a:endParaRPr lang="de-DE" dirty="0"/>
                        </a:p>
                      </a:txBody>
                      <a:tcPr anchor="ctr"/>
                    </a:tc>
                    <a:tc>
                      <a:txBody>
                        <a:bodyPr/>
                        <a:lstStyle/>
                        <a:p>
                          <a:pPr algn="ctr"/>
                          <a:r>
                            <a:rPr lang="de-DE" dirty="0" smtClean="0"/>
                            <a:t> </a:t>
                          </a:r>
                          <a:r>
                            <a:rPr lang="de-DE" dirty="0" smtClean="0"/>
                            <a:t>0,0011562</a:t>
                          </a:r>
                          <a:endParaRPr lang="de-DE" dirty="0" smtClean="0"/>
                        </a:p>
                      </a:txBody>
                      <a:tcPr anchor="ctr"/>
                    </a:tc>
                    <a:tc>
                      <a:txBody>
                        <a:bodyPr/>
                        <a:lstStyle/>
                        <a:p>
                          <a:pPr algn="ctr"/>
                          <a:r>
                            <a:rPr lang="de-DE" dirty="0" smtClean="0"/>
                            <a:t>0,002569</a:t>
                          </a:r>
                          <a:endParaRPr lang="de-DE" dirty="0"/>
                        </a:p>
                      </a:txBody>
                      <a:tcPr anchor="ctr"/>
                    </a:tc>
                    <a:tc>
                      <a:txBody>
                        <a:bodyPr/>
                        <a:lstStyle/>
                        <a:p>
                          <a:endParaRPr lang="de-DE"/>
                        </a:p>
                      </a:txBody>
                      <a:tcPr anchor="ctr">
                        <a:blipFill rotWithShape="0">
                          <a:blip r:embed="rId3"/>
                          <a:stretch>
                            <a:fillRect l="-429596" t="-206557" r="-100897" b="-524590"/>
                          </a:stretch>
                        </a:blipFill>
                      </a:tcPr>
                    </a:tc>
                    <a:tc>
                      <a:txBody>
                        <a:bodyPr/>
                        <a:lstStyle/>
                        <a:p>
                          <a:pPr algn="ctr"/>
                          <a:r>
                            <a:rPr lang="de-DE" dirty="0" smtClean="0"/>
                            <a:t>0,001788</a:t>
                          </a:r>
                          <a:endParaRPr lang="de-DE" dirty="0"/>
                        </a:p>
                      </a:txBody>
                      <a:tcPr anchor="ctr"/>
                    </a:tc>
                  </a:tr>
                  <a:tr h="370840">
                    <a:tc>
                      <a:txBody>
                        <a:bodyPr/>
                        <a:lstStyle/>
                        <a:p>
                          <a:pPr algn="ctr"/>
                          <a:r>
                            <a:rPr lang="de-DE" dirty="0" smtClean="0"/>
                            <a:t>4-5-1 (B)</a:t>
                          </a:r>
                          <a:endParaRPr lang="de-DE" dirty="0"/>
                        </a:p>
                      </a:txBody>
                      <a:tcPr anchor="ctr"/>
                    </a:tc>
                    <a:tc>
                      <a:txBody>
                        <a:bodyPr/>
                        <a:lstStyle/>
                        <a:p>
                          <a:pPr algn="ctr"/>
                          <a:r>
                            <a:rPr lang="de-DE" dirty="0" smtClean="0"/>
                            <a:t>0,001062</a:t>
                          </a:r>
                          <a:endParaRPr lang="de-DE" dirty="0" smtClean="0"/>
                        </a:p>
                      </a:txBody>
                      <a:tcPr anchor="ctr"/>
                    </a:tc>
                    <a:tc>
                      <a:txBody>
                        <a:bodyPr/>
                        <a:lstStyle/>
                        <a:p>
                          <a:pPr algn="ctr"/>
                          <a:r>
                            <a:rPr lang="de-DE" dirty="0" smtClean="0"/>
                            <a:t>0,002879</a:t>
                          </a:r>
                          <a:endParaRPr lang="de-DE" dirty="0"/>
                        </a:p>
                      </a:txBody>
                      <a:tcPr anchor="ctr"/>
                    </a:tc>
                    <a:tc>
                      <a:txBody>
                        <a:bodyPr/>
                        <a:lstStyle/>
                        <a:p>
                          <a:endParaRPr lang="de-DE"/>
                        </a:p>
                      </a:txBody>
                      <a:tcPr anchor="ctr">
                        <a:blipFill rotWithShape="0">
                          <a:blip r:embed="rId3"/>
                          <a:stretch>
                            <a:fillRect l="-429596" t="-306557" r="-100897" b="-424590"/>
                          </a:stretch>
                        </a:blipFill>
                      </a:tcPr>
                    </a:tc>
                    <a:tc>
                      <a:txBody>
                        <a:bodyPr/>
                        <a:lstStyle/>
                        <a:p>
                          <a:pPr algn="ctr"/>
                          <a:r>
                            <a:rPr lang="de-DE" dirty="0" smtClean="0"/>
                            <a:t> </a:t>
                          </a:r>
                          <a:r>
                            <a:rPr lang="de-DE" dirty="0" smtClean="0"/>
                            <a:t>0,001799</a:t>
                          </a:r>
                          <a:endParaRPr lang="de-DE" dirty="0"/>
                        </a:p>
                      </a:txBody>
                      <a:tcPr anchor="ctr"/>
                    </a:tc>
                  </a:tr>
                  <a:tr h="370840">
                    <a:tc>
                      <a:txBody>
                        <a:bodyPr/>
                        <a:lstStyle/>
                        <a:p>
                          <a:pPr algn="ctr"/>
                          <a:r>
                            <a:rPr lang="de-DE" dirty="0" smtClean="0"/>
                            <a:t>4-7-1 (B)</a:t>
                          </a:r>
                          <a:endParaRPr lang="de-DE" dirty="0"/>
                        </a:p>
                      </a:txBody>
                      <a:tcPr anchor="ctr">
                        <a:solidFill>
                          <a:schemeClr val="bg1">
                            <a:lumMod val="75000"/>
                          </a:schemeClr>
                        </a:solidFill>
                      </a:tcPr>
                    </a:tc>
                    <a:tc>
                      <a:txBody>
                        <a:bodyPr/>
                        <a:lstStyle/>
                        <a:p>
                          <a:pPr algn="ctr"/>
                          <a:r>
                            <a:rPr lang="de-DE" dirty="0" smtClean="0"/>
                            <a:t>0,001090</a:t>
                          </a:r>
                          <a:endParaRPr lang="de-DE" dirty="0"/>
                        </a:p>
                      </a:txBody>
                      <a:tcPr anchor="ctr">
                        <a:solidFill>
                          <a:schemeClr val="bg1">
                            <a:lumMod val="75000"/>
                          </a:schemeClr>
                        </a:solidFill>
                      </a:tcPr>
                    </a:tc>
                    <a:tc>
                      <a:txBody>
                        <a:bodyPr/>
                        <a:lstStyle/>
                        <a:p>
                          <a:pPr algn="ctr"/>
                          <a:r>
                            <a:rPr lang="de-DE" dirty="0" smtClean="0"/>
                            <a:t>0,001784</a:t>
                          </a:r>
                          <a:endParaRPr lang="de-DE" dirty="0"/>
                        </a:p>
                      </a:txBody>
                      <a:tcPr anchor="ctr">
                        <a:solidFill>
                          <a:schemeClr val="bg1">
                            <a:lumMod val="75000"/>
                          </a:schemeClr>
                        </a:solidFill>
                      </a:tcPr>
                    </a:tc>
                    <a:tc>
                      <a:txBody>
                        <a:bodyPr/>
                        <a:lstStyle/>
                        <a:p>
                          <a:endParaRPr lang="de-DE"/>
                        </a:p>
                      </a:txBody>
                      <a:tcPr anchor="ctr">
                        <a:blipFill rotWithShape="0">
                          <a:blip r:embed="rId3"/>
                          <a:stretch>
                            <a:fillRect l="-429596" t="-406557" r="-100897" b="-324590"/>
                          </a:stretch>
                        </a:blipFill>
                      </a:tcPr>
                    </a:tc>
                    <a:tc>
                      <a:txBody>
                        <a:bodyPr/>
                        <a:lstStyle/>
                        <a:p>
                          <a:pPr algn="ctr"/>
                          <a:r>
                            <a:rPr lang="de-DE" dirty="0" smtClean="0"/>
                            <a:t>0,001781</a:t>
                          </a:r>
                          <a:endParaRPr lang="de-DE" dirty="0"/>
                        </a:p>
                      </a:txBody>
                      <a:tcPr anchor="ctr">
                        <a:solidFill>
                          <a:srgbClr val="FFFF00"/>
                        </a:solidFill>
                      </a:tcPr>
                    </a:tc>
                  </a:tr>
                  <a:tr h="370840">
                    <a:tc>
                      <a:txBody>
                        <a:bodyPr/>
                        <a:lstStyle/>
                        <a:p>
                          <a:pPr algn="ctr"/>
                          <a:r>
                            <a:rPr lang="de-DE" dirty="0" smtClean="0"/>
                            <a:t>4-9-1 (B)</a:t>
                          </a:r>
                          <a:endParaRPr lang="de-DE" dirty="0"/>
                        </a:p>
                      </a:txBody>
                      <a:tcPr anchor="ctr"/>
                    </a:tc>
                    <a:tc>
                      <a:txBody>
                        <a:bodyPr/>
                        <a:lstStyle/>
                        <a:p>
                          <a:pPr algn="ctr"/>
                          <a:r>
                            <a:rPr lang="de-DE" dirty="0" smtClean="0"/>
                            <a:t>0,001048</a:t>
                          </a:r>
                          <a:endParaRPr lang="de-DE" dirty="0"/>
                        </a:p>
                      </a:txBody>
                      <a:tcPr anchor="ctr"/>
                    </a:tc>
                    <a:tc>
                      <a:txBody>
                        <a:bodyPr/>
                        <a:lstStyle/>
                        <a:p>
                          <a:pPr algn="ctr"/>
                          <a:r>
                            <a:rPr lang="de-DE" dirty="0" smtClean="0"/>
                            <a:t> </a:t>
                          </a:r>
                          <a:r>
                            <a:rPr lang="de-DE" dirty="0" smtClean="0"/>
                            <a:t>0,002134</a:t>
                          </a:r>
                          <a:endParaRPr lang="de-DE" dirty="0"/>
                        </a:p>
                      </a:txBody>
                      <a:tcPr anchor="ctr"/>
                    </a:tc>
                    <a:tc>
                      <a:txBody>
                        <a:bodyPr/>
                        <a:lstStyle/>
                        <a:p>
                          <a:endParaRPr lang="de-DE"/>
                        </a:p>
                      </a:txBody>
                      <a:tcPr anchor="ctr">
                        <a:blipFill rotWithShape="0">
                          <a:blip r:embed="rId3"/>
                          <a:stretch>
                            <a:fillRect l="-429596" t="-506557" r="-100897" b="-224590"/>
                          </a:stretch>
                        </a:blipFill>
                      </a:tcPr>
                    </a:tc>
                    <a:tc>
                      <a:txBody>
                        <a:bodyPr/>
                        <a:lstStyle/>
                        <a:p>
                          <a:pPr algn="ctr"/>
                          <a:r>
                            <a:rPr lang="de-DE" dirty="0" smtClean="0"/>
                            <a:t>0,0024436</a:t>
                          </a:r>
                          <a:endParaRPr lang="de-DE" dirty="0"/>
                        </a:p>
                      </a:txBody>
                      <a:tcPr anchor="ctr"/>
                    </a:tc>
                  </a:tr>
                  <a:tr h="370840">
                    <a:tc>
                      <a:txBody>
                        <a:bodyPr/>
                        <a:lstStyle/>
                        <a:p>
                          <a:pPr algn="ctr"/>
                          <a:r>
                            <a:rPr lang="de-DE" dirty="0" smtClean="0"/>
                            <a:t>4-11-1 (B)</a:t>
                          </a:r>
                          <a:endParaRPr lang="de-DE" dirty="0"/>
                        </a:p>
                      </a:txBody>
                      <a:tcPr anchor="ctr"/>
                    </a:tc>
                    <a:tc>
                      <a:txBody>
                        <a:bodyPr/>
                        <a:lstStyle/>
                        <a:p>
                          <a:pPr algn="ctr"/>
                          <a:r>
                            <a:rPr lang="de-DE" dirty="0" smtClean="0"/>
                            <a:t>0,001022</a:t>
                          </a:r>
                          <a:endParaRPr lang="de-DE" dirty="0"/>
                        </a:p>
                      </a:txBody>
                      <a:tcPr anchor="ctr"/>
                    </a:tc>
                    <a:tc>
                      <a:txBody>
                        <a:bodyPr/>
                        <a:lstStyle/>
                        <a:p>
                          <a:pPr algn="ctr"/>
                          <a:r>
                            <a:rPr lang="de-DE" dirty="0" smtClean="0"/>
                            <a:t> </a:t>
                          </a:r>
                          <a:r>
                            <a:rPr lang="de-DE" dirty="0" smtClean="0"/>
                            <a:t>0,001785</a:t>
                          </a:r>
                          <a:endParaRPr lang="de-DE" dirty="0"/>
                        </a:p>
                      </a:txBody>
                      <a:tcPr anchor="ctr"/>
                    </a:tc>
                    <a:tc>
                      <a:txBody>
                        <a:bodyPr/>
                        <a:lstStyle/>
                        <a:p>
                          <a:endParaRPr lang="de-DE"/>
                        </a:p>
                      </a:txBody>
                      <a:tcPr anchor="ctr">
                        <a:blipFill rotWithShape="0">
                          <a:blip r:embed="rId3"/>
                          <a:stretch>
                            <a:fillRect l="-429596" t="-606557" r="-100897" b="-124590"/>
                          </a:stretch>
                        </a:blipFill>
                      </a:tcPr>
                    </a:tc>
                    <a:tc>
                      <a:txBody>
                        <a:bodyPr/>
                        <a:lstStyle/>
                        <a:p>
                          <a:pPr algn="ctr"/>
                          <a:r>
                            <a:rPr lang="de-DE" dirty="0" smtClean="0"/>
                            <a:t>0,0033215</a:t>
                          </a:r>
                          <a:endParaRPr lang="de-DE" dirty="0"/>
                        </a:p>
                      </a:txBody>
                      <a:tcPr anchor="ctr"/>
                    </a:tc>
                  </a:tr>
                  <a:tr h="370840">
                    <a:tc>
                      <a:txBody>
                        <a:bodyPr/>
                        <a:lstStyle/>
                        <a:p>
                          <a:pPr algn="ctr"/>
                          <a:r>
                            <a:rPr lang="de-DE" dirty="0" smtClean="0"/>
                            <a:t>4-13-1 (B)</a:t>
                          </a:r>
                          <a:endParaRPr lang="de-DE" dirty="0"/>
                        </a:p>
                      </a:txBody>
                      <a:tcPr anchor="ctr"/>
                    </a:tc>
                    <a:tc>
                      <a:txBody>
                        <a:bodyPr/>
                        <a:lstStyle/>
                        <a:p>
                          <a:pPr algn="ctr"/>
                          <a:r>
                            <a:rPr lang="de-DE" dirty="0" smtClean="0"/>
                            <a:t>0,001002</a:t>
                          </a:r>
                          <a:endParaRPr lang="de-DE" dirty="0"/>
                        </a:p>
                      </a:txBody>
                      <a:tcPr anchor="ctr"/>
                    </a:tc>
                    <a:tc>
                      <a:txBody>
                        <a:bodyPr/>
                        <a:lstStyle/>
                        <a:p>
                          <a:pPr algn="ctr"/>
                          <a:r>
                            <a:rPr lang="de-DE" dirty="0" smtClean="0"/>
                            <a:t> </a:t>
                          </a:r>
                          <a:r>
                            <a:rPr lang="de-DE" dirty="0" smtClean="0"/>
                            <a:t>0,001787</a:t>
                          </a:r>
                          <a:endParaRPr lang="de-DE" dirty="0"/>
                        </a:p>
                      </a:txBody>
                      <a:tcPr anchor="ctr"/>
                    </a:tc>
                    <a:tc>
                      <a:txBody>
                        <a:bodyPr/>
                        <a:lstStyle/>
                        <a:p>
                          <a:endParaRPr lang="de-DE"/>
                        </a:p>
                      </a:txBody>
                      <a:tcPr anchor="ctr">
                        <a:blipFill rotWithShape="0">
                          <a:blip r:embed="rId3"/>
                          <a:stretch>
                            <a:fillRect l="-429596" t="-706557" r="-100897" b="-24590"/>
                          </a:stretch>
                        </a:blipFill>
                      </a:tcPr>
                    </a:tc>
                    <a:tc>
                      <a:txBody>
                        <a:bodyPr/>
                        <a:lstStyle/>
                        <a:p>
                          <a:pPr algn="ctr"/>
                          <a:r>
                            <a:rPr lang="de-DE" dirty="0" smtClean="0"/>
                            <a:t> </a:t>
                          </a:r>
                          <a:r>
                            <a:rPr lang="de-DE" dirty="0" smtClean="0"/>
                            <a:t>0,004067</a:t>
                          </a:r>
                          <a:endParaRPr lang="de-DE" dirty="0"/>
                        </a:p>
                      </a:txBody>
                      <a:tcPr anchor="ctr"/>
                    </a:tc>
                  </a:tr>
                </a:tbl>
              </a:graphicData>
            </a:graphic>
          </p:graphicFrame>
        </mc:Fallback>
      </mc:AlternateContent>
      <p:sp>
        <p:nvSpPr>
          <p:cNvPr id="8" name="Rechteck 7"/>
          <p:cNvSpPr/>
          <p:nvPr/>
        </p:nvSpPr>
        <p:spPr>
          <a:xfrm>
            <a:off x="1872000" y="2656800"/>
            <a:ext cx="8532000" cy="772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927745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Optimierung der Transferfunktion</a:t>
            </a:r>
          </a:p>
          <a:p>
            <a:pPr marL="0" indent="0">
              <a:buNone/>
            </a:pPr>
            <a:endParaRPr lang="de-DE" dirty="0"/>
          </a:p>
          <a:p>
            <a:endParaRPr lang="de-DE" dirty="0" smtClean="0"/>
          </a:p>
          <a:p>
            <a:endParaRPr lang="de-DE" dirty="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35</a:t>
            </a:fld>
            <a:endParaRPr lang="de-DE" dirty="0"/>
          </a:p>
        </p:txBody>
      </p:sp>
      <mc:AlternateContent xmlns:mc="http://schemas.openxmlformats.org/markup-compatibility/2006" xmlns:a14="http://schemas.microsoft.com/office/drawing/2010/main">
        <mc:Choice Requires="a14">
          <p:graphicFrame>
            <p:nvGraphicFramePr>
              <p:cNvPr id="8" name="Tabelle 7"/>
              <p:cNvGraphicFramePr>
                <a:graphicFrameLocks noGrp="1"/>
              </p:cNvGraphicFramePr>
              <p:nvPr>
                <p:extLst>
                  <p:ext uri="{D42A27DB-BD31-4B8C-83A1-F6EECF244321}">
                    <p14:modId xmlns:p14="http://schemas.microsoft.com/office/powerpoint/2010/main" val="2113031769"/>
                  </p:ext>
                </p:extLst>
              </p:nvPr>
            </p:nvGraphicFramePr>
            <p:xfrm>
              <a:off x="1872511" y="2686689"/>
              <a:ext cx="8547397" cy="148336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Transferfuntion</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Sigmoid</a:t>
                          </a:r>
                          <a:endParaRPr lang="de-DE" b="0" dirty="0"/>
                        </a:p>
                      </a:txBody>
                      <a:tcPr anchor="ctr">
                        <a:no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06</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a:p>
                      </a:txBody>
                      <a:tcPr anchor="ctr">
                        <a:noFill/>
                      </a:tcPr>
                    </a:tc>
                    <a:tc>
                      <a:txBody>
                        <a:bodyPr/>
                        <a:lstStyle/>
                        <a:p>
                          <a:pPr algn="ctr"/>
                          <a:r>
                            <a:rPr lang="de-DE" dirty="0" smtClean="0"/>
                            <a:t>0,001767</a:t>
                          </a:r>
                          <a:endParaRPr lang="de-DE" dirty="0"/>
                        </a:p>
                      </a:txBody>
                      <a:tcPr anchor="ctr">
                        <a:noFill/>
                      </a:tcPr>
                    </a:tc>
                  </a:tr>
                  <a:tr h="370840">
                    <a:tc>
                      <a:txBody>
                        <a:bodyPr/>
                        <a:lstStyle/>
                        <a:p>
                          <a:pPr algn="ctr"/>
                          <a:r>
                            <a:rPr lang="de-DE" b="0" dirty="0" smtClean="0"/>
                            <a:t>Tanh</a:t>
                          </a:r>
                          <a:endParaRPr lang="de-DE" b="0" dirty="0"/>
                        </a:p>
                      </a:txBody>
                      <a:tcPr anchor="ctr"/>
                    </a:tc>
                    <a:tc>
                      <a:txBody>
                        <a:bodyPr/>
                        <a:lstStyle/>
                        <a:p>
                          <a:pPr algn="ctr"/>
                          <a:r>
                            <a:rPr lang="de-DE" dirty="0" smtClean="0"/>
                            <a:t>0,010333</a:t>
                          </a:r>
                        </a:p>
                      </a:txBody>
                      <a:tcPr anchor="ctr"/>
                    </a:tc>
                    <a:tc>
                      <a:txBody>
                        <a:bodyPr/>
                        <a:lstStyle/>
                        <a:p>
                          <a:pPr algn="ctr"/>
                          <a:r>
                            <a:rPr lang="de-DE" dirty="0" smtClean="0"/>
                            <a:t>0,044330</a:t>
                          </a:r>
                          <a:endParaRPr lang="de-DE" dirty="0"/>
                        </a:p>
                      </a:txBody>
                      <a:tcPr anchor="ctr"/>
                    </a:tc>
                  </a:tr>
                </a:tbl>
              </a:graphicData>
            </a:graphic>
          </p:graphicFrame>
        </mc:Choice>
        <mc:Fallback xmlns="">
          <p:graphicFrame>
            <p:nvGraphicFramePr>
              <p:cNvPr id="8" name="Tabelle 7"/>
              <p:cNvGraphicFramePr>
                <a:graphicFrameLocks noGrp="1"/>
              </p:cNvGraphicFramePr>
              <p:nvPr>
                <p:extLst>
                  <p:ext uri="{D42A27DB-BD31-4B8C-83A1-F6EECF244321}">
                    <p14:modId xmlns:p14="http://schemas.microsoft.com/office/powerpoint/2010/main" val="2113031769"/>
                  </p:ext>
                </p:extLst>
              </p:nvPr>
            </p:nvGraphicFramePr>
            <p:xfrm>
              <a:off x="1872511" y="2686689"/>
              <a:ext cx="8547397" cy="148336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Transferfuntion</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Sigmoid</a:t>
                          </a:r>
                          <a:endParaRPr lang="de-DE" b="0" dirty="0"/>
                        </a:p>
                      </a:txBody>
                      <a:tcPr anchor="ctr">
                        <a:noFill/>
                      </a:tcPr>
                    </a:tc>
                    <a:tc>
                      <a:txBody>
                        <a:bodyPr/>
                        <a:lstStyle/>
                        <a:p>
                          <a:endParaRPr lang="de-DE"/>
                        </a:p>
                      </a:txBody>
                      <a:tcPr anchor="ctr">
                        <a:blipFill rotWithShape="0">
                          <a:blip r:embed="rId3"/>
                          <a:stretch>
                            <a:fillRect l="-215089" t="-208197" r="-100888" b="-124590"/>
                          </a:stretch>
                        </a:blipFill>
                      </a:tcPr>
                    </a:tc>
                    <a:tc>
                      <a:txBody>
                        <a:bodyPr/>
                        <a:lstStyle/>
                        <a:p>
                          <a:pPr algn="ctr"/>
                          <a:r>
                            <a:rPr lang="de-DE" dirty="0" smtClean="0"/>
                            <a:t>0,001767</a:t>
                          </a:r>
                          <a:endParaRPr lang="de-DE" dirty="0"/>
                        </a:p>
                      </a:txBody>
                      <a:tcPr anchor="ctr">
                        <a:noFill/>
                      </a:tcPr>
                    </a:tc>
                  </a:tr>
                  <a:tr h="370840">
                    <a:tc>
                      <a:txBody>
                        <a:bodyPr/>
                        <a:lstStyle/>
                        <a:p>
                          <a:pPr algn="ctr"/>
                          <a:r>
                            <a:rPr lang="de-DE" b="0" dirty="0" smtClean="0"/>
                            <a:t>Tanh</a:t>
                          </a:r>
                          <a:endParaRPr lang="de-DE" b="0" dirty="0"/>
                        </a:p>
                      </a:txBody>
                      <a:tcPr anchor="ctr"/>
                    </a:tc>
                    <a:tc>
                      <a:txBody>
                        <a:bodyPr/>
                        <a:lstStyle/>
                        <a:p>
                          <a:pPr algn="ctr"/>
                          <a:r>
                            <a:rPr lang="de-DE" dirty="0" smtClean="0"/>
                            <a:t>0,010333</a:t>
                          </a:r>
                          <a:endParaRPr lang="de-DE" dirty="0" smtClean="0"/>
                        </a:p>
                      </a:txBody>
                      <a:tcPr anchor="ctr"/>
                    </a:tc>
                    <a:tc>
                      <a:txBody>
                        <a:bodyPr/>
                        <a:lstStyle/>
                        <a:p>
                          <a:pPr algn="ctr"/>
                          <a:r>
                            <a:rPr lang="de-DE" dirty="0" smtClean="0"/>
                            <a:t>0,044330</a:t>
                          </a:r>
                          <a:endParaRPr lang="de-DE" dirty="0"/>
                        </a:p>
                      </a:txBody>
                      <a:tcPr anchor="ctr"/>
                    </a:tc>
                  </a:tr>
                </a:tbl>
              </a:graphicData>
            </a:graphic>
          </p:graphicFrame>
        </mc:Fallback>
      </mc:AlternateContent>
      <p:sp>
        <p:nvSpPr>
          <p:cNvPr id="9" name="Rechteck 8"/>
          <p:cNvSpPr/>
          <p:nvPr/>
        </p:nvSpPr>
        <p:spPr>
          <a:xfrm>
            <a:off x="1872000" y="2656799"/>
            <a:ext cx="8532000" cy="7715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929993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Optimierung der Transferfunktion</a:t>
            </a:r>
          </a:p>
          <a:p>
            <a:pPr marL="0" indent="0">
              <a:buNone/>
            </a:pPr>
            <a:endParaRPr lang="de-DE" dirty="0"/>
          </a:p>
          <a:p>
            <a:endParaRPr lang="de-DE" dirty="0" smtClean="0"/>
          </a:p>
          <a:p>
            <a:endParaRPr lang="de-DE" dirty="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36</a:t>
            </a:fld>
            <a:endParaRPr lang="de-DE" dirty="0"/>
          </a:p>
        </p:txBody>
      </p:sp>
      <mc:AlternateContent xmlns:mc="http://schemas.openxmlformats.org/markup-compatibility/2006" xmlns:a14="http://schemas.microsoft.com/office/drawing/2010/main">
        <mc:Choice Requires="a14">
          <p:graphicFrame>
            <p:nvGraphicFramePr>
              <p:cNvPr id="8" name="Tabelle 7"/>
              <p:cNvGraphicFramePr>
                <a:graphicFrameLocks noGrp="1"/>
              </p:cNvGraphicFramePr>
              <p:nvPr>
                <p:extLst>
                  <p:ext uri="{D42A27DB-BD31-4B8C-83A1-F6EECF244321}">
                    <p14:modId xmlns:p14="http://schemas.microsoft.com/office/powerpoint/2010/main" val="2920739740"/>
                  </p:ext>
                </p:extLst>
              </p:nvPr>
            </p:nvGraphicFramePr>
            <p:xfrm>
              <a:off x="1872511" y="2686689"/>
              <a:ext cx="8547397" cy="148336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Transferfuntion</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Sigmoid</a:t>
                          </a:r>
                          <a:endParaRPr lang="de-DE" b="0" dirty="0"/>
                        </a:p>
                      </a:txBody>
                      <a:tcPr anchor="ctr">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06</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a:p>
                      </a:txBody>
                      <a:tcPr anchor="ctr">
                        <a:solidFill>
                          <a:srgbClr val="FFFF00"/>
                        </a:solidFill>
                      </a:tcPr>
                    </a:tc>
                    <a:tc>
                      <a:txBody>
                        <a:bodyPr/>
                        <a:lstStyle/>
                        <a:p>
                          <a:pPr algn="ctr"/>
                          <a:r>
                            <a:rPr lang="de-DE" dirty="0" smtClean="0"/>
                            <a:t>0,001767</a:t>
                          </a:r>
                          <a:endParaRPr lang="de-DE" dirty="0"/>
                        </a:p>
                      </a:txBody>
                      <a:tcPr anchor="ctr">
                        <a:solidFill>
                          <a:srgbClr val="FFFF00"/>
                        </a:solidFill>
                      </a:tcPr>
                    </a:tc>
                  </a:tr>
                  <a:tr h="370840">
                    <a:tc>
                      <a:txBody>
                        <a:bodyPr/>
                        <a:lstStyle/>
                        <a:p>
                          <a:pPr algn="ctr"/>
                          <a:r>
                            <a:rPr lang="de-DE" b="0" dirty="0" smtClean="0"/>
                            <a:t>Tanh</a:t>
                          </a:r>
                          <a:endParaRPr lang="de-DE" b="0" dirty="0"/>
                        </a:p>
                      </a:txBody>
                      <a:tcPr anchor="ctr"/>
                    </a:tc>
                    <a:tc>
                      <a:txBody>
                        <a:bodyPr/>
                        <a:lstStyle/>
                        <a:p>
                          <a:pPr algn="ctr"/>
                          <a:r>
                            <a:rPr lang="de-DE" dirty="0" smtClean="0"/>
                            <a:t>0,010333</a:t>
                          </a:r>
                        </a:p>
                      </a:txBody>
                      <a:tcPr anchor="ctr"/>
                    </a:tc>
                    <a:tc>
                      <a:txBody>
                        <a:bodyPr/>
                        <a:lstStyle/>
                        <a:p>
                          <a:pPr algn="ctr"/>
                          <a:r>
                            <a:rPr lang="de-DE" dirty="0" smtClean="0"/>
                            <a:t>0,044330</a:t>
                          </a:r>
                          <a:endParaRPr lang="de-DE" dirty="0"/>
                        </a:p>
                      </a:txBody>
                      <a:tcPr anchor="ctr"/>
                    </a:tc>
                  </a:tr>
                </a:tbl>
              </a:graphicData>
            </a:graphic>
          </p:graphicFrame>
        </mc:Choice>
        <mc:Fallback xmlns="">
          <p:graphicFrame>
            <p:nvGraphicFramePr>
              <p:cNvPr id="8" name="Tabelle 7"/>
              <p:cNvGraphicFramePr>
                <a:graphicFrameLocks noGrp="1"/>
              </p:cNvGraphicFramePr>
              <p:nvPr>
                <p:extLst>
                  <p:ext uri="{D42A27DB-BD31-4B8C-83A1-F6EECF244321}">
                    <p14:modId xmlns:p14="http://schemas.microsoft.com/office/powerpoint/2010/main" val="2920739740"/>
                  </p:ext>
                </p:extLst>
              </p:nvPr>
            </p:nvGraphicFramePr>
            <p:xfrm>
              <a:off x="1872511" y="2686689"/>
              <a:ext cx="8547397" cy="148336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Transferfuntion</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Sigmoid</a:t>
                          </a:r>
                          <a:endParaRPr lang="de-DE" b="0" dirty="0"/>
                        </a:p>
                      </a:txBody>
                      <a:tcPr anchor="ctr">
                        <a:solidFill>
                          <a:srgbClr val="FFFF00"/>
                        </a:solidFill>
                      </a:tcPr>
                    </a:tc>
                    <a:tc>
                      <a:txBody>
                        <a:bodyPr/>
                        <a:lstStyle/>
                        <a:p>
                          <a:endParaRPr lang="de-DE"/>
                        </a:p>
                      </a:txBody>
                      <a:tcPr anchor="ctr">
                        <a:blipFill rotWithShape="0">
                          <a:blip r:embed="rId3"/>
                          <a:stretch>
                            <a:fillRect l="-215089" t="-208197" r="-100888" b="-124590"/>
                          </a:stretch>
                        </a:blipFill>
                      </a:tcPr>
                    </a:tc>
                    <a:tc>
                      <a:txBody>
                        <a:bodyPr/>
                        <a:lstStyle/>
                        <a:p>
                          <a:pPr algn="ctr"/>
                          <a:r>
                            <a:rPr lang="de-DE" dirty="0" smtClean="0"/>
                            <a:t>0,001767</a:t>
                          </a:r>
                          <a:endParaRPr lang="de-DE" dirty="0"/>
                        </a:p>
                      </a:txBody>
                      <a:tcPr anchor="ctr">
                        <a:solidFill>
                          <a:srgbClr val="FFFF00"/>
                        </a:solidFill>
                      </a:tcPr>
                    </a:tc>
                  </a:tr>
                  <a:tr h="370840">
                    <a:tc>
                      <a:txBody>
                        <a:bodyPr/>
                        <a:lstStyle/>
                        <a:p>
                          <a:pPr algn="ctr"/>
                          <a:r>
                            <a:rPr lang="de-DE" b="0" dirty="0" smtClean="0"/>
                            <a:t>Tanh</a:t>
                          </a:r>
                          <a:endParaRPr lang="de-DE" b="0" dirty="0"/>
                        </a:p>
                      </a:txBody>
                      <a:tcPr anchor="ctr"/>
                    </a:tc>
                    <a:tc>
                      <a:txBody>
                        <a:bodyPr/>
                        <a:lstStyle/>
                        <a:p>
                          <a:pPr algn="ctr"/>
                          <a:r>
                            <a:rPr lang="de-DE" dirty="0" smtClean="0"/>
                            <a:t>0,010333</a:t>
                          </a:r>
                          <a:endParaRPr lang="de-DE" dirty="0" smtClean="0"/>
                        </a:p>
                      </a:txBody>
                      <a:tcPr anchor="ctr"/>
                    </a:tc>
                    <a:tc>
                      <a:txBody>
                        <a:bodyPr/>
                        <a:lstStyle/>
                        <a:p>
                          <a:pPr algn="ctr"/>
                          <a:r>
                            <a:rPr lang="de-DE" dirty="0" smtClean="0"/>
                            <a:t>0,044330</a:t>
                          </a:r>
                          <a:endParaRPr lang="de-DE" dirty="0"/>
                        </a:p>
                      </a:txBody>
                      <a:tcPr anchor="ctr"/>
                    </a:tc>
                  </a:tr>
                </a:tbl>
              </a:graphicData>
            </a:graphic>
          </p:graphicFrame>
        </mc:Fallback>
      </mc:AlternateContent>
      <p:sp>
        <p:nvSpPr>
          <p:cNvPr id="9" name="Rechteck 8"/>
          <p:cNvSpPr/>
          <p:nvPr/>
        </p:nvSpPr>
        <p:spPr>
          <a:xfrm>
            <a:off x="1872000" y="2656799"/>
            <a:ext cx="8532000" cy="7715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733274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a:xfrm>
            <a:off x="838200" y="1814993"/>
            <a:ext cx="10515600" cy="4351338"/>
          </a:xfrm>
        </p:spPr>
        <p:txBody>
          <a:bodyPr>
            <a:normAutofit/>
          </a:bodyPr>
          <a:lstStyle/>
          <a:p>
            <a:r>
              <a:rPr lang="de-DE" dirty="0" smtClean="0"/>
              <a:t>Optimierung der Lernregel</a:t>
            </a:r>
            <a:endParaRPr lang="de-DE" dirty="0"/>
          </a:p>
          <a:p>
            <a:endParaRPr lang="de-DE" dirty="0" smtClean="0"/>
          </a:p>
          <a:p>
            <a:endParaRPr lang="de-DE" dirty="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37</a:t>
            </a:fld>
            <a:endParaRPr lang="de-DE" dirty="0"/>
          </a:p>
        </p:txBody>
      </p:sp>
      <mc:AlternateContent xmlns:mc="http://schemas.openxmlformats.org/markup-compatibility/2006" xmlns:a14="http://schemas.microsoft.com/office/drawing/2010/main">
        <mc:Choice Requires="a14">
          <p:graphicFrame>
            <p:nvGraphicFramePr>
              <p:cNvPr id="11" name="Tabelle 10"/>
              <p:cNvGraphicFramePr>
                <a:graphicFrameLocks noGrp="1"/>
              </p:cNvGraphicFramePr>
              <p:nvPr>
                <p:extLst>
                  <p:ext uri="{D42A27DB-BD31-4B8C-83A1-F6EECF244321}">
                    <p14:modId xmlns:p14="http://schemas.microsoft.com/office/powerpoint/2010/main" val="1298952253"/>
                  </p:ext>
                </p:extLst>
              </p:nvPr>
            </p:nvGraphicFramePr>
            <p:xfrm>
              <a:off x="1872511" y="2686689"/>
              <a:ext cx="8547397" cy="185420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Lernregel</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Backpropagation</a:t>
                          </a:r>
                          <a:endParaRPr lang="de-DE" b="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325</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tc>
                    <a:tc>
                      <a:txBody>
                        <a:bodyPr/>
                        <a:lstStyle/>
                        <a:p>
                          <a:pPr algn="ctr"/>
                          <a:r>
                            <a:rPr lang="de-DE" b="0" dirty="0" smtClean="0"/>
                            <a:t>0,001636</a:t>
                          </a:r>
                          <a:endParaRPr lang="de-DE" b="0" dirty="0"/>
                        </a:p>
                      </a:txBody>
                      <a:tcPr anchor="ctr"/>
                    </a:tc>
                  </a:tr>
                  <a:tr h="370840">
                    <a:tc>
                      <a:txBody>
                        <a:bodyPr/>
                        <a:lstStyle/>
                        <a:p>
                          <a:pPr algn="ctr"/>
                          <a:r>
                            <a:rPr lang="de-DE" b="0" dirty="0" smtClean="0"/>
                            <a:t>Momentum Backpropagation</a:t>
                          </a:r>
                          <a:endParaRPr lang="de-DE" b="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9,1</m:t>
                                    </m:r>
                                    <m:r>
                                      <a:rPr lang="de-DE" b="0" i="1" dirty="0" smtClean="0">
                                        <a:latin typeface="Cambria Math" panose="02040503050406030204" pitchFamily="18" charset="0"/>
                                      </a:rPr>
                                      <m:t>09</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tc>
                    <a:tc>
                      <a:txBody>
                        <a:bodyPr/>
                        <a:lstStyle/>
                        <a:p>
                          <a:pPr algn="ctr"/>
                          <a:r>
                            <a:rPr lang="de-DE" b="0" dirty="0" smtClean="0"/>
                            <a:t> 0,001608</a:t>
                          </a:r>
                          <a:endParaRPr lang="de-DE" b="0" dirty="0"/>
                        </a:p>
                      </a:txBody>
                      <a:tcPr anchor="ctr"/>
                    </a:tc>
                  </a:tr>
                  <a:tr h="370840">
                    <a:tc>
                      <a:txBody>
                        <a:bodyPr/>
                        <a:lstStyle/>
                        <a:p>
                          <a:pPr algn="ctr"/>
                          <a:r>
                            <a:rPr lang="de-DE" b="0" dirty="0" smtClean="0"/>
                            <a:t>Resilient Backpropagation</a:t>
                          </a:r>
                          <a:endParaRPr lang="de-DE" b="0" dirty="0"/>
                        </a:p>
                      </a:txBody>
                      <a:tcPr anchor="ctr">
                        <a:no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b="0" i="1" dirty="0" smtClean="0">
                                        <a:latin typeface="Cambria Math" panose="02040503050406030204" pitchFamily="18" charset="0"/>
                                      </a:rPr>
                                      <m:t>8,89</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no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06</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noFill/>
                      </a:tcPr>
                    </a:tc>
                  </a:tr>
                </a:tbl>
              </a:graphicData>
            </a:graphic>
          </p:graphicFrame>
        </mc:Choice>
        <mc:Fallback xmlns="">
          <p:graphicFrame>
            <p:nvGraphicFramePr>
              <p:cNvPr id="11" name="Tabelle 10"/>
              <p:cNvGraphicFramePr>
                <a:graphicFrameLocks noGrp="1"/>
              </p:cNvGraphicFramePr>
              <p:nvPr>
                <p:extLst>
                  <p:ext uri="{D42A27DB-BD31-4B8C-83A1-F6EECF244321}">
                    <p14:modId xmlns:p14="http://schemas.microsoft.com/office/powerpoint/2010/main" val="1298952253"/>
                  </p:ext>
                </p:extLst>
              </p:nvPr>
            </p:nvGraphicFramePr>
            <p:xfrm>
              <a:off x="1872511" y="2686689"/>
              <a:ext cx="8547397" cy="185420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Lernregel</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Backpropagation</a:t>
                          </a:r>
                          <a:endParaRPr lang="de-DE" b="0" dirty="0"/>
                        </a:p>
                      </a:txBody>
                      <a:tcPr anchor="ctr"/>
                    </a:tc>
                    <a:tc>
                      <a:txBody>
                        <a:bodyPr/>
                        <a:lstStyle/>
                        <a:p>
                          <a:endParaRPr lang="de-DE"/>
                        </a:p>
                      </a:txBody>
                      <a:tcPr anchor="ctr">
                        <a:blipFill rotWithShape="0">
                          <a:blip r:embed="rId3"/>
                          <a:stretch>
                            <a:fillRect l="-215089" t="-206557" r="-100888" b="-224590"/>
                          </a:stretch>
                        </a:blipFill>
                      </a:tcPr>
                    </a:tc>
                    <a:tc>
                      <a:txBody>
                        <a:bodyPr/>
                        <a:lstStyle/>
                        <a:p>
                          <a:pPr algn="ctr"/>
                          <a:r>
                            <a:rPr lang="de-DE" b="0" dirty="0" smtClean="0"/>
                            <a:t>0,001636</a:t>
                          </a:r>
                          <a:endParaRPr lang="de-DE" b="0" dirty="0"/>
                        </a:p>
                      </a:txBody>
                      <a:tcPr anchor="ctr"/>
                    </a:tc>
                  </a:tr>
                  <a:tr h="370840">
                    <a:tc>
                      <a:txBody>
                        <a:bodyPr/>
                        <a:lstStyle/>
                        <a:p>
                          <a:pPr algn="ctr"/>
                          <a:r>
                            <a:rPr lang="de-DE" b="0" dirty="0" smtClean="0"/>
                            <a:t>Momentum Backpropagation</a:t>
                          </a:r>
                          <a:endParaRPr lang="de-DE" b="0" dirty="0"/>
                        </a:p>
                      </a:txBody>
                      <a:tcPr anchor="ctr"/>
                    </a:tc>
                    <a:tc>
                      <a:txBody>
                        <a:bodyPr/>
                        <a:lstStyle/>
                        <a:p>
                          <a:endParaRPr lang="de-DE"/>
                        </a:p>
                      </a:txBody>
                      <a:tcPr anchor="ctr">
                        <a:blipFill rotWithShape="0">
                          <a:blip r:embed="rId3"/>
                          <a:stretch>
                            <a:fillRect l="-215089" t="-306557" r="-100888" b="-124590"/>
                          </a:stretch>
                        </a:blipFill>
                      </a:tcPr>
                    </a:tc>
                    <a:tc>
                      <a:txBody>
                        <a:bodyPr/>
                        <a:lstStyle/>
                        <a:p>
                          <a:pPr algn="ctr"/>
                          <a:r>
                            <a:rPr lang="de-DE" b="0" dirty="0" smtClean="0"/>
                            <a:t> </a:t>
                          </a:r>
                          <a:r>
                            <a:rPr lang="de-DE" b="0" dirty="0" smtClean="0"/>
                            <a:t>0,001608</a:t>
                          </a:r>
                          <a:endParaRPr lang="de-DE" b="0" dirty="0"/>
                        </a:p>
                      </a:txBody>
                      <a:tcPr anchor="ctr"/>
                    </a:tc>
                  </a:tr>
                  <a:tr h="370840">
                    <a:tc>
                      <a:txBody>
                        <a:bodyPr/>
                        <a:lstStyle/>
                        <a:p>
                          <a:pPr algn="ctr"/>
                          <a:r>
                            <a:rPr lang="de-DE" b="0" dirty="0" smtClean="0"/>
                            <a:t>Resilient Backpropagation</a:t>
                          </a:r>
                          <a:endParaRPr lang="de-DE" b="0" dirty="0"/>
                        </a:p>
                      </a:txBody>
                      <a:tcPr anchor="ctr">
                        <a:noFill/>
                      </a:tcPr>
                    </a:tc>
                    <a:tc>
                      <a:txBody>
                        <a:bodyPr/>
                        <a:lstStyle/>
                        <a:p>
                          <a:endParaRPr lang="de-DE"/>
                        </a:p>
                      </a:txBody>
                      <a:tcPr anchor="ctr">
                        <a:blipFill rotWithShape="0">
                          <a:blip r:embed="rId3"/>
                          <a:stretch>
                            <a:fillRect l="-215089" t="-406557" r="-100888" b="-24590"/>
                          </a:stretch>
                        </a:blipFill>
                      </a:tcPr>
                    </a:tc>
                    <a:tc>
                      <a:txBody>
                        <a:bodyPr/>
                        <a:lstStyle/>
                        <a:p>
                          <a:endParaRPr lang="de-DE"/>
                        </a:p>
                      </a:txBody>
                      <a:tcPr anchor="ctr">
                        <a:blipFill rotWithShape="0">
                          <a:blip r:embed="rId3"/>
                          <a:stretch>
                            <a:fillRect l="-314159" t="-406557" r="-590" b="-24590"/>
                          </a:stretch>
                        </a:blipFill>
                      </a:tcPr>
                    </a:tc>
                  </a:tr>
                </a:tbl>
              </a:graphicData>
            </a:graphic>
          </p:graphicFrame>
        </mc:Fallback>
      </mc:AlternateContent>
      <p:sp>
        <p:nvSpPr>
          <p:cNvPr id="12" name="Rechteck 11"/>
          <p:cNvSpPr/>
          <p:nvPr/>
        </p:nvSpPr>
        <p:spPr>
          <a:xfrm>
            <a:off x="1872000" y="2656799"/>
            <a:ext cx="8532000" cy="7715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720309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a:xfrm>
            <a:off x="838200" y="1814993"/>
            <a:ext cx="10515600" cy="4351338"/>
          </a:xfrm>
        </p:spPr>
        <p:txBody>
          <a:bodyPr>
            <a:normAutofit/>
          </a:bodyPr>
          <a:lstStyle/>
          <a:p>
            <a:r>
              <a:rPr lang="de-DE" dirty="0" smtClean="0"/>
              <a:t>Optimierung der Lernregel</a:t>
            </a:r>
            <a:endParaRPr lang="de-DE" dirty="0"/>
          </a:p>
          <a:p>
            <a:endParaRPr lang="de-DE" dirty="0" smtClean="0"/>
          </a:p>
          <a:p>
            <a:endParaRPr lang="de-DE" dirty="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38</a:t>
            </a:fld>
            <a:endParaRPr lang="de-DE" dirty="0"/>
          </a:p>
        </p:txBody>
      </p:sp>
      <mc:AlternateContent xmlns:mc="http://schemas.openxmlformats.org/markup-compatibility/2006" xmlns:a14="http://schemas.microsoft.com/office/drawing/2010/main">
        <mc:Choice Requires="a14">
          <p:graphicFrame>
            <p:nvGraphicFramePr>
              <p:cNvPr id="11" name="Tabelle 10"/>
              <p:cNvGraphicFramePr>
                <a:graphicFrameLocks noGrp="1"/>
              </p:cNvGraphicFramePr>
              <p:nvPr>
                <p:extLst>
                  <p:ext uri="{D42A27DB-BD31-4B8C-83A1-F6EECF244321}">
                    <p14:modId xmlns:p14="http://schemas.microsoft.com/office/powerpoint/2010/main" val="131249267"/>
                  </p:ext>
                </p:extLst>
              </p:nvPr>
            </p:nvGraphicFramePr>
            <p:xfrm>
              <a:off x="1872511" y="2686689"/>
              <a:ext cx="8547397" cy="185420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Lernregel</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Backpropagation</a:t>
                          </a:r>
                          <a:endParaRPr lang="de-DE" b="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325</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tc>
                    <a:tc>
                      <a:txBody>
                        <a:bodyPr/>
                        <a:lstStyle/>
                        <a:p>
                          <a:pPr algn="ctr"/>
                          <a:r>
                            <a:rPr lang="de-DE" b="0" dirty="0" smtClean="0"/>
                            <a:t>0,001636</a:t>
                          </a:r>
                          <a:endParaRPr lang="de-DE" b="0" dirty="0"/>
                        </a:p>
                      </a:txBody>
                      <a:tcPr anchor="ctr"/>
                    </a:tc>
                  </a:tr>
                  <a:tr h="370840">
                    <a:tc>
                      <a:txBody>
                        <a:bodyPr/>
                        <a:lstStyle/>
                        <a:p>
                          <a:pPr algn="ctr"/>
                          <a:r>
                            <a:rPr lang="de-DE" b="0" dirty="0" smtClean="0"/>
                            <a:t>Momentum Backpropagation</a:t>
                          </a:r>
                          <a:endParaRPr lang="de-DE" b="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9,1</m:t>
                                    </m:r>
                                    <m:r>
                                      <a:rPr lang="de-DE" b="0" i="1" dirty="0" smtClean="0">
                                        <a:latin typeface="Cambria Math" panose="02040503050406030204" pitchFamily="18" charset="0"/>
                                      </a:rPr>
                                      <m:t>09</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tc>
                    <a:tc>
                      <a:txBody>
                        <a:bodyPr/>
                        <a:lstStyle/>
                        <a:p>
                          <a:pPr algn="ctr"/>
                          <a:r>
                            <a:rPr lang="de-DE" b="0" dirty="0" smtClean="0"/>
                            <a:t> 0,001608</a:t>
                          </a:r>
                          <a:endParaRPr lang="de-DE" b="0" dirty="0"/>
                        </a:p>
                      </a:txBody>
                      <a:tcPr anchor="ctr"/>
                    </a:tc>
                  </a:tr>
                  <a:tr h="370840">
                    <a:tc>
                      <a:txBody>
                        <a:bodyPr/>
                        <a:lstStyle/>
                        <a:p>
                          <a:pPr algn="ctr"/>
                          <a:r>
                            <a:rPr lang="de-DE" b="0" dirty="0" smtClean="0"/>
                            <a:t>Resilient Backpropagation</a:t>
                          </a:r>
                          <a:endParaRPr lang="de-DE" b="0" dirty="0"/>
                        </a:p>
                      </a:txBody>
                      <a:tcPr anchor="ctr">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b="0" i="1" dirty="0" smtClean="0">
                                        <a:latin typeface="Cambria Math" panose="02040503050406030204" pitchFamily="18" charset="0"/>
                                      </a:rPr>
                                      <m:t>8,89</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06</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solidFill>
                          <a:srgbClr val="FFFF00"/>
                        </a:solidFill>
                      </a:tcPr>
                    </a:tc>
                  </a:tr>
                </a:tbl>
              </a:graphicData>
            </a:graphic>
          </p:graphicFrame>
        </mc:Choice>
        <mc:Fallback xmlns="">
          <p:graphicFrame>
            <p:nvGraphicFramePr>
              <p:cNvPr id="11" name="Tabelle 10"/>
              <p:cNvGraphicFramePr>
                <a:graphicFrameLocks noGrp="1"/>
              </p:cNvGraphicFramePr>
              <p:nvPr>
                <p:extLst>
                  <p:ext uri="{D42A27DB-BD31-4B8C-83A1-F6EECF244321}">
                    <p14:modId xmlns:p14="http://schemas.microsoft.com/office/powerpoint/2010/main" val="131249267"/>
                  </p:ext>
                </p:extLst>
              </p:nvPr>
            </p:nvGraphicFramePr>
            <p:xfrm>
              <a:off x="1872511" y="2686689"/>
              <a:ext cx="8547397" cy="185420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Lernregel</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Backpropagation</a:t>
                          </a:r>
                          <a:endParaRPr lang="de-DE" b="0" dirty="0"/>
                        </a:p>
                      </a:txBody>
                      <a:tcPr anchor="ctr"/>
                    </a:tc>
                    <a:tc>
                      <a:txBody>
                        <a:bodyPr/>
                        <a:lstStyle/>
                        <a:p>
                          <a:endParaRPr lang="de-DE"/>
                        </a:p>
                      </a:txBody>
                      <a:tcPr anchor="ctr">
                        <a:blipFill rotWithShape="0">
                          <a:blip r:embed="rId3"/>
                          <a:stretch>
                            <a:fillRect l="-215089" t="-206557" r="-100888" b="-224590"/>
                          </a:stretch>
                        </a:blipFill>
                      </a:tcPr>
                    </a:tc>
                    <a:tc>
                      <a:txBody>
                        <a:bodyPr/>
                        <a:lstStyle/>
                        <a:p>
                          <a:pPr algn="ctr"/>
                          <a:r>
                            <a:rPr lang="de-DE" b="0" dirty="0" smtClean="0"/>
                            <a:t>0,001636</a:t>
                          </a:r>
                          <a:endParaRPr lang="de-DE" b="0" dirty="0"/>
                        </a:p>
                      </a:txBody>
                      <a:tcPr anchor="ctr"/>
                    </a:tc>
                  </a:tr>
                  <a:tr h="370840">
                    <a:tc>
                      <a:txBody>
                        <a:bodyPr/>
                        <a:lstStyle/>
                        <a:p>
                          <a:pPr algn="ctr"/>
                          <a:r>
                            <a:rPr lang="de-DE" b="0" dirty="0" smtClean="0"/>
                            <a:t>Momentum Backpropagation</a:t>
                          </a:r>
                          <a:endParaRPr lang="de-DE" b="0" dirty="0"/>
                        </a:p>
                      </a:txBody>
                      <a:tcPr anchor="ctr"/>
                    </a:tc>
                    <a:tc>
                      <a:txBody>
                        <a:bodyPr/>
                        <a:lstStyle/>
                        <a:p>
                          <a:endParaRPr lang="de-DE"/>
                        </a:p>
                      </a:txBody>
                      <a:tcPr anchor="ctr">
                        <a:blipFill rotWithShape="0">
                          <a:blip r:embed="rId3"/>
                          <a:stretch>
                            <a:fillRect l="-215089" t="-306557" r="-100888" b="-124590"/>
                          </a:stretch>
                        </a:blipFill>
                      </a:tcPr>
                    </a:tc>
                    <a:tc>
                      <a:txBody>
                        <a:bodyPr/>
                        <a:lstStyle/>
                        <a:p>
                          <a:pPr algn="ctr"/>
                          <a:r>
                            <a:rPr lang="de-DE" b="0" dirty="0" smtClean="0"/>
                            <a:t> </a:t>
                          </a:r>
                          <a:r>
                            <a:rPr lang="de-DE" b="0" dirty="0" smtClean="0"/>
                            <a:t>0,001608</a:t>
                          </a:r>
                          <a:endParaRPr lang="de-DE" b="0" dirty="0"/>
                        </a:p>
                      </a:txBody>
                      <a:tcPr anchor="ctr"/>
                    </a:tc>
                  </a:tr>
                  <a:tr h="370840">
                    <a:tc>
                      <a:txBody>
                        <a:bodyPr/>
                        <a:lstStyle/>
                        <a:p>
                          <a:pPr algn="ctr"/>
                          <a:r>
                            <a:rPr lang="de-DE" b="0" dirty="0" smtClean="0"/>
                            <a:t>Resilient Backpropagation</a:t>
                          </a:r>
                          <a:endParaRPr lang="de-DE" b="0" dirty="0"/>
                        </a:p>
                      </a:txBody>
                      <a:tcPr anchor="ctr">
                        <a:solidFill>
                          <a:srgbClr val="FFFF00"/>
                        </a:solidFill>
                      </a:tcPr>
                    </a:tc>
                    <a:tc>
                      <a:txBody>
                        <a:bodyPr/>
                        <a:lstStyle/>
                        <a:p>
                          <a:endParaRPr lang="de-DE"/>
                        </a:p>
                      </a:txBody>
                      <a:tcPr anchor="ctr">
                        <a:blipFill rotWithShape="0">
                          <a:blip r:embed="rId3"/>
                          <a:stretch>
                            <a:fillRect l="-215089" t="-406557" r="-100888" b="-24590"/>
                          </a:stretch>
                        </a:blipFill>
                      </a:tcPr>
                    </a:tc>
                    <a:tc>
                      <a:txBody>
                        <a:bodyPr/>
                        <a:lstStyle/>
                        <a:p>
                          <a:endParaRPr lang="de-DE"/>
                        </a:p>
                      </a:txBody>
                      <a:tcPr anchor="ctr">
                        <a:blipFill rotWithShape="0">
                          <a:blip r:embed="rId3"/>
                          <a:stretch>
                            <a:fillRect l="-314159" t="-406557" r="-590" b="-24590"/>
                          </a:stretch>
                        </a:blipFill>
                      </a:tcPr>
                    </a:tc>
                  </a:tr>
                </a:tbl>
              </a:graphicData>
            </a:graphic>
          </p:graphicFrame>
        </mc:Fallback>
      </mc:AlternateContent>
      <p:sp>
        <p:nvSpPr>
          <p:cNvPr id="12" name="Rechteck 11"/>
          <p:cNvSpPr/>
          <p:nvPr/>
        </p:nvSpPr>
        <p:spPr>
          <a:xfrm>
            <a:off x="1872000" y="2656799"/>
            <a:ext cx="8532000" cy="7715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03718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a:pPr>
            <a:r>
              <a:rPr lang="de-DE" b="1" dirty="0" smtClean="0"/>
              <a:t>Motivation</a:t>
            </a:r>
            <a:endParaRPr lang="de-DE" b="1" dirty="0"/>
          </a:p>
        </p:txBody>
      </p:sp>
      <p:sp>
        <p:nvSpPr>
          <p:cNvPr id="3" name="Inhaltsplatzhalter 2"/>
          <p:cNvSpPr>
            <a:spLocks noGrp="1"/>
          </p:cNvSpPr>
          <p:nvPr>
            <p:ph idx="1"/>
          </p:nvPr>
        </p:nvSpPr>
        <p:spPr/>
        <p:txBody>
          <a:bodyPr>
            <a:normAutofit/>
          </a:bodyPr>
          <a:lstStyle/>
          <a:p>
            <a:pPr>
              <a:buFont typeface="Wingdings" panose="05000000000000000000" pitchFamily="2" charset="2"/>
              <a:buChar char="§"/>
            </a:pPr>
            <a:r>
              <a:rPr lang="de-DE" dirty="0" smtClean="0"/>
              <a:t>Künstliche neuronale Netze als Hilfsmittel zur Prognose:</a:t>
            </a:r>
          </a:p>
          <a:p>
            <a:pPr lvl="1"/>
            <a:r>
              <a:rPr lang="de-DE" dirty="0" smtClean="0"/>
              <a:t>Therapieverläufen </a:t>
            </a:r>
            <a:r>
              <a:rPr lang="de-DE" dirty="0"/>
              <a:t>in der </a:t>
            </a:r>
            <a:r>
              <a:rPr lang="de-DE" dirty="0" smtClean="0"/>
              <a:t>Medizin</a:t>
            </a:r>
          </a:p>
          <a:p>
            <a:pPr lvl="1"/>
            <a:r>
              <a:rPr lang="de-DE" dirty="0" smtClean="0"/>
              <a:t>Arbeitslosenzahlen </a:t>
            </a:r>
            <a:r>
              <a:rPr lang="de-DE" dirty="0"/>
              <a:t>auf dem </a:t>
            </a:r>
            <a:r>
              <a:rPr lang="de-DE" dirty="0" smtClean="0"/>
              <a:t>Arbeitsmarkt</a:t>
            </a:r>
          </a:p>
          <a:p>
            <a:pPr lvl="1"/>
            <a:r>
              <a:rPr lang="de-DE" dirty="0" smtClean="0"/>
              <a:t>Börsenkursen</a:t>
            </a:r>
            <a:endParaRPr lang="de-DE" dirty="0"/>
          </a:p>
          <a:p>
            <a:pPr lvl="1"/>
            <a:endParaRPr lang="de-DE" sz="2000" dirty="0" smtClean="0"/>
          </a:p>
          <a:p>
            <a:r>
              <a:rPr lang="de-DE" dirty="0" smtClean="0"/>
              <a:t>Besonderheit:</a:t>
            </a:r>
          </a:p>
          <a:p>
            <a:pPr lvl="1"/>
            <a:r>
              <a:rPr lang="de-DE" dirty="0" smtClean="0"/>
              <a:t>Fähigkeit, nichtlineare Zusammenhänge zu erkennen.</a:t>
            </a:r>
          </a:p>
          <a:p>
            <a:pPr lvl="1"/>
            <a:r>
              <a:rPr lang="de-DE" dirty="0" smtClean="0"/>
              <a:t>Prognostiziert objektiv und vorurteilsfrei.</a:t>
            </a:r>
          </a:p>
          <a:p>
            <a:pPr marL="0" indent="0">
              <a:buNone/>
            </a:pPr>
            <a:endParaRPr lang="de-DE" dirty="0" smtClean="0"/>
          </a:p>
          <a:p>
            <a:pPr lvl="1"/>
            <a:endParaRPr lang="de-DE" sz="2000" dirty="0"/>
          </a:p>
          <a:p>
            <a:endParaRPr lang="de-DE" dirty="0" smtClean="0"/>
          </a:p>
          <a:p>
            <a:endParaRPr lang="de-DE" dirty="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a:t>
            </a:fld>
            <a:endParaRPr lang="de-DE" dirty="0"/>
          </a:p>
        </p:txBody>
      </p:sp>
    </p:spTree>
    <p:extLst>
      <p:ext uri="{BB962C8B-B14F-4D97-AF65-F5344CB8AC3E}">
        <p14:creationId xmlns:p14="http://schemas.microsoft.com/office/powerpoint/2010/main" val="38807356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normAutofit/>
              </a:bodyPr>
              <a:lstStyle/>
              <a:p>
                <a:r>
                  <a:rPr lang="de-DE" dirty="0" smtClean="0"/>
                  <a:t>RPROP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„Federndes“ Backpropagation:</a:t>
                </a:r>
              </a:p>
              <a:p>
                <a:pPr lvl="1"/>
                <a:r>
                  <a:rPr lang="de-DE" dirty="0" smtClean="0"/>
                  <a:t>Verfahren ändert Gewichte nur durch Vorzeichen des Gradienten.</a:t>
                </a:r>
              </a:p>
              <a:p>
                <a:pPr lvl="2"/>
                <a:r>
                  <a:rPr lang="de-DE" dirty="0" smtClean="0"/>
                  <a:t>Dazu wird der Kurvenanstieg von </a:t>
                </a:r>
                <a14:m>
                  <m:oMath xmlns:m="http://schemas.openxmlformats.org/officeDocument/2006/math">
                    <m:r>
                      <a:rPr lang="de-DE" b="0" i="1" smtClean="0">
                        <a:latin typeface="Cambria Math" panose="02040503050406030204" pitchFamily="18" charset="0"/>
                      </a:rPr>
                      <m:t>𝑡</m:t>
                    </m:r>
                  </m:oMath>
                </a14:m>
                <a:r>
                  <a:rPr lang="de-DE" dirty="0" smtClean="0"/>
                  <a:t> </a:t>
                </a:r>
                <a:r>
                  <a:rPr lang="de-DE" dirty="0" smtClean="0"/>
                  <a:t>herangezogen </a:t>
                </a:r>
                <a:r>
                  <a:rPr lang="de-DE" dirty="0" smtClean="0"/>
                  <a:t>(namens </a:t>
                </a:r>
                <a14:m>
                  <m:oMath xmlns:m="http://schemas.openxmlformats.org/officeDocument/2006/math">
                    <m:r>
                      <a:rPr lang="de-DE" i="1">
                        <a:latin typeface="Cambria Math" panose="02040503050406030204" pitchFamily="18" charset="0"/>
                      </a:rPr>
                      <m:t>𝑆</m:t>
                    </m:r>
                    <m:r>
                      <a:rPr lang="de-DE" b="0" i="1" smtClean="0">
                        <a:latin typeface="Cambria Math" panose="02040503050406030204" pitchFamily="18" charset="0"/>
                      </a:rPr>
                      <m:t>(</m:t>
                    </m:r>
                    <m:r>
                      <a:rPr lang="de-DE" b="0" i="1" smtClean="0">
                        <a:latin typeface="Cambria Math" panose="02040503050406030204" pitchFamily="18" charset="0"/>
                      </a:rPr>
                      <m:t>𝑡</m:t>
                    </m:r>
                    <m:r>
                      <a:rPr lang="de-DE" b="0" i="1" smtClean="0">
                        <a:latin typeface="Cambria Math" panose="02040503050406030204" pitchFamily="18" charset="0"/>
                      </a:rPr>
                      <m:t>)</m:t>
                    </m:r>
                  </m:oMath>
                </a14:m>
                <a:r>
                  <a:rPr lang="de-DE" dirty="0" smtClean="0"/>
                  <a:t>)</a:t>
                </a:r>
                <a:endParaRPr lang="de-DE" dirty="0"/>
              </a:p>
              <a:p>
                <a:pPr marL="0" indent="0">
                  <a:buNone/>
                </a:pPr>
                <a:endParaRPr lang="de-DE" dirty="0"/>
              </a:p>
              <a:p>
                <a:pPr marL="0" indent="0">
                  <a:buNone/>
                </a:pPr>
                <a:endParaRPr lang="de-DE"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𝑤</m:t>
                          </m:r>
                        </m:e>
                        <m:sub>
                          <m:r>
                            <a:rPr lang="de-DE" b="0" i="1" smtClean="0">
                              <a:latin typeface="Cambria Math" panose="02040503050406030204" pitchFamily="18" charset="0"/>
                            </a:rPr>
                            <m:t>𝑖𝑗</m:t>
                          </m:r>
                        </m:sub>
                      </m:sSub>
                      <m:r>
                        <a:rPr lang="de-DE" b="0" i="1" smtClean="0">
                          <a:latin typeface="Cambria Math" panose="02040503050406030204" pitchFamily="18" charset="0"/>
                        </a:rPr>
                        <m:t> =</m:t>
                      </m:r>
                      <m:d>
                        <m:dPr>
                          <m:begChr m:val="{"/>
                          <m:endChr m:val=""/>
                          <m:ctrlPr>
                            <a:rPr lang="de-DE" b="0" i="1" smtClean="0">
                              <a:latin typeface="Cambria Math" panose="02040503050406030204" pitchFamily="18" charset="0"/>
                            </a:rPr>
                          </m:ctrlPr>
                        </m:dPr>
                        <m:e>
                          <m:eqArr>
                            <m:eqArrPr>
                              <m:ctrlPr>
                                <a:rPr lang="de-DE" b="0" i="1" smtClean="0">
                                  <a:latin typeface="Cambria Math" panose="02040503050406030204" pitchFamily="18" charset="0"/>
                                </a:rPr>
                              </m:ctrlPr>
                            </m:eqArrPr>
                            <m:e>
                              <m:sSub>
                                <m:sSubPr>
                                  <m:ctrlPr>
                                    <a:rPr lang="de-DE" i="1">
                                      <a:latin typeface="Cambria Math" panose="02040503050406030204" pitchFamily="18" charset="0"/>
                                    </a:rPr>
                                  </m:ctrlPr>
                                </m:sSubPr>
                                <m:e>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m:t>
                                  </m:r>
                                </m:e>
                                <m:sub>
                                  <m:r>
                                    <a:rPr lang="de-DE" i="1">
                                      <a:latin typeface="Cambria Math" panose="02040503050406030204" pitchFamily="18" charset="0"/>
                                    </a:rPr>
                                    <m:t>𝑖𝑗</m:t>
                                  </m:r>
                                  <m:r>
                                    <a:rPr lang="de-DE" b="0" i="1" smtClean="0">
                                      <a:latin typeface="Cambria Math" panose="02040503050406030204" pitchFamily="18" charset="0"/>
                                    </a:rPr>
                                    <m:t> </m:t>
                                  </m:r>
                                </m:sub>
                              </m:sSub>
                              <m:r>
                                <a:rPr lang="de-DE" b="0" i="1" smtClean="0">
                                  <a:latin typeface="Cambria Math" panose="02040503050406030204" pitchFamily="18" charset="0"/>
                                </a:rPr>
                                <m:t>𝑓𝑎𝑙𝑙𝑠</m:t>
                              </m:r>
                              <m:r>
                                <a:rPr lang="de-DE" b="0" i="1" smtClean="0">
                                  <a:latin typeface="Cambria Math" panose="02040503050406030204" pitchFamily="18" charset="0"/>
                                </a:rPr>
                                <m:t> </m:t>
                              </m:r>
                              <m:r>
                                <a:rPr lang="de-DE" b="0" i="1" smtClean="0">
                                  <a:latin typeface="Cambria Math" panose="02040503050406030204" pitchFamily="18" charset="0"/>
                                </a:rPr>
                                <m:t>𝑆</m:t>
                              </m:r>
                              <m:d>
                                <m:dPr>
                                  <m:ctrlPr>
                                    <a:rPr lang="de-DE" b="0" i="1" smtClean="0">
                                      <a:latin typeface="Cambria Math" panose="02040503050406030204" pitchFamily="18" charset="0"/>
                                    </a:rPr>
                                  </m:ctrlPr>
                                </m:dPr>
                                <m:e>
                                  <m:r>
                                    <a:rPr lang="de-DE" b="0" i="1" smtClean="0">
                                      <a:latin typeface="Cambria Math" panose="02040503050406030204" pitchFamily="18" charset="0"/>
                                    </a:rPr>
                                    <m:t>𝑡</m:t>
                                  </m:r>
                                </m:e>
                              </m:d>
                              <m:r>
                                <a:rPr lang="de-DE" b="0" i="1" smtClean="0">
                                  <a:latin typeface="Cambria Math" panose="02040503050406030204" pitchFamily="18" charset="0"/>
                                </a:rPr>
                                <m:t>&gt;0</m:t>
                              </m:r>
                            </m:e>
                            <m:e>
                              <m:sSub>
                                <m:sSubPr>
                                  <m:ctrlPr>
                                    <a:rPr lang="de-DE" i="1">
                                      <a:latin typeface="Cambria Math" panose="02040503050406030204" pitchFamily="18" charset="0"/>
                                    </a:rPr>
                                  </m:ctrlPr>
                                </m:sSubPr>
                                <m:e>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m:t>
                                  </m:r>
                                </m:e>
                                <m:sub>
                                  <m:r>
                                    <a:rPr lang="de-DE" i="1">
                                      <a:latin typeface="Cambria Math" panose="02040503050406030204" pitchFamily="18" charset="0"/>
                                    </a:rPr>
                                    <m:t>𝑖𝑗</m:t>
                                  </m:r>
                                  <m:r>
                                    <a:rPr lang="de-DE" i="1">
                                      <a:latin typeface="Cambria Math" panose="02040503050406030204" pitchFamily="18" charset="0"/>
                                    </a:rPr>
                                    <m:t> </m:t>
                                  </m:r>
                                </m:sub>
                              </m:sSub>
                              <m:r>
                                <a:rPr lang="de-DE" i="1">
                                  <a:latin typeface="Cambria Math" panose="02040503050406030204" pitchFamily="18" charset="0"/>
                                </a:rPr>
                                <m:t>𝑓𝑎𝑙𝑙𝑠</m:t>
                              </m:r>
                              <m:r>
                                <a:rPr lang="de-DE" i="1">
                                  <a:latin typeface="Cambria Math" panose="02040503050406030204" pitchFamily="18" charset="0"/>
                                </a:rPr>
                                <m:t> </m:t>
                              </m:r>
                              <m:r>
                                <a:rPr lang="de-DE" i="1">
                                  <a:latin typeface="Cambria Math" panose="02040503050406030204" pitchFamily="18" charset="0"/>
                                </a:rPr>
                                <m:t>𝑆</m:t>
                              </m:r>
                              <m:d>
                                <m:dPr>
                                  <m:ctrlPr>
                                    <a:rPr lang="de-DE" i="1">
                                      <a:latin typeface="Cambria Math" panose="02040503050406030204" pitchFamily="18" charset="0"/>
                                    </a:rPr>
                                  </m:ctrlPr>
                                </m:dPr>
                                <m:e>
                                  <m:r>
                                    <a:rPr lang="de-DE" i="1">
                                      <a:latin typeface="Cambria Math" panose="02040503050406030204" pitchFamily="18" charset="0"/>
                                    </a:rPr>
                                    <m:t>𝑡</m:t>
                                  </m:r>
                                </m:e>
                              </m:d>
                              <m:r>
                                <a:rPr lang="de-DE" b="0" i="1" smtClean="0">
                                  <a:latin typeface="Cambria Math" panose="02040503050406030204" pitchFamily="18" charset="0"/>
                                </a:rPr>
                                <m:t>&lt;</m:t>
                              </m:r>
                              <m:r>
                                <a:rPr lang="de-DE" i="1">
                                  <a:latin typeface="Cambria Math" panose="02040503050406030204" pitchFamily="18" charset="0"/>
                                </a:rPr>
                                <m:t>0</m:t>
                              </m:r>
                            </m:e>
                            <m:e>
                              <m:r>
                                <a:rPr lang="de-DE" i="1">
                                  <a:latin typeface="Cambria Math" panose="02040503050406030204" pitchFamily="18" charset="0"/>
                                </a:rPr>
                                <m:t>0 </m:t>
                              </m:r>
                              <m:r>
                                <a:rPr lang="de-DE" i="1">
                                  <a:latin typeface="Cambria Math" panose="02040503050406030204" pitchFamily="18" charset="0"/>
                                </a:rPr>
                                <m:t>𝑠𝑜𝑛𝑠𝑡</m:t>
                              </m:r>
                            </m:e>
                            <m:e>
                              <m:r>
                                <a:rPr lang="de-DE" b="0" i="1" smtClean="0">
                                  <a:latin typeface="Cambria Math" panose="02040503050406030204" pitchFamily="18" charset="0"/>
                                </a:rPr>
                                <m:t>_</m:t>
                              </m:r>
                            </m:e>
                          </m:eqArr>
                        </m:e>
                      </m:d>
                    </m:oMath>
                  </m:oMathPara>
                </a14:m>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39</a:t>
            </a:fld>
            <a:endParaRPr lang="de-DE" dirty="0"/>
          </a:p>
        </p:txBody>
      </p:sp>
    </p:spTree>
    <p:extLst>
      <p:ext uri="{BB962C8B-B14F-4D97-AF65-F5344CB8AC3E}">
        <p14:creationId xmlns:p14="http://schemas.microsoft.com/office/powerpoint/2010/main" val="28604372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normAutofit/>
              </a:bodyPr>
              <a:lstStyle/>
              <a:p>
                <a:r>
                  <a:rPr lang="de-DE" dirty="0" smtClean="0"/>
                  <a:t>RPROP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„Federndes“ Backpropagation:</a:t>
                </a:r>
              </a:p>
              <a:p>
                <a:pPr lvl="1"/>
                <a:r>
                  <a:rPr lang="de-DE" dirty="0" smtClean="0"/>
                  <a:t>Betrag der Gewichtsveränderung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m:t>
                        </m:r>
                      </m:e>
                      <m:sub>
                        <m:r>
                          <a:rPr lang="de-DE" i="1">
                            <a:latin typeface="Cambria Math" panose="02040503050406030204" pitchFamily="18" charset="0"/>
                          </a:rPr>
                          <m:t>𝑖𝑗</m:t>
                        </m:r>
                      </m:sub>
                    </m:sSub>
                  </m:oMath>
                </a14:m>
                <a:r>
                  <a:rPr lang="de-DE" dirty="0" smtClean="0"/>
                  <a:t> wird getrennt bestimmt:</a:t>
                </a:r>
              </a:p>
              <a:p>
                <a:pPr lvl="2"/>
                <a:r>
                  <a:rPr lang="de-DE" dirty="0" smtClean="0"/>
                  <a:t>Zwei konstante  Parameter </a:t>
                </a:r>
                <a14:m>
                  <m:oMath xmlns:m="http://schemas.openxmlformats.org/officeDocument/2006/math">
                    <m:sSub>
                      <m:sSubPr>
                        <m:ctrlPr>
                          <a:rPr lang="de-DE" i="1">
                            <a:latin typeface="Cambria Math" panose="02040503050406030204" pitchFamily="18" charset="0"/>
                          </a:rPr>
                        </m:ctrlPr>
                      </m:sSubPr>
                      <m:e>
                        <m:r>
                          <a:rPr lang="de-DE" b="0" i="1" smtClean="0">
                            <a:latin typeface="Cambria Math" panose="02040503050406030204" pitchFamily="18" charset="0"/>
                          </a:rPr>
                          <m:t>𝑛</m:t>
                        </m:r>
                      </m:e>
                      <m:sub>
                        <m:r>
                          <a:rPr lang="de-DE" b="0" i="1" smtClean="0">
                            <a:latin typeface="Cambria Math" panose="02040503050406030204" pitchFamily="18" charset="0"/>
                            <a:ea typeface="Cambria Math" panose="02040503050406030204" pitchFamily="18" charset="0"/>
                          </a:rPr>
                          <m:t>+</m:t>
                        </m:r>
                      </m:sub>
                    </m:sSub>
                  </m:oMath>
                </a14:m>
                <a:r>
                  <a:rPr lang="de-DE" dirty="0" smtClean="0"/>
                  <a:t> und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𝑛</m:t>
                        </m:r>
                      </m:e>
                      <m:sub>
                        <m:r>
                          <a:rPr lang="de-DE" b="0" i="1" smtClean="0">
                            <a:latin typeface="Cambria Math" panose="02040503050406030204" pitchFamily="18" charset="0"/>
                          </a:rPr>
                          <m:t>−</m:t>
                        </m:r>
                      </m:sub>
                    </m:sSub>
                  </m:oMath>
                </a14:m>
                <a:r>
                  <a:rPr lang="de-DE" dirty="0" smtClean="0"/>
                  <a:t> mit </a:t>
                </a:r>
                <a14:m>
                  <m:oMath xmlns:m="http://schemas.openxmlformats.org/officeDocument/2006/math">
                    <m:sSub>
                      <m:sSubPr>
                        <m:ctrlPr>
                          <a:rPr lang="de-DE" i="1">
                            <a:latin typeface="Cambria Math" panose="02040503050406030204" pitchFamily="18" charset="0"/>
                          </a:rPr>
                        </m:ctrlPr>
                      </m:sSubPr>
                      <m:e>
                        <m:r>
                          <a:rPr lang="de-DE" b="0" i="1" smtClean="0">
                            <a:latin typeface="Cambria Math" panose="02040503050406030204" pitchFamily="18" charset="0"/>
                          </a:rPr>
                          <m:t>0&lt;</m:t>
                        </m:r>
                        <m:sSub>
                          <m:sSubPr>
                            <m:ctrlPr>
                              <a:rPr lang="de-DE" i="1">
                                <a:latin typeface="Cambria Math" panose="02040503050406030204" pitchFamily="18" charset="0"/>
                              </a:rPr>
                            </m:ctrlPr>
                          </m:sSubPr>
                          <m:e>
                            <m:r>
                              <a:rPr lang="de-DE" i="1">
                                <a:latin typeface="Cambria Math" panose="02040503050406030204" pitchFamily="18" charset="0"/>
                              </a:rPr>
                              <m:t>𝑛</m:t>
                            </m:r>
                          </m:e>
                          <m:sub>
                            <m:r>
                              <a:rPr lang="de-DE" b="0" i="1" smtClean="0">
                                <a:latin typeface="Cambria Math" panose="02040503050406030204" pitchFamily="18" charset="0"/>
                              </a:rPr>
                              <m:t>−</m:t>
                            </m:r>
                          </m:sub>
                        </m:sSub>
                        <m:r>
                          <a:rPr lang="de-DE" b="0" i="1" smtClean="0">
                            <a:latin typeface="Cambria Math" panose="02040503050406030204" pitchFamily="18" charset="0"/>
                            <a:ea typeface="Cambria Math" panose="02040503050406030204" pitchFamily="18" charset="0"/>
                          </a:rPr>
                          <m:t>&lt;1&lt; </m:t>
                        </m:r>
                        <m:r>
                          <a:rPr lang="de-DE" i="1">
                            <a:latin typeface="Cambria Math" panose="02040503050406030204" pitchFamily="18" charset="0"/>
                          </a:rPr>
                          <m:t>𝑛</m:t>
                        </m:r>
                      </m:e>
                      <m:sub>
                        <m:r>
                          <a:rPr lang="de-DE" i="1">
                            <a:latin typeface="Cambria Math" panose="02040503050406030204" pitchFamily="18" charset="0"/>
                            <a:ea typeface="Cambria Math" panose="02040503050406030204" pitchFamily="18" charset="0"/>
                          </a:rPr>
                          <m:t>+</m:t>
                        </m:r>
                      </m:sub>
                    </m:sSub>
                  </m:oMath>
                </a14:m>
                <a:endParaRPr lang="de-DE" dirty="0" smtClean="0"/>
              </a:p>
              <a:p>
                <a:pPr marL="0" indent="0">
                  <a:buNone/>
                </a:pPr>
                <a:endParaRPr lang="de-DE" dirty="0" smtClean="0"/>
              </a:p>
              <a:p>
                <a:pPr marL="0" indent="0">
                  <a:buNone/>
                </a:pPr>
                <a:endParaRPr lang="de-DE" dirty="0"/>
              </a:p>
              <a:p>
                <a:pPr marL="0" indent="0">
                  <a:buNone/>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m:t>
                          </m:r>
                        </m:e>
                        <m:sub>
                          <m:r>
                            <a:rPr lang="de-DE" b="0" i="1" smtClean="0">
                              <a:latin typeface="Cambria Math" panose="02040503050406030204" pitchFamily="18" charset="0"/>
                            </a:rPr>
                            <m:t>𝑖𝑗</m:t>
                          </m:r>
                        </m:sub>
                      </m:sSub>
                      <m:r>
                        <a:rPr lang="de-DE" b="0" i="1" smtClean="0">
                          <a:latin typeface="Cambria Math" panose="02040503050406030204" pitchFamily="18" charset="0"/>
                        </a:rPr>
                        <m:t> =</m:t>
                      </m:r>
                      <m:d>
                        <m:dPr>
                          <m:begChr m:val="{"/>
                          <m:endChr m:val=""/>
                          <m:ctrlPr>
                            <a:rPr lang="de-DE" b="0" i="1" smtClean="0">
                              <a:latin typeface="Cambria Math" panose="02040503050406030204" pitchFamily="18" charset="0"/>
                            </a:rPr>
                          </m:ctrlPr>
                        </m:dPr>
                        <m:e>
                          <m:eqArr>
                            <m:eqArrPr>
                              <m:ctrlPr>
                                <a:rPr lang="de-DE" b="0" i="1" smtClean="0">
                                  <a:latin typeface="Cambria Math" panose="02040503050406030204" pitchFamily="18" charset="0"/>
                                </a:rPr>
                              </m:ctrlPr>
                            </m:eqArrPr>
                            <m:e>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m:t>
                                  </m:r>
                                </m:e>
                                <m:sub>
                                  <m:r>
                                    <a:rPr lang="de-DE" i="1">
                                      <a:latin typeface="Cambria Math" panose="02040503050406030204" pitchFamily="18" charset="0"/>
                                    </a:rPr>
                                    <m:t>𝑖𝑗</m:t>
                                  </m:r>
                                  <m:r>
                                    <a:rPr lang="de-DE" b="0" i="1" smtClean="0">
                                      <a:latin typeface="Cambria Math" panose="02040503050406030204" pitchFamily="18" charset="0"/>
                                    </a:rPr>
                                    <m:t> </m:t>
                                  </m:r>
                                </m:sub>
                              </m:sSub>
                              <m:d>
                                <m:dPr>
                                  <m:ctrlPr>
                                    <a:rPr lang="de-DE" b="0" i="1" smtClean="0">
                                      <a:latin typeface="Cambria Math" panose="02040503050406030204" pitchFamily="18" charset="0"/>
                                    </a:rPr>
                                  </m:ctrlPr>
                                </m:dPr>
                                <m:e>
                                  <m:r>
                                    <a:rPr lang="de-DE" b="0" i="1" smtClean="0">
                                      <a:latin typeface="Cambria Math" panose="02040503050406030204" pitchFamily="18" charset="0"/>
                                    </a:rPr>
                                    <m:t>𝑡</m:t>
                                  </m:r>
                                  <m:r>
                                    <a:rPr lang="de-DE" b="0" i="1" smtClean="0">
                                      <a:latin typeface="Cambria Math" panose="02040503050406030204" pitchFamily="18" charset="0"/>
                                    </a:rPr>
                                    <m:t>−1</m:t>
                                  </m:r>
                                </m:e>
                              </m:d>
                              <m:r>
                                <a:rPr lang="de-DE" i="1">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𝑛</m:t>
                                  </m:r>
                                </m:e>
                                <m:sub>
                                  <m:r>
                                    <a:rPr lang="de-DE" i="1">
                                      <a:latin typeface="Cambria Math" panose="02040503050406030204" pitchFamily="18" charset="0"/>
                                      <a:ea typeface="Cambria Math" panose="02040503050406030204" pitchFamily="18" charset="0"/>
                                    </a:rPr>
                                    <m:t>+</m:t>
                                  </m:r>
                                </m:sub>
                              </m:sSub>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𝑓𝑎𝑙𝑙𝑠</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𝑆</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𝑡</m:t>
                                  </m:r>
                                  <m:r>
                                    <a:rPr lang="de-DE" b="0" i="1" smtClean="0">
                                      <a:latin typeface="Cambria Math" panose="02040503050406030204" pitchFamily="18" charset="0"/>
                                      <a:ea typeface="Cambria Math" panose="02040503050406030204" pitchFamily="18" charset="0"/>
                                    </a:rPr>
                                    <m:t>−1</m:t>
                                  </m:r>
                                </m:e>
                              </m:d>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r>
                                <a:rPr lang="de-DE" b="0" i="1" smtClean="0">
                                  <a:latin typeface="Cambria Math" panose="02040503050406030204" pitchFamily="18" charset="0"/>
                                </a:rPr>
                                <m:t>𝑆</m:t>
                              </m:r>
                              <m:d>
                                <m:dPr>
                                  <m:ctrlPr>
                                    <a:rPr lang="de-DE" b="0" i="1" smtClean="0">
                                      <a:latin typeface="Cambria Math" panose="02040503050406030204" pitchFamily="18" charset="0"/>
                                    </a:rPr>
                                  </m:ctrlPr>
                                </m:dPr>
                                <m:e>
                                  <m:r>
                                    <a:rPr lang="de-DE" b="0" i="1" smtClean="0">
                                      <a:latin typeface="Cambria Math" panose="02040503050406030204" pitchFamily="18" charset="0"/>
                                    </a:rPr>
                                    <m:t>𝑡</m:t>
                                  </m:r>
                                </m:e>
                              </m:d>
                              <m:r>
                                <a:rPr lang="de-DE" b="0" i="1" smtClean="0">
                                  <a:latin typeface="Cambria Math" panose="02040503050406030204" pitchFamily="18" charset="0"/>
                                </a:rPr>
                                <m:t>&gt;0</m:t>
                              </m:r>
                            </m:e>
                            <m:e>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m:t>
                                  </m:r>
                                </m:e>
                                <m:sub>
                                  <m:r>
                                    <a:rPr lang="de-DE" i="1">
                                      <a:latin typeface="Cambria Math" panose="02040503050406030204" pitchFamily="18" charset="0"/>
                                    </a:rPr>
                                    <m:t>𝑖𝑗</m:t>
                                  </m:r>
                                  <m:r>
                                    <a:rPr lang="de-DE" i="1">
                                      <a:latin typeface="Cambria Math" panose="02040503050406030204" pitchFamily="18" charset="0"/>
                                    </a:rPr>
                                    <m:t> </m:t>
                                  </m:r>
                                </m:sub>
                              </m:sSub>
                              <m:d>
                                <m:dPr>
                                  <m:ctrlPr>
                                    <a:rPr lang="de-DE" i="1">
                                      <a:latin typeface="Cambria Math" panose="02040503050406030204" pitchFamily="18" charset="0"/>
                                    </a:rPr>
                                  </m:ctrlPr>
                                </m:dPr>
                                <m:e>
                                  <m:r>
                                    <a:rPr lang="de-DE" i="1">
                                      <a:latin typeface="Cambria Math" panose="02040503050406030204" pitchFamily="18" charset="0"/>
                                    </a:rPr>
                                    <m:t>𝑡</m:t>
                                  </m:r>
                                  <m:r>
                                    <a:rPr lang="de-DE" i="1">
                                      <a:latin typeface="Cambria Math" panose="02040503050406030204" pitchFamily="18" charset="0"/>
                                    </a:rPr>
                                    <m:t>−1</m:t>
                                  </m:r>
                                </m:e>
                              </m:d>
                              <m:r>
                                <a:rPr lang="de-DE" i="1">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𝑛</m:t>
                                  </m:r>
                                </m:e>
                                <m:sub>
                                  <m:r>
                                    <a:rPr lang="de-DE" b="0" i="1" smtClean="0">
                                      <a:latin typeface="Cambria Math" panose="02040503050406030204" pitchFamily="18" charset="0"/>
                                    </a:rPr>
                                    <m:t>−</m:t>
                                  </m:r>
                                </m:sub>
                              </m:sSub>
                              <m:r>
                                <a:rPr lang="de-DE" i="1">
                                  <a:latin typeface="Cambria Math" panose="02040503050406030204" pitchFamily="18" charset="0"/>
                                  <a:ea typeface="Cambria Math" panose="02040503050406030204" pitchFamily="18" charset="0"/>
                                </a:rPr>
                                <m:t> </m:t>
                              </m:r>
                              <m:r>
                                <a:rPr lang="de-DE" i="1">
                                  <a:latin typeface="Cambria Math" panose="02040503050406030204" pitchFamily="18" charset="0"/>
                                  <a:ea typeface="Cambria Math" panose="02040503050406030204" pitchFamily="18" charset="0"/>
                                </a:rPr>
                                <m:t>𝑓𝑎𝑙𝑙𝑠</m:t>
                              </m:r>
                              <m:r>
                                <a:rPr lang="de-DE" i="1">
                                  <a:latin typeface="Cambria Math" panose="02040503050406030204" pitchFamily="18" charset="0"/>
                                  <a:ea typeface="Cambria Math" panose="02040503050406030204" pitchFamily="18" charset="0"/>
                                </a:rPr>
                                <m:t> </m:t>
                              </m:r>
                              <m:r>
                                <a:rPr lang="de-DE" i="1">
                                  <a:latin typeface="Cambria Math" panose="02040503050406030204" pitchFamily="18" charset="0"/>
                                  <a:ea typeface="Cambria Math" panose="02040503050406030204" pitchFamily="18" charset="0"/>
                                </a:rPr>
                                <m:t>𝑆</m:t>
                              </m:r>
                              <m:d>
                                <m:dPr>
                                  <m:ctrlPr>
                                    <a:rPr lang="de-DE" i="1">
                                      <a:latin typeface="Cambria Math" panose="02040503050406030204" pitchFamily="18" charset="0"/>
                                      <a:ea typeface="Cambria Math" panose="02040503050406030204" pitchFamily="18" charset="0"/>
                                    </a:rPr>
                                  </m:ctrlPr>
                                </m:dPr>
                                <m:e>
                                  <m:r>
                                    <a:rPr lang="de-DE" i="1">
                                      <a:latin typeface="Cambria Math" panose="02040503050406030204" pitchFamily="18" charset="0"/>
                                      <a:ea typeface="Cambria Math" panose="02040503050406030204" pitchFamily="18" charset="0"/>
                                    </a:rPr>
                                    <m:t>𝑡</m:t>
                                  </m:r>
                                  <m:r>
                                    <a:rPr lang="de-DE" i="1">
                                      <a:latin typeface="Cambria Math" panose="02040503050406030204" pitchFamily="18" charset="0"/>
                                      <a:ea typeface="Cambria Math" panose="02040503050406030204" pitchFamily="18" charset="0"/>
                                    </a:rPr>
                                    <m:t>−1</m:t>
                                  </m:r>
                                </m:e>
                              </m:d>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rPr>
                                <m:t> </m:t>
                              </m:r>
                              <m:r>
                                <a:rPr lang="de-DE" i="1">
                                  <a:latin typeface="Cambria Math" panose="02040503050406030204" pitchFamily="18" charset="0"/>
                                </a:rPr>
                                <m:t>𝑆</m:t>
                              </m:r>
                              <m:d>
                                <m:dPr>
                                  <m:ctrlPr>
                                    <a:rPr lang="de-DE" i="1">
                                      <a:latin typeface="Cambria Math" panose="02040503050406030204" pitchFamily="18" charset="0"/>
                                    </a:rPr>
                                  </m:ctrlPr>
                                </m:dPr>
                                <m:e>
                                  <m:r>
                                    <a:rPr lang="de-DE" i="1">
                                      <a:latin typeface="Cambria Math" panose="02040503050406030204" pitchFamily="18" charset="0"/>
                                    </a:rPr>
                                    <m:t>𝑡</m:t>
                                  </m:r>
                                </m:e>
                              </m:d>
                              <m:r>
                                <a:rPr lang="de-DE" b="0" i="1" smtClean="0">
                                  <a:latin typeface="Cambria Math" panose="02040503050406030204" pitchFamily="18" charset="0"/>
                                </a:rPr>
                                <m:t>&lt;</m:t>
                              </m:r>
                              <m:r>
                                <a:rPr lang="de-DE" i="1">
                                  <a:latin typeface="Cambria Math" panose="02040503050406030204" pitchFamily="18" charset="0"/>
                                </a:rPr>
                                <m:t>0</m:t>
                              </m:r>
                            </m:e>
                            <m:e>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m:t>
                                  </m:r>
                                </m:e>
                                <m:sub>
                                  <m:r>
                                    <a:rPr lang="de-DE" i="1">
                                      <a:latin typeface="Cambria Math" panose="02040503050406030204" pitchFamily="18" charset="0"/>
                                    </a:rPr>
                                    <m:t>𝑖𝑗</m:t>
                                  </m:r>
                                  <m:r>
                                    <a:rPr lang="de-DE" i="1">
                                      <a:latin typeface="Cambria Math" panose="02040503050406030204" pitchFamily="18" charset="0"/>
                                    </a:rPr>
                                    <m:t> </m:t>
                                  </m:r>
                                </m:sub>
                              </m:sSub>
                              <m:d>
                                <m:dPr>
                                  <m:ctrlPr>
                                    <a:rPr lang="de-DE" i="1">
                                      <a:latin typeface="Cambria Math" panose="02040503050406030204" pitchFamily="18" charset="0"/>
                                    </a:rPr>
                                  </m:ctrlPr>
                                </m:dPr>
                                <m:e>
                                  <m:r>
                                    <a:rPr lang="de-DE" i="1">
                                      <a:latin typeface="Cambria Math" panose="02040503050406030204" pitchFamily="18" charset="0"/>
                                    </a:rPr>
                                    <m:t>𝑡</m:t>
                                  </m:r>
                                  <m:r>
                                    <a:rPr lang="de-DE" i="1">
                                      <a:latin typeface="Cambria Math" panose="02040503050406030204" pitchFamily="18" charset="0"/>
                                    </a:rPr>
                                    <m:t>−1</m:t>
                                  </m:r>
                                </m:e>
                              </m:d>
                              <m:r>
                                <a:rPr lang="de-DE" b="0" i="1" smtClean="0">
                                  <a:latin typeface="Cambria Math" panose="02040503050406030204" pitchFamily="18" charset="0"/>
                                </a:rPr>
                                <m:t> </m:t>
                              </m:r>
                              <m:r>
                                <a:rPr lang="de-DE" b="0" i="1" smtClean="0">
                                  <a:latin typeface="Cambria Math" panose="02040503050406030204" pitchFamily="18" charset="0"/>
                                </a:rPr>
                                <m:t>𝑠𝑜𝑛𝑠𝑡</m:t>
                              </m:r>
                            </m:e>
                            <m:e>
                              <m:r>
                                <a:rPr lang="de-DE" b="0" i="1" smtClean="0">
                                  <a:latin typeface="Cambria Math" panose="02040503050406030204" pitchFamily="18" charset="0"/>
                                </a:rPr>
                                <m:t>−</m:t>
                              </m:r>
                            </m:e>
                          </m:eqArr>
                        </m:e>
                      </m:d>
                    </m:oMath>
                  </m:oMathPara>
                </a14:m>
                <a:endParaRPr lang="de-DE" b="0"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40</a:t>
            </a:fld>
            <a:endParaRPr lang="de-DE" dirty="0"/>
          </a:p>
        </p:txBody>
      </p:sp>
    </p:spTree>
    <p:extLst>
      <p:ext uri="{BB962C8B-B14F-4D97-AF65-F5344CB8AC3E}">
        <p14:creationId xmlns:p14="http://schemas.microsoft.com/office/powerpoint/2010/main" val="18225127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Resilient Backpropagation:</a:t>
            </a:r>
          </a:p>
          <a:p>
            <a:pPr lvl="1"/>
            <a:r>
              <a:rPr lang="de-DE" dirty="0" smtClean="0"/>
              <a:t>Sehr effizienter Backpropapagation-Algorithmus.</a:t>
            </a:r>
          </a:p>
          <a:p>
            <a:pPr lvl="1"/>
            <a:r>
              <a:rPr lang="de-DE" dirty="0" smtClean="0"/>
              <a:t>Verfügt über eine adaptive Lernrate.</a:t>
            </a:r>
          </a:p>
          <a:p>
            <a:pPr lvl="1"/>
            <a:r>
              <a:rPr lang="de-DE" dirty="0" smtClean="0"/>
              <a:t>Benötigt keinen Momentum-Faktor.</a:t>
            </a:r>
          </a:p>
          <a:p>
            <a:pPr lvl="1"/>
            <a:r>
              <a:rPr lang="de-DE" dirty="0" smtClean="0"/>
              <a:t>Ist in der Praxis meistens anderen Lernregeln überlegen.</a:t>
            </a:r>
            <a:endParaRPr lang="de-DE" dirty="0"/>
          </a:p>
          <a:p>
            <a:endParaRPr lang="de-DE" dirty="0" smtClean="0"/>
          </a:p>
          <a:p>
            <a:pPr marL="0" indent="0">
              <a:buNone/>
            </a:pPr>
            <a:endParaRPr lang="de-DE" dirty="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41</a:t>
            </a:fld>
            <a:endParaRPr lang="de-DE" dirty="0"/>
          </a:p>
        </p:txBody>
      </p:sp>
    </p:spTree>
    <p:extLst>
      <p:ext uri="{BB962C8B-B14F-4D97-AF65-F5344CB8AC3E}">
        <p14:creationId xmlns:p14="http://schemas.microsoft.com/office/powerpoint/2010/main" val="4574402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Endgültiges Netz – DAX</a:t>
            </a:r>
          </a:p>
          <a:p>
            <a:endParaRPr lang="de-DE" dirty="0"/>
          </a:p>
          <a:p>
            <a:endParaRPr lang="de-DE" dirty="0" smtClean="0"/>
          </a:p>
          <a:p>
            <a:endParaRPr lang="de-DE" dirty="0"/>
          </a:p>
          <a:p>
            <a:endParaRPr lang="de-DE" dirty="0" smtClean="0"/>
          </a:p>
          <a:p>
            <a:pPr algn="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42</a:t>
            </a:fld>
            <a:endParaRPr lang="de-DE" dirty="0"/>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181" y="2300887"/>
            <a:ext cx="5817808" cy="3857908"/>
          </a:xfrm>
          <a:prstGeom prst="rect">
            <a:avLst/>
          </a:prstGeom>
        </p:spPr>
      </p:pic>
      <p:graphicFrame>
        <p:nvGraphicFramePr>
          <p:cNvPr id="8" name="Tabelle 7"/>
          <p:cNvGraphicFramePr>
            <a:graphicFrameLocks noGrp="1"/>
          </p:cNvGraphicFramePr>
          <p:nvPr>
            <p:extLst>
              <p:ext uri="{D42A27DB-BD31-4B8C-83A1-F6EECF244321}">
                <p14:modId xmlns:p14="http://schemas.microsoft.com/office/powerpoint/2010/main" val="176957908"/>
              </p:ext>
            </p:extLst>
          </p:nvPr>
        </p:nvGraphicFramePr>
        <p:xfrm>
          <a:off x="7382447" y="2332784"/>
          <a:ext cx="4026288" cy="1112520"/>
        </p:xfrm>
        <a:graphic>
          <a:graphicData uri="http://schemas.openxmlformats.org/drawingml/2006/table">
            <a:tbl>
              <a:tblPr firstRow="1" bandRow="1">
                <a:tableStyleId>{5940675A-B579-460E-94D1-54222C63F5DA}</a:tableStyleId>
              </a:tblPr>
              <a:tblGrid>
                <a:gridCol w="1935423"/>
                <a:gridCol w="2090865"/>
              </a:tblGrid>
              <a:tr h="370840">
                <a:tc>
                  <a:txBody>
                    <a:bodyPr/>
                    <a:lstStyle/>
                    <a:p>
                      <a:pPr algn="ctr"/>
                      <a:r>
                        <a:rPr lang="de-DE" dirty="0" smtClean="0"/>
                        <a:t>Topologie</a:t>
                      </a:r>
                      <a:endParaRPr lang="de-DE" dirty="0"/>
                    </a:p>
                  </a:txBody>
                  <a:tcPr anchor="ctr"/>
                </a:tc>
                <a:tc>
                  <a:txBody>
                    <a:bodyPr/>
                    <a:lstStyle/>
                    <a:p>
                      <a:pPr algn="ctr"/>
                      <a:r>
                        <a:rPr lang="de-DE" dirty="0" smtClean="0"/>
                        <a:t>4-7-1</a:t>
                      </a:r>
                      <a:r>
                        <a:rPr lang="de-DE" baseline="0" dirty="0" smtClean="0"/>
                        <a:t> mit BIAS</a:t>
                      </a:r>
                      <a:endParaRPr lang="de-DE" dirty="0"/>
                    </a:p>
                  </a:txBody>
                  <a:tcPr anchor="ctr"/>
                </a:tc>
              </a:tr>
              <a:tr h="370840">
                <a:tc>
                  <a:txBody>
                    <a:bodyPr/>
                    <a:lstStyle/>
                    <a:p>
                      <a:pPr algn="ctr"/>
                      <a:r>
                        <a:rPr lang="de-DE" dirty="0" smtClean="0"/>
                        <a:t>Transferfunktion</a:t>
                      </a:r>
                      <a:endParaRPr lang="de-DE" dirty="0"/>
                    </a:p>
                  </a:txBody>
                  <a:tcPr anchor="ctr"/>
                </a:tc>
                <a:tc>
                  <a:txBody>
                    <a:bodyPr/>
                    <a:lstStyle/>
                    <a:p>
                      <a:pPr algn="ctr"/>
                      <a:r>
                        <a:rPr lang="de-DE" dirty="0" smtClean="0"/>
                        <a:t>Sigmoid</a:t>
                      </a:r>
                      <a:endParaRPr lang="de-DE" dirty="0"/>
                    </a:p>
                  </a:txBody>
                  <a:tcPr anchor="ctr"/>
                </a:tc>
              </a:tr>
              <a:tr h="370840">
                <a:tc>
                  <a:txBody>
                    <a:bodyPr/>
                    <a:lstStyle/>
                    <a:p>
                      <a:pPr algn="ctr"/>
                      <a:r>
                        <a:rPr lang="de-DE" dirty="0" smtClean="0"/>
                        <a:t>Lernregel</a:t>
                      </a:r>
                      <a:endParaRPr lang="de-DE" dirty="0"/>
                    </a:p>
                  </a:txBody>
                  <a:tcPr anchor="ctr"/>
                </a:tc>
                <a:tc>
                  <a:txBody>
                    <a:bodyPr/>
                    <a:lstStyle/>
                    <a:p>
                      <a:pPr algn="ctr"/>
                      <a:r>
                        <a:rPr lang="de-DE" dirty="0" smtClean="0"/>
                        <a:t>R-Backpropagation</a:t>
                      </a:r>
                      <a:endParaRPr lang="de-DE" dirty="0"/>
                    </a:p>
                  </a:txBody>
                  <a:tcPr anchor="ctr"/>
                </a:tc>
              </a:tr>
            </a:tbl>
          </a:graphicData>
        </a:graphic>
      </p:graphicFrame>
      <mc:AlternateContent xmlns:mc="http://schemas.openxmlformats.org/markup-compatibility/2006" xmlns:a14="http://schemas.microsoft.com/office/drawing/2010/main">
        <mc:Choice Requires="a14">
          <p:sp>
            <p:nvSpPr>
              <p:cNvPr id="7" name="Textfeld 6"/>
              <p:cNvSpPr txBox="1"/>
              <p:nvPr/>
            </p:nvSpPr>
            <p:spPr>
              <a:xfrm>
                <a:off x="7434525" y="4027057"/>
                <a:ext cx="4295554" cy="1200329"/>
              </a:xfrm>
              <a:prstGeom prst="rect">
                <a:avLst/>
              </a:prstGeom>
              <a:noFill/>
            </p:spPr>
            <p:txBody>
              <a:bodyPr wrap="square" rtlCol="0">
                <a:spAutoFit/>
              </a:bodyPr>
              <a:lstStyle/>
              <a:p>
                <a:r>
                  <a:rPr lang="de-DE" dirty="0" smtClean="0"/>
                  <a:t>Endgültiges Netz nochmals mit 200.000 Zyklen trainiert und getestet:</a:t>
                </a:r>
              </a:p>
              <a:p>
                <a:pPr marL="742950" lvl="1" indent="-285750">
                  <a:buFont typeface="Wingdings" panose="05000000000000000000" pitchFamily="2" charset="2"/>
                  <a:buChar char="§"/>
                </a:pPr>
                <a:r>
                  <a:rPr lang="de-DE" dirty="0" smtClean="0"/>
                  <a:t>MSE-Training:   </a:t>
                </a:r>
                <a14:m>
                  <m:oMath xmlns:m="http://schemas.openxmlformats.org/officeDocument/2006/math">
                    <m:sSup>
                      <m:sSupPr>
                        <m:ctrlPr>
                          <a:rPr lang="de-DE" i="1" dirty="0">
                            <a:latin typeface="Cambria Math" panose="02040503050406030204" pitchFamily="18" charset="0"/>
                          </a:rPr>
                        </m:ctrlPr>
                      </m:sSupPr>
                      <m:e>
                        <m:r>
                          <a:rPr lang="de-DE" b="0" i="1" dirty="0" smtClean="0">
                            <a:latin typeface="Cambria Math" panose="02040503050406030204" pitchFamily="18" charset="0"/>
                          </a:rPr>
                          <m:t>4</m:t>
                        </m:r>
                        <m:r>
                          <a:rPr lang="de-DE" i="1" dirty="0">
                            <a:latin typeface="Cambria Math" panose="02040503050406030204" pitchFamily="18" charset="0"/>
                          </a:rPr>
                          <m:t>,252</m:t>
                        </m:r>
                        <m:r>
                          <a:rPr lang="de-DE" i="1" dirty="0">
                            <a:latin typeface="Cambria Math" panose="02040503050406030204" pitchFamily="18" charset="0"/>
                            <a:ea typeface="Cambria Math" panose="02040503050406030204" pitchFamily="18" charset="0"/>
                          </a:rPr>
                          <m:t>∙10</m:t>
                        </m:r>
                      </m:e>
                      <m:sup>
                        <m:r>
                          <a:rPr lang="de-DE" i="1" dirty="0">
                            <a:latin typeface="Cambria Math" panose="02040503050406030204" pitchFamily="18" charset="0"/>
                          </a:rPr>
                          <m:t>−</m:t>
                        </m:r>
                        <m:r>
                          <a:rPr lang="de-DE" b="0" i="1" dirty="0" smtClean="0">
                            <a:latin typeface="Cambria Math" panose="02040503050406030204" pitchFamily="18" charset="0"/>
                          </a:rPr>
                          <m:t>5</m:t>
                        </m:r>
                      </m:sup>
                    </m:sSup>
                  </m:oMath>
                </a14:m>
                <a:endParaRPr lang="de-DE" dirty="0" smtClean="0"/>
              </a:p>
              <a:p>
                <a:pPr marL="742950" lvl="1" indent="-285750">
                  <a:buFont typeface="Wingdings" panose="05000000000000000000" pitchFamily="2" charset="2"/>
                  <a:buChar char="§"/>
                </a:pPr>
                <a:r>
                  <a:rPr lang="de-DE" dirty="0" smtClean="0"/>
                  <a:t>MSE-Test: </a:t>
                </a:r>
                <a14:m>
                  <m:oMath xmlns:m="http://schemas.openxmlformats.org/officeDocument/2006/math">
                    <m:sSup>
                      <m:sSupPr>
                        <m:ctrlPr>
                          <a:rPr lang="de-DE" i="1" dirty="0" smtClean="0">
                            <a:latin typeface="Cambria Math" panose="02040503050406030204" pitchFamily="18" charset="0"/>
                          </a:rPr>
                        </m:ctrlPr>
                      </m:sSupPr>
                      <m:e>
                        <m:r>
                          <a:rPr lang="de-DE" b="0" i="1" dirty="0" smtClean="0">
                            <a:latin typeface="Cambria Math" panose="02040503050406030204" pitchFamily="18" charset="0"/>
                          </a:rPr>
                          <m:t>4</m:t>
                        </m:r>
                        <m:r>
                          <a:rPr lang="de-DE" i="1" dirty="0">
                            <a:latin typeface="Cambria Math" panose="02040503050406030204" pitchFamily="18" charset="0"/>
                          </a:rPr>
                          <m:t>,</m:t>
                        </m:r>
                        <m:r>
                          <a:rPr lang="de-DE" b="0" i="1" dirty="0" smtClean="0">
                            <a:latin typeface="Cambria Math" panose="02040503050406030204" pitchFamily="18" charset="0"/>
                          </a:rPr>
                          <m:t>820</m:t>
                        </m:r>
                        <m:r>
                          <a:rPr lang="de-DE" i="1" dirty="0">
                            <a:latin typeface="Cambria Math" panose="02040503050406030204" pitchFamily="18" charset="0"/>
                            <a:ea typeface="Cambria Math" panose="02040503050406030204" pitchFamily="18" charset="0"/>
                          </a:rPr>
                          <m:t>∙10</m:t>
                        </m:r>
                      </m:e>
                      <m:sup>
                        <m:r>
                          <a:rPr lang="de-DE" i="1" dirty="0">
                            <a:latin typeface="Cambria Math" panose="02040503050406030204" pitchFamily="18" charset="0"/>
                          </a:rPr>
                          <m:t>−</m:t>
                        </m:r>
                        <m:r>
                          <a:rPr lang="de-DE" b="0" i="1" dirty="0" smtClean="0">
                            <a:latin typeface="Cambria Math" panose="02040503050406030204" pitchFamily="18" charset="0"/>
                          </a:rPr>
                          <m:t>5</m:t>
                        </m:r>
                      </m:sup>
                    </m:sSup>
                  </m:oMath>
                </a14:m>
                <a:endParaRPr lang="de-DE" dirty="0"/>
              </a:p>
            </p:txBody>
          </p:sp>
        </mc:Choice>
        <mc:Fallback xmlns="">
          <p:sp>
            <p:nvSpPr>
              <p:cNvPr id="7" name="Textfeld 6"/>
              <p:cNvSpPr txBox="1">
                <a:spLocks noRot="1" noChangeAspect="1" noMove="1" noResize="1" noEditPoints="1" noAdjustHandles="1" noChangeArrowheads="1" noChangeShapeType="1" noTextEdit="1"/>
              </p:cNvSpPr>
              <p:nvPr/>
            </p:nvSpPr>
            <p:spPr>
              <a:xfrm>
                <a:off x="7434525" y="4027057"/>
                <a:ext cx="4295554" cy="1200329"/>
              </a:xfrm>
              <a:prstGeom prst="rect">
                <a:avLst/>
              </a:prstGeom>
              <a:blipFill rotWithShape="0">
                <a:blip r:embed="rId4"/>
                <a:stretch>
                  <a:fillRect l="-1278" t="-3046" b="-7614"/>
                </a:stretch>
              </a:blipFill>
            </p:spPr>
            <p:txBody>
              <a:bodyPr/>
              <a:lstStyle/>
              <a:p>
                <a:r>
                  <a:rPr lang="de-DE">
                    <a:noFill/>
                  </a:rPr>
                  <a:t> </a:t>
                </a:r>
              </a:p>
            </p:txBody>
          </p:sp>
        </mc:Fallback>
      </mc:AlternateContent>
    </p:spTree>
    <p:extLst>
      <p:ext uri="{BB962C8B-B14F-4D97-AF65-F5344CB8AC3E}">
        <p14:creationId xmlns:p14="http://schemas.microsoft.com/office/powerpoint/2010/main" val="10973412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a:xfrm>
            <a:off x="838199" y="1825625"/>
            <a:ext cx="10707477" cy="4351338"/>
          </a:xfrm>
        </p:spPr>
        <p:txBody>
          <a:bodyPr>
            <a:normAutofit/>
          </a:bodyPr>
          <a:lstStyle/>
          <a:p>
            <a:r>
              <a:rPr lang="de-DE" dirty="0" smtClean="0"/>
              <a:t>Analog – Nikkei</a:t>
            </a:r>
          </a:p>
          <a:p>
            <a:endParaRPr lang="de-DE" dirty="0"/>
          </a:p>
          <a:p>
            <a:endParaRPr lang="de-DE" dirty="0" smtClean="0"/>
          </a:p>
          <a:p>
            <a:endParaRPr lang="de-DE" dirty="0"/>
          </a:p>
          <a:p>
            <a:endParaRPr lang="de-DE" dirty="0" smtClean="0"/>
          </a:p>
          <a:p>
            <a:pPr algn="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43</a:t>
            </a:fld>
            <a:endParaRPr lang="de-DE" dirty="0"/>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181" y="2300887"/>
            <a:ext cx="5817808" cy="3857908"/>
          </a:xfrm>
          <a:prstGeom prst="rect">
            <a:avLst/>
          </a:prstGeom>
        </p:spPr>
      </p:pic>
      <mc:AlternateContent xmlns:mc="http://schemas.openxmlformats.org/markup-compatibility/2006" xmlns:a14="http://schemas.microsoft.com/office/drawing/2010/main">
        <mc:Choice Requires="a14">
          <p:sp>
            <p:nvSpPr>
              <p:cNvPr id="7" name="Textfeld 6"/>
              <p:cNvSpPr txBox="1"/>
              <p:nvPr/>
            </p:nvSpPr>
            <p:spPr>
              <a:xfrm>
                <a:off x="7434525" y="4027057"/>
                <a:ext cx="4295554" cy="1206484"/>
              </a:xfrm>
              <a:prstGeom prst="rect">
                <a:avLst/>
              </a:prstGeom>
              <a:noFill/>
            </p:spPr>
            <p:txBody>
              <a:bodyPr wrap="square" rtlCol="0">
                <a:spAutoFit/>
              </a:bodyPr>
              <a:lstStyle/>
              <a:p>
                <a:r>
                  <a:rPr lang="de-DE" dirty="0" smtClean="0"/>
                  <a:t>Endgültiges Netz nochmals mit 200.000 Zyklen trainiert und getestet:</a:t>
                </a:r>
              </a:p>
              <a:p>
                <a:pPr marL="742950" lvl="1" indent="-285750">
                  <a:buFont typeface="Wingdings" panose="05000000000000000000" pitchFamily="2" charset="2"/>
                  <a:buChar char="§"/>
                </a:pPr>
                <a:r>
                  <a:rPr lang="de-DE" dirty="0"/>
                  <a:t>MSE-Training:   </a:t>
                </a:r>
                <a14:m>
                  <m:oMath xmlns:m="http://schemas.openxmlformats.org/officeDocument/2006/math">
                    <m:sSup>
                      <m:sSupPr>
                        <m:ctrlPr>
                          <a:rPr lang="de-DE" i="1" dirty="0">
                            <a:latin typeface="Cambria Math" panose="02040503050406030204" pitchFamily="18" charset="0"/>
                          </a:rPr>
                        </m:ctrlPr>
                      </m:sSupPr>
                      <m:e>
                        <m:r>
                          <a:rPr lang="de-DE" b="0" i="1" dirty="0" smtClean="0">
                            <a:latin typeface="Cambria Math" panose="02040503050406030204" pitchFamily="18" charset="0"/>
                          </a:rPr>
                          <m:t>1.3</m:t>
                        </m:r>
                        <m:r>
                          <a:rPr lang="de-DE" i="1" dirty="0">
                            <a:latin typeface="Cambria Math" panose="02040503050406030204" pitchFamily="18" charset="0"/>
                          </a:rPr>
                          <m:t>5</m:t>
                        </m:r>
                        <m:r>
                          <a:rPr lang="de-DE" b="0" i="1" dirty="0" smtClean="0">
                            <a:latin typeface="Cambria Math" panose="02040503050406030204" pitchFamily="18" charset="0"/>
                          </a:rPr>
                          <m:t>0</m:t>
                        </m:r>
                        <m:r>
                          <a:rPr lang="de-DE" i="1" dirty="0">
                            <a:latin typeface="Cambria Math" panose="02040503050406030204" pitchFamily="18" charset="0"/>
                            <a:ea typeface="Cambria Math" panose="02040503050406030204" pitchFamily="18" charset="0"/>
                          </a:rPr>
                          <m:t>∙10</m:t>
                        </m:r>
                      </m:e>
                      <m:sup>
                        <m:r>
                          <a:rPr lang="de-DE" i="1" dirty="0">
                            <a:latin typeface="Cambria Math" panose="02040503050406030204" pitchFamily="18" charset="0"/>
                          </a:rPr>
                          <m:t>−5</m:t>
                        </m:r>
                      </m:sup>
                    </m:sSup>
                  </m:oMath>
                </a14:m>
                <a:endParaRPr lang="de-DE" dirty="0"/>
              </a:p>
              <a:p>
                <a:pPr marL="742950" lvl="1" indent="-285750">
                  <a:buFont typeface="Wingdings" panose="05000000000000000000" pitchFamily="2" charset="2"/>
                  <a:buChar char="§"/>
                </a:pPr>
                <a:r>
                  <a:rPr lang="de-DE" dirty="0"/>
                  <a:t>MSE-Test: </a:t>
                </a:r>
                <a14:m>
                  <m:oMath xmlns:m="http://schemas.openxmlformats.org/officeDocument/2006/math">
                    <m:sSup>
                      <m:sSupPr>
                        <m:ctrlPr>
                          <a:rPr lang="de-DE" i="1" dirty="0">
                            <a:latin typeface="Cambria Math" panose="02040503050406030204" pitchFamily="18" charset="0"/>
                          </a:rPr>
                        </m:ctrlPr>
                      </m:sSupPr>
                      <m:e>
                        <m:r>
                          <a:rPr lang="de-DE" b="0" i="1" dirty="0" smtClean="0">
                            <a:latin typeface="Cambria Math" panose="02040503050406030204" pitchFamily="18" charset="0"/>
                          </a:rPr>
                          <m:t>4</m:t>
                        </m:r>
                        <m:r>
                          <a:rPr lang="de-DE" i="1" dirty="0">
                            <a:latin typeface="Cambria Math" panose="02040503050406030204" pitchFamily="18" charset="0"/>
                          </a:rPr>
                          <m:t>,</m:t>
                        </m:r>
                        <m:r>
                          <a:rPr lang="de-DE" b="0" i="1" dirty="0" smtClean="0">
                            <a:latin typeface="Cambria Math" panose="02040503050406030204" pitchFamily="18" charset="0"/>
                          </a:rPr>
                          <m:t>5</m:t>
                        </m:r>
                        <m:r>
                          <a:rPr lang="de-DE" i="1" dirty="0">
                            <a:latin typeface="Cambria Math" panose="02040503050406030204" pitchFamily="18" charset="0"/>
                          </a:rPr>
                          <m:t>20</m:t>
                        </m:r>
                        <m:r>
                          <a:rPr lang="de-DE" i="1" dirty="0">
                            <a:latin typeface="Cambria Math" panose="02040503050406030204" pitchFamily="18" charset="0"/>
                            <a:ea typeface="Cambria Math" panose="02040503050406030204" pitchFamily="18" charset="0"/>
                          </a:rPr>
                          <m:t>∙10</m:t>
                        </m:r>
                      </m:e>
                      <m:sup>
                        <m:r>
                          <a:rPr lang="de-DE" i="1" dirty="0">
                            <a:latin typeface="Cambria Math" panose="02040503050406030204" pitchFamily="18" charset="0"/>
                          </a:rPr>
                          <m:t>−5</m:t>
                        </m:r>
                      </m:sup>
                    </m:sSup>
                  </m:oMath>
                </a14:m>
                <a:endParaRPr lang="de-DE" dirty="0"/>
              </a:p>
            </p:txBody>
          </p:sp>
        </mc:Choice>
        <mc:Fallback xmlns="">
          <p:sp>
            <p:nvSpPr>
              <p:cNvPr id="7" name="Textfeld 6"/>
              <p:cNvSpPr txBox="1">
                <a:spLocks noRot="1" noChangeAspect="1" noMove="1" noResize="1" noEditPoints="1" noAdjustHandles="1" noChangeArrowheads="1" noChangeShapeType="1" noTextEdit="1"/>
              </p:cNvSpPr>
              <p:nvPr/>
            </p:nvSpPr>
            <p:spPr>
              <a:xfrm>
                <a:off x="7434525" y="4027057"/>
                <a:ext cx="4295554" cy="1206484"/>
              </a:xfrm>
              <a:prstGeom prst="rect">
                <a:avLst/>
              </a:prstGeom>
              <a:blipFill rotWithShape="0">
                <a:blip r:embed="rId4"/>
                <a:stretch>
                  <a:fillRect l="-1278" t="-3030" b="-7071"/>
                </a:stretch>
              </a:blipFill>
            </p:spPr>
            <p:txBody>
              <a:bodyPr/>
              <a:lstStyle/>
              <a:p>
                <a:r>
                  <a:rPr lang="de-DE">
                    <a:noFill/>
                  </a:rPr>
                  <a:t> </a:t>
                </a:r>
              </a:p>
            </p:txBody>
          </p:sp>
        </mc:Fallback>
      </mc:AlternateContent>
      <p:graphicFrame>
        <p:nvGraphicFramePr>
          <p:cNvPr id="10" name="Tabelle 9"/>
          <p:cNvGraphicFramePr>
            <a:graphicFrameLocks noGrp="1"/>
          </p:cNvGraphicFramePr>
          <p:nvPr>
            <p:extLst>
              <p:ext uri="{D42A27DB-BD31-4B8C-83A1-F6EECF244321}">
                <p14:modId xmlns:p14="http://schemas.microsoft.com/office/powerpoint/2010/main" val="4016651269"/>
              </p:ext>
            </p:extLst>
          </p:nvPr>
        </p:nvGraphicFramePr>
        <p:xfrm>
          <a:off x="7382447" y="2332784"/>
          <a:ext cx="4026288" cy="1112520"/>
        </p:xfrm>
        <a:graphic>
          <a:graphicData uri="http://schemas.openxmlformats.org/drawingml/2006/table">
            <a:tbl>
              <a:tblPr firstRow="1" bandRow="1">
                <a:tableStyleId>{5940675A-B579-460E-94D1-54222C63F5DA}</a:tableStyleId>
              </a:tblPr>
              <a:tblGrid>
                <a:gridCol w="1935423"/>
                <a:gridCol w="2090865"/>
              </a:tblGrid>
              <a:tr h="370840">
                <a:tc>
                  <a:txBody>
                    <a:bodyPr/>
                    <a:lstStyle/>
                    <a:p>
                      <a:pPr algn="ctr"/>
                      <a:r>
                        <a:rPr lang="de-DE" dirty="0" smtClean="0"/>
                        <a:t>Topologie</a:t>
                      </a:r>
                      <a:endParaRPr lang="de-DE" dirty="0"/>
                    </a:p>
                  </a:txBody>
                  <a:tcPr anchor="ctr"/>
                </a:tc>
                <a:tc>
                  <a:txBody>
                    <a:bodyPr/>
                    <a:lstStyle/>
                    <a:p>
                      <a:pPr algn="ctr"/>
                      <a:r>
                        <a:rPr lang="de-DE" dirty="0" smtClean="0"/>
                        <a:t>4-7-1</a:t>
                      </a:r>
                      <a:r>
                        <a:rPr lang="de-DE" baseline="0" dirty="0" smtClean="0"/>
                        <a:t> mit BIAS</a:t>
                      </a:r>
                      <a:endParaRPr lang="de-DE" dirty="0"/>
                    </a:p>
                  </a:txBody>
                  <a:tcPr anchor="ctr"/>
                </a:tc>
              </a:tr>
              <a:tr h="370840">
                <a:tc>
                  <a:txBody>
                    <a:bodyPr/>
                    <a:lstStyle/>
                    <a:p>
                      <a:pPr algn="ctr"/>
                      <a:r>
                        <a:rPr lang="de-DE" dirty="0" smtClean="0"/>
                        <a:t>Transferfunktion</a:t>
                      </a:r>
                      <a:endParaRPr lang="de-DE" dirty="0"/>
                    </a:p>
                  </a:txBody>
                  <a:tcPr anchor="ctr"/>
                </a:tc>
                <a:tc>
                  <a:txBody>
                    <a:bodyPr/>
                    <a:lstStyle/>
                    <a:p>
                      <a:pPr algn="ctr"/>
                      <a:r>
                        <a:rPr lang="de-DE" dirty="0" smtClean="0"/>
                        <a:t>Sigmoid</a:t>
                      </a:r>
                      <a:endParaRPr lang="de-DE" dirty="0"/>
                    </a:p>
                  </a:txBody>
                  <a:tcPr anchor="ctr"/>
                </a:tc>
              </a:tr>
              <a:tr h="370840">
                <a:tc>
                  <a:txBody>
                    <a:bodyPr/>
                    <a:lstStyle/>
                    <a:p>
                      <a:pPr algn="ctr"/>
                      <a:r>
                        <a:rPr lang="de-DE" dirty="0" smtClean="0"/>
                        <a:t>Lernregel</a:t>
                      </a:r>
                      <a:endParaRPr lang="de-DE" dirty="0"/>
                    </a:p>
                  </a:txBody>
                  <a:tcPr anchor="ctr"/>
                </a:tc>
                <a:tc>
                  <a:txBody>
                    <a:bodyPr/>
                    <a:lstStyle/>
                    <a:p>
                      <a:pPr algn="ctr"/>
                      <a:r>
                        <a:rPr lang="de-DE" dirty="0" smtClean="0"/>
                        <a:t>R-Backpropagation</a:t>
                      </a:r>
                      <a:endParaRPr lang="de-DE" dirty="0"/>
                    </a:p>
                  </a:txBody>
                  <a:tcPr anchor="ctr"/>
                </a:tc>
              </a:tr>
            </a:tbl>
          </a:graphicData>
        </a:graphic>
      </p:graphicFrame>
    </p:spTree>
    <p:extLst>
      <p:ext uri="{BB962C8B-B14F-4D97-AF65-F5344CB8AC3E}">
        <p14:creationId xmlns:p14="http://schemas.microsoft.com/office/powerpoint/2010/main" val="34895106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Analog – Dow Jones</a:t>
            </a:r>
          </a:p>
          <a:p>
            <a:endParaRPr lang="de-DE" dirty="0"/>
          </a:p>
          <a:p>
            <a:endParaRPr lang="de-DE" dirty="0" smtClean="0"/>
          </a:p>
          <a:p>
            <a:endParaRPr lang="de-DE" dirty="0"/>
          </a:p>
          <a:p>
            <a:endParaRPr lang="de-DE" dirty="0" smtClean="0"/>
          </a:p>
          <a:p>
            <a:pPr algn="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44</a:t>
            </a:fld>
            <a:endParaRPr lang="de-DE" dirty="0"/>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181" y="2300887"/>
            <a:ext cx="5817808" cy="3857908"/>
          </a:xfrm>
          <a:prstGeom prst="rect">
            <a:avLst/>
          </a:prstGeom>
        </p:spPr>
      </p:pic>
      <mc:AlternateContent xmlns:mc="http://schemas.openxmlformats.org/markup-compatibility/2006" xmlns:a14="http://schemas.microsoft.com/office/drawing/2010/main">
        <mc:Choice Requires="a14">
          <p:sp>
            <p:nvSpPr>
              <p:cNvPr id="7" name="Textfeld 6"/>
              <p:cNvSpPr txBox="1"/>
              <p:nvPr/>
            </p:nvSpPr>
            <p:spPr>
              <a:xfrm>
                <a:off x="7434525" y="4027057"/>
                <a:ext cx="4295554" cy="1200329"/>
              </a:xfrm>
              <a:prstGeom prst="rect">
                <a:avLst/>
              </a:prstGeom>
              <a:noFill/>
            </p:spPr>
            <p:txBody>
              <a:bodyPr wrap="square" rtlCol="0">
                <a:spAutoFit/>
              </a:bodyPr>
              <a:lstStyle/>
              <a:p>
                <a:r>
                  <a:rPr lang="de-DE" dirty="0" smtClean="0"/>
                  <a:t>Endgültiges Netz nochmals mit 200.000 Zyklen trainiert und getestet:</a:t>
                </a:r>
              </a:p>
              <a:p>
                <a:pPr marL="742950" lvl="1" indent="-285750">
                  <a:buFont typeface="Wingdings" panose="05000000000000000000" pitchFamily="2" charset="2"/>
                  <a:buChar char="§"/>
                </a:pPr>
                <a:r>
                  <a:rPr lang="de-DE" dirty="0"/>
                  <a:t>MSE-Training:   </a:t>
                </a:r>
                <a14:m>
                  <m:oMath xmlns:m="http://schemas.openxmlformats.org/officeDocument/2006/math">
                    <m:sSup>
                      <m:sSupPr>
                        <m:ctrlPr>
                          <a:rPr lang="de-DE" i="1" dirty="0">
                            <a:latin typeface="Cambria Math" panose="02040503050406030204" pitchFamily="18" charset="0"/>
                          </a:rPr>
                        </m:ctrlPr>
                      </m:sSupPr>
                      <m:e>
                        <m:r>
                          <a:rPr lang="de-DE" b="0" i="1" dirty="0" smtClean="0">
                            <a:latin typeface="Cambria Math" panose="02040503050406030204" pitchFamily="18" charset="0"/>
                          </a:rPr>
                          <m:t>6</m:t>
                        </m:r>
                        <m:r>
                          <a:rPr lang="de-DE" i="1" dirty="0">
                            <a:latin typeface="Cambria Math" panose="02040503050406030204" pitchFamily="18" charset="0"/>
                          </a:rPr>
                          <m:t>,</m:t>
                        </m:r>
                        <m:r>
                          <a:rPr lang="de-DE" b="0" i="1" dirty="0" smtClean="0">
                            <a:latin typeface="Cambria Math" panose="02040503050406030204" pitchFamily="18" charset="0"/>
                          </a:rPr>
                          <m:t>67</m:t>
                        </m:r>
                        <m:r>
                          <a:rPr lang="de-DE" i="1" dirty="0">
                            <a:latin typeface="Cambria Math" panose="02040503050406030204" pitchFamily="18" charset="0"/>
                          </a:rPr>
                          <m:t>2</m:t>
                        </m:r>
                        <m:r>
                          <a:rPr lang="de-DE" i="1" dirty="0">
                            <a:latin typeface="Cambria Math" panose="02040503050406030204" pitchFamily="18" charset="0"/>
                            <a:ea typeface="Cambria Math" panose="02040503050406030204" pitchFamily="18" charset="0"/>
                          </a:rPr>
                          <m:t>∙10</m:t>
                        </m:r>
                      </m:e>
                      <m:sup>
                        <m:r>
                          <a:rPr lang="de-DE" i="1" dirty="0">
                            <a:latin typeface="Cambria Math" panose="02040503050406030204" pitchFamily="18" charset="0"/>
                          </a:rPr>
                          <m:t>−5</m:t>
                        </m:r>
                      </m:sup>
                    </m:sSup>
                  </m:oMath>
                </a14:m>
                <a:endParaRPr lang="de-DE" dirty="0"/>
              </a:p>
              <a:p>
                <a:pPr marL="742950" lvl="1" indent="-285750">
                  <a:buFont typeface="Wingdings" panose="05000000000000000000" pitchFamily="2" charset="2"/>
                  <a:buChar char="§"/>
                </a:pPr>
                <a:r>
                  <a:rPr lang="de-DE" dirty="0"/>
                  <a:t>MSE-Test: </a:t>
                </a:r>
                <a14:m>
                  <m:oMath xmlns:m="http://schemas.openxmlformats.org/officeDocument/2006/math">
                    <m:sSup>
                      <m:sSupPr>
                        <m:ctrlPr>
                          <a:rPr lang="de-DE" i="1" dirty="0">
                            <a:latin typeface="Cambria Math" panose="02040503050406030204" pitchFamily="18" charset="0"/>
                          </a:rPr>
                        </m:ctrlPr>
                      </m:sSupPr>
                      <m:e>
                        <m:r>
                          <a:rPr lang="de-DE" b="0" i="1" dirty="0" smtClean="0">
                            <a:latin typeface="Cambria Math" panose="02040503050406030204" pitchFamily="18" charset="0"/>
                          </a:rPr>
                          <m:t>2</m:t>
                        </m:r>
                        <m:r>
                          <a:rPr lang="de-DE" i="1" dirty="0">
                            <a:latin typeface="Cambria Math" panose="02040503050406030204" pitchFamily="18" charset="0"/>
                          </a:rPr>
                          <m:t>,820</m:t>
                        </m:r>
                        <m:r>
                          <a:rPr lang="de-DE" i="1" dirty="0">
                            <a:latin typeface="Cambria Math" panose="02040503050406030204" pitchFamily="18" charset="0"/>
                            <a:ea typeface="Cambria Math" panose="02040503050406030204" pitchFamily="18" charset="0"/>
                          </a:rPr>
                          <m:t>∙10</m:t>
                        </m:r>
                      </m:e>
                      <m:sup>
                        <m:r>
                          <a:rPr lang="de-DE" i="1" dirty="0">
                            <a:latin typeface="Cambria Math" panose="02040503050406030204" pitchFamily="18" charset="0"/>
                          </a:rPr>
                          <m:t>−</m:t>
                        </m:r>
                        <m:r>
                          <a:rPr lang="de-DE" b="0" i="1" dirty="0" smtClean="0">
                            <a:latin typeface="Cambria Math" panose="02040503050406030204" pitchFamily="18" charset="0"/>
                          </a:rPr>
                          <m:t>4</m:t>
                        </m:r>
                      </m:sup>
                    </m:sSup>
                  </m:oMath>
                </a14:m>
                <a:endParaRPr lang="de-DE" dirty="0"/>
              </a:p>
            </p:txBody>
          </p:sp>
        </mc:Choice>
        <mc:Fallback xmlns="">
          <p:sp>
            <p:nvSpPr>
              <p:cNvPr id="7" name="Textfeld 6"/>
              <p:cNvSpPr txBox="1">
                <a:spLocks noRot="1" noChangeAspect="1" noMove="1" noResize="1" noEditPoints="1" noAdjustHandles="1" noChangeArrowheads="1" noChangeShapeType="1" noTextEdit="1"/>
              </p:cNvSpPr>
              <p:nvPr/>
            </p:nvSpPr>
            <p:spPr>
              <a:xfrm>
                <a:off x="7434525" y="4027057"/>
                <a:ext cx="4295554" cy="1200329"/>
              </a:xfrm>
              <a:prstGeom prst="rect">
                <a:avLst/>
              </a:prstGeom>
              <a:blipFill rotWithShape="0">
                <a:blip r:embed="rId4"/>
                <a:stretch>
                  <a:fillRect l="-1278" t="-3046" b="-7614"/>
                </a:stretch>
              </a:blipFill>
            </p:spPr>
            <p:txBody>
              <a:bodyPr/>
              <a:lstStyle/>
              <a:p>
                <a:r>
                  <a:rPr lang="de-DE">
                    <a:noFill/>
                  </a:rPr>
                  <a:t> </a:t>
                </a:r>
              </a:p>
            </p:txBody>
          </p:sp>
        </mc:Fallback>
      </mc:AlternateContent>
      <p:graphicFrame>
        <p:nvGraphicFramePr>
          <p:cNvPr id="10" name="Tabelle 9"/>
          <p:cNvGraphicFramePr>
            <a:graphicFrameLocks noGrp="1"/>
          </p:cNvGraphicFramePr>
          <p:nvPr>
            <p:extLst>
              <p:ext uri="{D42A27DB-BD31-4B8C-83A1-F6EECF244321}">
                <p14:modId xmlns:p14="http://schemas.microsoft.com/office/powerpoint/2010/main" val="4016651269"/>
              </p:ext>
            </p:extLst>
          </p:nvPr>
        </p:nvGraphicFramePr>
        <p:xfrm>
          <a:off x="7382447" y="2332784"/>
          <a:ext cx="4026288" cy="1112520"/>
        </p:xfrm>
        <a:graphic>
          <a:graphicData uri="http://schemas.openxmlformats.org/drawingml/2006/table">
            <a:tbl>
              <a:tblPr firstRow="1" bandRow="1">
                <a:tableStyleId>{5940675A-B579-460E-94D1-54222C63F5DA}</a:tableStyleId>
              </a:tblPr>
              <a:tblGrid>
                <a:gridCol w="1935423"/>
                <a:gridCol w="2090865"/>
              </a:tblGrid>
              <a:tr h="370840">
                <a:tc>
                  <a:txBody>
                    <a:bodyPr/>
                    <a:lstStyle/>
                    <a:p>
                      <a:pPr algn="ctr"/>
                      <a:r>
                        <a:rPr lang="de-DE" dirty="0" smtClean="0"/>
                        <a:t>Topologie</a:t>
                      </a:r>
                      <a:endParaRPr lang="de-DE" dirty="0"/>
                    </a:p>
                  </a:txBody>
                  <a:tcPr anchor="ctr"/>
                </a:tc>
                <a:tc>
                  <a:txBody>
                    <a:bodyPr/>
                    <a:lstStyle/>
                    <a:p>
                      <a:pPr algn="ctr"/>
                      <a:r>
                        <a:rPr lang="de-DE" dirty="0" smtClean="0"/>
                        <a:t>4-7-1</a:t>
                      </a:r>
                      <a:r>
                        <a:rPr lang="de-DE" baseline="0" dirty="0" smtClean="0"/>
                        <a:t> mit BIAS</a:t>
                      </a:r>
                      <a:endParaRPr lang="de-DE" dirty="0"/>
                    </a:p>
                  </a:txBody>
                  <a:tcPr anchor="ctr"/>
                </a:tc>
              </a:tr>
              <a:tr h="370840">
                <a:tc>
                  <a:txBody>
                    <a:bodyPr/>
                    <a:lstStyle/>
                    <a:p>
                      <a:pPr algn="ctr"/>
                      <a:r>
                        <a:rPr lang="de-DE" dirty="0" smtClean="0"/>
                        <a:t>Transferfunktion</a:t>
                      </a:r>
                      <a:endParaRPr lang="de-DE" dirty="0"/>
                    </a:p>
                  </a:txBody>
                  <a:tcPr anchor="ctr"/>
                </a:tc>
                <a:tc>
                  <a:txBody>
                    <a:bodyPr/>
                    <a:lstStyle/>
                    <a:p>
                      <a:pPr algn="ctr"/>
                      <a:r>
                        <a:rPr lang="de-DE" dirty="0" smtClean="0"/>
                        <a:t>Sigmoid</a:t>
                      </a:r>
                      <a:endParaRPr lang="de-DE" dirty="0"/>
                    </a:p>
                  </a:txBody>
                  <a:tcPr anchor="ctr"/>
                </a:tc>
              </a:tr>
              <a:tr h="370840">
                <a:tc>
                  <a:txBody>
                    <a:bodyPr/>
                    <a:lstStyle/>
                    <a:p>
                      <a:pPr algn="ctr"/>
                      <a:r>
                        <a:rPr lang="de-DE" dirty="0" smtClean="0"/>
                        <a:t>Lernregel</a:t>
                      </a:r>
                      <a:endParaRPr lang="de-DE" dirty="0"/>
                    </a:p>
                  </a:txBody>
                  <a:tcPr anchor="ctr"/>
                </a:tc>
                <a:tc>
                  <a:txBody>
                    <a:bodyPr/>
                    <a:lstStyle/>
                    <a:p>
                      <a:pPr algn="ctr"/>
                      <a:r>
                        <a:rPr lang="de-DE" dirty="0" smtClean="0"/>
                        <a:t>R-Backpropagation</a:t>
                      </a:r>
                      <a:endParaRPr lang="de-DE" dirty="0"/>
                    </a:p>
                  </a:txBody>
                  <a:tcPr anchor="ctr"/>
                </a:tc>
              </a:tr>
            </a:tbl>
          </a:graphicData>
        </a:graphic>
      </p:graphicFrame>
    </p:spTree>
    <p:extLst>
      <p:ext uri="{BB962C8B-B14F-4D97-AF65-F5344CB8AC3E}">
        <p14:creationId xmlns:p14="http://schemas.microsoft.com/office/powerpoint/2010/main" val="9011292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45</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b="1"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25358662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6"/>
            </a:pPr>
            <a:r>
              <a:rPr lang="de-DE" b="1" dirty="0" smtClean="0"/>
              <a:t>Zusammenführung der Komponenten</a:t>
            </a:r>
            <a:endParaRPr lang="de-DE" dirty="0"/>
          </a:p>
        </p:txBody>
      </p:sp>
      <p:sp>
        <p:nvSpPr>
          <p:cNvPr id="3" name="Inhaltsplatzhalter 2"/>
          <p:cNvSpPr>
            <a:spLocks noGrp="1"/>
          </p:cNvSpPr>
          <p:nvPr>
            <p:ph idx="1"/>
          </p:nvPr>
        </p:nvSpPr>
        <p:spPr/>
        <p:txBody>
          <a:bodyPr/>
          <a:lstStyle/>
          <a:p>
            <a:r>
              <a:rPr lang="de-DE" dirty="0" smtClean="0"/>
              <a:t>&lt;&lt;Benedikt&gt;&gt;</a:t>
            </a:r>
            <a:endParaRPr lang="de-DE" dirty="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46</a:t>
            </a:fld>
            <a:endParaRPr lang="de-DE" dirty="0"/>
          </a:p>
        </p:txBody>
      </p:sp>
    </p:spTree>
    <p:extLst>
      <p:ext uri="{BB962C8B-B14F-4D97-AF65-F5344CB8AC3E}">
        <p14:creationId xmlns:p14="http://schemas.microsoft.com/office/powerpoint/2010/main" val="4032376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47</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b="1"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40949101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7"/>
            </a:pPr>
            <a:r>
              <a:rPr lang="de-DE" b="1" dirty="0" smtClean="0"/>
              <a:t>Vorstellung der Anwendung</a:t>
            </a:r>
            <a:endParaRPr lang="de-DE" b="1" dirty="0"/>
          </a:p>
        </p:txBody>
      </p:sp>
      <p:sp>
        <p:nvSpPr>
          <p:cNvPr id="3" name="Inhaltsplatzhalter 2"/>
          <p:cNvSpPr>
            <a:spLocks noGrp="1"/>
          </p:cNvSpPr>
          <p:nvPr>
            <p:ph idx="1"/>
          </p:nvPr>
        </p:nvSpPr>
        <p:spPr/>
        <p:txBody>
          <a:bodyPr/>
          <a:lstStyle/>
          <a:p>
            <a:r>
              <a:rPr lang="de-DE" dirty="0" smtClean="0"/>
              <a:t>&lt;&lt;Benedikt&gt;&gt;</a:t>
            </a:r>
            <a:endParaRPr lang="de-DE" dirty="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48</a:t>
            </a:fld>
            <a:endParaRPr lang="de-DE" dirty="0"/>
          </a:p>
        </p:txBody>
      </p:sp>
    </p:spTree>
    <p:extLst>
      <p:ext uri="{BB962C8B-B14F-4D97-AF65-F5344CB8AC3E}">
        <p14:creationId xmlns:p14="http://schemas.microsoft.com/office/powerpoint/2010/main" val="214419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a:pPr>
            <a:r>
              <a:rPr lang="de-DE" b="1" dirty="0" smtClean="0"/>
              <a:t>Motivation</a:t>
            </a:r>
            <a:endParaRPr lang="de-DE" b="1" dirty="0"/>
          </a:p>
        </p:txBody>
      </p:sp>
      <p:sp>
        <p:nvSpPr>
          <p:cNvPr id="3" name="Inhaltsplatzhalter 2"/>
          <p:cNvSpPr>
            <a:spLocks noGrp="1"/>
          </p:cNvSpPr>
          <p:nvPr>
            <p:ph idx="1"/>
          </p:nvPr>
        </p:nvSpPr>
        <p:spPr/>
        <p:txBody>
          <a:bodyPr>
            <a:normAutofit/>
          </a:bodyPr>
          <a:lstStyle/>
          <a:p>
            <a:r>
              <a:rPr lang="de-DE" dirty="0" smtClean="0"/>
              <a:t>Zweck der Seminararbeit:</a:t>
            </a:r>
          </a:p>
          <a:p>
            <a:pPr lvl="1"/>
            <a:r>
              <a:rPr lang="de-DE" dirty="0" smtClean="0"/>
              <a:t>Erstellung einer Anwendung  zur Prognose von Börsenkursen mittels KNN.</a:t>
            </a:r>
          </a:p>
          <a:p>
            <a:pPr lvl="2"/>
            <a:r>
              <a:rPr lang="de-DE" dirty="0" smtClean="0"/>
              <a:t>Fokus : Erlangen eines Grundverständnisses über Prognosen mittels KNN.</a:t>
            </a:r>
          </a:p>
          <a:p>
            <a:pPr lvl="2"/>
            <a:r>
              <a:rPr lang="de-DE" dirty="0" smtClean="0"/>
              <a:t>Präzision der Prognosen sollte jedoch nicht vernachlässigt werden.</a:t>
            </a:r>
          </a:p>
          <a:p>
            <a:pPr lvl="2"/>
            <a:endParaRPr lang="de-DE" dirty="0"/>
          </a:p>
          <a:p>
            <a:r>
              <a:rPr lang="de-DE" dirty="0" smtClean="0"/>
              <a:t>Die Anwendung soll in der Lage sein...</a:t>
            </a:r>
          </a:p>
          <a:p>
            <a:pPr lvl="1"/>
            <a:r>
              <a:rPr lang="de-DE" dirty="0" smtClean="0"/>
              <a:t>…den zukünftigen Kurs verschiedener Börsen prognostizieren zu können.</a:t>
            </a:r>
          </a:p>
          <a:p>
            <a:pPr lvl="1"/>
            <a:r>
              <a:rPr lang="de-DE" dirty="0" smtClean="0"/>
              <a:t>…eine genaue statistische Analyse der Prognose liefern.</a:t>
            </a:r>
          </a:p>
          <a:p>
            <a:pPr lvl="1"/>
            <a:endParaRPr lang="de-DE" sz="2000" dirty="0"/>
          </a:p>
          <a:p>
            <a:endParaRPr lang="de-DE" dirty="0" smtClean="0"/>
          </a:p>
          <a:p>
            <a:endParaRPr lang="de-DE" dirty="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a:t>
            </a:fld>
            <a:endParaRPr lang="de-DE" dirty="0"/>
          </a:p>
        </p:txBody>
      </p:sp>
    </p:spTree>
    <p:extLst>
      <p:ext uri="{BB962C8B-B14F-4D97-AF65-F5344CB8AC3E}">
        <p14:creationId xmlns:p14="http://schemas.microsoft.com/office/powerpoint/2010/main" val="13523994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49</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b="1"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34441331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8"/>
            </a:pPr>
            <a:r>
              <a:rPr lang="de-DE" b="1" dirty="0" smtClean="0"/>
              <a:t>Analyse</a:t>
            </a:r>
            <a:endParaRPr lang="de-DE" b="1" dirty="0"/>
          </a:p>
        </p:txBody>
      </p:sp>
      <p:sp>
        <p:nvSpPr>
          <p:cNvPr id="3" name="Inhaltsplatzhalter 2"/>
          <p:cNvSpPr>
            <a:spLocks noGrp="1"/>
          </p:cNvSpPr>
          <p:nvPr>
            <p:ph idx="1"/>
          </p:nvPr>
        </p:nvSpPr>
        <p:spPr/>
        <p:txBody>
          <a:bodyPr/>
          <a:lstStyle/>
          <a:p>
            <a:r>
              <a:rPr lang="de-DE" dirty="0" smtClean="0"/>
              <a:t>Analysierter Zeitraum</a:t>
            </a:r>
          </a:p>
          <a:p>
            <a:pPr lvl="1"/>
            <a:r>
              <a:rPr lang="de-DE" dirty="0" smtClean="0"/>
              <a:t>Graph =&gt; Alle vom Dashboard</a:t>
            </a:r>
          </a:p>
          <a:p>
            <a:r>
              <a:rPr lang="de-DE" dirty="0" smtClean="0"/>
              <a:t>MSE,…</a:t>
            </a:r>
          </a:p>
          <a:p>
            <a:r>
              <a:rPr lang="de-DE" dirty="0" smtClean="0"/>
              <a:t>Zu gering gut zu hoch</a:t>
            </a:r>
          </a:p>
          <a:p>
            <a:r>
              <a:rPr lang="de-DE" dirty="0" smtClean="0"/>
              <a:t>Gute Prognosen wenn stabil</a:t>
            </a:r>
          </a:p>
          <a:p>
            <a:r>
              <a:rPr lang="de-DE" dirty="0" smtClean="0"/>
              <a:t>Jedoch noch nicht genau genug für Praxis</a:t>
            </a:r>
          </a:p>
          <a:p>
            <a:r>
              <a:rPr lang="de-DE" smtClean="0"/>
              <a:t>Nikkei &gt; DAX &gt; Dow Jones</a:t>
            </a:r>
            <a:endParaRPr lang="de-DE" dirty="0" smtClean="0"/>
          </a:p>
          <a:p>
            <a:endParaRPr lang="de-DE" dirty="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50</a:t>
            </a:fld>
            <a:endParaRPr lang="de-DE" dirty="0"/>
          </a:p>
        </p:txBody>
      </p:sp>
    </p:spTree>
    <p:extLst>
      <p:ext uri="{BB962C8B-B14F-4D97-AF65-F5344CB8AC3E}">
        <p14:creationId xmlns:p14="http://schemas.microsoft.com/office/powerpoint/2010/main" val="11533765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51</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b="1"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14597822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9"/>
            </a:pPr>
            <a:r>
              <a:rPr lang="de-DE" b="1" dirty="0" smtClean="0"/>
              <a:t>Fazit</a:t>
            </a:r>
            <a:endParaRPr lang="de-DE" b="1" dirty="0"/>
          </a:p>
        </p:txBody>
      </p:sp>
      <p:sp>
        <p:nvSpPr>
          <p:cNvPr id="3" name="Inhaltsplatzhalter 2"/>
          <p:cNvSpPr>
            <a:spLocks noGrp="1"/>
          </p:cNvSpPr>
          <p:nvPr>
            <p:ph idx="1"/>
          </p:nvPr>
        </p:nvSpPr>
        <p:spPr/>
        <p:txBody>
          <a:bodyPr>
            <a:normAutofit lnSpcReduction="10000"/>
          </a:bodyPr>
          <a:lstStyle/>
          <a:p>
            <a:r>
              <a:rPr lang="de-DE" dirty="0" smtClean="0"/>
              <a:t>Die Prognose von Börsenkursen ist prinzipiell möglich.</a:t>
            </a:r>
          </a:p>
          <a:p>
            <a:r>
              <a:rPr lang="de-DE" dirty="0" smtClean="0"/>
              <a:t>Basismodell arbeitet nur mit linearen Zusammenhängen.</a:t>
            </a:r>
          </a:p>
          <a:p>
            <a:pPr lvl="1"/>
            <a:r>
              <a:rPr lang="de-DE" dirty="0" smtClean="0"/>
              <a:t>Abgeschottete Welt   </a:t>
            </a:r>
          </a:p>
          <a:p>
            <a:pPr lvl="1"/>
            <a:r>
              <a:rPr lang="de-DE" dirty="0" smtClean="0"/>
              <a:t>Erweiterung durch nichtlineare Zusammenhänge möglich:</a:t>
            </a:r>
          </a:p>
          <a:p>
            <a:pPr lvl="2"/>
            <a:r>
              <a:rPr lang="de-DE" dirty="0" smtClean="0"/>
              <a:t>Leitzins</a:t>
            </a:r>
          </a:p>
          <a:p>
            <a:pPr lvl="2"/>
            <a:r>
              <a:rPr lang="de-DE" dirty="0" smtClean="0"/>
              <a:t>Weltereignisse</a:t>
            </a:r>
          </a:p>
          <a:p>
            <a:pPr lvl="2"/>
            <a:r>
              <a:rPr lang="de-DE" dirty="0" smtClean="0"/>
              <a:t>Kurse anderer Börsen</a:t>
            </a:r>
          </a:p>
          <a:p>
            <a:pPr lvl="2"/>
            <a:endParaRPr lang="de-DE" dirty="0"/>
          </a:p>
          <a:p>
            <a:r>
              <a:rPr lang="de-DE" dirty="0" smtClean="0"/>
              <a:t>Prognosen mit neuronalen Netzen sind umstritten:</a:t>
            </a:r>
          </a:p>
          <a:p>
            <a:pPr lvl="1"/>
            <a:r>
              <a:rPr lang="de-DE" dirty="0" smtClean="0"/>
              <a:t>Befürworter: nichtlineare Muster erkennen wertvoll.</a:t>
            </a:r>
          </a:p>
          <a:p>
            <a:pPr lvl="1"/>
            <a:r>
              <a:rPr lang="de-DE" dirty="0" smtClean="0"/>
              <a:t>Kritiker: KNN denkt wie ein Mensch        macht die gleichen Fehler. </a:t>
            </a:r>
          </a:p>
          <a:p>
            <a:pPr marL="914400" lvl="2" indent="0">
              <a:buNone/>
            </a:pPr>
            <a:endParaRPr lang="de-DE" dirty="0"/>
          </a:p>
          <a:p>
            <a:pPr lvl="2"/>
            <a:endParaRPr lang="de-DE" dirty="0" smtClean="0"/>
          </a:p>
          <a:p>
            <a:pPr lvl="2"/>
            <a:endParaRPr lang="de-DE" dirty="0"/>
          </a:p>
          <a:p>
            <a:pPr lvl="3"/>
            <a:endParaRPr lang="de-DE" dirty="0"/>
          </a:p>
          <a:p>
            <a:pPr marL="1371600" lvl="3"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52</a:t>
            </a:fld>
            <a:endParaRPr lang="de-DE" dirty="0"/>
          </a:p>
        </p:txBody>
      </p:sp>
      <p:sp>
        <p:nvSpPr>
          <p:cNvPr id="8" name="Pfeil nach rechts 7"/>
          <p:cNvSpPr/>
          <p:nvPr/>
        </p:nvSpPr>
        <p:spPr>
          <a:xfrm>
            <a:off x="6133731" y="5582095"/>
            <a:ext cx="310635" cy="1260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548804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9"/>
            </a:pPr>
            <a:r>
              <a:rPr lang="de-DE" b="1" dirty="0" smtClean="0"/>
              <a:t>Fazit</a:t>
            </a:r>
            <a:endParaRPr lang="de-DE" b="1" dirty="0"/>
          </a:p>
        </p:txBody>
      </p:sp>
      <p:sp>
        <p:nvSpPr>
          <p:cNvPr id="3" name="Inhaltsplatzhalter 2"/>
          <p:cNvSpPr>
            <a:spLocks noGrp="1"/>
          </p:cNvSpPr>
          <p:nvPr>
            <p:ph idx="1"/>
          </p:nvPr>
        </p:nvSpPr>
        <p:spPr/>
        <p:txBody>
          <a:bodyPr>
            <a:normAutofit/>
          </a:bodyPr>
          <a:lstStyle/>
          <a:p>
            <a:r>
              <a:rPr lang="de-DE" dirty="0" smtClean="0"/>
              <a:t>KNN als Ergänzung sinnvoll, nicht als alleiniges Prognoseintrument.</a:t>
            </a:r>
          </a:p>
          <a:p>
            <a:endParaRPr lang="de-DE" dirty="0"/>
          </a:p>
          <a:p>
            <a:r>
              <a:rPr lang="de-DE" dirty="0" smtClean="0"/>
              <a:t>Anwendungen dieser Art bereits zahlreich auf dem Markt vorhanden:</a:t>
            </a:r>
          </a:p>
          <a:p>
            <a:pPr lvl="1"/>
            <a:r>
              <a:rPr lang="de-DE" dirty="0" smtClean="0"/>
              <a:t>Neuroshell Trader</a:t>
            </a:r>
          </a:p>
          <a:p>
            <a:pPr lvl="1"/>
            <a:r>
              <a:rPr lang="de-DE" dirty="0" smtClean="0"/>
              <a:t>Altredo</a:t>
            </a:r>
          </a:p>
          <a:p>
            <a:pPr lvl="1"/>
            <a:r>
              <a:rPr lang="de-DE" dirty="0" smtClean="0"/>
              <a:t>…</a:t>
            </a:r>
          </a:p>
          <a:p>
            <a:pPr lvl="1"/>
            <a:endParaRPr lang="de-DE" dirty="0"/>
          </a:p>
          <a:p>
            <a:pPr lvl="1"/>
            <a:endParaRPr lang="de-DE" dirty="0" smtClean="0"/>
          </a:p>
          <a:p>
            <a:pPr lvl="1"/>
            <a:endParaRPr lang="de-DE" dirty="0" smtClean="0"/>
          </a:p>
          <a:p>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53</a:t>
            </a:fld>
            <a:endParaRPr lang="de-DE" dirty="0"/>
          </a:p>
        </p:txBody>
      </p:sp>
    </p:spTree>
    <p:extLst>
      <p:ext uri="{BB962C8B-B14F-4D97-AF65-F5344CB8AC3E}">
        <p14:creationId xmlns:p14="http://schemas.microsoft.com/office/powerpoint/2010/main" val="23407494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5364" y="2954981"/>
            <a:ext cx="9886502" cy="1325563"/>
          </a:xfrm>
        </p:spPr>
        <p:txBody>
          <a:bodyPr/>
          <a:lstStyle/>
          <a:p>
            <a:pPr algn="ctr"/>
            <a:r>
              <a:rPr lang="de-DE" b="1" dirty="0" smtClean="0"/>
              <a:t>Präsentationsende…</a:t>
            </a:r>
            <a:br>
              <a:rPr lang="de-DE" b="1" dirty="0" smtClean="0"/>
            </a:br>
            <a:r>
              <a:rPr lang="de-DE" b="1" dirty="0" smtClean="0"/>
              <a:t>	                                  …Fragen &amp; Diskussion</a:t>
            </a:r>
            <a:endParaRPr lang="de-DE" b="1" dirty="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54</a:t>
            </a:fld>
            <a:endParaRPr lang="de-DE" dirty="0"/>
          </a:p>
        </p:txBody>
      </p:sp>
      <p:pic>
        <p:nvPicPr>
          <p:cNvPr id="7"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2919543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5</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b="1"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3147936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2"/>
            </a:pPr>
            <a:r>
              <a:rPr lang="de-DE" b="1" dirty="0" smtClean="0"/>
              <a:t>Konzeption der Anwendung</a:t>
            </a:r>
            <a:endParaRPr lang="de-DE" b="1" dirty="0"/>
          </a:p>
        </p:txBody>
      </p:sp>
      <p:sp>
        <p:nvSpPr>
          <p:cNvPr id="3" name="Inhaltsplatzhalter 2"/>
          <p:cNvSpPr>
            <a:spLocks noGrp="1"/>
          </p:cNvSpPr>
          <p:nvPr>
            <p:ph idx="1"/>
          </p:nvPr>
        </p:nvSpPr>
        <p:spPr/>
        <p:txBody>
          <a:bodyPr/>
          <a:lstStyle/>
          <a:p>
            <a:r>
              <a:rPr lang="de-DE" dirty="0" smtClean="0"/>
              <a:t>&lt;&lt;Benedikt&gt;&gt;</a:t>
            </a:r>
            <a:endParaRPr lang="de-DE" dirty="0"/>
          </a:p>
        </p:txBody>
      </p:sp>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6</a:t>
            </a:fld>
            <a:endParaRPr lang="de-DE" dirty="0"/>
          </a:p>
        </p:txBody>
      </p:sp>
    </p:spTree>
    <p:extLst>
      <p:ext uri="{BB962C8B-B14F-4D97-AF65-F5344CB8AC3E}">
        <p14:creationId xmlns:p14="http://schemas.microsoft.com/office/powerpoint/2010/main" val="590560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7</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b="1"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1153470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199" y="1825625"/>
                <a:ext cx="10602433" cy="4351338"/>
              </a:xfrm>
            </p:spPr>
            <p:txBody>
              <a:bodyPr/>
              <a:lstStyle/>
              <a:p>
                <a:r>
                  <a:rPr lang="de-DE" dirty="0" smtClean="0"/>
                  <a:t>Netztyp</a:t>
                </a:r>
              </a:p>
              <a:p>
                <a:pPr lvl="1"/>
                <a:r>
                  <a:rPr lang="de-DE" dirty="0" smtClean="0"/>
                  <a:t>Heteroassoziative Netze	:</a:t>
                </a:r>
                <a:r>
                  <a:rPr lang="de-DE" dirty="0"/>
                  <a:t> </a:t>
                </a:r>
                <a:endParaRPr lang="de-DE" dirty="0" smtClean="0"/>
              </a:p>
              <a:p>
                <a:pPr lvl="2"/>
                <a14:m>
                  <m:oMath xmlns:m="http://schemas.openxmlformats.org/officeDocument/2006/math">
                    <m:acc>
                      <m:accPr>
                        <m:chr m:val="⃗"/>
                        <m:ctrlPr>
                          <a:rPr lang="de-DE" i="1" smtClean="0">
                            <a:latin typeface="Cambria Math" panose="02040503050406030204" pitchFamily="18" charset="0"/>
                          </a:rPr>
                        </m:ctrlPr>
                      </m:accPr>
                      <m:e>
                        <m:sSub>
                          <m:sSubPr>
                            <m:ctrlPr>
                              <a:rPr lang="de-DE" b="0" i="1" smtClean="0">
                                <a:latin typeface="Cambria Math" panose="02040503050406030204" pitchFamily="18" charset="0"/>
                              </a:rPr>
                            </m:ctrlPr>
                          </m:sSubPr>
                          <m:e>
                            <m:r>
                              <a:rPr lang="de-DE" b="0" i="1" smtClean="0">
                                <a:latin typeface="Cambria Math"/>
                              </a:rPr>
                              <m:t>𝑉</m:t>
                            </m:r>
                          </m:e>
                          <m:sub>
                            <m:r>
                              <a:rPr lang="de-DE" b="0" i="1" smtClean="0">
                                <a:latin typeface="Cambria Math"/>
                              </a:rPr>
                              <m:t>𝑖</m:t>
                            </m:r>
                          </m:sub>
                        </m:sSub>
                      </m:e>
                    </m:acc>
                    <m:r>
                      <a:rPr lang="de-DE" b="0" i="1" smtClean="0">
                        <a:latin typeface="Cambria Math"/>
                      </a:rPr>
                      <m:t> </m:t>
                    </m:r>
                    <m:d>
                      <m:dPr>
                        <m:ctrlPr>
                          <a:rPr lang="de-DE" b="0" i="1" smtClean="0">
                            <a:latin typeface="Cambria Math" panose="02040503050406030204" pitchFamily="18" charset="0"/>
                          </a:rPr>
                        </m:ctrlPr>
                      </m:dPr>
                      <m:e>
                        <m:r>
                          <a:rPr lang="de-DE" b="0" i="1" smtClean="0">
                            <a:latin typeface="Cambria Math"/>
                          </a:rPr>
                          <m:t>1,…,</m:t>
                        </m:r>
                        <m:r>
                          <a:rPr lang="de-DE" b="0" i="1" smtClean="0">
                            <a:latin typeface="Cambria Math"/>
                          </a:rPr>
                          <m:t>𝑛</m:t>
                        </m:r>
                      </m:e>
                    </m:d>
                    <m:r>
                      <a:rPr lang="de-DE" b="0" i="1" smtClean="0">
                        <a:latin typeface="Cambria Math"/>
                        <a:ea typeface="Cambria Math"/>
                      </a:rPr>
                      <m:t>→</m:t>
                    </m:r>
                    <m:acc>
                      <m:accPr>
                        <m:chr m:val="⃗"/>
                        <m:ctrlPr>
                          <a:rPr lang="de-DE" i="1">
                            <a:latin typeface="Cambria Math" panose="02040503050406030204" pitchFamily="18" charset="0"/>
                          </a:rPr>
                        </m:ctrlPr>
                      </m:accPr>
                      <m:e>
                        <m:sSub>
                          <m:sSubPr>
                            <m:ctrlPr>
                              <a:rPr lang="de-DE" i="1">
                                <a:latin typeface="Cambria Math" panose="02040503050406030204" pitchFamily="18" charset="0"/>
                              </a:rPr>
                            </m:ctrlPr>
                          </m:sSubPr>
                          <m:e>
                            <m:r>
                              <a:rPr lang="de-DE" i="1">
                                <a:latin typeface="Cambria Math"/>
                              </a:rPr>
                              <m:t>𝑉</m:t>
                            </m:r>
                          </m:e>
                          <m:sub>
                            <m:r>
                              <a:rPr lang="de-DE" b="0" i="1" smtClean="0">
                                <a:latin typeface="Cambria Math"/>
                              </a:rPr>
                              <m:t>𝑜</m:t>
                            </m:r>
                          </m:sub>
                        </m:sSub>
                      </m:e>
                    </m:acc>
                    <m:r>
                      <a:rPr lang="de-DE" b="0" i="1" smtClean="0">
                        <a:latin typeface="Cambria Math"/>
                      </a:rPr>
                      <m:t> </m:t>
                    </m:r>
                    <m:d>
                      <m:dPr>
                        <m:ctrlPr>
                          <a:rPr lang="de-DE" b="0" i="1" smtClean="0">
                            <a:latin typeface="Cambria Math" panose="02040503050406030204" pitchFamily="18" charset="0"/>
                          </a:rPr>
                        </m:ctrlPr>
                      </m:dPr>
                      <m:e>
                        <m:r>
                          <a:rPr lang="de-DE" b="0" i="1" smtClean="0">
                            <a:latin typeface="Cambria Math"/>
                          </a:rPr>
                          <m:t>1,…,</m:t>
                        </m:r>
                        <m:r>
                          <a:rPr lang="de-DE" b="0" i="1" smtClean="0">
                            <a:latin typeface="Cambria Math"/>
                          </a:rPr>
                          <m:t>𝑘</m:t>
                        </m:r>
                      </m:e>
                    </m:d>
                    <m:r>
                      <a:rPr lang="de-DE" b="0" i="1" smtClean="0">
                        <a:latin typeface="Cambria Math"/>
                      </a:rPr>
                      <m:t>;</m:t>
                    </m:r>
                    <m:r>
                      <a:rPr lang="de-DE" b="0" i="1" smtClean="0">
                        <a:latin typeface="Cambria Math"/>
                      </a:rPr>
                      <m:t>𝑘</m:t>
                    </m:r>
                    <m:r>
                      <a:rPr lang="de-DE" b="0" i="1" smtClean="0">
                        <a:latin typeface="Cambria Math"/>
                      </a:rPr>
                      <m:t>≤</m:t>
                    </m:r>
                    <m:r>
                      <a:rPr lang="de-DE" b="0" i="1" smtClean="0">
                        <a:latin typeface="Cambria Math"/>
                      </a:rPr>
                      <m:t>𝑛</m:t>
                    </m:r>
                  </m:oMath>
                </a14:m>
                <a:endParaRPr lang="de-DE" dirty="0"/>
              </a:p>
              <a:p>
                <a:pPr lvl="1"/>
                <a:r>
                  <a:rPr lang="de-DE" dirty="0" smtClean="0"/>
                  <a:t>Autoassoziative Netze: </a:t>
                </a:r>
              </a:p>
              <a:p>
                <a:pPr lvl="2"/>
                <a14:m>
                  <m:oMath xmlns:m="http://schemas.openxmlformats.org/officeDocument/2006/math">
                    <m:acc>
                      <m:accPr>
                        <m:chr m:val="⃗"/>
                        <m:ctrlPr>
                          <a:rPr lang="de-DE" i="1">
                            <a:latin typeface="Cambria Math" panose="02040503050406030204" pitchFamily="18" charset="0"/>
                          </a:rPr>
                        </m:ctrlPr>
                      </m:accPr>
                      <m:e>
                        <m:sSub>
                          <m:sSubPr>
                            <m:ctrlPr>
                              <a:rPr lang="de-DE" i="1">
                                <a:latin typeface="Cambria Math" panose="02040503050406030204" pitchFamily="18" charset="0"/>
                              </a:rPr>
                            </m:ctrlPr>
                          </m:sSubPr>
                          <m:e>
                            <m:r>
                              <a:rPr lang="de-DE" i="1">
                                <a:latin typeface="Cambria Math"/>
                              </a:rPr>
                              <m:t>𝑉</m:t>
                            </m:r>
                          </m:e>
                          <m:sub>
                            <m:r>
                              <a:rPr lang="de-DE" i="1">
                                <a:latin typeface="Cambria Math"/>
                              </a:rPr>
                              <m:t>𝑖</m:t>
                            </m:r>
                          </m:sub>
                        </m:sSub>
                      </m:e>
                    </m:acc>
                    <m:r>
                      <a:rPr lang="de-DE" i="1">
                        <a:latin typeface="Cambria Math"/>
                      </a:rPr>
                      <m:t> </m:t>
                    </m:r>
                    <m:d>
                      <m:dPr>
                        <m:ctrlPr>
                          <a:rPr lang="de-DE" i="1">
                            <a:latin typeface="Cambria Math" panose="02040503050406030204" pitchFamily="18" charset="0"/>
                          </a:rPr>
                        </m:ctrlPr>
                      </m:dPr>
                      <m:e>
                        <m:r>
                          <a:rPr lang="de-DE" i="1">
                            <a:latin typeface="Cambria Math"/>
                          </a:rPr>
                          <m:t>1,…,</m:t>
                        </m:r>
                        <m:r>
                          <a:rPr lang="de-DE" i="1">
                            <a:latin typeface="Cambria Math"/>
                          </a:rPr>
                          <m:t>𝑛</m:t>
                        </m:r>
                      </m:e>
                    </m:d>
                    <m:r>
                      <a:rPr lang="de-DE" i="1">
                        <a:latin typeface="Cambria Math"/>
                        <a:ea typeface="Cambria Math"/>
                      </a:rPr>
                      <m:t>→</m:t>
                    </m:r>
                    <m:acc>
                      <m:accPr>
                        <m:chr m:val="⃗"/>
                        <m:ctrlPr>
                          <a:rPr lang="de-DE" i="1">
                            <a:latin typeface="Cambria Math" panose="02040503050406030204" pitchFamily="18" charset="0"/>
                          </a:rPr>
                        </m:ctrlPr>
                      </m:accPr>
                      <m:e>
                        <m:sSub>
                          <m:sSubPr>
                            <m:ctrlPr>
                              <a:rPr lang="de-DE" i="1">
                                <a:latin typeface="Cambria Math" panose="02040503050406030204" pitchFamily="18" charset="0"/>
                              </a:rPr>
                            </m:ctrlPr>
                          </m:sSubPr>
                          <m:e>
                            <m:r>
                              <a:rPr lang="de-DE" i="1">
                                <a:latin typeface="Cambria Math"/>
                              </a:rPr>
                              <m:t>𝑉</m:t>
                            </m:r>
                          </m:e>
                          <m:sub>
                            <m:r>
                              <a:rPr lang="de-DE" i="1">
                                <a:latin typeface="Cambria Math"/>
                              </a:rPr>
                              <m:t>𝑜</m:t>
                            </m:r>
                          </m:sub>
                        </m:sSub>
                      </m:e>
                    </m:acc>
                    <m:r>
                      <a:rPr lang="de-DE" i="1">
                        <a:latin typeface="Cambria Math"/>
                      </a:rPr>
                      <m:t> </m:t>
                    </m:r>
                    <m:d>
                      <m:dPr>
                        <m:ctrlPr>
                          <a:rPr lang="de-DE" i="1">
                            <a:latin typeface="Cambria Math" panose="02040503050406030204" pitchFamily="18" charset="0"/>
                          </a:rPr>
                        </m:ctrlPr>
                      </m:dPr>
                      <m:e>
                        <m:r>
                          <a:rPr lang="de-DE" i="1">
                            <a:latin typeface="Cambria Math"/>
                          </a:rPr>
                          <m:t>1,…,</m:t>
                        </m:r>
                        <m:r>
                          <a:rPr lang="de-DE" b="0" i="1" smtClean="0">
                            <a:latin typeface="Cambria Math"/>
                          </a:rPr>
                          <m:t>𝑛</m:t>
                        </m:r>
                      </m:e>
                    </m:d>
                  </m:oMath>
                </a14:m>
                <a:endParaRPr lang="de-DE" dirty="0"/>
              </a:p>
              <a:p>
                <a:pPr marL="914400" lvl="2" indent="0">
                  <a:buNone/>
                </a:pPr>
                <a:endParaRPr lang="de-DE" dirty="0" smtClean="0"/>
              </a:p>
              <a:p>
                <a:pPr lvl="2"/>
                <a:endParaRPr lang="de-DE" dirty="0"/>
              </a:p>
              <a:p>
                <a:pPr marL="914400" lvl="2" indent="0">
                  <a:buNone/>
                </a:pPr>
                <a:endParaRPr lang="de-DE"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199" y="1825625"/>
                <a:ext cx="10602433" cy="4351338"/>
              </a:xfrm>
              <a:blipFill rotWithShape="1">
                <a:blip r:embed="rId2"/>
                <a:stretch>
                  <a:fillRect l="-977" t="-224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19.12.2015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8</a:t>
            </a:fld>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3824437989"/>
              </p:ext>
            </p:extLst>
          </p:nvPr>
        </p:nvGraphicFramePr>
        <p:xfrm>
          <a:off x="2425579" y="4015759"/>
          <a:ext cx="8128000" cy="1854200"/>
        </p:xfrm>
        <a:graphic>
          <a:graphicData uri="http://schemas.openxmlformats.org/drawingml/2006/table">
            <a:tbl>
              <a:tblPr firstRow="1" bandRow="1">
                <a:tableStyleId>{2D5ABB26-0587-4C30-8999-92F81FD0307C}</a:tableStyleId>
              </a:tblPr>
              <a:tblGrid>
                <a:gridCol w="4064000"/>
                <a:gridCol w="4064000"/>
              </a:tblGrid>
              <a:tr h="370840">
                <a:tc>
                  <a:txBody>
                    <a:bodyPr/>
                    <a:lstStyle/>
                    <a:p>
                      <a:pPr algn="ctr"/>
                      <a:r>
                        <a:rPr lang="de-DE" b="1" dirty="0" smtClean="0"/>
                        <a:t>Heteroassoziative</a:t>
                      </a:r>
                      <a:r>
                        <a:rPr lang="de-DE" b="1" baseline="0" dirty="0" smtClean="0"/>
                        <a:t> Netze</a:t>
                      </a:r>
                      <a:endParaRPr lang="de-DE"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b="1" dirty="0" smtClean="0"/>
                        <a:t>Autoassoziative</a:t>
                      </a:r>
                      <a:r>
                        <a:rPr lang="de-DE" b="1" baseline="0" dirty="0" smtClean="0"/>
                        <a:t> Netze</a:t>
                      </a:r>
                      <a:endParaRPr lang="de-DE"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smtClean="0"/>
                        <a:t>Hopfield-Netze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smtClean="0"/>
                        <a:t>Boltzmann-Maschine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Multilayerperzeptron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24622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2065</Words>
  <Application>Microsoft Office PowerPoint</Application>
  <PresentationFormat>Breitbild</PresentationFormat>
  <Paragraphs>979</Paragraphs>
  <Slides>55</Slides>
  <Notes>19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55</vt:i4>
      </vt:variant>
    </vt:vector>
  </HeadingPairs>
  <TitlesOfParts>
    <vt:vector size="60" baseType="lpstr">
      <vt:lpstr>Arial</vt:lpstr>
      <vt:lpstr>Calibri</vt:lpstr>
      <vt:lpstr>Cambria Math</vt:lpstr>
      <vt:lpstr>Wingdings</vt:lpstr>
      <vt:lpstr>Larissa</vt:lpstr>
      <vt:lpstr>Prognose von Zeitreihen mit Hilfe von künstlichen neuronalen Netzen am Beispiel von Börsenprognosen</vt:lpstr>
      <vt:lpstr>Inhaltsverzeichnis</vt:lpstr>
      <vt:lpstr>PowerPoint-Präsentation</vt:lpstr>
      <vt:lpstr>Motivation</vt:lpstr>
      <vt:lpstr>Motivation</vt:lpstr>
      <vt:lpstr>PowerPoint-Präsentation</vt:lpstr>
      <vt:lpstr>Konzeption der Anwendung</vt:lpstr>
      <vt:lpstr>PowerPoint-Präsentation</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PowerPoint-Präsentation</vt:lpstr>
      <vt:lpstr>Umsetzung der Anwendung</vt:lpstr>
      <vt:lpstr>PowerPoint-Präsentation</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PowerPoint-Präsentation</vt:lpstr>
      <vt:lpstr>Zusammenführung der Komponenten</vt:lpstr>
      <vt:lpstr>PowerPoint-Präsentation</vt:lpstr>
      <vt:lpstr>Vorstellung der Anwendung</vt:lpstr>
      <vt:lpstr>PowerPoint-Präsentation</vt:lpstr>
      <vt:lpstr>Analyse</vt:lpstr>
      <vt:lpstr>PowerPoint-Präsentation</vt:lpstr>
      <vt:lpstr>Fazit</vt:lpstr>
      <vt:lpstr>Fazit</vt:lpstr>
      <vt:lpstr>Präsentationsende…                                    …Fragen &amp; Diskussion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S.</dc:creator>
  <cp:lastModifiedBy>Sebastian S.</cp:lastModifiedBy>
  <cp:revision>476</cp:revision>
  <dcterms:created xsi:type="dcterms:W3CDTF">2015-11-25T20:01:57Z</dcterms:created>
  <dcterms:modified xsi:type="dcterms:W3CDTF">2015-12-19T14:45:47Z</dcterms:modified>
</cp:coreProperties>
</file>