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7" r:id="rId4"/>
    <p:sldId id="258" r:id="rId5"/>
    <p:sldId id="304" r:id="rId6"/>
    <p:sldId id="278" r:id="rId7"/>
    <p:sldId id="259" r:id="rId8"/>
    <p:sldId id="279" r:id="rId9"/>
    <p:sldId id="294" r:id="rId10"/>
    <p:sldId id="297" r:id="rId11"/>
    <p:sldId id="295" r:id="rId12"/>
    <p:sldId id="298" r:id="rId13"/>
    <p:sldId id="299" r:id="rId14"/>
    <p:sldId id="300" r:id="rId15"/>
    <p:sldId id="301" r:id="rId16"/>
    <p:sldId id="303" r:id="rId17"/>
    <p:sldId id="302" r:id="rId18"/>
    <p:sldId id="296" r:id="rId19"/>
    <p:sldId id="260" r:id="rId20"/>
    <p:sldId id="287" r:id="rId21"/>
    <p:sldId id="288" r:id="rId22"/>
    <p:sldId id="290" r:id="rId23"/>
    <p:sldId id="305" r:id="rId24"/>
    <p:sldId id="292" r:id="rId25"/>
    <p:sldId id="309" r:id="rId26"/>
    <p:sldId id="280" r:id="rId27"/>
    <p:sldId id="261" r:id="rId28"/>
    <p:sldId id="281" r:id="rId29"/>
    <p:sldId id="262" r:id="rId30"/>
    <p:sldId id="310" r:id="rId31"/>
    <p:sldId id="315" r:id="rId32"/>
    <p:sldId id="311" r:id="rId33"/>
    <p:sldId id="312" r:id="rId34"/>
    <p:sldId id="313" r:id="rId35"/>
    <p:sldId id="314" r:id="rId36"/>
    <p:sldId id="282" r:id="rId37"/>
    <p:sldId id="273" r:id="rId38"/>
    <p:sldId id="283" r:id="rId39"/>
    <p:sldId id="274" r:id="rId40"/>
    <p:sldId id="284" r:id="rId41"/>
    <p:sldId id="276" r:id="rId42"/>
    <p:sldId id="285" r:id="rId43"/>
    <p:sldId id="286" r:id="rId44"/>
    <p:sldId id="306" r:id="rId45"/>
    <p:sldId id="275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2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05.12.2015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 &amp; Konvergenz-Theorem</a:t>
            </a:r>
          </a:p>
          <a:p>
            <a:pPr lvl="2"/>
            <a:r>
              <a:rPr lang="de-DE" dirty="0" smtClean="0"/>
              <a:t>Theorem von Kolmogorov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die Ungleichungen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sz="2600" dirty="0" smtClean="0"/>
                  <a:t>…Also wenn sie durch eine Gerade geteilt werden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 einstufiges </a:t>
                </a:r>
                <a:r>
                  <a:rPr lang="de-DE" dirty="0" smtClean="0"/>
                  <a:t>neuronales Netz </a:t>
                </a:r>
                <a:r>
                  <a:rPr lang="de-DE" dirty="0"/>
                  <a:t>kann nur linear separierbare </a:t>
                </a:r>
                <a:r>
                  <a:rPr lang="de-DE" dirty="0" smtClean="0"/>
                  <a:t>Mengen klassifizieren.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2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26" y="2667959"/>
            <a:ext cx="32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von Komolgorov: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des DAX 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 fehlende Generalisierungsfähigkeit.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450 Trainingsdaten 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348384" y="2222205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941438" y="3806453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MSE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dirty="0" smtClean="0"/>
                  <a:t>MSE wird gebildet und zum „trainieren“ des Netzes genutzt.</a:t>
                </a:r>
              </a:p>
              <a:p>
                <a:pPr lvl="2"/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432174" y="2300887"/>
            <a:ext cx="3413625" cy="2923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 smtClean="0"/>
              <a:t>Sukzessive optimieren: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Topologie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Transferfunktion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000" dirty="0" smtClean="0"/>
              <a:t>Lernregel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000" dirty="0"/>
          </a:p>
          <a:p>
            <a:r>
              <a:rPr lang="de-DE" sz="2000" dirty="0"/>
              <a:t> </a:t>
            </a:r>
            <a:r>
              <a:rPr lang="de-DE" sz="2000" dirty="0" smtClean="0"/>
              <a:t>  Jeweils Training und Test</a:t>
            </a:r>
          </a:p>
          <a:p>
            <a:r>
              <a:rPr lang="de-DE" sz="2000" dirty="0" smtClean="0"/>
              <a:t>   bis optimaler Wert gefunden</a:t>
            </a:r>
            <a:endParaRPr lang="de-DE" sz="2000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8963247" y="3870251"/>
            <a:ext cx="0" cy="5954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Daten – vom xx.xx.2013 bis zum xx.xx.2014 </a:t>
            </a:r>
            <a:endParaRPr lang="de-DE" dirty="0" smtClean="0"/>
          </a:p>
          <a:p>
            <a:pPr lvl="1"/>
            <a:r>
              <a:rPr lang="de-DE" dirty="0" smtClean="0"/>
              <a:t>Testdatensatz: 150 Daten –  vom xx.xx.2015 bis zum 29.10.2015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pPr/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1" y="3809910"/>
                <a:ext cx="3297458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289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General / </a:t>
            </a:r>
            <a:r>
              <a:rPr lang="de-DE" dirty="0" err="1" smtClean="0"/>
              <a:t>overfitting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6225"/>
              </p:ext>
            </p:extLst>
          </p:nvPr>
        </p:nvGraphicFramePr>
        <p:xfrm>
          <a:off x="1872511" y="2686689"/>
          <a:ext cx="63145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038"/>
                <a:gridCol w="3370521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124203"/>
              </p:ext>
            </p:extLst>
          </p:nvPr>
        </p:nvGraphicFramePr>
        <p:xfrm>
          <a:off x="1808716" y="32502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</a:t>
            </a:r>
            <a:r>
              <a:rPr lang="de-DE" dirty="0" smtClean="0"/>
              <a:t>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40577"/>
              </p:ext>
            </p:extLst>
          </p:nvPr>
        </p:nvGraphicFramePr>
        <p:xfrm>
          <a:off x="2180856" y="299503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Endergebnis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3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sind gutes ein Hilfsmittel zur 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39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&lt;&lt;</a:t>
            </a:r>
            <a:r>
              <a:rPr lang="de-DE" dirty="0" smtClean="0"/>
              <a:t>Beide&gt;&gt;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42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44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liegt auf Erlangen eines Grundverständnisses über KNN, nicht auf Präzision.</a:t>
            </a:r>
          </a:p>
          <a:p>
            <a:pPr lvl="2"/>
            <a:r>
              <a:rPr lang="de-DE" dirty="0" smtClean="0"/>
              <a:t>Präzision der Prognosen sollte jedoch auch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des DAX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&lt;&lt;Benedikt&gt;&gt;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Microsoft Office PowerPoint</Application>
  <PresentationFormat>Breitbild</PresentationFormat>
  <Paragraphs>612</Paragraphs>
  <Slides>45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Wingdings</vt:lpstr>
      <vt:lpstr>Larissa</vt:lpstr>
      <vt:lpstr>Prognose von Zeitreihen mit Hilfe von künstlichen neuronalen Netzen am Beispiel von Börsenprognosen</vt:lpstr>
      <vt:lpstr>Inhaltsverzeichnis</vt:lpstr>
      <vt:lpstr>PowerPoint-Präsentation</vt:lpstr>
      <vt:lpstr>Motivation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311</cp:revision>
  <dcterms:created xsi:type="dcterms:W3CDTF">2015-11-25T20:01:57Z</dcterms:created>
  <dcterms:modified xsi:type="dcterms:W3CDTF">2015-12-05T20:32:05Z</dcterms:modified>
</cp:coreProperties>
</file>