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7" r:id="rId4"/>
    <p:sldId id="258" r:id="rId5"/>
    <p:sldId id="278" r:id="rId6"/>
    <p:sldId id="259" r:id="rId7"/>
    <p:sldId id="279" r:id="rId8"/>
    <p:sldId id="294" r:id="rId9"/>
    <p:sldId id="297" r:id="rId10"/>
    <p:sldId id="295" r:id="rId11"/>
    <p:sldId id="298" r:id="rId12"/>
    <p:sldId id="299" r:id="rId13"/>
    <p:sldId id="300" r:id="rId14"/>
    <p:sldId id="301" r:id="rId15"/>
    <p:sldId id="302" r:id="rId16"/>
    <p:sldId id="296" r:id="rId17"/>
    <p:sldId id="260" r:id="rId18"/>
    <p:sldId id="287" r:id="rId19"/>
    <p:sldId id="288" r:id="rId20"/>
    <p:sldId id="290" r:id="rId21"/>
    <p:sldId id="292" r:id="rId22"/>
    <p:sldId id="293" r:id="rId23"/>
    <p:sldId id="280" r:id="rId24"/>
    <p:sldId id="261" r:id="rId25"/>
    <p:sldId id="281" r:id="rId26"/>
    <p:sldId id="262" r:id="rId27"/>
    <p:sldId id="282" r:id="rId28"/>
    <p:sldId id="273" r:id="rId29"/>
    <p:sldId id="283" r:id="rId30"/>
    <p:sldId id="274" r:id="rId31"/>
    <p:sldId id="284" r:id="rId32"/>
    <p:sldId id="276" r:id="rId33"/>
    <p:sldId id="285" r:id="rId34"/>
    <p:sldId id="286" r:id="rId35"/>
    <p:sldId id="275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45" autoAdjust="0"/>
  </p:normalViewPr>
  <p:slideViewPr>
    <p:cSldViewPr snapToGrid="0">
      <p:cViewPr varScale="1">
        <p:scale>
          <a:sx n="90" d="100"/>
          <a:sy n="90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t>26.11.2015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t>26.11.2015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t>26.11.2015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t>26.11.2015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t>26.11.2015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t>26.11.2015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t>26.11.2015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5.png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Extrapolation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</a:t>
            </a:r>
            <a:r>
              <a:rPr lang="de-DE" dirty="0" smtClean="0"/>
              <a:t>zur weiteren Bestimmung des Netztyps</a:t>
            </a:r>
          </a:p>
          <a:p>
            <a:pPr lvl="2"/>
            <a:r>
              <a:rPr lang="de-DE" dirty="0" smtClean="0"/>
              <a:t>Definition</a:t>
            </a:r>
            <a:r>
              <a:rPr lang="de-DE" dirty="0" smtClean="0"/>
              <a:t> </a:t>
            </a:r>
            <a:r>
              <a:rPr lang="de-DE" dirty="0" smtClean="0"/>
              <a:t>der linearen Separierbarkeit</a:t>
            </a:r>
          </a:p>
          <a:p>
            <a:pPr lvl="2"/>
            <a:r>
              <a:rPr lang="de-DE" dirty="0" smtClean="0"/>
              <a:t>Theorem von Komolgorov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Definition </a:t>
                </a:r>
                <a:r>
                  <a:rPr lang="de-DE" dirty="0" smtClean="0"/>
                  <a:t>der linearen </a:t>
                </a:r>
                <a:r>
                  <a:rPr lang="de-DE" dirty="0" smtClean="0"/>
                  <a:t>Separierbarkeit: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r>
                  <a:rPr lang="de-DE" dirty="0" smtClean="0"/>
                  <a:t>Zwei Teilmengen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 smtClean="0"/>
                  <a:t> heißen genau dann linear separierbar, wenn</a:t>
                </a:r>
              </a:p>
              <a:p>
                <a:pPr marL="457200" lvl="1" indent="0">
                  <a:buNone/>
                </a:pPr>
                <a:r>
                  <a:rPr lang="de-DE" dirty="0" smtClean="0"/>
                  <a:t>N+1 reelle Zahlen w1….wn+1 existieren, sodass für alle a = (a1,---an) 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dirty="0" smtClean="0"/>
                  <a:t>2 Klassen sind linear separierbar, wenn ihre konvexen Hüllen disjunkt sind.</a:t>
                </a:r>
              </a:p>
              <a:p>
                <a:pPr lvl="2"/>
                <a:r>
                  <a:rPr lang="de-DE" dirty="0" smtClean="0"/>
                  <a:t>Wenn sie durch eine Gerade geteilt werden können.</a:t>
                </a:r>
                <a:r>
                  <a:rPr lang="de-DE" dirty="0" smtClean="0"/>
                  <a:t> 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11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604" y="2736321"/>
            <a:ext cx="6016397" cy="335558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702" y="3162672"/>
            <a:ext cx="2228571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46890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12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7" y="3235500"/>
            <a:ext cx="4725263" cy="387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194" y="3706796"/>
            <a:ext cx="4713629" cy="40133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566" y="4192433"/>
            <a:ext cx="4713628" cy="387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19" y="3162672"/>
            <a:ext cx="2228571" cy="212381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7692" y="4642342"/>
            <a:ext cx="5201851" cy="422833"/>
          </a:xfrm>
          <a:prstGeom prst="rect">
            <a:avLst/>
          </a:prstGeom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904473" y="5127773"/>
            <a:ext cx="2808287" cy="1081088"/>
          </a:xfrm>
          <a:prstGeom prst="upArrow">
            <a:avLst>
              <a:gd name="adj1" fmla="val 50824"/>
              <a:gd name="adj2" fmla="val 3788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de-DE" sz="1800">
                <a:solidFill>
                  <a:schemeClr val="tx1"/>
                </a:solidFill>
              </a:rPr>
              <a:t>Widerspruch!</a:t>
            </a:r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57523"/>
            <a:ext cx="10515600" cy="4351338"/>
          </a:xfrm>
        </p:spPr>
        <p:txBody>
          <a:bodyPr/>
          <a:lstStyle/>
          <a:p>
            <a:r>
              <a:rPr lang="de-DE" dirty="0" smtClean="0"/>
              <a:t>Netztyp:</a:t>
            </a:r>
            <a:r>
              <a:rPr lang="de-DE" dirty="0" smtClean="0"/>
              <a:t> </a:t>
            </a:r>
          </a:p>
          <a:p>
            <a:pPr lvl="1"/>
            <a:r>
              <a:rPr lang="de-DE" dirty="0"/>
              <a:t>Ein einstufiges </a:t>
            </a:r>
            <a:r>
              <a:rPr lang="de-DE" dirty="0" smtClean="0"/>
              <a:t>Perzeptron </a:t>
            </a:r>
            <a:r>
              <a:rPr lang="de-DE" dirty="0"/>
              <a:t>kann nur linear separierbare </a:t>
            </a:r>
            <a:r>
              <a:rPr lang="de-DE" dirty="0" smtClean="0"/>
              <a:t>Mengen klassifizieren</a:t>
            </a:r>
          </a:p>
          <a:p>
            <a:pPr lvl="1"/>
            <a:r>
              <a:rPr lang="de-DE" dirty="0" smtClean="0"/>
              <a:t>Man Betrachte den folgenden Börsenkurs: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/>
              <a:t>Börsenkursfunktion nicht linear separierbar 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von Komolgorov</a:t>
            </a:r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Multylayerperzeptron zur Vorhersage von Börsenprognosen geeignet?</a:t>
            </a:r>
            <a:endParaRPr lang="de-DE" dirty="0" smtClean="0"/>
          </a:p>
          <a:p>
            <a:pPr lvl="2"/>
            <a:r>
              <a:rPr lang="de-DE" dirty="0" smtClean="0"/>
              <a:t>Theorem von </a:t>
            </a:r>
            <a:r>
              <a:rPr lang="de-DE" dirty="0" smtClean="0"/>
              <a:t>Komolgorov:</a:t>
            </a:r>
          </a:p>
          <a:p>
            <a:pPr lvl="2"/>
            <a:endParaRPr lang="de-DE" dirty="0"/>
          </a:p>
          <a:p>
            <a:pPr marL="914400" lvl="2" indent="0">
              <a:buNone/>
            </a:pPr>
            <a:r>
              <a:rPr lang="de-DE" sz="2800" dirty="0" smtClean="0"/>
              <a:t>„Mit Hilfe eines dreischichtigen neuronalen Netzes lassen sich Funktionen </a:t>
            </a:r>
            <a:r>
              <a:rPr lang="de-DE" sz="2800" dirty="0"/>
              <a:t>beliebig </a:t>
            </a:r>
            <a:r>
              <a:rPr lang="de-DE" sz="2800" dirty="0" smtClean="0"/>
              <a:t>genau approximieren“</a:t>
            </a:r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sz="2800" dirty="0" smtClean="0"/>
          </a:p>
          <a:p>
            <a:pPr lvl="1"/>
            <a:r>
              <a:rPr lang="de-DE" sz="2800" dirty="0" smtClean="0"/>
              <a:t>Fazit: </a:t>
            </a:r>
            <a:r>
              <a:rPr lang="de-DE" sz="2800" dirty="0" err="1" smtClean="0"/>
              <a:t>Multilayerperzeptron</a:t>
            </a:r>
            <a:endParaRPr lang="de-DE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  <a:p>
            <a:pPr lvl="1"/>
            <a:r>
              <a:rPr lang="de-DE" dirty="0" smtClean="0"/>
              <a:t>K</a:t>
            </a:r>
            <a:r>
              <a:rPr lang="de-DE" baseline="-25000" dirty="0" smtClean="0"/>
              <a:t>i</a:t>
            </a:r>
            <a:r>
              <a:rPr lang="de-DE" dirty="0" smtClean="0"/>
              <a:t> = Börsenkurs des DAX am Tag i.</a:t>
            </a:r>
          </a:p>
          <a:p>
            <a:pPr lvl="1"/>
            <a:r>
              <a:rPr lang="de-DE" dirty="0" smtClean="0"/>
              <a:t>Ein Vektor V mit V = ((K</a:t>
            </a:r>
            <a:r>
              <a:rPr lang="de-DE" baseline="-25000" dirty="0" smtClean="0"/>
              <a:t>i-3</a:t>
            </a:r>
            <a:r>
              <a:rPr lang="de-DE" dirty="0" smtClean="0"/>
              <a:t>),(K</a:t>
            </a:r>
            <a:r>
              <a:rPr lang="de-DE" baseline="-25000" dirty="0" smtClean="0"/>
              <a:t>i-2</a:t>
            </a:r>
            <a:r>
              <a:rPr lang="de-DE" dirty="0" smtClean="0"/>
              <a:t>),(K</a:t>
            </a:r>
            <a:r>
              <a:rPr lang="de-DE" baseline="-25000" dirty="0" smtClean="0"/>
              <a:t>i-1</a:t>
            </a:r>
            <a:r>
              <a:rPr lang="de-DE" dirty="0" smtClean="0"/>
              <a:t>),(K</a:t>
            </a:r>
            <a:r>
              <a:rPr lang="de-DE" baseline="-25000" dirty="0" smtClean="0"/>
              <a:t>i</a:t>
            </a:r>
            <a:r>
              <a:rPr lang="de-DE" dirty="0" smtClean="0"/>
              <a:t>)) der Länge 4 als Input</a:t>
            </a:r>
          </a:p>
          <a:p>
            <a:pPr lvl="1"/>
            <a:r>
              <a:rPr lang="de-DE" dirty="0" smtClean="0"/>
              <a:t>Ein Skalarwert K</a:t>
            </a:r>
            <a:r>
              <a:rPr lang="de-DE" baseline="-25000" dirty="0" smtClean="0"/>
              <a:t>i+1</a:t>
            </a:r>
            <a:r>
              <a:rPr lang="de-DE" dirty="0" smtClean="0"/>
              <a:t> als Output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17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18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  <a:p>
            <a:pPr lvl="1"/>
            <a:r>
              <a:rPr lang="de-DE" dirty="0" smtClean="0"/>
              <a:t>Regeln zur Bestimmung der Anzahl der Neuronen in der versteckten Schicht:</a:t>
            </a:r>
          </a:p>
          <a:p>
            <a:pPr lvl="2"/>
            <a:r>
              <a:rPr lang="de-DE" dirty="0" smtClean="0"/>
              <a:t>Regel A</a:t>
            </a:r>
          </a:p>
          <a:p>
            <a:pPr lvl="2"/>
            <a:r>
              <a:rPr lang="de-DE" dirty="0" smtClean="0"/>
              <a:t>Regel B</a:t>
            </a:r>
          </a:p>
          <a:p>
            <a:pPr lvl="2"/>
            <a:r>
              <a:rPr lang="de-DE" dirty="0" smtClean="0"/>
              <a:t>Regel C</a:t>
            </a:r>
          </a:p>
          <a:p>
            <a:pPr lvl="2"/>
            <a:r>
              <a:rPr lang="de-DE" dirty="0" smtClean="0"/>
              <a:t>Regel 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Lernverfahren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Lernverfahren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93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6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24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6"/>
            </a:pPr>
            <a:r>
              <a:rPr lang="de-DE" b="1" dirty="0" smtClean="0"/>
              <a:t>Zusammenführung der 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28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Vorstellung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30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954981"/>
            <a:ext cx="10515600" cy="1325563"/>
          </a:xfrm>
        </p:spPr>
        <p:txBody>
          <a:bodyPr/>
          <a:lstStyle/>
          <a:p>
            <a:pPr algn="ctr"/>
            <a:r>
              <a:rPr lang="de-DE" b="1" dirty="0" smtClean="0"/>
              <a:t>Fragen?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34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4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de-DE" b="1" dirty="0" smtClean="0"/>
              <a:t>Konzeption der Anwendung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5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6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Zusammenführung der Komponenten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Heteroassoziative Netze	:</a:t>
            </a:r>
            <a:r>
              <a:rPr lang="de-DE" dirty="0"/>
              <a:t> </a:t>
            </a:r>
          </a:p>
          <a:p>
            <a:pPr lvl="2"/>
            <a:r>
              <a:rPr lang="de-DE" dirty="0" smtClean="0"/>
              <a:t>Bilden einen Inputvektor V</a:t>
            </a:r>
            <a:r>
              <a:rPr lang="de-DE" baseline="-25000" dirty="0" smtClean="0"/>
              <a:t>i</a:t>
            </a:r>
            <a:r>
              <a:rPr lang="de-DE" dirty="0" smtClean="0"/>
              <a:t> der Länge n auf einen Outputvektor V</a:t>
            </a:r>
            <a:r>
              <a:rPr lang="de-DE" baseline="-25000" dirty="0" smtClean="0"/>
              <a:t>o </a:t>
            </a:r>
            <a:r>
              <a:rPr lang="de-DE" dirty="0" smtClean="0"/>
              <a:t>der Länge 1 bis n ab.</a:t>
            </a:r>
          </a:p>
          <a:p>
            <a:pPr lvl="1"/>
            <a:r>
              <a:rPr lang="de-DE" dirty="0" smtClean="0"/>
              <a:t>Autoassoziative Netze: </a:t>
            </a:r>
          </a:p>
          <a:p>
            <a:pPr lvl="2"/>
            <a:r>
              <a:rPr lang="de-DE" dirty="0" smtClean="0"/>
              <a:t>Bilden einen Inputvektor </a:t>
            </a:r>
            <a:r>
              <a:rPr lang="de-DE" dirty="0"/>
              <a:t>V</a:t>
            </a:r>
            <a:r>
              <a:rPr lang="de-DE" baseline="-25000" dirty="0"/>
              <a:t>i </a:t>
            </a:r>
            <a:r>
              <a:rPr lang="de-DE" baseline="-25000" dirty="0" smtClean="0"/>
              <a:t> </a:t>
            </a:r>
            <a:r>
              <a:rPr lang="de-DE" dirty="0" smtClean="0"/>
              <a:t>der Länge n auf einen Outputvektor V</a:t>
            </a:r>
            <a:r>
              <a:rPr lang="de-DE" baseline="-25000" dirty="0" smtClean="0"/>
              <a:t>o</a:t>
            </a:r>
            <a:r>
              <a:rPr lang="de-DE" dirty="0" smtClean="0"/>
              <a:t> der gleichen Länge ab.</a:t>
            </a:r>
          </a:p>
          <a:p>
            <a:pPr lvl="2"/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7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04641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t>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</Words>
  <Application>Microsoft Office PowerPoint</Application>
  <PresentationFormat>Breitbild</PresentationFormat>
  <Paragraphs>360</Paragraphs>
  <Slides>35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 Math</vt:lpstr>
      <vt:lpstr>Wingdings</vt:lpstr>
      <vt:lpstr>Larissa</vt:lpstr>
      <vt:lpstr>Extrapolation von Zeitreihen mit Hilfe von künstlichen neuronalen Netzen am Beispiel von Börsenprognosen</vt:lpstr>
      <vt:lpstr>Inhaltsverzeichnis</vt:lpstr>
      <vt:lpstr>PowerPoint-Präsentation</vt:lpstr>
      <vt:lpstr>Motivation</vt:lpstr>
      <vt:lpstr>PowerPoint-Präsentation</vt:lpstr>
      <vt:lpstr>Konzeption der Anwendung</vt:lpstr>
      <vt:lpstr>PowerPoint-Präsentation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PowerPoint-Präsentation</vt:lpstr>
      <vt:lpstr>Umsetzung der Anwendung</vt:lpstr>
      <vt:lpstr>PowerPoint-Präsentation</vt:lpstr>
      <vt:lpstr>Umsetzung des künstlichen neuronalen Netzes</vt:lpstr>
      <vt:lpstr>PowerPoint-Präsentation</vt:lpstr>
      <vt:lpstr>Zusammenführung der Komponenten</vt:lpstr>
      <vt:lpstr>PowerPoint-Präsentation</vt:lpstr>
      <vt:lpstr>Vorstellung der Anwendung</vt:lpstr>
      <vt:lpstr>PowerPoint-Präsentation</vt:lpstr>
      <vt:lpstr>Analyse</vt:lpstr>
      <vt:lpstr>PowerPoint-Präsentation</vt:lpstr>
      <vt:lpstr>Fazit</vt:lpstr>
      <vt:lpstr>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145</cp:revision>
  <dcterms:created xsi:type="dcterms:W3CDTF">2015-11-25T20:01:57Z</dcterms:created>
  <dcterms:modified xsi:type="dcterms:W3CDTF">2015-11-26T21:45:39Z</dcterms:modified>
</cp:coreProperties>
</file>