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344" r:id="rId4"/>
    <p:sldId id="258" r:id="rId5"/>
    <p:sldId id="304" r:id="rId6"/>
    <p:sldId id="337" r:id="rId7"/>
    <p:sldId id="351" r:id="rId8"/>
    <p:sldId id="352" r:id="rId9"/>
    <p:sldId id="353" r:id="rId10"/>
    <p:sldId id="354" r:id="rId11"/>
    <p:sldId id="355" r:id="rId12"/>
    <p:sldId id="356" r:id="rId13"/>
    <p:sldId id="345" r:id="rId14"/>
    <p:sldId id="294" r:id="rId15"/>
    <p:sldId id="297" r:id="rId16"/>
    <p:sldId id="295" r:id="rId17"/>
    <p:sldId id="298" r:id="rId18"/>
    <p:sldId id="299" r:id="rId19"/>
    <p:sldId id="300" r:id="rId20"/>
    <p:sldId id="301" r:id="rId21"/>
    <p:sldId id="303" r:id="rId22"/>
    <p:sldId id="302" r:id="rId23"/>
    <p:sldId id="296" r:id="rId24"/>
    <p:sldId id="260" r:id="rId25"/>
    <p:sldId id="287" r:id="rId26"/>
    <p:sldId id="288" r:id="rId27"/>
    <p:sldId id="290" r:id="rId28"/>
    <p:sldId id="305" r:id="rId29"/>
    <p:sldId id="292" r:id="rId30"/>
    <p:sldId id="320" r:id="rId31"/>
    <p:sldId id="309" r:id="rId32"/>
    <p:sldId id="34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7" r:id="rId41"/>
    <p:sldId id="364" r:id="rId42"/>
    <p:sldId id="365" r:id="rId43"/>
    <p:sldId id="366" r:id="rId44"/>
    <p:sldId id="349" r:id="rId45"/>
    <p:sldId id="262" r:id="rId46"/>
    <p:sldId id="310" r:id="rId47"/>
    <p:sldId id="316" r:id="rId48"/>
    <p:sldId id="315" r:id="rId49"/>
    <p:sldId id="311" r:id="rId50"/>
    <p:sldId id="319" r:id="rId51"/>
    <p:sldId id="312" r:id="rId52"/>
    <p:sldId id="321" r:id="rId53"/>
    <p:sldId id="313" r:id="rId54"/>
    <p:sldId id="322" r:id="rId55"/>
    <p:sldId id="326" r:id="rId56"/>
    <p:sldId id="327" r:id="rId57"/>
    <p:sldId id="328" r:id="rId58"/>
    <p:sldId id="317" r:id="rId59"/>
    <p:sldId id="318" r:id="rId60"/>
    <p:sldId id="325" r:id="rId61"/>
    <p:sldId id="324" r:id="rId62"/>
    <p:sldId id="350" r:id="rId63"/>
    <p:sldId id="274" r:id="rId64"/>
    <p:sldId id="347" r:id="rId65"/>
    <p:sldId id="276" r:id="rId66"/>
    <p:sldId id="333" r:id="rId67"/>
    <p:sldId id="334" r:id="rId68"/>
    <p:sldId id="335" r:id="rId69"/>
    <p:sldId id="329" r:id="rId70"/>
    <p:sldId id="330" r:id="rId71"/>
    <p:sldId id="331" r:id="rId72"/>
    <p:sldId id="332" r:id="rId73"/>
    <p:sldId id="348" r:id="rId74"/>
    <p:sldId id="286" r:id="rId75"/>
    <p:sldId id="306" r:id="rId76"/>
    <p:sldId id="275" r:id="rId7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>
      <p:cViewPr varScale="1">
        <p:scale>
          <a:sx n="69" d="100"/>
          <a:sy n="69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3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21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0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899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8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0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11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93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22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196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13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143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959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028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340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889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87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941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985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222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3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669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03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895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818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387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322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141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097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154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482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71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742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046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766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984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7976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717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=&gt;Anstieg Positiv: Vorzeichen wird</a:t>
            </a:r>
            <a:r>
              <a:rPr lang="de-DE" baseline="0" dirty="0" smtClean="0"/>
              <a:t> umgekippt =&gt; Entspricht Schritt in umgekehrter Richtung ( Richtung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</a:t>
            </a:r>
            <a:r>
              <a:rPr lang="de-DE" dirty="0" smtClean="0"/>
              <a:t>Anstieg Negativ: Vorzeichen bleibt (In Richtung</a:t>
            </a:r>
            <a:r>
              <a:rPr lang="de-DE" baseline="0" dirty="0" smtClean="0"/>
              <a:t>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&gt;Keinen Anstieg: Gewicht passt, Minimum erreicht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3862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</a:t>
            </a:r>
            <a:r>
              <a:rPr lang="de-D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erhöht, wenn Steigung gleich Richtung bleibt (Plateau)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die Steigung die Richtung wechselt (minima gefunden!)(Oszillation)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936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wird erhöht, wenn der Gradient in der selben Richtung bleibt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der Gradient die Richtung wechselt (minima gefunden!)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4130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 Pendelt sich ein!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860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7317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28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9876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3732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171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6253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8136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35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2520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2779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118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7551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2012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3647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717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47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3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97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8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5794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8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Rest-Kommunikation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Adressierbarkeit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Variierende Repräsentationen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Zustandsloses Protokoll</a:t>
            </a:r>
            <a:endParaRPr sz="2400" dirty="0"/>
          </a:p>
        </p:txBody>
      </p:sp>
      <p:pic>
        <p:nvPicPr>
          <p:cNvPr id="100" name="Grafik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292527" y="1562884"/>
            <a:ext cx="2666278" cy="1438024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9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20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rafik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181" y="1713053"/>
            <a:ext cx="5747797" cy="4622704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856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2646974" y="1567611"/>
            <a:ext cx="6583963" cy="3931436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398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3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Separierbarkeit. </a:t>
            </a:r>
          </a:p>
          <a:p>
            <a:pPr lvl="2"/>
            <a:r>
              <a:rPr lang="de-DE" dirty="0" smtClean="0"/>
              <a:t>Beweis der eingeschränkten Fähigkeit von einschichtigen neuronalen Netzen.</a:t>
            </a:r>
          </a:p>
          <a:p>
            <a:pPr lvl="2"/>
            <a:r>
              <a:rPr lang="de-DE" dirty="0" smtClean="0"/>
              <a:t> Konvergenz-Theorem von Rosenblatt &amp; Theorem der universellen Approximation.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marL="457200" lvl="1" indent="0">
                  <a:buNone/>
                </a:pPr>
                <a:r>
                  <a:rPr lang="de-DE" dirty="0" smtClean="0"/>
                  <a:t>Seien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zwei Wertemengen im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-dimensionalen euklidischen Raum. Diese sind genau dann linear sepairerbar,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die folgende Ungleichung erfüllt ist:</a:t>
                </a:r>
              </a:p>
              <a:p>
                <a:pPr marL="457200" lvl="1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221" r="-2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Einschichtige neuronale Netze können nur linear separierbare Funktionen klassifizieren </a:t>
                </a:r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dirty="0" smtClean="0"/>
                  <a:t>Börsenkurs linear separabel?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/>
                <a:stretch>
                  <a:fillRect l="-1043" t="-2241"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94" y="2563738"/>
            <a:ext cx="3276190" cy="2666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76" y="2482941"/>
            <a:ext cx="3075574" cy="2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</a:t>
            </a:r>
            <a:r>
              <a:rPr lang="de-DE" dirty="0" smtClean="0"/>
              <a:t>der universellen Approximation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der universellen Approximation: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mangelnde Gen-F.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Regelsatz kann nicht abgespeichert werden.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764828" y="2221074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336817" y="3806452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Differenz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/>
              <a:t>Differenz wird gebildet und zum „trainieren“ des Netzes genutzt</a:t>
            </a:r>
            <a:r>
              <a:rPr lang="de-DE" sz="2800" dirty="0" smtClean="0"/>
              <a:t>.</a:t>
            </a:r>
          </a:p>
          <a:p>
            <a:pPr lvl="2"/>
            <a:endParaRPr lang="de-DE" sz="1600" dirty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/>
                  <a:t>Differenz wird gebildet und zum „trainieren“ des Netzes genutzt</a:t>
                </a:r>
                <a:r>
                  <a:rPr lang="de-DE" sz="2200" u="sng" dirty="0" smtClean="0"/>
                  <a:t>.  </a:t>
                </a:r>
                <a14:m>
                  <m:oMath xmlns:m="http://schemas.openxmlformats.org/officeDocument/2006/math">
                    <m:r>
                      <a:rPr lang="de-DE" sz="2200" i="0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200" u="sng" dirty="0" smtClean="0"/>
                  <a:t> MSE</a:t>
                </a:r>
                <a:endParaRPr lang="de-DE" sz="2200" u="sng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b="1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graphicFrame>
        <p:nvGraphicFramePr>
          <p:cNvPr id="112" name="Table 2"/>
          <p:cNvGraphicFramePr/>
          <p:nvPr>
            <p:extLst>
              <p:ext uri="{D42A27DB-BD31-4B8C-83A1-F6EECF244321}">
                <p14:modId xmlns:p14="http://schemas.microsoft.com/office/powerpoint/2010/main" val="2464226324"/>
              </p:ext>
            </p:extLst>
          </p:nvPr>
        </p:nvGraphicFramePr>
        <p:xfrm>
          <a:off x="838800" y="1825200"/>
          <a:ext cx="8229628" cy="1990866"/>
        </p:xfrm>
        <a:graphic>
          <a:graphicData uri="http://schemas.openxmlformats.org/drawingml/2006/table">
            <a:tbl>
              <a:tblPr/>
              <a:tblGrid>
                <a:gridCol w="4127061"/>
                <a:gridCol w="4102567"/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Entwicklung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Laufzeit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JDK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JRE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Intellij IDE 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Linux Mint 17.1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Neuroph-Studio-2.92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Shape 3"/>
          <p:cNvSpPr txBox="1"/>
          <p:nvPr/>
        </p:nvSpPr>
        <p:spPr>
          <a:xfrm>
            <a:off x="838801" y="3671206"/>
            <a:ext cx="8229627" cy="2251154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endParaRPr lang="de-DE" sz="2800" dirty="0">
              <a:latin typeface="Arial"/>
            </a:endParaRPr>
          </a:p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Vorteile</a:t>
            </a:r>
            <a:r>
              <a:rPr lang="de-DE" sz="2800" dirty="0"/>
              <a:t>:</a:t>
            </a:r>
            <a:endParaRPr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Betriebssystemunabhängigkeit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Kontextbasierte Entwicklung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Neuroph ist eine Java-Anwendung</a:t>
            </a:r>
            <a:endParaRPr sz="2400" dirty="0"/>
          </a:p>
          <a:p>
            <a:pPr marL="457200" indent="-457200" algn="ctr">
              <a:buSzPct val="100000"/>
              <a:buFont typeface="Wingdings" panose="05000000000000000000" pitchFamily="2" charset="2"/>
              <a:buChar char="§"/>
            </a:pPr>
            <a:endParaRPr sz="28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4129541" y="6376477"/>
            <a:ext cx="5188329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solidFill>
                  <a:srgbClr val="034DA2"/>
                </a:solidFill>
              </a:rPr>
              <a:t>Fakultät Informatik             </a:t>
            </a:r>
            <a:r>
              <a:rPr lang="de-DE" sz="1400" dirty="0" smtClean="0">
                <a:solidFill>
                  <a:srgbClr val="034DA2"/>
                </a:solidFill>
              </a:rPr>
              <a:t>Sebastian </a:t>
            </a:r>
            <a:r>
              <a:rPr lang="de-DE" sz="1400" dirty="0">
                <a:solidFill>
                  <a:srgbClr val="034DA2"/>
                </a:solidFill>
              </a:rPr>
              <a:t>Schötteler &amp; Benedikt Hofrichter</a:t>
            </a: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10845800" y="6391075"/>
            <a:ext cx="5080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>
                <a:solidFill>
                  <a:srgbClr val="034DA2"/>
                </a:solidFill>
              </a:rPr>
              <a:t>32</a:t>
            </a:r>
            <a:endParaRPr lang="de-DE" sz="1400" dirty="0">
              <a:solidFill>
                <a:srgbClr val="034DA2"/>
              </a:solidFill>
            </a:endParaRPr>
          </a:p>
        </p:txBody>
      </p:sp>
      <p:sp>
        <p:nvSpPr>
          <p:cNvPr id="12" name="Datumsplatzhalter 3"/>
          <p:cNvSpPr txBox="1">
            <a:spLocks/>
          </p:cNvSpPr>
          <p:nvPr/>
        </p:nvSpPr>
        <p:spPr>
          <a:xfrm>
            <a:off x="9582302" y="6376477"/>
            <a:ext cx="99906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034DA2"/>
                </a:solidFill>
              </a:rPr>
              <a:t>23.12.2015</a:t>
            </a:r>
          </a:p>
        </p:txBody>
      </p:sp>
    </p:spTree>
    <p:extLst>
      <p:ext uri="{BB962C8B-B14F-4D97-AF65-F5344CB8AC3E}">
        <p14:creationId xmlns:p14="http://schemas.microsoft.com/office/powerpoint/2010/main" val="2617518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Frameworks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Apache Maven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Spring Boot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C3js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Bootstrap</a:t>
            </a:r>
            <a:endParaRPr sz="2400" dirty="0"/>
          </a:p>
        </p:txBody>
      </p:sp>
      <p:pic>
        <p:nvPicPr>
          <p:cNvPr id="116" name="Grafik 115"/>
          <p:cNvPicPr/>
          <p:nvPr/>
        </p:nvPicPr>
        <p:blipFill>
          <a:blip r:embed="rId4"/>
          <a:stretch>
            <a:fillRect/>
          </a:stretch>
        </p:blipFill>
        <p:spPr>
          <a:xfrm>
            <a:off x="5822064" y="1690688"/>
            <a:ext cx="2783977" cy="2698460"/>
          </a:xfrm>
          <a:prstGeom prst="rect">
            <a:avLst/>
          </a:prstGeom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33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91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8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Apache Maven    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Build-Werkzeug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Abhängigkeiten-Management (Dependency Management)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Local und Remote Repositories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Maven-Build-Lifecycle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Anwendungspezifisches Management definiert das Project Object Model (POM.xml)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 sind Apache Ant und Gradle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Vorteile: </a:t>
            </a:r>
            <a:r>
              <a:rPr lang="de-DE" sz="2400" dirty="0" smtClean="0"/>
              <a:t>Skalierbarkeit</a:t>
            </a:r>
            <a:r>
              <a:rPr lang="de-DE" sz="2400" dirty="0"/>
              <a:t>, Komplexitätsverringerung ...</a:t>
            </a:r>
            <a:endParaRPr sz="2400" dirty="0"/>
          </a:p>
          <a:p>
            <a:pPr>
              <a:buSzPct val="45000"/>
            </a:pPr>
            <a:endParaRPr sz="1633" dirty="0"/>
          </a:p>
        </p:txBody>
      </p:sp>
      <p:pic>
        <p:nvPicPr>
          <p:cNvPr id="119" name="Grafik 118"/>
          <p:cNvPicPr/>
          <p:nvPr/>
        </p:nvPicPr>
        <p:blipFill>
          <a:blip r:embed="rId3"/>
          <a:stretch>
            <a:fillRect/>
          </a:stretch>
        </p:blipFill>
        <p:spPr>
          <a:xfrm>
            <a:off x="8523490" y="1513796"/>
            <a:ext cx="2592109" cy="8984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34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712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pic>
        <p:nvPicPr>
          <p:cNvPr id="121" name="Grafik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8044778" y="1825200"/>
            <a:ext cx="1411737" cy="4585911"/>
          </a:xfrm>
          <a:prstGeom prst="rect">
            <a:avLst/>
          </a:prstGeom>
          <a:ln>
            <a:noFill/>
          </a:ln>
        </p:spPr>
      </p:pic>
      <p:pic>
        <p:nvPicPr>
          <p:cNvPr id="122" name="Grafik 121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465200"/>
            <a:ext cx="6266503" cy="45709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35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374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endParaRPr sz="1633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Spring </a:t>
            </a:r>
            <a:r>
              <a:rPr lang="de-DE" sz="2800" dirty="0" smtClean="0"/>
              <a:t>Boot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Umsetzung des Spring Frameworks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Besseres Code Management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Vermeidung von </a:t>
            </a:r>
            <a:r>
              <a:rPr lang="de-DE" sz="2400" dirty="0" smtClean="0"/>
              <a:t>Boiler </a:t>
            </a:r>
            <a:r>
              <a:rPr lang="de-DE" sz="2400" dirty="0"/>
              <a:t>P</a:t>
            </a:r>
            <a:r>
              <a:rPr lang="de-DE" sz="2400" dirty="0" smtClean="0"/>
              <a:t>late </a:t>
            </a:r>
            <a:r>
              <a:rPr lang="de-DE" sz="2400" dirty="0"/>
              <a:t>Code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Elementare </a:t>
            </a:r>
            <a:r>
              <a:rPr lang="de-DE" sz="2400" dirty="0"/>
              <a:t>Bestandteile</a:t>
            </a:r>
            <a:endParaRPr sz="2400" dirty="0"/>
          </a:p>
          <a:p>
            <a:pPr marL="1371600" lvl="4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/>
              <a:t>Abhängigkeitsinjizierung </a:t>
            </a:r>
            <a:r>
              <a:rPr lang="de-DE" sz="2000" dirty="0"/>
              <a:t>(Dependency Injection)</a:t>
            </a:r>
            <a:endParaRPr sz="2000" dirty="0"/>
          </a:p>
          <a:p>
            <a:pPr marL="1371600" lvl="4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/>
              <a:t>Annotationen</a:t>
            </a:r>
            <a:endParaRPr sz="2000" dirty="0"/>
          </a:p>
        </p:txBody>
      </p:sp>
      <p:pic>
        <p:nvPicPr>
          <p:cNvPr id="125" name="Grafik 124"/>
          <p:cNvPicPr/>
          <p:nvPr/>
        </p:nvPicPr>
        <p:blipFill>
          <a:blip r:embed="rId3"/>
          <a:stretch>
            <a:fillRect/>
          </a:stretch>
        </p:blipFill>
        <p:spPr>
          <a:xfrm>
            <a:off x="7275595" y="1883075"/>
            <a:ext cx="1693346" cy="526782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36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164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2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Abhängigkeit-Injizierung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Entwurfsmuster (Software Pattern)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Ziel: Abhängigkeitsminimierung zwischen </a:t>
            </a:r>
            <a:r>
              <a:rPr lang="de-DE" sz="2400" dirty="0" smtClean="0"/>
              <a:t>Java-Klassen</a:t>
            </a:r>
          </a:p>
          <a:p>
            <a:pPr lvl="1">
              <a:buSzPct val="100000"/>
            </a:pP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 werden beim Aufruf übergeben.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Arten: </a:t>
            </a:r>
            <a:endParaRPr sz="2400" dirty="0"/>
          </a:p>
          <a:p>
            <a:pPr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/>
              <a:t>Inversion-of-Control (Spring IoC-Container)</a:t>
            </a:r>
            <a:endParaRPr sz="2000" dirty="0"/>
          </a:p>
          <a:p>
            <a:pPr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/>
              <a:t>Konstruktor Injektion</a:t>
            </a:r>
            <a:endParaRPr sz="2000" dirty="0"/>
          </a:p>
          <a:p>
            <a:pPr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/>
              <a:t>Setter Injektion</a:t>
            </a:r>
            <a:endParaRPr sz="20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37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921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rafik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4013691" y="2623854"/>
            <a:ext cx="4164618" cy="2133909"/>
          </a:xfrm>
          <a:prstGeom prst="rect">
            <a:avLst/>
          </a:prstGeom>
          <a:ln>
            <a:noFill/>
          </a:ln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38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718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2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Annotationen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Implementierung </a:t>
            </a:r>
            <a:r>
              <a:rPr lang="de-DE" sz="2400" dirty="0"/>
              <a:t>von Interface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Typen: 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Retention.SOURCE – Typen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Retention.RUNTIME – Typen</a:t>
            </a:r>
            <a:endParaRPr sz="2400" dirty="0"/>
          </a:p>
          <a:p>
            <a:pPr lvl="1">
              <a:buSzPct val="75000"/>
            </a:pPr>
            <a:endParaRPr sz="1633" dirty="0"/>
          </a:p>
        </p:txBody>
      </p:sp>
      <p:pic>
        <p:nvPicPr>
          <p:cNvPr id="133" name="Grafik 1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74016" y="2561991"/>
            <a:ext cx="3084316" cy="929575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Eckige Klammer links/rechts 2"/>
          <p:cNvSpPr/>
          <p:nvPr/>
        </p:nvSpPr>
        <p:spPr>
          <a:xfrm>
            <a:off x="7326775" y="2118167"/>
            <a:ext cx="3530278" cy="181722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39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120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C3js </a:t>
            </a:r>
            <a:r>
              <a:rPr lang="de-DE" sz="2800" dirty="0"/>
              <a:t>– Power für die </a:t>
            </a:r>
            <a:r>
              <a:rPr lang="de-DE" sz="2800" dirty="0" smtClean="0"/>
              <a:t>Börsencharts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Basiert auf D3js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Relativ schlanker Ansatz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Informationsgehalt kann angemessen dargestellt werden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aller Diagramme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Alternativen: D3js, NVD3, CanvasJS, </a:t>
            </a:r>
            <a:r>
              <a:rPr lang="de-DE" sz="2400" dirty="0" smtClean="0"/>
              <a:t>Crossfilter, …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40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205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7" name="TextShape 2"/>
          <p:cNvSpPr txBox="1"/>
          <p:nvPr/>
        </p:nvSpPr>
        <p:spPr>
          <a:xfrm>
            <a:off x="838800" y="1813625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98000"/>
              <a:buFont typeface="Wingdings" panose="05000000000000000000" pitchFamily="2" charset="2"/>
              <a:buChar char="§"/>
            </a:pPr>
            <a:r>
              <a:rPr lang="de-DE" sz="3200" dirty="0" smtClean="0"/>
              <a:t> </a:t>
            </a:r>
            <a:r>
              <a:rPr lang="de-DE" sz="2800" dirty="0" smtClean="0"/>
              <a:t>Bootstrap – CSS Bibliothek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Entwickelt in CSS, LESS, JavaScript</a:t>
            </a:r>
            <a:endParaRPr sz="2400" dirty="0" smtClean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Ermöglicht </a:t>
            </a:r>
            <a:r>
              <a:rPr lang="de-DE" sz="2400" dirty="0"/>
              <a:t>Responsive Design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Hauptaufgabe: Formatierung des Layouts</a:t>
            </a:r>
            <a:endParaRPr sz="2400" dirty="0"/>
          </a:p>
        </p:txBody>
      </p:sp>
      <p:pic>
        <p:nvPicPr>
          <p:cNvPr id="138" name="Grafik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8211467" y="1813625"/>
            <a:ext cx="856960" cy="853694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41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497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Technologie - </a:t>
            </a:r>
            <a:r>
              <a:rPr lang="de-DE" sz="2800" dirty="0" smtClean="0"/>
              <a:t>Fazit</a:t>
            </a:r>
            <a:endParaRPr lang="de-DE" sz="28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Integrationsfähigkeit durch modulare Entwicklung und einheitliche Schnittstellen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 durch intelligente Frameworks und Entwurfsmuster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 durch Rest-Kommunikation (Abhängigkeit-Injizierung)</a:t>
            </a:r>
            <a:endParaRPr sz="2400" dirty="0"/>
          </a:p>
          <a:p>
            <a:pPr marL="457200" lvl="2">
              <a:buSzPct val="100000"/>
            </a:pPr>
            <a:r>
              <a:rPr lang="de-DE" sz="2400" dirty="0" smtClean="0"/>
              <a:t>		</a:t>
            </a:r>
          </a:p>
          <a:p>
            <a:pPr marL="457200" lvl="2">
              <a:buSzPct val="100000"/>
            </a:pPr>
            <a:r>
              <a:rPr lang="de-DE" sz="2400" dirty="0"/>
              <a:t>	</a:t>
            </a:r>
            <a:r>
              <a:rPr lang="de-DE" sz="2400" dirty="0" smtClean="0"/>
              <a:t>→ </a:t>
            </a:r>
            <a:r>
              <a:rPr lang="de-DE" sz="2400" dirty="0"/>
              <a:t>Nachhaltige Entwicklung 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42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153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 Studio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4747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41416645"/>
              </p:ext>
            </p:extLst>
          </p:nvPr>
        </p:nvGraphicFramePr>
        <p:xfrm>
          <a:off x="350489" y="382773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737287" y="2810840"/>
            <a:ext cx="606056" cy="3213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5112414" y="2634473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13249" y="4768026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686336" y="484608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811769" y="4849720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4" name="Eckige Klammer links/rechts 23"/>
          <p:cNvSpPr/>
          <p:nvPr/>
        </p:nvSpPr>
        <p:spPr>
          <a:xfrm>
            <a:off x="811288" y="4596879"/>
            <a:ext cx="10034511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748191" y="4846086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8671748" y="2666824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450  Daten</a:t>
            </a:r>
          </a:p>
          <a:p>
            <a:pPr lvl="1"/>
            <a:r>
              <a:rPr lang="de-DE" dirty="0" smtClean="0"/>
              <a:t>Testdatensatz: 150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∗0,8+0,1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014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B steht hierbei für Bias-Neuron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Schnellere Konvergenz.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Verfahren ändert Gewichte nur durch Vorzeichen des Gradienten.</a:t>
                </a:r>
              </a:p>
              <a:p>
                <a:pPr lvl="2"/>
                <a:r>
                  <a:rPr lang="de-DE" dirty="0" smtClean="0"/>
                  <a:t>Dazu wird der Kurvenanstieg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 smtClean="0"/>
                  <a:t> und herangezogen (namens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  <a:p>
                <a:pPr marL="0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Betrag der Gewichtsveränderung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 smtClean="0"/>
                  <a:t> wird getrennt bestimmt:</a:t>
                </a:r>
              </a:p>
              <a:p>
                <a:pPr lvl="2"/>
                <a:r>
                  <a:rPr lang="de-DE" dirty="0" smtClean="0"/>
                  <a:t>Zwei konstante 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&lt;1&lt;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56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29" y="1636294"/>
            <a:ext cx="6530977" cy="4083470"/>
          </a:xfrm>
        </p:spPr>
      </p:pic>
    </p:spTree>
    <p:extLst>
      <p:ext uri="{BB962C8B-B14F-4D97-AF65-F5344CB8AC3E}">
        <p14:creationId xmlns:p14="http://schemas.microsoft.com/office/powerpoint/2010/main" val="16200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Resilient Backpropagation:</a:t>
            </a:r>
          </a:p>
          <a:p>
            <a:pPr lvl="1"/>
            <a:r>
              <a:rPr lang="de-DE" dirty="0" smtClean="0"/>
              <a:t>Sehr effizienter Backpropapagation-Algorithmus.</a:t>
            </a:r>
          </a:p>
          <a:p>
            <a:pPr lvl="1"/>
            <a:r>
              <a:rPr lang="de-DE" dirty="0" smtClean="0"/>
              <a:t>Verfügt über keine Lernrate.</a:t>
            </a:r>
          </a:p>
          <a:p>
            <a:pPr lvl="1"/>
            <a:r>
              <a:rPr lang="de-DE" dirty="0" smtClean="0"/>
              <a:t>Benötigt keinen Momentum-Faktor.</a:t>
            </a:r>
          </a:p>
          <a:p>
            <a:pPr lvl="1"/>
            <a:r>
              <a:rPr lang="de-DE" dirty="0" smtClean="0"/>
              <a:t>Ist in der Praxis meistens anderen Lernregeln überlegen.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 – DAX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58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7908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des Oberfläche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 225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30" b="-7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Livedemonstration der Anwendung</a:t>
            </a:r>
            <a:endParaRPr lang="de-DE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24" y="1886673"/>
            <a:ext cx="4499038" cy="358423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 </a:t>
            </a:r>
          </a:p>
          <a:p>
            <a:pPr lvl="1"/>
            <a:r>
              <a:rPr lang="de-DE" dirty="0" smtClean="0"/>
              <a:t>Zeitraum vom 01.06.2015 bis zum 01.12.2015</a:t>
            </a:r>
          </a:p>
          <a:p>
            <a:r>
              <a:rPr lang="de-DE" dirty="0" smtClean="0"/>
              <a:t>Fukushima 2011 (Nikkei)</a:t>
            </a:r>
          </a:p>
          <a:p>
            <a:pPr lvl="1"/>
            <a:r>
              <a:rPr lang="de-DE" dirty="0" smtClean="0"/>
              <a:t>Zeitraum vom 01.01.2015 bis zum 01.06.2015</a:t>
            </a:r>
          </a:p>
          <a:p>
            <a:r>
              <a:rPr lang="de-DE" dirty="0" smtClean="0"/>
              <a:t>Die letzte Jahreshälfte</a:t>
            </a:r>
          </a:p>
          <a:p>
            <a:pPr lvl="1"/>
            <a:r>
              <a:rPr lang="de-DE" dirty="0" smtClean="0"/>
              <a:t>Zeitraum vom 01.06.2016 bis zum 01.12.2015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15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7905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067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68</a:t>
            </a:fld>
            <a:endParaRPr lang="de-DE" dirty="0"/>
          </a:p>
        </p:txBody>
      </p:sp>
      <p:pic>
        <p:nvPicPr>
          <p:cNvPr id="1026" name="Picture 2" descr="https://raw.githubusercontent.com/BenediktGitGit/soco15/350184a7f717baf4ed78f12f2845b542990c4996/3b_Vortrag/Analyse%20Diagramme/Dax_01_06_2008__01_12_2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20000"/>
            <a:ext cx="80676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91" name="TextShape 2"/>
          <p:cNvSpPr txBox="1"/>
          <p:nvPr/>
        </p:nvSpPr>
        <p:spPr>
          <a:xfrm>
            <a:off x="838800" y="18360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Entscheidungsfaktoren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Integrationsfähigkeit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Kosten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Schnittstellen</a:t>
            </a:r>
            <a:endParaRPr sz="2400" dirty="0"/>
          </a:p>
        </p:txBody>
      </p:sp>
      <p:pic>
        <p:nvPicPr>
          <p:cNvPr id="92" name="Grafik 91"/>
          <p:cNvPicPr/>
          <p:nvPr/>
        </p:nvPicPr>
        <p:blipFill>
          <a:blip r:embed="rId3"/>
          <a:stretch>
            <a:fillRect/>
          </a:stretch>
        </p:blipFill>
        <p:spPr>
          <a:xfrm>
            <a:off x="8064347" y="1344170"/>
            <a:ext cx="3391997" cy="2588851"/>
          </a:xfrm>
          <a:prstGeom prst="rect">
            <a:avLst/>
          </a:prstGeom>
          <a:ln>
            <a:noFill/>
          </a:ln>
        </p:spPr>
      </p:pic>
      <p:pic>
        <p:nvPicPr>
          <p:cNvPr id="93" name="Grafik 92"/>
          <p:cNvPicPr/>
          <p:nvPr/>
        </p:nvPicPr>
        <p:blipFill>
          <a:blip r:embed="rId4"/>
          <a:stretch>
            <a:fillRect/>
          </a:stretch>
        </p:blipFill>
        <p:spPr>
          <a:xfrm>
            <a:off x="5749985" y="3739790"/>
            <a:ext cx="3030458" cy="2528097"/>
          </a:xfrm>
          <a:prstGeom prst="rect">
            <a:avLst/>
          </a:prstGeom>
          <a:ln>
            <a:noFill/>
          </a:ln>
        </p:spPr>
      </p:pic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43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69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Fukushima 2011–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34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364" y="2954981"/>
            <a:ext cx="9886502" cy="1325563"/>
          </a:xfrm>
        </p:spPr>
        <p:txBody>
          <a:bodyPr/>
          <a:lstStyle/>
          <a:p>
            <a:pPr algn="ctr"/>
            <a:r>
              <a:rPr lang="de-DE" b="1" dirty="0" smtClean="0"/>
              <a:t>Präsentationsende…</a:t>
            </a:r>
            <a:br>
              <a:rPr lang="de-DE" b="1" dirty="0" smtClean="0"/>
            </a:br>
            <a:r>
              <a:rPr lang="de-DE" b="1" dirty="0" smtClean="0"/>
              <a:t>	                                  …Fragen &amp; Diskussion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75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rafik 94"/>
          <p:cNvPicPr/>
          <p:nvPr/>
        </p:nvPicPr>
        <p:blipFill>
          <a:blip r:embed="rId3"/>
          <a:stretch>
            <a:fillRect/>
          </a:stretch>
        </p:blipFill>
        <p:spPr>
          <a:xfrm>
            <a:off x="3398603" y="1423685"/>
            <a:ext cx="5747797" cy="4716121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7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558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Grundidee der </a:t>
            </a:r>
            <a:r>
              <a:rPr lang="de-DE" sz="2800" dirty="0" smtClean="0"/>
              <a:t>Architektur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Anwendung </a:t>
            </a:r>
            <a:r>
              <a:rPr lang="de-DE" sz="2400" dirty="0"/>
              <a:t>besteht aus zwei Modulen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Anwendungslandschaft aus drei Modulen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Strikte Trennung zwischen Komponenten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Restful Kommunikation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(Client)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Stockmarket-Webapp (Client / </a:t>
            </a:r>
            <a:r>
              <a:rPr lang="de-DE" sz="2400" dirty="0" smtClean="0"/>
              <a:t>Server)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Quandl-API (Server)</a:t>
            </a:r>
            <a:endParaRPr sz="2400" dirty="0"/>
          </a:p>
        </p:txBody>
      </p:sp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8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587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2677</Words>
  <Application>Microsoft Office PowerPoint</Application>
  <PresentationFormat>Breitbild</PresentationFormat>
  <Paragraphs>1202</Paragraphs>
  <Slides>76</Slides>
  <Notes>76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3" baseType="lpstr">
      <vt:lpstr>Arial</vt:lpstr>
      <vt:lpstr>Calibri</vt:lpstr>
      <vt:lpstr>Cambria Math</vt:lpstr>
      <vt:lpstr>StarSymbol</vt:lpstr>
      <vt:lpstr>Symbol</vt:lpstr>
      <vt:lpstr>Wingdings</vt:lpstr>
      <vt:lpstr>Larissa</vt:lpstr>
      <vt:lpstr>Prognose von Zeitreihen mit Hilfe von künstlichen neuronalen Netzen am Beispiel von Börsenprognosen</vt:lpstr>
      <vt:lpstr>Inhaltsverzeichnis</vt:lpstr>
      <vt:lpstr>Inhaltsverzeichnis</vt:lpstr>
      <vt:lpstr>Motivation</vt:lpstr>
      <vt:lpstr>Motivation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Inhaltsverzeichnis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Inhaltsverzeichnis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Inhaltsverzeichnis</vt:lpstr>
      <vt:lpstr>Livedemonstration der Anwendung</vt:lpstr>
      <vt:lpstr>Inhaltsverzeichnis</vt:lpstr>
      <vt:lpstr>Analyse</vt:lpstr>
      <vt:lpstr>Analyse</vt:lpstr>
      <vt:lpstr>Analyse</vt:lpstr>
      <vt:lpstr>Analyse</vt:lpstr>
      <vt:lpstr>Analyse</vt:lpstr>
      <vt:lpstr>Analyse</vt:lpstr>
      <vt:lpstr>Analyse</vt:lpstr>
      <vt:lpstr>Analyse</vt:lpstr>
      <vt:lpstr>Inhaltsverzeichnis</vt:lpstr>
      <vt:lpstr>Fazit</vt:lpstr>
      <vt:lpstr>Fazit</vt:lpstr>
      <vt:lpstr>Präsentationsende…                                    …Fragen &amp; 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554</cp:revision>
  <dcterms:created xsi:type="dcterms:W3CDTF">2015-11-25T20:01:57Z</dcterms:created>
  <dcterms:modified xsi:type="dcterms:W3CDTF">2015-12-22T17:53:10Z</dcterms:modified>
</cp:coreProperties>
</file>