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77" r:id="rId4"/>
    <p:sldId id="258" r:id="rId5"/>
    <p:sldId id="304" r:id="rId6"/>
    <p:sldId id="278" r:id="rId7"/>
    <p:sldId id="259" r:id="rId8"/>
    <p:sldId id="279" r:id="rId9"/>
    <p:sldId id="294" r:id="rId10"/>
    <p:sldId id="297" r:id="rId11"/>
    <p:sldId id="295" r:id="rId12"/>
    <p:sldId id="298" r:id="rId13"/>
    <p:sldId id="299" r:id="rId14"/>
    <p:sldId id="300" r:id="rId15"/>
    <p:sldId id="301" r:id="rId16"/>
    <p:sldId id="303" r:id="rId17"/>
    <p:sldId id="302" r:id="rId18"/>
    <p:sldId id="296" r:id="rId19"/>
    <p:sldId id="260" r:id="rId20"/>
    <p:sldId id="287" r:id="rId21"/>
    <p:sldId id="288" r:id="rId22"/>
    <p:sldId id="290" r:id="rId23"/>
    <p:sldId id="305" r:id="rId24"/>
    <p:sldId id="292" r:id="rId25"/>
    <p:sldId id="309" r:id="rId26"/>
    <p:sldId id="280" r:id="rId27"/>
    <p:sldId id="261" r:id="rId28"/>
    <p:sldId id="281" r:id="rId29"/>
    <p:sldId id="262" r:id="rId30"/>
    <p:sldId id="310" r:id="rId31"/>
    <p:sldId id="316" r:id="rId32"/>
    <p:sldId id="315" r:id="rId33"/>
    <p:sldId id="311" r:id="rId34"/>
    <p:sldId id="312" r:id="rId35"/>
    <p:sldId id="313" r:id="rId36"/>
    <p:sldId id="317" r:id="rId37"/>
    <p:sldId id="318" r:id="rId38"/>
    <p:sldId id="282" r:id="rId39"/>
    <p:sldId id="273" r:id="rId40"/>
    <p:sldId id="283" r:id="rId41"/>
    <p:sldId id="274" r:id="rId42"/>
    <p:sldId id="284" r:id="rId43"/>
    <p:sldId id="276" r:id="rId44"/>
    <p:sldId id="285" r:id="rId45"/>
    <p:sldId id="286" r:id="rId46"/>
    <p:sldId id="306" r:id="rId47"/>
    <p:sldId id="275" r:id="rId4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445" autoAdjust="0"/>
  </p:normalViewPr>
  <p:slideViewPr>
    <p:cSldViewPr snapToGrid="0">
      <p:cViewPr varScale="1">
        <p:scale>
          <a:sx n="90" d="100"/>
          <a:sy n="90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CA275-FE80-462A-8AEB-CBFBBC94D665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3AF56E40-F3D8-4A49-9A0B-5EF54C7658FD}">
      <dgm:prSet phldrT="[Text]"/>
      <dgm:spPr/>
      <dgm:t>
        <a:bodyPr/>
        <a:lstStyle/>
        <a:p>
          <a:r>
            <a:rPr lang="de-DE" dirty="0" smtClean="0"/>
            <a:t>Topologie</a:t>
          </a:r>
          <a:endParaRPr lang="de-DE" dirty="0"/>
        </a:p>
      </dgm:t>
    </dgm:pt>
    <dgm:pt modelId="{C9232BE9-EB2C-4DF6-A966-9AD6B00D57F6}" type="parTrans" cxnId="{1F2F4A01-2DE2-4243-8762-6F23F41650FD}">
      <dgm:prSet/>
      <dgm:spPr/>
      <dgm:t>
        <a:bodyPr/>
        <a:lstStyle/>
        <a:p>
          <a:endParaRPr lang="de-DE"/>
        </a:p>
      </dgm:t>
    </dgm:pt>
    <dgm:pt modelId="{7A56F363-72EA-4FFB-BB5F-7C2043521FC3}" type="sibTrans" cxnId="{1F2F4A01-2DE2-4243-8762-6F23F41650FD}">
      <dgm:prSet/>
      <dgm:spPr/>
      <dgm:t>
        <a:bodyPr/>
        <a:lstStyle/>
        <a:p>
          <a:endParaRPr lang="de-DE"/>
        </a:p>
      </dgm:t>
    </dgm:pt>
    <dgm:pt modelId="{DD7F36FC-F40E-4253-89EF-D034576446D4}">
      <dgm:prSet phldrT="[Text]"/>
      <dgm:spPr/>
      <dgm:t>
        <a:bodyPr/>
        <a:lstStyle/>
        <a:p>
          <a:r>
            <a:rPr lang="de-DE" dirty="0" smtClean="0"/>
            <a:t>Transferfunktion</a:t>
          </a:r>
          <a:endParaRPr lang="de-DE" dirty="0"/>
        </a:p>
      </dgm:t>
    </dgm:pt>
    <dgm:pt modelId="{56AC5809-4958-4CE5-BEBA-E8A4DB16498F}" type="parTrans" cxnId="{82630183-6850-47AD-A80A-8B9F6D764D21}">
      <dgm:prSet/>
      <dgm:spPr/>
      <dgm:t>
        <a:bodyPr/>
        <a:lstStyle/>
        <a:p>
          <a:endParaRPr lang="de-DE"/>
        </a:p>
      </dgm:t>
    </dgm:pt>
    <dgm:pt modelId="{97FCE202-CEBD-4A36-896B-690460B1A5B0}" type="sibTrans" cxnId="{82630183-6850-47AD-A80A-8B9F6D764D21}">
      <dgm:prSet/>
      <dgm:spPr/>
      <dgm:t>
        <a:bodyPr/>
        <a:lstStyle/>
        <a:p>
          <a:endParaRPr lang="de-DE"/>
        </a:p>
      </dgm:t>
    </dgm:pt>
    <dgm:pt modelId="{DDB69E34-AF84-40D7-AA6F-C255B145739F}">
      <dgm:prSet phldrT="[Text]"/>
      <dgm:spPr/>
      <dgm:t>
        <a:bodyPr/>
        <a:lstStyle/>
        <a:p>
          <a:r>
            <a:rPr lang="de-DE" dirty="0" smtClean="0"/>
            <a:t>Lernregel</a:t>
          </a:r>
          <a:endParaRPr lang="de-DE" dirty="0"/>
        </a:p>
      </dgm:t>
    </dgm:pt>
    <dgm:pt modelId="{81336908-17DD-4294-B0B5-988352EC03D1}" type="parTrans" cxnId="{EDF304CC-D1DB-4EC4-B762-FC2DA12484EB}">
      <dgm:prSet/>
      <dgm:spPr/>
      <dgm:t>
        <a:bodyPr/>
        <a:lstStyle/>
        <a:p>
          <a:endParaRPr lang="de-DE"/>
        </a:p>
      </dgm:t>
    </dgm:pt>
    <dgm:pt modelId="{039F296E-0505-4EB8-9540-E516B0D75917}" type="sibTrans" cxnId="{EDF304CC-D1DB-4EC4-B762-FC2DA12484EB}">
      <dgm:prSet/>
      <dgm:spPr/>
      <dgm:t>
        <a:bodyPr/>
        <a:lstStyle/>
        <a:p>
          <a:endParaRPr lang="de-DE"/>
        </a:p>
      </dgm:t>
    </dgm:pt>
    <dgm:pt modelId="{3774E8E0-2DF4-4179-84DA-E6E71C7651AF}">
      <dgm:prSet/>
      <dgm:spPr/>
      <dgm:t>
        <a:bodyPr/>
        <a:lstStyle/>
        <a:p>
          <a:r>
            <a:rPr lang="de-DE" dirty="0" smtClean="0"/>
            <a:t>Lernrate</a:t>
          </a:r>
          <a:endParaRPr lang="de-DE" dirty="0"/>
        </a:p>
      </dgm:t>
    </dgm:pt>
    <dgm:pt modelId="{BF8C01B4-DF4A-4053-8A8D-7FD1C7B90725}" type="parTrans" cxnId="{6CD1B7A4-BDF7-490E-A96C-335237E6C1B0}">
      <dgm:prSet/>
      <dgm:spPr/>
      <dgm:t>
        <a:bodyPr/>
        <a:lstStyle/>
        <a:p>
          <a:endParaRPr lang="de-DE"/>
        </a:p>
      </dgm:t>
    </dgm:pt>
    <dgm:pt modelId="{BEDCCCC5-42ED-40EF-9643-F32CD4090D62}" type="sibTrans" cxnId="{6CD1B7A4-BDF7-490E-A96C-335237E6C1B0}">
      <dgm:prSet/>
      <dgm:spPr/>
      <dgm:t>
        <a:bodyPr/>
        <a:lstStyle/>
        <a:p>
          <a:endParaRPr lang="de-DE"/>
        </a:p>
      </dgm:t>
    </dgm:pt>
    <dgm:pt modelId="{A281B430-CED6-47C0-9CC8-6AAEF82CFA41}" type="pres">
      <dgm:prSet presAssocID="{CF5CA275-FE80-462A-8AEB-CBFBBC94D665}" presName="Name0" presStyleCnt="0">
        <dgm:presLayoutVars>
          <dgm:dir/>
          <dgm:animLvl val="lvl"/>
          <dgm:resizeHandles val="exact"/>
        </dgm:presLayoutVars>
      </dgm:prSet>
      <dgm:spPr/>
    </dgm:pt>
    <dgm:pt modelId="{53E4825B-3D66-406A-9713-5BB390890124}" type="pres">
      <dgm:prSet presAssocID="{3AF56E40-F3D8-4A49-9A0B-5EF54C7658FD}" presName="parTxOnly" presStyleLbl="node1" presStyleIdx="0" presStyleCnt="4" custLinFactNeighborX="-820" custLinFactNeighborY="6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F2C24D-CB43-4EE9-9D99-8BBFE1CBDA90}" type="pres">
      <dgm:prSet presAssocID="{7A56F363-72EA-4FFB-BB5F-7C2043521FC3}" presName="parTxOnlySpace" presStyleCnt="0"/>
      <dgm:spPr/>
    </dgm:pt>
    <dgm:pt modelId="{6D6BD3B1-FDF8-44BB-99F4-33A9A894F98B}" type="pres">
      <dgm:prSet presAssocID="{DD7F36FC-F40E-4253-89EF-D034576446D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13A21D1-9BC4-47CB-8EA5-4FE2F53B7833}" type="pres">
      <dgm:prSet presAssocID="{97FCE202-CEBD-4A36-896B-690460B1A5B0}" presName="parTxOnlySpace" presStyleCnt="0"/>
      <dgm:spPr/>
    </dgm:pt>
    <dgm:pt modelId="{1759F37C-CE72-40A5-B310-ECFA8240AA69}" type="pres">
      <dgm:prSet presAssocID="{DDB69E34-AF84-40D7-AA6F-C255B145739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A1FCD27-ABC6-4E50-8F05-06EADB1991A2}" type="pres">
      <dgm:prSet presAssocID="{039F296E-0505-4EB8-9540-E516B0D75917}" presName="parTxOnlySpace" presStyleCnt="0"/>
      <dgm:spPr/>
    </dgm:pt>
    <dgm:pt modelId="{2560545F-FA28-42DD-8D58-823658F4E513}" type="pres">
      <dgm:prSet presAssocID="{3774E8E0-2DF4-4179-84DA-E6E71C7651A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D03F84F-EB2F-4D0C-B14C-4BAC6C14CECA}" type="presOf" srcId="{CF5CA275-FE80-462A-8AEB-CBFBBC94D665}" destId="{A281B430-CED6-47C0-9CC8-6AAEF82CFA41}" srcOrd="0" destOrd="0" presId="urn:microsoft.com/office/officeart/2005/8/layout/chevron1"/>
    <dgm:cxn modelId="{1F2F4A01-2DE2-4243-8762-6F23F41650FD}" srcId="{CF5CA275-FE80-462A-8AEB-CBFBBC94D665}" destId="{3AF56E40-F3D8-4A49-9A0B-5EF54C7658FD}" srcOrd="0" destOrd="0" parTransId="{C9232BE9-EB2C-4DF6-A966-9AD6B00D57F6}" sibTransId="{7A56F363-72EA-4FFB-BB5F-7C2043521FC3}"/>
    <dgm:cxn modelId="{EDF304CC-D1DB-4EC4-B762-FC2DA12484EB}" srcId="{CF5CA275-FE80-462A-8AEB-CBFBBC94D665}" destId="{DDB69E34-AF84-40D7-AA6F-C255B145739F}" srcOrd="2" destOrd="0" parTransId="{81336908-17DD-4294-B0B5-988352EC03D1}" sibTransId="{039F296E-0505-4EB8-9540-E516B0D75917}"/>
    <dgm:cxn modelId="{82630183-6850-47AD-A80A-8B9F6D764D21}" srcId="{CF5CA275-FE80-462A-8AEB-CBFBBC94D665}" destId="{DD7F36FC-F40E-4253-89EF-D034576446D4}" srcOrd="1" destOrd="0" parTransId="{56AC5809-4958-4CE5-BEBA-E8A4DB16498F}" sibTransId="{97FCE202-CEBD-4A36-896B-690460B1A5B0}"/>
    <dgm:cxn modelId="{E1A36DD9-A14A-4FE1-96CD-D9D4452E0243}" type="presOf" srcId="{DD7F36FC-F40E-4253-89EF-D034576446D4}" destId="{6D6BD3B1-FDF8-44BB-99F4-33A9A894F98B}" srcOrd="0" destOrd="0" presId="urn:microsoft.com/office/officeart/2005/8/layout/chevron1"/>
    <dgm:cxn modelId="{198FC4E2-EDBB-4151-B141-7D07A369758A}" type="presOf" srcId="{3774E8E0-2DF4-4179-84DA-E6E71C7651AF}" destId="{2560545F-FA28-42DD-8D58-823658F4E513}" srcOrd="0" destOrd="0" presId="urn:microsoft.com/office/officeart/2005/8/layout/chevron1"/>
    <dgm:cxn modelId="{9A0B5275-09BB-4D0D-97EF-47757802DFB0}" type="presOf" srcId="{DDB69E34-AF84-40D7-AA6F-C255B145739F}" destId="{1759F37C-CE72-40A5-B310-ECFA8240AA69}" srcOrd="0" destOrd="0" presId="urn:microsoft.com/office/officeart/2005/8/layout/chevron1"/>
    <dgm:cxn modelId="{6CD1B7A4-BDF7-490E-A96C-335237E6C1B0}" srcId="{CF5CA275-FE80-462A-8AEB-CBFBBC94D665}" destId="{3774E8E0-2DF4-4179-84DA-E6E71C7651AF}" srcOrd="3" destOrd="0" parTransId="{BF8C01B4-DF4A-4053-8A8D-7FD1C7B90725}" sibTransId="{BEDCCCC5-42ED-40EF-9643-F32CD4090D62}"/>
    <dgm:cxn modelId="{FC9F4226-26A5-4C87-8258-3805A1AF2FCD}" type="presOf" srcId="{3AF56E40-F3D8-4A49-9A0B-5EF54C7658FD}" destId="{53E4825B-3D66-406A-9713-5BB390890124}" srcOrd="0" destOrd="0" presId="urn:microsoft.com/office/officeart/2005/8/layout/chevron1"/>
    <dgm:cxn modelId="{145F1155-463C-455B-9750-106730AD5107}" type="presParOf" srcId="{A281B430-CED6-47C0-9CC8-6AAEF82CFA41}" destId="{53E4825B-3D66-406A-9713-5BB390890124}" srcOrd="0" destOrd="0" presId="urn:microsoft.com/office/officeart/2005/8/layout/chevron1"/>
    <dgm:cxn modelId="{7116C5E6-7881-4FB2-BA16-600425F5EF32}" type="presParOf" srcId="{A281B430-CED6-47C0-9CC8-6AAEF82CFA41}" destId="{26F2C24D-CB43-4EE9-9D99-8BBFE1CBDA90}" srcOrd="1" destOrd="0" presId="urn:microsoft.com/office/officeart/2005/8/layout/chevron1"/>
    <dgm:cxn modelId="{D0DEB894-BDEA-4F79-9653-E4E09E3BEBFB}" type="presParOf" srcId="{A281B430-CED6-47C0-9CC8-6AAEF82CFA41}" destId="{6D6BD3B1-FDF8-44BB-99F4-33A9A894F98B}" srcOrd="2" destOrd="0" presId="urn:microsoft.com/office/officeart/2005/8/layout/chevron1"/>
    <dgm:cxn modelId="{DC5F9341-69C6-49B9-888B-83932E858C90}" type="presParOf" srcId="{A281B430-CED6-47C0-9CC8-6AAEF82CFA41}" destId="{C13A21D1-9BC4-47CB-8EA5-4FE2F53B7833}" srcOrd="3" destOrd="0" presId="urn:microsoft.com/office/officeart/2005/8/layout/chevron1"/>
    <dgm:cxn modelId="{90E7D515-F84E-4819-9916-15838F0145A7}" type="presParOf" srcId="{A281B430-CED6-47C0-9CC8-6AAEF82CFA41}" destId="{1759F37C-CE72-40A5-B310-ECFA8240AA69}" srcOrd="4" destOrd="0" presId="urn:microsoft.com/office/officeart/2005/8/layout/chevron1"/>
    <dgm:cxn modelId="{74197EB2-9B43-4E0D-AE1D-BF12868A4D84}" type="presParOf" srcId="{A281B430-CED6-47C0-9CC8-6AAEF82CFA41}" destId="{1A1FCD27-ABC6-4E50-8F05-06EADB1991A2}" srcOrd="5" destOrd="0" presId="urn:microsoft.com/office/officeart/2005/8/layout/chevron1"/>
    <dgm:cxn modelId="{9085E296-5EBB-4954-9098-9563D466F1EA}" type="presParOf" srcId="{A281B430-CED6-47C0-9CC8-6AAEF82CFA41}" destId="{2560545F-FA28-42DD-8D58-823658F4E51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4825B-3D66-406A-9713-5BB390890124}">
      <dsp:nvSpPr>
        <dsp:cNvPr id="0" name=""/>
        <dsp:cNvSpPr/>
      </dsp:nvSpPr>
      <dsp:spPr>
        <a:xfrm>
          <a:off x="2590" y="2343975"/>
          <a:ext cx="2885457" cy="115418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Topologie</a:t>
          </a:r>
          <a:endParaRPr lang="de-DE" sz="1900" kern="1200" dirty="0"/>
        </a:p>
      </dsp:txBody>
      <dsp:txXfrm>
        <a:off x="579681" y="2343975"/>
        <a:ext cx="1731275" cy="1154182"/>
      </dsp:txXfrm>
    </dsp:sp>
    <dsp:sp modelId="{6D6BD3B1-FDF8-44BB-99F4-33A9A894F98B}">
      <dsp:nvSpPr>
        <dsp:cNvPr id="0" name=""/>
        <dsp:cNvSpPr/>
      </dsp:nvSpPr>
      <dsp:spPr>
        <a:xfrm>
          <a:off x="2601868" y="2336069"/>
          <a:ext cx="2885457" cy="115418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Transferfunktion</a:t>
          </a:r>
          <a:endParaRPr lang="de-DE" sz="1900" kern="1200" dirty="0"/>
        </a:p>
      </dsp:txBody>
      <dsp:txXfrm>
        <a:off x="3178959" y="2336069"/>
        <a:ext cx="1731275" cy="1154182"/>
      </dsp:txXfrm>
    </dsp:sp>
    <dsp:sp modelId="{1759F37C-CE72-40A5-B310-ECFA8240AA69}">
      <dsp:nvSpPr>
        <dsp:cNvPr id="0" name=""/>
        <dsp:cNvSpPr/>
      </dsp:nvSpPr>
      <dsp:spPr>
        <a:xfrm>
          <a:off x="5198779" y="2336069"/>
          <a:ext cx="2885457" cy="115418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Lernregel</a:t>
          </a:r>
          <a:endParaRPr lang="de-DE" sz="1900" kern="1200" dirty="0"/>
        </a:p>
      </dsp:txBody>
      <dsp:txXfrm>
        <a:off x="5775870" y="2336069"/>
        <a:ext cx="1731275" cy="1154182"/>
      </dsp:txXfrm>
    </dsp:sp>
    <dsp:sp modelId="{2560545F-FA28-42DD-8D58-823658F4E513}">
      <dsp:nvSpPr>
        <dsp:cNvPr id="0" name=""/>
        <dsp:cNvSpPr/>
      </dsp:nvSpPr>
      <dsp:spPr>
        <a:xfrm>
          <a:off x="7795691" y="2336069"/>
          <a:ext cx="2885457" cy="115418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Lernrate</a:t>
          </a:r>
          <a:endParaRPr lang="de-DE" sz="1900" kern="1200" dirty="0"/>
        </a:p>
      </dsp:txBody>
      <dsp:txXfrm>
        <a:off x="8372782" y="2336069"/>
        <a:ext cx="1731275" cy="1154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BD12-1583-495B-85C5-BFC7DD39358E}" type="datetimeFigureOut">
              <a:rPr lang="de-DE" smtClean="0"/>
              <a:t>06.12.2015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A52FC-885B-48D0-94A7-F9F16D60E3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2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Tafel</a:t>
            </a:r>
            <a:r>
              <a:rPr lang="de-DE" baseline="0" dirty="0" smtClean="0"/>
              <a:t> Beweis führen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542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656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08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Testdaten zur Generalisierungsfähigkeit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85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45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726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954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097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1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944-69D9-40E2-805F-52E6DDFC3E05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52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271B-4DF3-4799-BDC9-4973FE68CB18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39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8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CA38-DE03-43E0-AAE8-40DE9D126515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9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0321-36FA-45A6-9663-BC38008A0E9B}" type="datetime1">
              <a:rPr lang="de-DE" smtClean="0"/>
              <a:t>06.12.2015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3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77CD-8025-4CCE-8E91-02984A062E73}" type="datetime1">
              <a:rPr lang="de-DE" smtClean="0"/>
              <a:t>06.12.2015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99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0FE-C567-4560-9D45-46486DBA67D5}" type="datetime1">
              <a:rPr lang="de-DE" smtClean="0"/>
              <a:t>06.12.2015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77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89CE-C1E2-4395-A707-33A40D5C0A6A}" type="datetime1">
              <a:rPr lang="de-DE" smtClean="0"/>
              <a:t>06.12.2015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07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F2F-E5B7-4AEF-A728-DCB9E7CE66D1}" type="datetime1">
              <a:rPr lang="de-DE" smtClean="0"/>
              <a:t>06.12.2015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7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1E4-1EA5-4909-922A-9F42F675C505}" type="datetime1">
              <a:rPr lang="de-DE" smtClean="0"/>
              <a:t>06.12.2015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367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582302" y="6353327"/>
            <a:ext cx="999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034DA2"/>
                </a:solidFill>
              </a:defRPr>
            </a:lvl1pPr>
          </a:lstStyle>
          <a:p>
            <a:fld id="{19652882-9BC8-4FD3-AB94-9F037815DBC2}" type="datetime1">
              <a:rPr lang="de-DE" smtClean="0"/>
              <a:t>06.12.2015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29541" y="6353327"/>
            <a:ext cx="5188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34DA2"/>
                </a:solidFill>
              </a:defRPr>
            </a:lvl1pPr>
          </a:lstStyle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45800" y="6356350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34DA2"/>
                </a:solidFill>
              </a:defRPr>
            </a:lvl1pPr>
          </a:lstStyle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2" y="6268293"/>
            <a:ext cx="2253343" cy="4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Prognose von Zeitreihen mit Hilfe von künstlichen neuronalen Netzen am Beispiel von Börsenprognosen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65622" y="3602038"/>
            <a:ext cx="6334897" cy="1655762"/>
          </a:xfrm>
        </p:spPr>
        <p:txBody>
          <a:bodyPr anchor="ctr"/>
          <a:lstStyle/>
          <a:p>
            <a:r>
              <a:rPr lang="de-DE" dirty="0" smtClean="0"/>
              <a:t>Vortrag zur Seminararbeit 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8641491" y="5184000"/>
            <a:ext cx="8238" cy="158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8649729" y="5117414"/>
            <a:ext cx="3295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Fach: 	Softcomputing</a:t>
            </a:r>
          </a:p>
          <a:p>
            <a:r>
              <a:rPr lang="de-DE" sz="1600" dirty="0" smtClean="0"/>
              <a:t>Dozent: 	Prof. Dr. Reinhard Eck</a:t>
            </a:r>
          </a:p>
          <a:p>
            <a:endParaRPr lang="de-DE" sz="1600" dirty="0" smtClean="0"/>
          </a:p>
          <a:p>
            <a:r>
              <a:rPr lang="de-DE" sz="1600" dirty="0" smtClean="0"/>
              <a:t>Vorgelegt von: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Sebastian Schötteler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Benedikt Hofrichter</a:t>
            </a:r>
          </a:p>
        </p:txBody>
      </p:sp>
    </p:spTree>
    <p:extLst>
      <p:ext uri="{BB962C8B-B14F-4D97-AF65-F5344CB8AC3E}">
        <p14:creationId xmlns:p14="http://schemas.microsoft.com/office/powerpoint/2010/main" val="3260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Wir bilden einen Eingabevektor auf einen skalaren Wert ab.</a:t>
            </a:r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9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78340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8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Definition &amp; Theorem zur weiteren Bestimmung des Netztyps</a:t>
            </a:r>
          </a:p>
          <a:p>
            <a:pPr lvl="2"/>
            <a:r>
              <a:rPr lang="de-DE" dirty="0" smtClean="0"/>
              <a:t>Definition der linearen Separierbarkeit &amp; Konvergenz-Theorem</a:t>
            </a:r>
          </a:p>
          <a:p>
            <a:pPr lvl="2"/>
            <a:r>
              <a:rPr lang="de-DE" dirty="0" smtClean="0"/>
              <a:t>Theorem von Kolmogorov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10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7117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751037" y="4565279"/>
            <a:ext cx="437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?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5241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Netztyp</a:t>
                </a:r>
              </a:p>
              <a:p>
                <a:pPr lvl="1"/>
                <a:r>
                  <a:rPr lang="de-DE" sz="2600" dirty="0" smtClean="0"/>
                  <a:t>Definition der linearen Separierbarkeit: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r>
                  <a:rPr lang="de-DE" dirty="0" smtClean="0"/>
                  <a:t>Zwei Teilmengen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⊆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dirty="0" smtClean="0"/>
                  <a:t> heißen genau dann linear separierbar, wenn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dirty="0" smtClean="0"/>
                  <a:t> reelle Zahlen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smtClean="0"/>
                  <a:t>existieren, sodass für alle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de-DE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 smtClean="0"/>
                  <a:t> die Ungleichungen</a:t>
                </a:r>
              </a:p>
              <a:p>
                <a:pPr marL="457200" lvl="1" indent="0">
                  <a:buNone/>
                </a:pPr>
                <a:endParaRPr lang="de-DE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&lt;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r>
                  <a:rPr lang="de-DE" sz="2600" dirty="0" smtClean="0"/>
                  <a:t>2 Klassen sind linear separierbar, wenn ihre konvexen Hüllen disjunkt sind.</a:t>
                </a:r>
              </a:p>
              <a:p>
                <a:pPr lvl="2"/>
                <a:r>
                  <a:rPr lang="de-DE" sz="2600" dirty="0" smtClean="0"/>
                  <a:t>…Also wenn sie durch eine Gerade geteilt werden können. 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2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Einschichtige neuronale Netze können nur linear separierbare Funktionen klassifizieren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12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35" y="3215837"/>
            <a:ext cx="2228571" cy="212381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39" y="2766828"/>
            <a:ext cx="6350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Kontradiktionsbeweis der eingeschränkten Fähigkeit von einschichtigen neuronalen Netzen beim XOR-Problem nach Minski / Papert:</a:t>
            </a:r>
          </a:p>
          <a:p>
            <a:pPr marL="457200" lvl="1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13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67" y="3127527"/>
            <a:ext cx="2114845" cy="3048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Gegeben: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a)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+0∗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r>
                      <m:rPr>
                        <m:nor/>
                      </m:rPr>
                      <a:rPr lang="de-DE" b="0" i="0" smtClean="0"/>
                      <m:t>  </m:t>
                    </m:r>
                    <m:r>
                      <m:rPr>
                        <m:nor/>
                      </m:rPr>
                      <a:rPr lang="de-DE" b="0" i="0" smtClean="0"/>
                      <m:t>Inputvektor</m:t>
                    </m:r>
                    <m:r>
                      <m:rPr>
                        <m:nor/>
                      </m:rPr>
                      <a:rPr lang="de-DE" b="0" i="0" smtClean="0"/>
                      <m:t> (0,0) </m:t>
                    </m:r>
                    <m:r>
                      <m:rPr>
                        <m:nor/>
                      </m:rPr>
                      <a:rPr lang="de-DE" b="0" i="0" smtClean="0"/>
                      <m:t>liefert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den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Output</m:t>
                    </m:r>
                    <m:r>
                      <m:rPr>
                        <m:nor/>
                      </m:rPr>
                      <a:rPr lang="de-DE" b="0" i="0" smtClean="0"/>
                      <m:t> 0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b)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(0,1)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c)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(1,0)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1.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d)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0.</m:t>
                    </m:r>
                  </m:oMath>
                </a14:m>
                <a:endParaRPr lang="de-DE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Widerspruch: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&lt;</m:t>
                        </m:r>
                        <m:r>
                          <m:rPr>
                            <m:nor/>
                          </m:rPr>
                          <a:rPr lang="de-DE"/>
                          <m:t>Ø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Beweis auf andere nicht linear separierbare Funktionen anwendbar.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blipFill rotWithShape="0">
                <a:blip r:embed="rId4"/>
                <a:stretch>
                  <a:fillRect l="-740" t="-1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feil nach rechts 6"/>
          <p:cNvSpPr/>
          <p:nvPr/>
        </p:nvSpPr>
        <p:spPr>
          <a:xfrm>
            <a:off x="3623412" y="6071192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/>
                  <a:t>Ein einstufiges </a:t>
                </a:r>
                <a:r>
                  <a:rPr lang="de-DE" dirty="0" smtClean="0"/>
                  <a:t>neuronales Netz </a:t>
                </a:r>
                <a:r>
                  <a:rPr lang="de-DE" dirty="0"/>
                  <a:t>kann nur linear separierbare </a:t>
                </a:r>
                <a:r>
                  <a:rPr lang="de-DE" dirty="0" smtClean="0"/>
                  <a:t>Mengen klassifizieren.</a:t>
                </a:r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Konvergenz –Theorem:</a:t>
                </a:r>
              </a:p>
              <a:p>
                <a:pPr marL="457200" lvl="1" indent="0">
                  <a:buNone/>
                </a:pPr>
                <a:r>
                  <a:rPr lang="de-DE" i="1" dirty="0" smtClean="0"/>
                  <a:t>   „Der </a:t>
                </a:r>
                <a:r>
                  <a:rPr lang="de-DE" i="1" dirty="0"/>
                  <a:t>Lernalgorithmus des Perzeptrons konvergiert in endlicher Zeit, d.h. </a:t>
                </a:r>
                <a:br>
                  <a:rPr lang="de-DE" i="1" dirty="0"/>
                </a:br>
                <a:r>
                  <a:rPr lang="de-DE" i="1" dirty="0" smtClean="0"/>
                  <a:t>   das </a:t>
                </a:r>
                <a:r>
                  <a:rPr lang="de-DE" i="1" dirty="0"/>
                  <a:t>Perzeptron kann in endlicher Zeit alles lernen, was es repräsentieren </a:t>
                </a:r>
                <a:r>
                  <a:rPr lang="de-DE" i="1" dirty="0" smtClean="0"/>
                  <a:t>                         </a:t>
                </a: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 smtClean="0"/>
                  <a:t>   kann.“</a:t>
                </a:r>
              </a:p>
              <a:p>
                <a:pPr marL="457200" lvl="1" indent="0">
                  <a:buNone/>
                </a:pP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/>
                  <a:t> </a:t>
                </a:r>
                <a:r>
                  <a:rPr lang="de-DE" dirty="0" smtClean="0"/>
                  <a:t>  Perzeptron konvergiert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de-DE" dirty="0" smtClean="0"/>
                  <a:t> Funktion linear separabel</a:t>
                </a:r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5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Test auf linearer Separierbarkeit: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smtClean="0"/>
                  <a:t>Perzeptron konvergiert nicht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Börsenkurs nicht linear separabel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einlagige neuronale Netze nicht zur Prognose des Börsenkurses geeignet. 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2"/>
                <a:stretch>
                  <a:fillRect l="-1043" t="-2241" r="-290" b="-29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26" y="2667959"/>
            <a:ext cx="3276190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Ist </a:t>
            </a:r>
            <a:r>
              <a:rPr lang="de-DE" dirty="0"/>
              <a:t>ein Multylayerperzeptron zur Vorhersage von Börsenprognosen geeignet?</a:t>
            </a:r>
          </a:p>
          <a:p>
            <a:pPr lvl="2"/>
            <a:r>
              <a:rPr lang="de-DE" dirty="0"/>
              <a:t>Theorem von Komolgorov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60886"/>
              </p:ext>
            </p:extLst>
          </p:nvPr>
        </p:nvGraphicFramePr>
        <p:xfrm>
          <a:off x="838200" y="2546981"/>
          <a:ext cx="403597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5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838200" y="4026578"/>
            <a:ext cx="4035973" cy="39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5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Ist ein Multilayerperzeptron zur Vorhersage von Börsenprognosen geeignet?</a:t>
            </a:r>
          </a:p>
          <a:p>
            <a:pPr lvl="2"/>
            <a:r>
              <a:rPr lang="de-DE" dirty="0" smtClean="0"/>
              <a:t>Theorem von Komolgorov:</a:t>
            </a:r>
          </a:p>
          <a:p>
            <a:pPr marL="457200" lvl="1" indent="0">
              <a:buNone/>
            </a:pPr>
            <a:r>
              <a:rPr lang="de-DE" sz="2400" dirty="0" smtClean="0"/>
              <a:t>	</a:t>
            </a:r>
            <a:r>
              <a:rPr lang="de-DE" sz="2000" dirty="0" smtClean="0"/>
              <a:t>    „Mit Hilfe eines dreischichtigen neuronalen Netzes lassen sich Funktionen</a:t>
            </a:r>
          </a:p>
          <a:p>
            <a:pPr marL="457200" lvl="1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beliebig genau approximieren.“</a:t>
            </a:r>
            <a:endParaRPr lang="de-DE" sz="2800" dirty="0" smtClean="0"/>
          </a:p>
          <a:p>
            <a:pPr lvl="2"/>
            <a:r>
              <a:rPr lang="de-DE" dirty="0" smtClean="0"/>
              <a:t>Ein Multilayerperzeptron ist also ein universeller Approximator.</a:t>
            </a:r>
            <a:endParaRPr lang="de-DE" dirty="0"/>
          </a:p>
          <a:p>
            <a:pPr marL="914400" lvl="2" indent="0">
              <a:buNone/>
            </a:pPr>
            <a:endParaRPr lang="de-DE" sz="2800" dirty="0" smtClean="0"/>
          </a:p>
          <a:p>
            <a:r>
              <a:rPr lang="de-DE" dirty="0" smtClean="0"/>
              <a:t>Fazit: Multilayerperzeptron geeignet.</a:t>
            </a:r>
            <a:endParaRPr lang="de-DE" sz="2400" dirty="0" smtClean="0"/>
          </a:p>
          <a:p>
            <a:pPr marL="914400" lvl="2" indent="0">
              <a:buNone/>
            </a:pPr>
            <a:endParaRPr lang="de-DE" sz="2800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9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= Börsenkurs des DAX am Tag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pPr lvl="1"/>
                <a:r>
                  <a:rPr lang="de-DE" dirty="0" smtClean="0"/>
                  <a:t>Ein Vektor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 smtClean="0"/>
                  <a:t> mit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 smtClean="0"/>
                  <a:t>der Länge 4 als Input.</a:t>
                </a:r>
              </a:p>
              <a:p>
                <a:pPr lvl="1"/>
                <a:r>
                  <a:rPr lang="de-DE" dirty="0" smtClean="0"/>
                  <a:t>Ein Skalarwert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 smtClean="0"/>
                  <a:t> als Output.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6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19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20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15709" y="3547241"/>
            <a:ext cx="5760000" cy="12770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:r>
                  <a:rPr lang="de-DE" dirty="0" smtClean="0"/>
                  <a:t>Richtlinien zur Dimensionierung der Zwischenschicht:</a:t>
                </a:r>
              </a:p>
              <a:p>
                <a:pPr lvl="2"/>
                <a:r>
                  <a:rPr lang="de-DE" dirty="0" smtClean="0"/>
                  <a:t>Nicht zu viele Neuronen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Overfitting vermeiden.   </a:t>
                </a:r>
              </a:p>
              <a:p>
                <a:pPr lvl="2"/>
                <a:r>
                  <a:rPr lang="de-DE" dirty="0" smtClean="0"/>
                  <a:t>Nicht zu wenig Neuronen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 fehlende Generalisierungsfähigkeit.</a:t>
                </a:r>
              </a:p>
              <a:p>
                <a:pPr lvl="2"/>
                <a:r>
                  <a:rPr lang="de-DE" dirty="0" smtClean="0"/>
                  <a:t>Faustregel zur Ermittlung einer Obergrenze:</a:t>
                </a:r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𝐴𝑛𝑧𝑎h𝑙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𝑇𝑟𝑎𝑖𝑛𝑖𝑛𝑔𝑠𝑑𝑎𝑡𝑒𝑛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10∗(4+1)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=9 </m:t>
                      </m:r>
                    </m:oMath>
                  </m:oMathPara>
                </a14:m>
                <a:endParaRPr lang="de-DE" dirty="0" smtClean="0"/>
              </a:p>
              <a:p>
                <a:pPr lvl="2"/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Obergrenze für die Anzahl der Neuronen in der versteckten Schicht.</a:t>
                </a:r>
              </a:p>
              <a:p>
                <a:pPr lvl="2"/>
                <a:r>
                  <a:rPr lang="de-DE" dirty="0" smtClean="0"/>
                  <a:t>Es werden 450 Trainingsdaten und 150 Testdaten verwendet.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Inputneuronen;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Outpurneuronen.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21</a:t>
            </a:fld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9348384" y="2222205"/>
            <a:ext cx="593056" cy="3817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9941438" y="3806453"/>
            <a:ext cx="191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Bieten nur einen Anhaltspunkt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4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22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86" y="2212704"/>
            <a:ext cx="6025386" cy="39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 smtClean="0"/>
              <a:t>MSE wird gebildet und zum „trainieren“ des Netzes genutzt.</a:t>
            </a:r>
          </a:p>
          <a:p>
            <a:pPr marL="914400" lvl="2" indent="0">
              <a:buNone/>
            </a:pPr>
            <a:endParaRPr lang="de-DE" sz="1600" dirty="0" smtClean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0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Lernverfahren</a:t>
                </a:r>
              </a:p>
              <a:p>
                <a:pPr lvl="1"/>
                <a:r>
                  <a:rPr lang="de-DE" sz="2600" dirty="0" smtClean="0"/>
                  <a:t>Überwachtes Lernen</a:t>
                </a:r>
              </a:p>
              <a:p>
                <a:pPr lvl="2"/>
                <a:r>
                  <a:rPr lang="de-DE" sz="2200" dirty="0" smtClean="0"/>
                  <a:t>Eingabewerte bekannt  </a:t>
                </a:r>
              </a:p>
              <a:p>
                <a:pPr lvl="2"/>
                <a:r>
                  <a:rPr lang="de-DE" sz="2200" dirty="0" smtClean="0"/>
                  <a:t>Erwartete Ausgabewerte bekannt</a:t>
                </a:r>
              </a:p>
              <a:p>
                <a:pPr lvl="2"/>
                <a:r>
                  <a:rPr lang="de-DE" sz="2200" dirty="0" smtClean="0"/>
                  <a:t>Tatsächlicher Wert wird mit erwarteten Ausgabewert verglichen.</a:t>
                </a:r>
              </a:p>
              <a:p>
                <a:pPr lvl="2"/>
                <a:r>
                  <a:rPr lang="de-DE" sz="2200" dirty="0" smtClean="0"/>
                  <a:t>MSE wird gebildet und zum „trainieren“ des Netzes genutzt.</a:t>
                </a:r>
              </a:p>
              <a:p>
                <a:pPr lvl="2"/>
                <a:endParaRPr lang="de-DE" dirty="0"/>
              </a:p>
              <a:p>
                <a:pPr lvl="1"/>
                <a:r>
                  <a:rPr lang="de-DE" sz="2600" dirty="0" smtClean="0"/>
                  <a:t>MSE - Funktion:</a:t>
                </a:r>
              </a:p>
              <a:p>
                <a:pPr lvl="1"/>
                <a:endParaRPr lang="de-DE" dirty="0" smtClean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sz="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 Prognostizierter Kurs des KNN zum Tag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de-DE" sz="26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26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Echter Kurs zum Tag </a:t>
                </a:r>
                <a14:m>
                  <m:oMath xmlns:m="http://schemas.openxmlformats.org/officeDocument/2006/math">
                    <m:r>
                      <a:rPr lang="de-DE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marL="914400" lvl="2" indent="0">
                  <a:buNone/>
                </a:pPr>
                <a:endParaRPr lang="de-DE" sz="1600" dirty="0" smtClean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2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de-DE" sz="20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6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27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Umsetzung mit Neuroph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28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45" y="3358356"/>
            <a:ext cx="2381250" cy="12858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9989"/>
            <a:ext cx="5940379" cy="34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6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Startnetz aus der Konzeption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29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15" y="2300887"/>
            <a:ext cx="5863740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661460"/>
              </p:ext>
            </p:extLst>
          </p:nvPr>
        </p:nvGraphicFramePr>
        <p:xfrm>
          <a:off x="7382447" y="2332784"/>
          <a:ext cx="387084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19354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4-9-1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0.3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2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022215839"/>
              </p:ext>
            </p:extLst>
          </p:nvPr>
        </p:nvGraphicFramePr>
        <p:xfrm>
          <a:off x="903382" y="202020"/>
          <a:ext cx="10686105" cy="5826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Optimierungsprozess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30</a:t>
            </a:fld>
            <a:endParaRPr lang="de-DE" dirty="0"/>
          </a:p>
        </p:txBody>
      </p:sp>
      <p:sp>
        <p:nvSpPr>
          <p:cNvPr id="11" name="Geschweifte Klammer links 10"/>
          <p:cNvSpPr/>
          <p:nvPr/>
        </p:nvSpPr>
        <p:spPr>
          <a:xfrm rot="16200000">
            <a:off x="1833623" y="2882639"/>
            <a:ext cx="606056" cy="2596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Geschweifte Klammer links 11"/>
          <p:cNvSpPr/>
          <p:nvPr/>
        </p:nvSpPr>
        <p:spPr>
          <a:xfrm rot="16200000">
            <a:off x="4430526" y="2882639"/>
            <a:ext cx="606056" cy="2596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7091423" y="2882639"/>
            <a:ext cx="606056" cy="2596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9779688" y="2791275"/>
            <a:ext cx="606056" cy="27796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1580104" y="4645789"/>
            <a:ext cx="1461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4-5-1 (B)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4-9-1</a:t>
            </a:r>
            <a:r>
              <a:rPr lang="de-DE" dirty="0" smtClean="0"/>
              <a:t>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4-13-1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984498" y="4674706"/>
            <a:ext cx="147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Sigmoid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Tanh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6229545" y="4660481"/>
            <a:ext cx="2340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M-Backpropagation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R-BP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9512993" y="4674706"/>
            <a:ext cx="1137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0,7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...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0.3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0,1</a:t>
            </a:r>
          </a:p>
        </p:txBody>
      </p:sp>
      <p:sp>
        <p:nvSpPr>
          <p:cNvPr id="24" name="Eckige Klammer links/rechts 23"/>
          <p:cNvSpPr/>
          <p:nvPr/>
        </p:nvSpPr>
        <p:spPr>
          <a:xfrm>
            <a:off x="1193180" y="4567733"/>
            <a:ext cx="9721248" cy="1539698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10914427" y="4807351"/>
            <a:ext cx="1269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Jeweils 20.000 Zyklen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8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Datensätze</a:t>
            </a:r>
          </a:p>
          <a:p>
            <a:pPr lvl="1"/>
            <a:r>
              <a:rPr lang="de-DE" dirty="0" smtClean="0"/>
              <a:t>Trainingsdatensatz: 450 Daten – vom xx.xx.2013 bis zum xx.xx.2014 </a:t>
            </a:r>
          </a:p>
          <a:p>
            <a:pPr lvl="1"/>
            <a:r>
              <a:rPr lang="de-DE" dirty="0" smtClean="0"/>
              <a:t>Testdatensatz: 150 Daten –  vom xx.xx.2015 bis zum 29.10.2015</a:t>
            </a:r>
          </a:p>
          <a:p>
            <a:pPr marL="457200" lvl="1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669141" y="3809910"/>
                <a:ext cx="3297458" cy="12230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Normalisierungsformel:</a:t>
                </a:r>
              </a:p>
              <a:p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𝑁𝑜𝑟𝑚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141" y="3809910"/>
                <a:ext cx="3297458" cy="1223092"/>
              </a:xfrm>
              <a:prstGeom prst="rect">
                <a:avLst/>
              </a:prstGeom>
              <a:blipFill rotWithShape="0">
                <a:blip r:embed="rId3"/>
                <a:stretch>
                  <a:fillRect l="-1289" t="-29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2" y="3768642"/>
            <a:ext cx="5953956" cy="1381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Geschweifte Klammer rechts 10"/>
          <p:cNvSpPr/>
          <p:nvPr/>
        </p:nvSpPr>
        <p:spPr>
          <a:xfrm>
            <a:off x="6988654" y="3678865"/>
            <a:ext cx="560461" cy="1481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eschweifte Klammer rechts 11"/>
          <p:cNvSpPr/>
          <p:nvPr/>
        </p:nvSpPr>
        <p:spPr>
          <a:xfrm rot="5400000">
            <a:off x="3076045" y="3076045"/>
            <a:ext cx="588951" cy="467832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eschweifte Klammer rechts 12"/>
          <p:cNvSpPr/>
          <p:nvPr/>
        </p:nvSpPr>
        <p:spPr>
          <a:xfrm rot="5400000">
            <a:off x="5968101" y="4929683"/>
            <a:ext cx="588951" cy="1105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985638" y="584131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Inputs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834413" y="58413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1688" r="-5195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3810" r="-7143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538" r="-5128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5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Optimierung der Topologie</a:t>
                </a:r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Schritte: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32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343080"/>
              </p:ext>
            </p:extLst>
          </p:nvPr>
        </p:nvGraphicFramePr>
        <p:xfrm>
          <a:off x="1872511" y="2686689"/>
          <a:ext cx="85473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4274"/>
                <a:gridCol w="1457137"/>
                <a:gridCol w="1457137"/>
                <a:gridCol w="1359424"/>
                <a:gridCol w="135942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Topologie</a:t>
                      </a:r>
                      <a:endParaRPr lang="de-DE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</a:t>
                      </a:r>
                      <a:endParaRPr lang="de-DE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MSE-BIAS</a:t>
                      </a:r>
                      <a:endParaRPr lang="de-DE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Training</a:t>
                      </a:r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Test</a:t>
                      </a:r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Training</a:t>
                      </a:r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Test</a:t>
                      </a:r>
                      <a:endParaRPr lang="de-DE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4-3-1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4-5-1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4-9-1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4-11-1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4-13-1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1872000" y="2656800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8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33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80365"/>
              </p:ext>
            </p:extLst>
          </p:nvPr>
        </p:nvGraphicFramePr>
        <p:xfrm>
          <a:off x="1872511" y="2686689"/>
          <a:ext cx="854739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1963"/>
                <a:gridCol w="2062717"/>
                <a:gridCol w="2062717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Transferfuntion</a:t>
                      </a:r>
                      <a:endParaRPr lang="de-DE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</a:t>
                      </a:r>
                      <a:endParaRPr lang="de-DE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Training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Test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Sigmoid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Tanh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9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</a:t>
            </a:r>
            <a:r>
              <a:rPr lang="de-DE" dirty="0" smtClean="0"/>
              <a:t>Lernregel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34</a:t>
            </a:fld>
            <a:endParaRPr lang="de-DE" dirty="0"/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047076"/>
              </p:ext>
            </p:extLst>
          </p:nvPr>
        </p:nvGraphicFramePr>
        <p:xfrm>
          <a:off x="1872511" y="2686689"/>
          <a:ext cx="854739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1963"/>
                <a:gridCol w="2062717"/>
                <a:gridCol w="2062717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Lernregel</a:t>
                      </a:r>
                      <a:endParaRPr lang="de-DE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</a:t>
                      </a:r>
                      <a:endParaRPr lang="de-DE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Training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Test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Backpropagation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Momentum Backpropagation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err="1" smtClean="0"/>
                        <a:t>Resilient</a:t>
                      </a:r>
                      <a:r>
                        <a:rPr lang="de-DE" b="0" dirty="0" smtClean="0"/>
                        <a:t> Backpropagation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Dynamic Backpropagation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Rechteck 11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0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</a:t>
            </a:r>
            <a:r>
              <a:rPr lang="de-DE" dirty="0" smtClean="0"/>
              <a:t>Lernrate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35</a:t>
            </a:fld>
            <a:endParaRPr lang="de-DE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382891"/>
              </p:ext>
            </p:extLst>
          </p:nvPr>
        </p:nvGraphicFramePr>
        <p:xfrm>
          <a:off x="1872511" y="2686689"/>
          <a:ext cx="854739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1963"/>
                <a:gridCol w="2062717"/>
                <a:gridCol w="2062717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Lernrate</a:t>
                      </a:r>
                      <a:endParaRPr lang="de-DE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</a:t>
                      </a:r>
                      <a:endParaRPr lang="de-DE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Training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Test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hteck 10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4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Endgültiges Netz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36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15" y="2300887"/>
            <a:ext cx="5863740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648270"/>
              </p:ext>
            </p:extLst>
          </p:nvPr>
        </p:nvGraphicFramePr>
        <p:xfrm>
          <a:off x="7382447" y="2332784"/>
          <a:ext cx="387084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19354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4-9-1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0.7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3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37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6"/>
            </a:pPr>
            <a:r>
              <a:rPr lang="de-DE" b="1" dirty="0" smtClean="0"/>
              <a:t>Zusammenführung der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Künstliche neuronale Netze sind gutes ein Hilfsmittel zur  Prognose:</a:t>
            </a:r>
          </a:p>
          <a:p>
            <a:pPr lvl="1"/>
            <a:r>
              <a:rPr lang="de-DE" dirty="0" smtClean="0"/>
              <a:t>Therapieverläufen </a:t>
            </a:r>
            <a:r>
              <a:rPr lang="de-DE" dirty="0"/>
              <a:t>in der </a:t>
            </a:r>
            <a:r>
              <a:rPr lang="de-DE" dirty="0" smtClean="0"/>
              <a:t>Medizin</a:t>
            </a:r>
          </a:p>
          <a:p>
            <a:pPr lvl="1"/>
            <a:r>
              <a:rPr lang="de-DE" dirty="0" smtClean="0"/>
              <a:t>Arbeitslosenzahlen </a:t>
            </a:r>
            <a:r>
              <a:rPr lang="de-DE" dirty="0"/>
              <a:t>auf dem </a:t>
            </a:r>
            <a:r>
              <a:rPr lang="de-DE" dirty="0" smtClean="0"/>
              <a:t>Arbeitsmarkt</a:t>
            </a:r>
          </a:p>
          <a:p>
            <a:pPr lvl="1"/>
            <a:r>
              <a:rPr lang="de-DE" dirty="0" smtClean="0"/>
              <a:t>Börsenkursen</a:t>
            </a:r>
            <a:endParaRPr lang="de-DE" dirty="0"/>
          </a:p>
          <a:p>
            <a:pPr lvl="1"/>
            <a:endParaRPr lang="de-DE" sz="2000" dirty="0" smtClean="0"/>
          </a:p>
          <a:p>
            <a:r>
              <a:rPr lang="de-DE" dirty="0" smtClean="0"/>
              <a:t>Besonderheit:</a:t>
            </a:r>
          </a:p>
          <a:p>
            <a:pPr lvl="1"/>
            <a:r>
              <a:rPr lang="de-DE" dirty="0" smtClean="0"/>
              <a:t>Fähigkeit, nichtlineare Zusammenhänge zu erkennen.</a:t>
            </a:r>
          </a:p>
          <a:p>
            <a:pPr lvl="1"/>
            <a:r>
              <a:rPr lang="de-DE" dirty="0" smtClean="0"/>
              <a:t>Prognostiziert objektiv und vorurteilsfrei.</a:t>
            </a:r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39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7"/>
            </a:pPr>
            <a:r>
              <a:rPr lang="de-DE" b="1" dirty="0" smtClean="0"/>
              <a:t>Vorstellung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&lt;&lt;</a:t>
            </a:r>
            <a:r>
              <a:rPr lang="de-DE" dirty="0" smtClean="0"/>
              <a:t>Beide&gt;&gt;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3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43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b="1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Die Prognose von Börsenkursen ist prinzipiell möglich.</a:t>
            </a:r>
          </a:p>
          <a:p>
            <a:r>
              <a:rPr lang="de-DE" dirty="0" smtClean="0"/>
              <a:t>Basismodell arbeitet nur mit linearen Zusammenhängen.</a:t>
            </a:r>
          </a:p>
          <a:p>
            <a:pPr lvl="1"/>
            <a:r>
              <a:rPr lang="de-DE" dirty="0" smtClean="0"/>
              <a:t>Abgeschottete Welt   </a:t>
            </a:r>
          </a:p>
          <a:p>
            <a:pPr lvl="1"/>
            <a:r>
              <a:rPr lang="de-DE" dirty="0" smtClean="0"/>
              <a:t>Erweiterung durch nichtlineare Zusammenhänge möglich:</a:t>
            </a:r>
          </a:p>
          <a:p>
            <a:pPr lvl="2"/>
            <a:r>
              <a:rPr lang="de-DE" dirty="0" smtClean="0"/>
              <a:t>Leitzins</a:t>
            </a:r>
          </a:p>
          <a:p>
            <a:pPr lvl="2"/>
            <a:r>
              <a:rPr lang="de-DE" dirty="0" smtClean="0"/>
              <a:t>Weltereignisse</a:t>
            </a:r>
          </a:p>
          <a:p>
            <a:pPr lvl="2"/>
            <a:r>
              <a:rPr lang="de-DE" dirty="0" smtClean="0"/>
              <a:t>Kurse anderer Börsen</a:t>
            </a:r>
          </a:p>
          <a:p>
            <a:pPr lvl="2"/>
            <a:endParaRPr lang="de-DE" dirty="0"/>
          </a:p>
          <a:p>
            <a:r>
              <a:rPr lang="de-DE" dirty="0" smtClean="0"/>
              <a:t>Prognosen mit neuronalen Netzen sind umstritten:</a:t>
            </a:r>
          </a:p>
          <a:p>
            <a:pPr lvl="1"/>
            <a:r>
              <a:rPr lang="de-DE" dirty="0" smtClean="0"/>
              <a:t>Befürworter: nichtlineare Muster erkennen wertvoll.</a:t>
            </a:r>
          </a:p>
          <a:p>
            <a:pPr lvl="1"/>
            <a:r>
              <a:rPr lang="de-DE" dirty="0" smtClean="0"/>
              <a:t>Kritiker: KNN denkt wie ein Mensch        macht die gleichen Fehler. </a:t>
            </a:r>
          </a:p>
          <a:p>
            <a:pPr marL="914400" lvl="2" indent="0">
              <a:buNone/>
            </a:pPr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1371600" lvl="3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44</a:t>
            </a:fld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6133731" y="5582095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8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KNN als Ergänzung sinnvoll, nicht als alleiniges Prognoseintrument.</a:t>
            </a:r>
          </a:p>
          <a:p>
            <a:endParaRPr lang="de-DE" dirty="0"/>
          </a:p>
          <a:p>
            <a:r>
              <a:rPr lang="de-DE" dirty="0" smtClean="0"/>
              <a:t>Anwendungen dieser Art bereits zahlreich auf dem Markt vorhanden:</a:t>
            </a:r>
          </a:p>
          <a:p>
            <a:pPr lvl="1"/>
            <a:r>
              <a:rPr lang="de-DE" dirty="0" smtClean="0"/>
              <a:t>Neuroshell Trader</a:t>
            </a:r>
          </a:p>
          <a:p>
            <a:pPr lvl="1"/>
            <a:r>
              <a:rPr lang="de-DE" dirty="0" smtClean="0"/>
              <a:t>Altredo</a:t>
            </a:r>
          </a:p>
          <a:p>
            <a:pPr lvl="1"/>
            <a:r>
              <a:rPr lang="de-DE" dirty="0" smtClean="0"/>
              <a:t>…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7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954981"/>
            <a:ext cx="10515600" cy="1325563"/>
          </a:xfrm>
        </p:spPr>
        <p:txBody>
          <a:bodyPr/>
          <a:lstStyle/>
          <a:p>
            <a:pPr algn="ctr"/>
            <a:r>
              <a:rPr lang="de-DE" b="1" dirty="0" smtClean="0"/>
              <a:t>Fragen?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46</a:t>
            </a:fld>
            <a:endParaRPr lang="de-DE" dirty="0"/>
          </a:p>
        </p:txBody>
      </p:sp>
      <p:pic>
        <p:nvPicPr>
          <p:cNvPr id="7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Zweck der Seminararbeit:</a:t>
            </a:r>
          </a:p>
          <a:p>
            <a:pPr lvl="1"/>
            <a:r>
              <a:rPr lang="de-DE" dirty="0" smtClean="0"/>
              <a:t>Erstellung einer Anwendung  zur Prognose von Börsenkursen mittels KNN.</a:t>
            </a:r>
          </a:p>
          <a:p>
            <a:pPr lvl="2"/>
            <a:r>
              <a:rPr lang="de-DE" dirty="0" smtClean="0"/>
              <a:t>Fokus liegt auf Erlangen eines Grundverständnisses über KNN, nicht auf Präzision.</a:t>
            </a:r>
          </a:p>
          <a:p>
            <a:pPr lvl="2"/>
            <a:r>
              <a:rPr lang="de-DE" dirty="0" smtClean="0"/>
              <a:t>Präzision der Prognosen sollte jedoch auch nicht vernachlässigt werden.</a:t>
            </a:r>
          </a:p>
          <a:p>
            <a:pPr lvl="2"/>
            <a:endParaRPr lang="de-DE" dirty="0"/>
          </a:p>
          <a:p>
            <a:r>
              <a:rPr lang="de-DE" dirty="0" smtClean="0"/>
              <a:t>Die Anwendung soll in der Lage sein...</a:t>
            </a:r>
          </a:p>
          <a:p>
            <a:pPr lvl="1"/>
            <a:r>
              <a:rPr lang="de-DE" dirty="0" smtClean="0"/>
              <a:t>…den zukünftigen Kurs des DAX prognostizieren zu können.</a:t>
            </a:r>
          </a:p>
          <a:p>
            <a:pPr lvl="1"/>
            <a:r>
              <a:rPr lang="de-DE" dirty="0" smtClean="0"/>
              <a:t>…eine genaue statistische Analyse der Prognose liefern.</a:t>
            </a:r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3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de-DE" b="1" dirty="0" smtClean="0"/>
              <a:t>Konzeption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5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7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Heteroassoziative Netze	:</a:t>
            </a:r>
            <a:r>
              <a:rPr lang="de-DE" dirty="0"/>
              <a:t> </a:t>
            </a:r>
          </a:p>
          <a:p>
            <a:pPr lvl="2"/>
            <a:r>
              <a:rPr lang="de-DE" dirty="0" smtClean="0"/>
              <a:t>Bilden einen Inputvektor V</a:t>
            </a:r>
            <a:r>
              <a:rPr lang="de-DE" baseline="-25000" dirty="0" smtClean="0"/>
              <a:t>i</a:t>
            </a:r>
            <a:r>
              <a:rPr lang="de-DE" dirty="0" smtClean="0"/>
              <a:t> der Länge n auf einen Outputvektor V</a:t>
            </a:r>
            <a:r>
              <a:rPr lang="de-DE" baseline="-25000" dirty="0" smtClean="0"/>
              <a:t>o </a:t>
            </a:r>
            <a:r>
              <a:rPr lang="de-DE" dirty="0" smtClean="0"/>
              <a:t>der Länge 1 bis n ab.</a:t>
            </a:r>
          </a:p>
          <a:p>
            <a:pPr lvl="1"/>
            <a:r>
              <a:rPr lang="de-DE" dirty="0" smtClean="0"/>
              <a:t>Autoassoziative Netze: </a:t>
            </a:r>
          </a:p>
          <a:p>
            <a:pPr lvl="2"/>
            <a:r>
              <a:rPr lang="de-DE" dirty="0" smtClean="0"/>
              <a:t>Bilden einen Inputvektor </a:t>
            </a:r>
            <a:r>
              <a:rPr lang="de-DE" dirty="0"/>
              <a:t>V</a:t>
            </a:r>
            <a:r>
              <a:rPr lang="de-DE" baseline="-25000" dirty="0"/>
              <a:t>i </a:t>
            </a:r>
            <a:r>
              <a:rPr lang="de-DE" baseline="-25000" dirty="0" smtClean="0"/>
              <a:t> </a:t>
            </a:r>
            <a:r>
              <a:rPr lang="de-DE" dirty="0" smtClean="0"/>
              <a:t>der Länge n auf einen Outputvektor V</a:t>
            </a:r>
            <a:r>
              <a:rPr lang="de-DE" baseline="-25000" dirty="0" smtClean="0"/>
              <a:t>o</a:t>
            </a:r>
            <a:r>
              <a:rPr lang="de-DE" dirty="0" smtClean="0"/>
              <a:t> der gleichen Länge ab.</a:t>
            </a:r>
          </a:p>
          <a:p>
            <a:pPr lvl="2"/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8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3798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6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1545</Words>
  <Application>Microsoft Office PowerPoint</Application>
  <PresentationFormat>Breitbild</PresentationFormat>
  <Paragraphs>707</Paragraphs>
  <Slides>47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47</vt:i4>
      </vt:variant>
    </vt:vector>
  </HeadingPairs>
  <TitlesOfParts>
    <vt:vector size="52" baseType="lpstr">
      <vt:lpstr>Arial</vt:lpstr>
      <vt:lpstr>Calibri</vt:lpstr>
      <vt:lpstr>Cambria Math</vt:lpstr>
      <vt:lpstr>Wingdings</vt:lpstr>
      <vt:lpstr>Larissa</vt:lpstr>
      <vt:lpstr>Prognose von Zeitreihen mit Hilfe von künstlichen neuronalen Netzen am Beispiel von Börsenprognosen</vt:lpstr>
      <vt:lpstr>Inhaltsverzeichnis</vt:lpstr>
      <vt:lpstr>PowerPoint-Präsentation</vt:lpstr>
      <vt:lpstr>Motivation</vt:lpstr>
      <vt:lpstr>Motivation</vt:lpstr>
      <vt:lpstr>PowerPoint-Präsentation</vt:lpstr>
      <vt:lpstr>Konzeption der Anwendung</vt:lpstr>
      <vt:lpstr>PowerPoint-Präsentation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PowerPoint-Präsentation</vt:lpstr>
      <vt:lpstr>Umsetzung der Anwendung</vt:lpstr>
      <vt:lpstr>PowerPoint-Präsentation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PowerPoint-Präsentation</vt:lpstr>
      <vt:lpstr>Zusammenführung der Komponenten</vt:lpstr>
      <vt:lpstr>PowerPoint-Präsentation</vt:lpstr>
      <vt:lpstr>Vorstellung der Anwendung</vt:lpstr>
      <vt:lpstr>PowerPoint-Präsentation</vt:lpstr>
      <vt:lpstr>Analyse</vt:lpstr>
      <vt:lpstr>PowerPoint-Präsentation</vt:lpstr>
      <vt:lpstr>Fazit</vt:lpstr>
      <vt:lpstr>Fazit</vt:lpstr>
      <vt:lpstr>Fragen?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S.</dc:creator>
  <cp:lastModifiedBy>Sebastian S.</cp:lastModifiedBy>
  <cp:revision>338</cp:revision>
  <dcterms:created xsi:type="dcterms:W3CDTF">2015-11-25T20:01:57Z</dcterms:created>
  <dcterms:modified xsi:type="dcterms:W3CDTF">2015-12-06T13:55:18Z</dcterms:modified>
</cp:coreProperties>
</file>