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09" r:id="rId26"/>
    <p:sldId id="280" r:id="rId27"/>
    <p:sldId id="261" r:id="rId28"/>
    <p:sldId id="281" r:id="rId29"/>
    <p:sldId id="262" r:id="rId30"/>
    <p:sldId id="310" r:id="rId31"/>
    <p:sldId id="316" r:id="rId32"/>
    <p:sldId id="315" r:id="rId33"/>
    <p:sldId id="311" r:id="rId34"/>
    <p:sldId id="319" r:id="rId35"/>
    <p:sldId id="312" r:id="rId36"/>
    <p:sldId id="313" r:id="rId37"/>
    <p:sldId id="317" r:id="rId38"/>
    <p:sldId id="318" r:id="rId39"/>
    <p:sldId id="282" r:id="rId40"/>
    <p:sldId id="273" r:id="rId41"/>
    <p:sldId id="283" r:id="rId42"/>
    <p:sldId id="274" r:id="rId43"/>
    <p:sldId id="284" r:id="rId44"/>
    <p:sldId id="276" r:id="rId45"/>
    <p:sldId id="285" r:id="rId46"/>
    <p:sldId id="286" r:id="rId47"/>
    <p:sldId id="306" r:id="rId48"/>
    <p:sldId id="275" r:id="rId4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3774E8E0-2DF4-4179-84DA-E6E71C7651AF}">
      <dgm:prSet/>
      <dgm:spPr/>
      <dgm:t>
        <a:bodyPr/>
        <a:lstStyle/>
        <a:p>
          <a:r>
            <a:rPr lang="de-DE" dirty="0" smtClean="0"/>
            <a:t>Lernrate</a:t>
          </a:r>
          <a:endParaRPr lang="de-DE" dirty="0"/>
        </a:p>
      </dgm:t>
    </dgm:pt>
    <dgm:pt modelId="{BF8C01B4-DF4A-4053-8A8D-7FD1C7B90725}" type="parTrans" cxnId="{6CD1B7A4-BDF7-490E-A96C-335237E6C1B0}">
      <dgm:prSet/>
      <dgm:spPr/>
      <dgm:t>
        <a:bodyPr/>
        <a:lstStyle/>
        <a:p>
          <a:endParaRPr lang="de-DE"/>
        </a:p>
      </dgm:t>
    </dgm:pt>
    <dgm:pt modelId="{BEDCCCC5-42ED-40EF-9643-F32CD4090D62}" type="sibTrans" cxnId="{6CD1B7A4-BDF7-490E-A96C-335237E6C1B0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4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1FCD27-ABC6-4E50-8F05-06EADB1991A2}" type="pres">
      <dgm:prSet presAssocID="{039F296E-0505-4EB8-9540-E516B0D75917}" presName="parTxOnlySpace" presStyleCnt="0"/>
      <dgm:spPr/>
    </dgm:pt>
    <dgm:pt modelId="{2560545F-FA28-42DD-8D58-823658F4E513}" type="pres">
      <dgm:prSet presAssocID="{3774E8E0-2DF4-4179-84DA-E6E71C7651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198FC4E2-EDBB-4151-B141-7D07A369758A}" type="presOf" srcId="{3774E8E0-2DF4-4179-84DA-E6E71C7651AF}" destId="{2560545F-FA28-42DD-8D58-823658F4E513}" srcOrd="0" destOrd="0" presId="urn:microsoft.com/office/officeart/2005/8/layout/chevron1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6CD1B7A4-BDF7-490E-A96C-335237E6C1B0}" srcId="{CF5CA275-FE80-462A-8AEB-CBFBBC94D665}" destId="{3774E8E0-2DF4-4179-84DA-E6E71C7651AF}" srcOrd="3" destOrd="0" parTransId="{BF8C01B4-DF4A-4053-8A8D-7FD1C7B90725}" sibTransId="{BEDCCCC5-42ED-40EF-9643-F32CD4090D62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  <dgm:cxn modelId="{74197EB2-9B43-4E0D-AE1D-BF12868A4D84}" type="presParOf" srcId="{A281B430-CED6-47C0-9CC8-6AAEF82CFA41}" destId="{1A1FCD27-ABC6-4E50-8F05-06EADB1991A2}" srcOrd="5" destOrd="0" presId="urn:microsoft.com/office/officeart/2005/8/layout/chevron1"/>
    <dgm:cxn modelId="{9085E296-5EBB-4954-9098-9563D466F1EA}" type="presParOf" srcId="{A281B430-CED6-47C0-9CC8-6AAEF82CFA41}" destId="{2560545F-FA28-42DD-8D58-823658F4E5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4825B-3D66-406A-9713-5BB390890124}">
      <dsp:nvSpPr>
        <dsp:cNvPr id="0" name=""/>
        <dsp:cNvSpPr/>
      </dsp:nvSpPr>
      <dsp:spPr>
        <a:xfrm>
          <a:off x="2590" y="2343975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Topologie</a:t>
          </a:r>
          <a:endParaRPr lang="de-DE" sz="1900" kern="1200" dirty="0"/>
        </a:p>
      </dsp:txBody>
      <dsp:txXfrm>
        <a:off x="579681" y="2343975"/>
        <a:ext cx="1731275" cy="1154182"/>
      </dsp:txXfrm>
    </dsp:sp>
    <dsp:sp modelId="{6D6BD3B1-FDF8-44BB-99F4-33A9A894F98B}">
      <dsp:nvSpPr>
        <dsp:cNvPr id="0" name=""/>
        <dsp:cNvSpPr/>
      </dsp:nvSpPr>
      <dsp:spPr>
        <a:xfrm>
          <a:off x="2601868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Transferfunktion</a:t>
          </a:r>
          <a:endParaRPr lang="de-DE" sz="1900" kern="1200" dirty="0"/>
        </a:p>
      </dsp:txBody>
      <dsp:txXfrm>
        <a:off x="3178959" y="2336069"/>
        <a:ext cx="1731275" cy="1154182"/>
      </dsp:txXfrm>
    </dsp:sp>
    <dsp:sp modelId="{1759F37C-CE72-40A5-B310-ECFA8240AA69}">
      <dsp:nvSpPr>
        <dsp:cNvPr id="0" name=""/>
        <dsp:cNvSpPr/>
      </dsp:nvSpPr>
      <dsp:spPr>
        <a:xfrm>
          <a:off x="5198779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Lernregel</a:t>
          </a:r>
          <a:endParaRPr lang="de-DE" sz="1900" kern="1200" dirty="0"/>
        </a:p>
      </dsp:txBody>
      <dsp:txXfrm>
        <a:off x="5775870" y="2336069"/>
        <a:ext cx="1731275" cy="1154182"/>
      </dsp:txXfrm>
    </dsp:sp>
    <dsp:sp modelId="{2560545F-FA28-42DD-8D58-823658F4E513}">
      <dsp:nvSpPr>
        <dsp:cNvPr id="0" name=""/>
        <dsp:cNvSpPr/>
      </dsp:nvSpPr>
      <dsp:spPr>
        <a:xfrm>
          <a:off x="7795691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Lernrate</a:t>
          </a:r>
          <a:endParaRPr lang="de-DE" sz="1900" kern="1200" dirty="0"/>
        </a:p>
      </dsp:txBody>
      <dsp:txXfrm>
        <a:off x="8372782" y="2336069"/>
        <a:ext cx="1731275" cy="1154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06.12.2015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06.12.2015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06.12.2015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06.12.2015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&amp; Konvergenz-Theorem</a:t>
            </a:r>
          </a:p>
          <a:p>
            <a:pPr lvl="2"/>
            <a:r>
              <a:rPr lang="de-DE" dirty="0" smtClean="0"/>
              <a:t>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2"/>
                <a:r>
                  <a:rPr lang="de-DE" sz="2600" dirty="0" smtClean="0"/>
                  <a:t>…Also wenn sie durch eine Gerade geteilt werden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des DAX 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450 Trainingsdaten 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61460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0.3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022215839"/>
              </p:ext>
            </p:extLst>
          </p:nvPr>
        </p:nvGraphicFramePr>
        <p:xfrm>
          <a:off x="903382" y="202020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30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8336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4430526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70914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9779688" y="2791275"/>
            <a:ext cx="606056" cy="27796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80104" y="4645789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84498" y="467470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29545" y="4660481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512993" y="4674706"/>
            <a:ext cx="113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0,9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0.3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0,1</a:t>
            </a:r>
          </a:p>
        </p:txBody>
      </p:sp>
      <p:sp>
        <p:nvSpPr>
          <p:cNvPr id="24" name="Eckige Klammer links/rechts 23"/>
          <p:cNvSpPr/>
          <p:nvPr/>
        </p:nvSpPr>
        <p:spPr>
          <a:xfrm>
            <a:off x="800656" y="4596879"/>
            <a:ext cx="9721248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623665" y="4937479"/>
            <a:ext cx="153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450 Daten – vom xx.xx.2013 bis zum xx.xx.2014 </a:t>
            </a:r>
          </a:p>
          <a:p>
            <a:pPr lvl="1"/>
            <a:r>
              <a:rPr lang="de-DE" dirty="0" smtClean="0"/>
              <a:t>Testdatensatz: 150 Daten –  vom xx.xx.2015 bis zum 29.10.2015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289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Schritte: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32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78514"/>
              </p:ext>
            </p:extLst>
          </p:nvPr>
        </p:nvGraphicFramePr>
        <p:xfrm>
          <a:off x="1872511" y="2686689"/>
          <a:ext cx="85473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74"/>
                <a:gridCol w="1457137"/>
                <a:gridCol w="1457137"/>
                <a:gridCol w="1359424"/>
                <a:gridCol w="135942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Topologie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MSE-BIAS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0.0011562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0.002569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9.149*10^-4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0.001168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4-5-1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0.002879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9.2984976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0.001499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0,001090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0.001774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9,407*10^-4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0,001048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0.002134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9,488*10^-4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0.0024436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4-11-1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0,001022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0.001745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9,760*10^-4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0.0033215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0,001002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0.001587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9,906*10^-4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0.004067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Wahl: 4-7-1 </a:t>
            </a:r>
            <a:r>
              <a:rPr lang="de-DE" dirty="0" smtClean="0"/>
              <a:t>mit</a:t>
            </a:r>
            <a:r>
              <a:rPr lang="de-DE" dirty="0" smtClean="0"/>
              <a:t> BIAS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33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21553"/>
              </p:ext>
            </p:extLst>
          </p:nvPr>
        </p:nvGraphicFramePr>
        <p:xfrm>
          <a:off x="1872511" y="2686689"/>
          <a:ext cx="85473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74"/>
                <a:gridCol w="1457137"/>
                <a:gridCol w="1457137"/>
                <a:gridCol w="1359424"/>
                <a:gridCol w="135942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Topologie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MSE-BIAS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0.0011562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0.002569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9.449*10^-4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0.001788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4-5-1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0.002879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9.598*10^-4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0.001799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 (B)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0,001090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0.001784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9,407*10^-4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0.001781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0,001048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0.002134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9,488*10^-4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0.0024436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4-11-1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0,001022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9,760*10^-4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0.0033215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0,001002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9,906*10^-4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0.004067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4672"/>
              </p:ext>
            </p:extLst>
          </p:nvPr>
        </p:nvGraphicFramePr>
        <p:xfrm>
          <a:off x="1872511" y="2686689"/>
          <a:ext cx="85473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Transferfuntion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Sigmoid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9.406*10^-4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0.001767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Tanh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0.0103338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0.0443302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35</a:t>
            </a:fld>
            <a:endParaRPr lang="de-DE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70913"/>
              </p:ext>
            </p:extLst>
          </p:nvPr>
        </p:nvGraphicFramePr>
        <p:xfrm>
          <a:off x="1872511" y="2686689"/>
          <a:ext cx="85473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Lernregel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9.3255267266593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0.001636</a:t>
                      </a:r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Momentum 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9.1092309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0.001608</a:t>
                      </a:r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Resilient Backpropagation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8.8902113093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9.489*10^-4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36</a:t>
            </a:fld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14354"/>
              </p:ext>
            </p:extLst>
          </p:nvPr>
        </p:nvGraphicFramePr>
        <p:xfrm>
          <a:off x="1872511" y="2686689"/>
          <a:ext cx="854739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Lernrate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0.1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0.3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0.5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0.7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0.9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</a:t>
            </a:r>
            <a:r>
              <a:rPr lang="de-DE" dirty="0" smtClean="0"/>
              <a:t>Netz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37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48270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434525" y="4027057"/>
            <a:ext cx="429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Endgültiges Netz nochmals mit 200.000 Zyklen trainiert und getestet: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MSE-Training: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MSE-Test: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sind gutes ein Hilfsmittel zur 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Beide&gt;&gt;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45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47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liegt auf Erlangen eines Grundverständnisses über KNN, nicht auf Präzision.</a:t>
            </a:r>
          </a:p>
          <a:p>
            <a:pPr lvl="2"/>
            <a:r>
              <a:rPr lang="de-DE" dirty="0" smtClean="0"/>
              <a:t>Präzision der Prognosen sollte jedoch auch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des DAX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Heteroassoziative Netze	: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Bilden einen Inputvektor V</a:t>
            </a:r>
            <a:r>
              <a:rPr lang="de-DE" baseline="-25000" dirty="0" smtClean="0"/>
              <a:t>i</a:t>
            </a:r>
            <a:r>
              <a:rPr lang="de-DE" dirty="0" smtClean="0"/>
              <a:t> der Länge n auf einen Outputvektor V</a:t>
            </a:r>
            <a:r>
              <a:rPr lang="de-DE" baseline="-25000" dirty="0" smtClean="0"/>
              <a:t>o </a:t>
            </a:r>
            <a:r>
              <a:rPr lang="de-DE" dirty="0" smtClean="0"/>
              <a:t>der Länge 1 bis n ab.</a:t>
            </a:r>
          </a:p>
          <a:p>
            <a:pPr lvl="1"/>
            <a:r>
              <a:rPr lang="de-DE" dirty="0" smtClean="0"/>
              <a:t>Autoassoziative Netze: </a:t>
            </a:r>
          </a:p>
          <a:p>
            <a:pPr lvl="2"/>
            <a:r>
              <a:rPr lang="de-DE" dirty="0" smtClean="0"/>
              <a:t>Bilden einen Inputvektor </a:t>
            </a:r>
            <a:r>
              <a:rPr lang="de-DE" dirty="0"/>
              <a:t>V</a:t>
            </a:r>
            <a:r>
              <a:rPr lang="de-DE" baseline="-25000" dirty="0"/>
              <a:t>i </a:t>
            </a:r>
            <a:r>
              <a:rPr lang="de-DE" baseline="-25000" dirty="0" smtClean="0"/>
              <a:t> </a:t>
            </a:r>
            <a:r>
              <a:rPr lang="de-DE" dirty="0" smtClean="0"/>
              <a:t>der Länge n auf einen Outputvektor V</a:t>
            </a:r>
            <a:r>
              <a:rPr lang="de-DE" baseline="-25000" dirty="0" smtClean="0"/>
              <a:t>o</a:t>
            </a:r>
            <a:r>
              <a:rPr lang="de-DE" dirty="0" smtClean="0"/>
              <a:t> der gleichen Länge ab.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Microsoft Office PowerPoint</Application>
  <PresentationFormat>Breitbild</PresentationFormat>
  <Paragraphs>814</Paragraphs>
  <Slides>48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365</cp:revision>
  <dcterms:created xsi:type="dcterms:W3CDTF">2015-11-25T20:01:57Z</dcterms:created>
  <dcterms:modified xsi:type="dcterms:W3CDTF">2015-12-06T15:32:58Z</dcterms:modified>
</cp:coreProperties>
</file>