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77" r:id="rId4"/>
    <p:sldId id="258" r:id="rId5"/>
    <p:sldId id="304" r:id="rId6"/>
    <p:sldId id="278" r:id="rId7"/>
    <p:sldId id="259" r:id="rId8"/>
    <p:sldId id="279" r:id="rId9"/>
    <p:sldId id="294" r:id="rId10"/>
    <p:sldId id="297" r:id="rId11"/>
    <p:sldId id="295" r:id="rId12"/>
    <p:sldId id="298" r:id="rId13"/>
    <p:sldId id="299" r:id="rId14"/>
    <p:sldId id="300" r:id="rId15"/>
    <p:sldId id="301" r:id="rId16"/>
    <p:sldId id="303" r:id="rId17"/>
    <p:sldId id="302" r:id="rId18"/>
    <p:sldId id="296" r:id="rId19"/>
    <p:sldId id="260" r:id="rId20"/>
    <p:sldId id="287" r:id="rId21"/>
    <p:sldId id="288" r:id="rId22"/>
    <p:sldId id="290" r:id="rId23"/>
    <p:sldId id="305" r:id="rId24"/>
    <p:sldId id="292" r:id="rId25"/>
    <p:sldId id="320" r:id="rId26"/>
    <p:sldId id="309" r:id="rId27"/>
    <p:sldId id="280" r:id="rId28"/>
    <p:sldId id="261" r:id="rId29"/>
    <p:sldId id="281" r:id="rId30"/>
    <p:sldId id="262" r:id="rId31"/>
    <p:sldId id="310" r:id="rId32"/>
    <p:sldId id="316" r:id="rId33"/>
    <p:sldId id="315" r:id="rId34"/>
    <p:sldId id="311" r:id="rId35"/>
    <p:sldId id="319" r:id="rId36"/>
    <p:sldId id="312" r:id="rId37"/>
    <p:sldId id="321" r:id="rId38"/>
    <p:sldId id="313" r:id="rId39"/>
    <p:sldId id="322" r:id="rId40"/>
    <p:sldId id="317" r:id="rId41"/>
    <p:sldId id="323" r:id="rId42"/>
    <p:sldId id="318" r:id="rId43"/>
    <p:sldId id="325" r:id="rId44"/>
    <p:sldId id="324" r:id="rId45"/>
    <p:sldId id="282" r:id="rId46"/>
    <p:sldId id="273" r:id="rId47"/>
    <p:sldId id="283" r:id="rId48"/>
    <p:sldId id="274" r:id="rId49"/>
    <p:sldId id="284" r:id="rId50"/>
    <p:sldId id="276" r:id="rId51"/>
    <p:sldId id="285" r:id="rId52"/>
    <p:sldId id="286" r:id="rId53"/>
    <p:sldId id="306" r:id="rId54"/>
    <p:sldId id="275" r:id="rId5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445" autoAdjust="0"/>
  </p:normalViewPr>
  <p:slideViewPr>
    <p:cSldViewPr snapToGrid="0">
      <p:cViewPr varScale="1">
        <p:scale>
          <a:sx n="87" d="100"/>
          <a:sy n="87" d="100"/>
        </p:scale>
        <p:origin x="29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5CA275-FE80-462A-8AEB-CBFBBC94D665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3AF56E40-F3D8-4A49-9A0B-5EF54C7658FD}">
      <dgm:prSet phldrT="[Text]"/>
      <dgm:spPr/>
      <dgm:t>
        <a:bodyPr/>
        <a:lstStyle/>
        <a:p>
          <a:r>
            <a:rPr lang="de-DE" dirty="0" smtClean="0"/>
            <a:t>Topologie</a:t>
          </a:r>
          <a:endParaRPr lang="de-DE" dirty="0"/>
        </a:p>
      </dgm:t>
    </dgm:pt>
    <dgm:pt modelId="{C9232BE9-EB2C-4DF6-A966-9AD6B00D57F6}" type="parTrans" cxnId="{1F2F4A01-2DE2-4243-8762-6F23F41650FD}">
      <dgm:prSet/>
      <dgm:spPr/>
      <dgm:t>
        <a:bodyPr/>
        <a:lstStyle/>
        <a:p>
          <a:endParaRPr lang="de-DE"/>
        </a:p>
      </dgm:t>
    </dgm:pt>
    <dgm:pt modelId="{7A56F363-72EA-4FFB-BB5F-7C2043521FC3}" type="sibTrans" cxnId="{1F2F4A01-2DE2-4243-8762-6F23F41650FD}">
      <dgm:prSet/>
      <dgm:spPr/>
      <dgm:t>
        <a:bodyPr/>
        <a:lstStyle/>
        <a:p>
          <a:endParaRPr lang="de-DE"/>
        </a:p>
      </dgm:t>
    </dgm:pt>
    <dgm:pt modelId="{DD7F36FC-F40E-4253-89EF-D034576446D4}">
      <dgm:prSet phldrT="[Text]"/>
      <dgm:spPr/>
      <dgm:t>
        <a:bodyPr/>
        <a:lstStyle/>
        <a:p>
          <a:r>
            <a:rPr lang="de-DE" dirty="0" smtClean="0"/>
            <a:t>Transferfunktion</a:t>
          </a:r>
          <a:endParaRPr lang="de-DE" dirty="0"/>
        </a:p>
      </dgm:t>
    </dgm:pt>
    <dgm:pt modelId="{56AC5809-4958-4CE5-BEBA-E8A4DB16498F}" type="parTrans" cxnId="{82630183-6850-47AD-A80A-8B9F6D764D21}">
      <dgm:prSet/>
      <dgm:spPr/>
      <dgm:t>
        <a:bodyPr/>
        <a:lstStyle/>
        <a:p>
          <a:endParaRPr lang="de-DE"/>
        </a:p>
      </dgm:t>
    </dgm:pt>
    <dgm:pt modelId="{97FCE202-CEBD-4A36-896B-690460B1A5B0}" type="sibTrans" cxnId="{82630183-6850-47AD-A80A-8B9F6D764D21}">
      <dgm:prSet/>
      <dgm:spPr/>
      <dgm:t>
        <a:bodyPr/>
        <a:lstStyle/>
        <a:p>
          <a:endParaRPr lang="de-DE"/>
        </a:p>
      </dgm:t>
    </dgm:pt>
    <dgm:pt modelId="{DDB69E34-AF84-40D7-AA6F-C255B145739F}">
      <dgm:prSet phldrT="[Text]"/>
      <dgm:spPr/>
      <dgm:t>
        <a:bodyPr/>
        <a:lstStyle/>
        <a:p>
          <a:r>
            <a:rPr lang="de-DE" dirty="0" smtClean="0"/>
            <a:t>Lernregel</a:t>
          </a:r>
          <a:endParaRPr lang="de-DE" dirty="0"/>
        </a:p>
      </dgm:t>
    </dgm:pt>
    <dgm:pt modelId="{81336908-17DD-4294-B0B5-988352EC03D1}" type="parTrans" cxnId="{EDF304CC-D1DB-4EC4-B762-FC2DA12484EB}">
      <dgm:prSet/>
      <dgm:spPr/>
      <dgm:t>
        <a:bodyPr/>
        <a:lstStyle/>
        <a:p>
          <a:endParaRPr lang="de-DE"/>
        </a:p>
      </dgm:t>
    </dgm:pt>
    <dgm:pt modelId="{039F296E-0505-4EB8-9540-E516B0D75917}" type="sibTrans" cxnId="{EDF304CC-D1DB-4EC4-B762-FC2DA12484EB}">
      <dgm:prSet/>
      <dgm:spPr/>
      <dgm:t>
        <a:bodyPr/>
        <a:lstStyle/>
        <a:p>
          <a:endParaRPr lang="de-DE"/>
        </a:p>
      </dgm:t>
    </dgm:pt>
    <dgm:pt modelId="{3774E8E0-2DF4-4179-84DA-E6E71C7651AF}">
      <dgm:prSet/>
      <dgm:spPr/>
      <dgm:t>
        <a:bodyPr/>
        <a:lstStyle/>
        <a:p>
          <a:r>
            <a:rPr lang="de-DE" dirty="0" smtClean="0"/>
            <a:t>Lernrate</a:t>
          </a:r>
          <a:endParaRPr lang="de-DE" dirty="0"/>
        </a:p>
      </dgm:t>
    </dgm:pt>
    <dgm:pt modelId="{BF8C01B4-DF4A-4053-8A8D-7FD1C7B90725}" type="parTrans" cxnId="{6CD1B7A4-BDF7-490E-A96C-335237E6C1B0}">
      <dgm:prSet/>
      <dgm:spPr/>
      <dgm:t>
        <a:bodyPr/>
        <a:lstStyle/>
        <a:p>
          <a:endParaRPr lang="de-DE"/>
        </a:p>
      </dgm:t>
    </dgm:pt>
    <dgm:pt modelId="{BEDCCCC5-42ED-40EF-9643-F32CD4090D62}" type="sibTrans" cxnId="{6CD1B7A4-BDF7-490E-A96C-335237E6C1B0}">
      <dgm:prSet/>
      <dgm:spPr/>
      <dgm:t>
        <a:bodyPr/>
        <a:lstStyle/>
        <a:p>
          <a:endParaRPr lang="de-DE"/>
        </a:p>
      </dgm:t>
    </dgm:pt>
    <dgm:pt modelId="{A281B430-CED6-47C0-9CC8-6AAEF82CFA41}" type="pres">
      <dgm:prSet presAssocID="{CF5CA275-FE80-462A-8AEB-CBFBBC94D665}" presName="Name0" presStyleCnt="0">
        <dgm:presLayoutVars>
          <dgm:dir/>
          <dgm:animLvl val="lvl"/>
          <dgm:resizeHandles val="exact"/>
        </dgm:presLayoutVars>
      </dgm:prSet>
      <dgm:spPr/>
    </dgm:pt>
    <dgm:pt modelId="{53E4825B-3D66-406A-9713-5BB390890124}" type="pres">
      <dgm:prSet presAssocID="{3AF56E40-F3D8-4A49-9A0B-5EF54C7658FD}" presName="parTxOnly" presStyleLbl="node1" presStyleIdx="0" presStyleCnt="4" custLinFactNeighborX="-820" custLinFactNeighborY="6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F2C24D-CB43-4EE9-9D99-8BBFE1CBDA90}" type="pres">
      <dgm:prSet presAssocID="{7A56F363-72EA-4FFB-BB5F-7C2043521FC3}" presName="parTxOnlySpace" presStyleCnt="0"/>
      <dgm:spPr/>
    </dgm:pt>
    <dgm:pt modelId="{6D6BD3B1-FDF8-44BB-99F4-33A9A894F98B}" type="pres">
      <dgm:prSet presAssocID="{DD7F36FC-F40E-4253-89EF-D034576446D4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3A21D1-9BC4-47CB-8EA5-4FE2F53B7833}" type="pres">
      <dgm:prSet presAssocID="{97FCE202-CEBD-4A36-896B-690460B1A5B0}" presName="parTxOnlySpace" presStyleCnt="0"/>
      <dgm:spPr/>
    </dgm:pt>
    <dgm:pt modelId="{1759F37C-CE72-40A5-B310-ECFA8240AA69}" type="pres">
      <dgm:prSet presAssocID="{DDB69E34-AF84-40D7-AA6F-C255B145739F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1FCD27-ABC6-4E50-8F05-06EADB1991A2}" type="pres">
      <dgm:prSet presAssocID="{039F296E-0505-4EB8-9540-E516B0D75917}" presName="parTxOnlySpace" presStyleCnt="0"/>
      <dgm:spPr/>
    </dgm:pt>
    <dgm:pt modelId="{2560545F-FA28-42DD-8D58-823658F4E513}" type="pres">
      <dgm:prSet presAssocID="{3774E8E0-2DF4-4179-84DA-E6E71C7651A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D03F84F-EB2F-4D0C-B14C-4BAC6C14CECA}" type="presOf" srcId="{CF5CA275-FE80-462A-8AEB-CBFBBC94D665}" destId="{A281B430-CED6-47C0-9CC8-6AAEF82CFA41}" srcOrd="0" destOrd="0" presId="urn:microsoft.com/office/officeart/2005/8/layout/chevron1"/>
    <dgm:cxn modelId="{1F2F4A01-2DE2-4243-8762-6F23F41650FD}" srcId="{CF5CA275-FE80-462A-8AEB-CBFBBC94D665}" destId="{3AF56E40-F3D8-4A49-9A0B-5EF54C7658FD}" srcOrd="0" destOrd="0" parTransId="{C9232BE9-EB2C-4DF6-A966-9AD6B00D57F6}" sibTransId="{7A56F363-72EA-4FFB-BB5F-7C2043521FC3}"/>
    <dgm:cxn modelId="{EDF304CC-D1DB-4EC4-B762-FC2DA12484EB}" srcId="{CF5CA275-FE80-462A-8AEB-CBFBBC94D665}" destId="{DDB69E34-AF84-40D7-AA6F-C255B145739F}" srcOrd="2" destOrd="0" parTransId="{81336908-17DD-4294-B0B5-988352EC03D1}" sibTransId="{039F296E-0505-4EB8-9540-E516B0D75917}"/>
    <dgm:cxn modelId="{82630183-6850-47AD-A80A-8B9F6D764D21}" srcId="{CF5CA275-FE80-462A-8AEB-CBFBBC94D665}" destId="{DD7F36FC-F40E-4253-89EF-D034576446D4}" srcOrd="1" destOrd="0" parTransId="{56AC5809-4958-4CE5-BEBA-E8A4DB16498F}" sibTransId="{97FCE202-CEBD-4A36-896B-690460B1A5B0}"/>
    <dgm:cxn modelId="{E1A36DD9-A14A-4FE1-96CD-D9D4452E0243}" type="presOf" srcId="{DD7F36FC-F40E-4253-89EF-D034576446D4}" destId="{6D6BD3B1-FDF8-44BB-99F4-33A9A894F98B}" srcOrd="0" destOrd="0" presId="urn:microsoft.com/office/officeart/2005/8/layout/chevron1"/>
    <dgm:cxn modelId="{198FC4E2-EDBB-4151-B141-7D07A369758A}" type="presOf" srcId="{3774E8E0-2DF4-4179-84DA-E6E71C7651AF}" destId="{2560545F-FA28-42DD-8D58-823658F4E513}" srcOrd="0" destOrd="0" presId="urn:microsoft.com/office/officeart/2005/8/layout/chevron1"/>
    <dgm:cxn modelId="{9A0B5275-09BB-4D0D-97EF-47757802DFB0}" type="presOf" srcId="{DDB69E34-AF84-40D7-AA6F-C255B145739F}" destId="{1759F37C-CE72-40A5-B310-ECFA8240AA69}" srcOrd="0" destOrd="0" presId="urn:microsoft.com/office/officeart/2005/8/layout/chevron1"/>
    <dgm:cxn modelId="{6CD1B7A4-BDF7-490E-A96C-335237E6C1B0}" srcId="{CF5CA275-FE80-462A-8AEB-CBFBBC94D665}" destId="{3774E8E0-2DF4-4179-84DA-E6E71C7651AF}" srcOrd="3" destOrd="0" parTransId="{BF8C01B4-DF4A-4053-8A8D-7FD1C7B90725}" sibTransId="{BEDCCCC5-42ED-40EF-9643-F32CD4090D62}"/>
    <dgm:cxn modelId="{FC9F4226-26A5-4C87-8258-3805A1AF2FCD}" type="presOf" srcId="{3AF56E40-F3D8-4A49-9A0B-5EF54C7658FD}" destId="{53E4825B-3D66-406A-9713-5BB390890124}" srcOrd="0" destOrd="0" presId="urn:microsoft.com/office/officeart/2005/8/layout/chevron1"/>
    <dgm:cxn modelId="{145F1155-463C-455B-9750-106730AD5107}" type="presParOf" srcId="{A281B430-CED6-47C0-9CC8-6AAEF82CFA41}" destId="{53E4825B-3D66-406A-9713-5BB390890124}" srcOrd="0" destOrd="0" presId="urn:microsoft.com/office/officeart/2005/8/layout/chevron1"/>
    <dgm:cxn modelId="{7116C5E6-7881-4FB2-BA16-600425F5EF32}" type="presParOf" srcId="{A281B430-CED6-47C0-9CC8-6AAEF82CFA41}" destId="{26F2C24D-CB43-4EE9-9D99-8BBFE1CBDA90}" srcOrd="1" destOrd="0" presId="urn:microsoft.com/office/officeart/2005/8/layout/chevron1"/>
    <dgm:cxn modelId="{D0DEB894-BDEA-4F79-9653-E4E09E3BEBFB}" type="presParOf" srcId="{A281B430-CED6-47C0-9CC8-6AAEF82CFA41}" destId="{6D6BD3B1-FDF8-44BB-99F4-33A9A894F98B}" srcOrd="2" destOrd="0" presId="urn:microsoft.com/office/officeart/2005/8/layout/chevron1"/>
    <dgm:cxn modelId="{DC5F9341-69C6-49B9-888B-83932E858C90}" type="presParOf" srcId="{A281B430-CED6-47C0-9CC8-6AAEF82CFA41}" destId="{C13A21D1-9BC4-47CB-8EA5-4FE2F53B7833}" srcOrd="3" destOrd="0" presId="urn:microsoft.com/office/officeart/2005/8/layout/chevron1"/>
    <dgm:cxn modelId="{90E7D515-F84E-4819-9916-15838F0145A7}" type="presParOf" srcId="{A281B430-CED6-47C0-9CC8-6AAEF82CFA41}" destId="{1759F37C-CE72-40A5-B310-ECFA8240AA69}" srcOrd="4" destOrd="0" presId="urn:microsoft.com/office/officeart/2005/8/layout/chevron1"/>
    <dgm:cxn modelId="{74197EB2-9B43-4E0D-AE1D-BF12868A4D84}" type="presParOf" srcId="{A281B430-CED6-47C0-9CC8-6AAEF82CFA41}" destId="{1A1FCD27-ABC6-4E50-8F05-06EADB1991A2}" srcOrd="5" destOrd="0" presId="urn:microsoft.com/office/officeart/2005/8/layout/chevron1"/>
    <dgm:cxn modelId="{9085E296-5EBB-4954-9098-9563D466F1EA}" type="presParOf" srcId="{A281B430-CED6-47C0-9CC8-6AAEF82CFA41}" destId="{2560545F-FA28-42DD-8D58-823658F4E51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BD12-1583-495B-85C5-BFC7DD39358E}" type="datetimeFigureOut">
              <a:rPr lang="de-DE" smtClean="0"/>
              <a:pPr/>
              <a:t>11.12.2015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A52FC-885B-48D0-94A7-F9F16D60E36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21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716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629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629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790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790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656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656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08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7894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87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 Tafel</a:t>
            </a:r>
            <a:r>
              <a:rPr lang="de-DE" baseline="0" dirty="0" smtClean="0"/>
              <a:t> Beweis führen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542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Testdaten zur Generalisierungsfähigkeit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859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40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450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726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954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097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346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514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0944-69D9-40E2-805F-52E6DDFC3E05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52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271B-4DF3-4799-BDC9-4973FE68CB18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39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38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CA38-DE03-43E0-AAE8-40DE9D126515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894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0321-36FA-45A6-9663-BC38008A0E9B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39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77CD-8025-4CCE-8E91-02984A062E73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998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40FE-C567-4560-9D45-46486DBA67D5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77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89CE-C1E2-4395-A707-33A40D5C0A6A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079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F2F-E5B7-4AEF-A728-DCB9E7CE66D1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074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31E4-1EA5-4909-922A-9F42F675C505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367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582302" y="6353327"/>
            <a:ext cx="999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034DA2"/>
                </a:solidFill>
              </a:defRPr>
            </a:lvl1pPr>
          </a:lstStyle>
          <a:p>
            <a:fld id="{19652882-9BC8-4FD3-AB94-9F037815DBC2}" type="datetime1">
              <a:rPr lang="de-DE" smtClean="0"/>
              <a:pPr/>
              <a:t>11.12.2015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29541" y="6353327"/>
            <a:ext cx="51883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034DA2"/>
                </a:solidFill>
              </a:defRPr>
            </a:lvl1pPr>
          </a:lstStyle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45800" y="6356350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34DA2"/>
                </a:solidFill>
              </a:defRPr>
            </a:lvl1pPr>
          </a:lstStyle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2" y="6268293"/>
            <a:ext cx="2253343" cy="43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6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Prognose von Zeitreihen mit Hilfe von künstlichen neuronalen Netzen am Beispiel von Börsenprognosen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65622" y="3602038"/>
            <a:ext cx="6334897" cy="1655762"/>
          </a:xfrm>
        </p:spPr>
        <p:txBody>
          <a:bodyPr anchor="ctr"/>
          <a:lstStyle/>
          <a:p>
            <a:r>
              <a:rPr lang="de-DE" dirty="0" smtClean="0"/>
              <a:t>Vortrag zur Seminararbeit </a:t>
            </a:r>
            <a:endParaRPr lang="de-DE" dirty="0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8641491" y="5184000"/>
            <a:ext cx="8238" cy="158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8649729" y="5117414"/>
            <a:ext cx="3295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Fach: 	Softcomputing</a:t>
            </a:r>
          </a:p>
          <a:p>
            <a:r>
              <a:rPr lang="de-DE" sz="1600" dirty="0" smtClean="0"/>
              <a:t>Dozent: 	Prof. Dr. Reinhard Eck</a:t>
            </a:r>
          </a:p>
          <a:p>
            <a:endParaRPr lang="de-DE" sz="1600" dirty="0" smtClean="0"/>
          </a:p>
          <a:p>
            <a:r>
              <a:rPr lang="de-DE" sz="1600" dirty="0" smtClean="0"/>
              <a:t>Vorgelegt von: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Sebastian Schötteler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Benedikt Hofrichter</a:t>
            </a:r>
          </a:p>
        </p:txBody>
      </p:sp>
    </p:spTree>
    <p:extLst>
      <p:ext uri="{BB962C8B-B14F-4D97-AF65-F5344CB8AC3E}">
        <p14:creationId xmlns:p14="http://schemas.microsoft.com/office/powerpoint/2010/main" val="3260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2433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Wir bilden einen Eingabevektor auf einen skalaren Wert ab.</a:t>
            </a:r>
            <a:endParaRPr lang="de-DE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9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78340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2413591" y="4032000"/>
            <a:ext cx="4068000" cy="1836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89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Definition &amp; Theorem zur weiteren Bestimmung des Netztyps</a:t>
            </a:r>
          </a:p>
          <a:p>
            <a:pPr lvl="2"/>
            <a:r>
              <a:rPr lang="de-DE" dirty="0" smtClean="0"/>
              <a:t>Definition der linearen Separierbarkeit &amp; Konvergenz-Theorem</a:t>
            </a:r>
          </a:p>
          <a:p>
            <a:pPr lvl="2"/>
            <a:r>
              <a:rPr lang="de-DE" dirty="0" smtClean="0"/>
              <a:t>Theorem von Kolmogorov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10</a:t>
            </a:fld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71179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2413591" y="4032000"/>
            <a:ext cx="4068000" cy="1836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1751037" y="4565279"/>
            <a:ext cx="437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?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152416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de-DE" sz="3000" dirty="0" smtClean="0"/>
                  <a:t>Netztyp</a:t>
                </a:r>
              </a:p>
              <a:p>
                <a:pPr lvl="1"/>
                <a:r>
                  <a:rPr lang="de-DE" sz="2600" dirty="0" smtClean="0"/>
                  <a:t>Definition der linearen Separierbarkeit:</a:t>
                </a: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r>
                  <a:rPr lang="de-DE" dirty="0" smtClean="0"/>
                  <a:t>Zwei Teilmengen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⊆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de-DE" dirty="0" smtClean="0"/>
                  <a:t> heißen genau dann linear separierbar, wenn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dirty="0" smtClean="0"/>
                  <a:t> reelle Zahlen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smtClean="0"/>
                  <a:t>existieren, sodass für alle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de-DE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dirty="0" smtClean="0"/>
                  <a:t> die Ungleichungen</a:t>
                </a:r>
              </a:p>
              <a:p>
                <a:pPr marL="457200" lvl="1" indent="0">
                  <a:buNone/>
                </a:pPr>
                <a:endParaRPr lang="de-DE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&lt;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r>
                  <a:rPr lang="de-DE" sz="2600" dirty="0" smtClean="0"/>
                  <a:t>2 Klassen sind linear separierbar, wenn ihre konvexen Hüllen disjunkt sind.</a:t>
                </a:r>
              </a:p>
              <a:p>
                <a:pPr lvl="1"/>
                <a:r>
                  <a:rPr lang="de-DE" sz="2600" dirty="0" smtClean="0"/>
                  <a:t>2 Klassen sind  linear separierbar, wenn sie durch eine Gerade geteilt werden    können. 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  <a:blipFill rotWithShape="1">
                <a:blip r:embed="rId2"/>
                <a:stretch>
                  <a:fillRect l="-1043" t="-3782" r="-2029" b="-12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0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Einschichtige neuronale Netze können nur linear separierbare Funktionen klassifizieren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35" y="3215837"/>
            <a:ext cx="2228571" cy="212381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39" y="2766828"/>
            <a:ext cx="6350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4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Kontradiktionsbeweis der eingeschränkten Fähigkeit von einschichtigen neuronalen Netzen beim XOR-Problem nach Minski / Papert:</a:t>
            </a:r>
          </a:p>
          <a:p>
            <a:pPr marL="457200" lvl="1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567" y="3127527"/>
            <a:ext cx="2114845" cy="3048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3942907" y="3058907"/>
                <a:ext cx="7410893" cy="3831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latin typeface="Cambria Math" panose="02040503050406030204" pitchFamily="18" charset="0"/>
                  </a:rPr>
                  <a:t>Gegeben: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𝐼𝑑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𝑎𝑐𝑡</m:t>
                      </m:r>
                    </m:oMath>
                  </m:oMathPara>
                </a14:m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a)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+0∗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</m:t>
                    </m:r>
                    <m:r>
                      <m:rPr>
                        <m:nor/>
                      </m:rPr>
                      <a:rPr lang="de-DE" b="0" i="0" smtClean="0"/>
                      <m:t>  </m:t>
                    </m:r>
                    <m:r>
                      <m:rPr>
                        <m:nor/>
                      </m:rPr>
                      <a:rPr lang="de-DE" b="0" i="0" smtClean="0"/>
                      <m:t>Inputvektor</m:t>
                    </m:r>
                    <m:r>
                      <m:rPr>
                        <m:nor/>
                      </m:rPr>
                      <a:rPr lang="de-DE" b="0" i="0" smtClean="0"/>
                      <m:t> (0,0) </m:t>
                    </m:r>
                    <m:r>
                      <m:rPr>
                        <m:nor/>
                      </m:rPr>
                      <a:rPr lang="de-DE" b="0" i="0" smtClean="0"/>
                      <m:t>liefert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m:rPr>
                        <m:nor/>
                      </m:rPr>
                      <a:rPr lang="de-DE" b="0" i="0" smtClean="0"/>
                      <m:t>den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m:rPr>
                        <m:nor/>
                      </m:rPr>
                      <a:rPr lang="de-DE" b="0" i="0" smtClean="0"/>
                      <m:t>Output</m:t>
                    </m:r>
                    <m:r>
                      <m:rPr>
                        <m:nor/>
                      </m:rPr>
                      <a:rPr lang="de-DE" b="0" i="0" smtClean="0"/>
                      <m:t> 0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r>
                  <a:rPr lang="de-DE" dirty="0" smtClean="0"/>
                  <a:t>b)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(0,1)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1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r>
                  <a:rPr lang="de-DE" dirty="0" smtClean="0"/>
                  <a:t>c)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(1,0)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1.</m:t>
                    </m:r>
                  </m:oMath>
                </a14:m>
                <a:endParaRPr lang="de-DE" dirty="0" smtClean="0"/>
              </a:p>
              <a:p>
                <a:r>
                  <a:rPr lang="de-DE" dirty="0" smtClean="0"/>
                  <a:t>d)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(1,1)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0.</m:t>
                    </m:r>
                  </m:oMath>
                </a14:m>
                <a:endParaRPr lang="de-DE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Widerspruch: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de-DE"/>
                      <m:t>Ø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&lt;</m:t>
                        </m:r>
                        <m:r>
                          <m:rPr>
                            <m:nor/>
                          </m:rPr>
                          <a:rPr lang="de-DE"/>
                          <m:t>Ø</m:t>
                        </m:r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Beweis auf andere nicht linear separierbare Funktionen anwendbar.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907" y="3058907"/>
                <a:ext cx="7410893" cy="3831818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740" t="-1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feil nach rechts 6"/>
          <p:cNvSpPr/>
          <p:nvPr/>
        </p:nvSpPr>
        <p:spPr>
          <a:xfrm>
            <a:off x="3623412" y="6071192"/>
            <a:ext cx="310635" cy="126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33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</p:spPr>
            <p:txBody>
              <a:bodyPr>
                <a:noAutofit/>
              </a:bodyPr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/>
                  <a:t>Ein einstufiges </a:t>
                </a:r>
                <a:r>
                  <a:rPr lang="de-DE" dirty="0" smtClean="0"/>
                  <a:t>neuronales Netz </a:t>
                </a:r>
                <a:r>
                  <a:rPr lang="de-DE" dirty="0"/>
                  <a:t>kann nur linear separierbare </a:t>
                </a:r>
                <a:r>
                  <a:rPr lang="de-DE" dirty="0" smtClean="0"/>
                  <a:t>Mengen klassifizieren.</a:t>
                </a:r>
              </a:p>
              <a:p>
                <a:pPr lvl="1"/>
                <a:endParaRPr lang="de-DE" dirty="0" smtClean="0"/>
              </a:p>
              <a:p>
                <a:pPr lvl="1"/>
                <a:r>
                  <a:rPr lang="de-DE" dirty="0" smtClean="0"/>
                  <a:t>Konvergenz –Theorem:</a:t>
                </a:r>
              </a:p>
              <a:p>
                <a:pPr marL="457200" lvl="1" indent="0">
                  <a:buNone/>
                </a:pPr>
                <a:r>
                  <a:rPr lang="de-DE" i="1" dirty="0" smtClean="0"/>
                  <a:t>   „Der </a:t>
                </a:r>
                <a:r>
                  <a:rPr lang="de-DE" i="1" dirty="0"/>
                  <a:t>Lernalgorithmus des Perzeptrons konvergiert in endlicher Zeit, d.h. </a:t>
                </a:r>
                <a:br>
                  <a:rPr lang="de-DE" i="1" dirty="0"/>
                </a:br>
                <a:r>
                  <a:rPr lang="de-DE" i="1" dirty="0" smtClean="0"/>
                  <a:t>   das </a:t>
                </a:r>
                <a:r>
                  <a:rPr lang="de-DE" i="1" dirty="0"/>
                  <a:t>Perzeptron kann in endlicher Zeit alles lernen, was es repräsentieren </a:t>
                </a:r>
                <a:r>
                  <a:rPr lang="de-DE" i="1" dirty="0" smtClean="0"/>
                  <a:t>                         </a:t>
                </a:r>
                <a:endParaRPr lang="de-DE" dirty="0" smtClean="0"/>
              </a:p>
              <a:p>
                <a:pPr marL="457200" lvl="1" indent="0">
                  <a:buNone/>
                </a:pPr>
                <a:r>
                  <a:rPr lang="de-DE" dirty="0" smtClean="0"/>
                  <a:t>   kann.“</a:t>
                </a:r>
              </a:p>
              <a:p>
                <a:pPr marL="457200" lvl="1" indent="0">
                  <a:buNone/>
                </a:pPr>
                <a:endParaRPr lang="de-DE" dirty="0" smtClean="0"/>
              </a:p>
              <a:p>
                <a:pPr marL="457200" lvl="1" indent="0">
                  <a:buNone/>
                </a:pPr>
                <a:r>
                  <a:rPr lang="de-DE" dirty="0"/>
                  <a:t> </a:t>
                </a:r>
                <a:r>
                  <a:rPr lang="de-DE" dirty="0" smtClean="0"/>
                  <a:t>  Perzeptron konvergiert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de-DE" dirty="0" smtClean="0"/>
                  <a:t> Funktion linear separabel</a:t>
                </a:r>
              </a:p>
              <a:p>
                <a:pPr marL="457200" lvl="1" indent="0">
                  <a:buNone/>
                </a:pPr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  <a:blipFill rotWithShape="0">
                <a:blip r:embed="rId2" cstate="print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556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 smtClean="0"/>
                  <a:t>Test auf linearer Separierbarkeit:</a:t>
                </a:r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r>
                  <a:rPr lang="de-DE" dirty="0" smtClean="0"/>
                  <a:t>Perzeptron konvergiert nicht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Börsenkurs nicht linear separabel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einlagige neuronale Netze nicht zur Prognose des Börsenkurses geeignet. </a:t>
                </a: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  <a:blipFill rotWithShape="0">
                <a:blip r:embed="rId2" cstate="print"/>
                <a:stretch>
                  <a:fillRect l="-1043" t="-2241" r="-290" b="-29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26" y="2667959"/>
            <a:ext cx="3276190" cy="2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8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Ist </a:t>
            </a:r>
            <a:r>
              <a:rPr lang="de-DE" dirty="0"/>
              <a:t>ein Multylayerperzeptron zur Vorhersage von Börsenprognosen geeignet?</a:t>
            </a:r>
          </a:p>
          <a:p>
            <a:pPr lvl="2"/>
            <a:r>
              <a:rPr lang="de-DE" dirty="0"/>
              <a:t>Theorem von Komolgorov</a:t>
            </a:r>
          </a:p>
          <a:p>
            <a:pPr marL="0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16</a:t>
            </a:fld>
            <a:endParaRPr lang="de-DE" dirty="0"/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60886"/>
              </p:ext>
            </p:extLst>
          </p:nvPr>
        </p:nvGraphicFramePr>
        <p:xfrm>
          <a:off x="838200" y="2546981"/>
          <a:ext cx="4035973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5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Rechteck 19"/>
          <p:cNvSpPr/>
          <p:nvPr/>
        </p:nvSpPr>
        <p:spPr>
          <a:xfrm>
            <a:off x="838200" y="4026578"/>
            <a:ext cx="4035973" cy="396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5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Ist ein Multilayerperzeptron zur Vorhersage von Börsenprognosen geeignet?</a:t>
            </a:r>
          </a:p>
          <a:p>
            <a:pPr lvl="2"/>
            <a:r>
              <a:rPr lang="de-DE" dirty="0" smtClean="0"/>
              <a:t>Theorem von Komolgorov:</a:t>
            </a:r>
          </a:p>
          <a:p>
            <a:pPr marL="457200" lvl="1" indent="0">
              <a:buNone/>
            </a:pPr>
            <a:r>
              <a:rPr lang="de-DE" sz="2400" dirty="0" smtClean="0"/>
              <a:t>	</a:t>
            </a:r>
            <a:r>
              <a:rPr lang="de-DE" sz="2000" dirty="0" smtClean="0"/>
              <a:t>    „Mit Hilfe eines dreischichtigen neuronalen Netzes lassen sich Funktionen</a:t>
            </a:r>
          </a:p>
          <a:p>
            <a:pPr marL="457200" lvl="1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            beliebig genau approximieren.“</a:t>
            </a:r>
            <a:endParaRPr lang="de-DE" sz="2800" dirty="0" smtClean="0"/>
          </a:p>
          <a:p>
            <a:pPr lvl="2"/>
            <a:r>
              <a:rPr lang="de-DE" dirty="0" smtClean="0"/>
              <a:t>Ein Multilayerperzeptron ist also ein universeller Approximator.</a:t>
            </a:r>
            <a:endParaRPr lang="de-DE" dirty="0"/>
          </a:p>
          <a:p>
            <a:pPr marL="914400" lvl="2" indent="0">
              <a:buNone/>
            </a:pPr>
            <a:endParaRPr lang="de-DE" sz="2800" dirty="0" smtClean="0"/>
          </a:p>
          <a:p>
            <a:r>
              <a:rPr lang="de-DE" dirty="0" smtClean="0"/>
              <a:t>Fazit: Multilayerperzeptron geeignet.</a:t>
            </a:r>
            <a:endParaRPr lang="de-DE" sz="2400" dirty="0" smtClean="0"/>
          </a:p>
          <a:p>
            <a:pPr marL="914400" lvl="2" indent="0">
              <a:buNone/>
            </a:pPr>
            <a:endParaRPr lang="de-DE" sz="2800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99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Topologie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= Börsenkurs </a:t>
                </a:r>
                <a:r>
                  <a:rPr lang="de-DE" dirty="0"/>
                  <a:t> </a:t>
                </a:r>
                <a:r>
                  <a:rPr lang="de-DE" dirty="0" smtClean="0"/>
                  <a:t>am Tag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pPr lvl="1"/>
                <a:r>
                  <a:rPr lang="de-DE" dirty="0" smtClean="0"/>
                  <a:t>Ein Vektor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r>
                  <a:rPr lang="de-DE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de-DE" dirty="0" smtClean="0"/>
                  <a:t>,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dirty="0" smtClean="0"/>
                  <a:t>,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DE" dirty="0" smtClean="0"/>
                  <a:t>der Länge 4 als Input.</a:t>
                </a:r>
              </a:p>
              <a:p>
                <a:pPr lvl="1"/>
                <a:r>
                  <a:rPr lang="de-DE" dirty="0" smtClean="0"/>
                  <a:t>Ein Skalarwert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dirty="0" smtClean="0"/>
                  <a:t> als Output.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068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96748" y="2212704"/>
            <a:ext cx="6021121" cy="396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20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96748" y="2212704"/>
            <a:ext cx="6021121" cy="396426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3515709" y="3547241"/>
            <a:ext cx="5760000" cy="12770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Topologie</a:t>
                </a:r>
              </a:p>
              <a:p>
                <a:pPr lvl="1"/>
                <a:r>
                  <a:rPr lang="de-DE" dirty="0" smtClean="0"/>
                  <a:t>Richtlinien zur Dimensionierung der Zwischenschicht:</a:t>
                </a:r>
              </a:p>
              <a:p>
                <a:pPr lvl="2"/>
                <a:r>
                  <a:rPr lang="de-DE" dirty="0" smtClean="0"/>
                  <a:t>Nicht zu viele Neuronen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Overfitting vermeiden.   </a:t>
                </a:r>
              </a:p>
              <a:p>
                <a:pPr lvl="2"/>
                <a:r>
                  <a:rPr lang="de-DE" dirty="0" smtClean="0"/>
                  <a:t>Nicht zu wenig Neuronen 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 fehlende Generalisierungsfähigkeit.</a:t>
                </a:r>
              </a:p>
              <a:p>
                <a:pPr lvl="2"/>
                <a:r>
                  <a:rPr lang="de-DE" dirty="0" smtClean="0"/>
                  <a:t>Faustregel zur Ermittlung einer Obergrenze:</a:t>
                </a:r>
              </a:p>
              <a:p>
                <a:pPr marL="914400" lvl="2" indent="0">
                  <a:buNone/>
                </a:pPr>
                <a:endParaRPr lang="de-DE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𝐴𝑛𝑧𝑎h𝑙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𝑇𝑟𝑎𝑖𝑛𝑖𝑛𝑔𝑠𝑑𝑎𝑡𝑒𝑛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10∗(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700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10∗(4+1)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450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=9 </m:t>
                      </m:r>
                    </m:oMath>
                  </m:oMathPara>
                </a14:m>
                <a:endParaRPr lang="de-DE" dirty="0" smtClean="0"/>
              </a:p>
              <a:p>
                <a:pPr lvl="2"/>
                <a:endParaRPr lang="de-DE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>
                    <a:solidFill>
                      <a:srgbClr val="FF0000"/>
                    </a:solidFill>
                  </a:rPr>
                  <a:t> Obergrenze für die Anzahl der Neuronen in der versteckten Schicht.</a:t>
                </a:r>
              </a:p>
              <a:p>
                <a:pPr lvl="2"/>
                <a:r>
                  <a:rPr lang="de-DE" dirty="0" smtClean="0"/>
                  <a:t>Es werden </a:t>
                </a:r>
                <a:r>
                  <a:rPr lang="de-DE" dirty="0" smtClean="0">
                    <a:solidFill>
                      <a:srgbClr val="FF0000"/>
                    </a:solidFill>
                  </a:rPr>
                  <a:t>450 Trainingsdaten </a:t>
                </a:r>
                <a:r>
                  <a:rPr lang="de-DE" dirty="0" smtClean="0"/>
                  <a:t>und 150 Testdaten verwendet.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Anzahl Inputneuronen;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Anzahl Outpurneuronen.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Geschweifte Klammer rechts 6"/>
          <p:cNvSpPr/>
          <p:nvPr/>
        </p:nvSpPr>
        <p:spPr>
          <a:xfrm>
            <a:off x="9348384" y="2222205"/>
            <a:ext cx="593056" cy="3817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9941438" y="3806453"/>
            <a:ext cx="191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Bieten nur einen Anhaltspunkt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741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86" y="2212704"/>
            <a:ext cx="6025386" cy="396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89423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de-DE" sz="4000" dirty="0" smtClean="0"/>
              <a:t>Lernverfahren</a:t>
            </a:r>
          </a:p>
          <a:p>
            <a:pPr lvl="1"/>
            <a:r>
              <a:rPr lang="de-DE" sz="3400" dirty="0" smtClean="0"/>
              <a:t>Überwachtes Lernen</a:t>
            </a:r>
          </a:p>
          <a:p>
            <a:pPr lvl="2"/>
            <a:r>
              <a:rPr lang="de-DE" sz="2800" dirty="0" smtClean="0"/>
              <a:t>Eingabewerte bekannt</a:t>
            </a:r>
          </a:p>
          <a:p>
            <a:pPr lvl="2"/>
            <a:r>
              <a:rPr lang="de-DE" sz="2800" dirty="0" smtClean="0"/>
              <a:t>Erwartete Ausgabewerte bekannt</a:t>
            </a:r>
          </a:p>
          <a:p>
            <a:pPr lvl="2"/>
            <a:r>
              <a:rPr lang="de-DE" sz="2800" dirty="0" smtClean="0"/>
              <a:t>Tatsächlicher Wert wird mit erwarteten Ausgabewert verglichen.</a:t>
            </a:r>
          </a:p>
          <a:p>
            <a:pPr lvl="2"/>
            <a:r>
              <a:rPr lang="de-DE" sz="2800" dirty="0" smtClean="0"/>
              <a:t>MSE wird gebildet und zum „trainieren“ des Netzes genutzt.</a:t>
            </a:r>
          </a:p>
          <a:p>
            <a:pPr marL="914400" lvl="2" indent="0">
              <a:buNone/>
            </a:pPr>
            <a:endParaRPr lang="de-DE" sz="1600" dirty="0" smtClean="0"/>
          </a:p>
          <a:p>
            <a:pPr lvl="1"/>
            <a:r>
              <a:rPr lang="de-DE" sz="3400" dirty="0" smtClean="0"/>
              <a:t>Bestärkendes Lernen</a:t>
            </a:r>
          </a:p>
          <a:p>
            <a:pPr lvl="2"/>
            <a:r>
              <a:rPr lang="de-DE" sz="3200" dirty="0" smtClean="0"/>
              <a:t>Ähnlich wie überwachtes Lernen. </a:t>
            </a:r>
            <a:endParaRPr lang="de-DE" sz="3000" dirty="0" smtClean="0"/>
          </a:p>
          <a:p>
            <a:pPr lvl="2"/>
            <a:r>
              <a:rPr lang="de-DE" sz="2800" dirty="0" smtClean="0"/>
              <a:t>Anwendbar, wenn keine Ausgabewerte zur Verfügung stehen.</a:t>
            </a:r>
          </a:p>
          <a:p>
            <a:pPr lvl="2"/>
            <a:r>
              <a:rPr lang="de-DE" sz="2800" dirty="0" smtClean="0"/>
              <a:t>Netz erhält nur Information ob richtig oder falsch und muss damit trainiert werden.</a:t>
            </a:r>
          </a:p>
          <a:p>
            <a:pPr lvl="2"/>
            <a:endParaRPr lang="de-DE" sz="1400" dirty="0" smtClean="0"/>
          </a:p>
          <a:p>
            <a:pPr lvl="1"/>
            <a:r>
              <a:rPr lang="de-DE" sz="3400" dirty="0" smtClean="0"/>
              <a:t>Nicht überwachtes Lernen</a:t>
            </a:r>
          </a:p>
          <a:p>
            <a:pPr lvl="2"/>
            <a:r>
              <a:rPr lang="de-DE" sz="2800" dirty="0" smtClean="0"/>
              <a:t>Sehr nah am biologischen Vorbild. </a:t>
            </a:r>
          </a:p>
          <a:p>
            <a:pPr lvl="2"/>
            <a:r>
              <a:rPr lang="de-DE" sz="2800" dirty="0" smtClean="0"/>
              <a:t>Das Neuronale Netz verändert sich entsprechend den Eingabemustern von selbst.</a:t>
            </a:r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0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89423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de-DE" sz="4000" dirty="0" smtClean="0"/>
              <a:t>Lernverfahren</a:t>
            </a:r>
          </a:p>
          <a:p>
            <a:pPr lvl="1"/>
            <a:r>
              <a:rPr lang="de-DE" sz="3400" dirty="0" smtClean="0"/>
              <a:t>Überwachtes Lernen</a:t>
            </a:r>
          </a:p>
          <a:p>
            <a:pPr lvl="2"/>
            <a:r>
              <a:rPr lang="de-DE" sz="2800" dirty="0" smtClean="0"/>
              <a:t>Eingabewerte bekannt</a:t>
            </a:r>
          </a:p>
          <a:p>
            <a:pPr lvl="2"/>
            <a:r>
              <a:rPr lang="de-DE" sz="2800" dirty="0" smtClean="0"/>
              <a:t>Erwartete Ausgabewerte bekannt</a:t>
            </a:r>
          </a:p>
          <a:p>
            <a:pPr lvl="2"/>
            <a:r>
              <a:rPr lang="de-DE" sz="2800" dirty="0" smtClean="0"/>
              <a:t>Tatsächlicher Wert wird mit erwarteten Ausgabewert verglichen.</a:t>
            </a:r>
          </a:p>
          <a:p>
            <a:pPr lvl="2"/>
            <a:r>
              <a:rPr lang="de-DE" sz="2800" dirty="0" smtClean="0"/>
              <a:t>MSE wird gebildet und zum „trainieren“ des Netzes genutzt.</a:t>
            </a:r>
          </a:p>
          <a:p>
            <a:pPr marL="914400" lvl="2" indent="0">
              <a:buNone/>
            </a:pPr>
            <a:endParaRPr lang="de-DE" sz="1600" dirty="0" smtClean="0"/>
          </a:p>
          <a:p>
            <a:pPr lvl="1"/>
            <a:r>
              <a:rPr lang="de-DE" sz="3400" dirty="0" smtClean="0"/>
              <a:t>Bestärkendes Lernen</a:t>
            </a:r>
          </a:p>
          <a:p>
            <a:pPr lvl="2"/>
            <a:r>
              <a:rPr lang="de-DE" sz="3200" dirty="0" smtClean="0"/>
              <a:t>Ähnlich wie überwachtes Lernen. </a:t>
            </a:r>
            <a:endParaRPr lang="de-DE" sz="3000" dirty="0" smtClean="0"/>
          </a:p>
          <a:p>
            <a:pPr lvl="2"/>
            <a:r>
              <a:rPr lang="de-DE" sz="2800" dirty="0" smtClean="0"/>
              <a:t>Anwendbar, wenn keine Ausgabewerte zur Verfügung stehen.</a:t>
            </a:r>
          </a:p>
          <a:p>
            <a:pPr lvl="2"/>
            <a:r>
              <a:rPr lang="de-DE" sz="2800" dirty="0" smtClean="0"/>
              <a:t>Netz erhält nur Information ob richtig oder falsch und muss damit trainiert werden.</a:t>
            </a:r>
          </a:p>
          <a:p>
            <a:pPr lvl="2"/>
            <a:endParaRPr lang="de-DE" sz="1400" dirty="0" smtClean="0"/>
          </a:p>
          <a:p>
            <a:pPr lvl="1"/>
            <a:r>
              <a:rPr lang="de-DE" sz="3400" dirty="0" smtClean="0"/>
              <a:t>Nicht überwachtes Lernen</a:t>
            </a:r>
          </a:p>
          <a:p>
            <a:pPr lvl="2"/>
            <a:r>
              <a:rPr lang="de-DE" sz="2800" dirty="0" smtClean="0"/>
              <a:t>Sehr nah am biologischen Vorbild. </a:t>
            </a:r>
          </a:p>
          <a:p>
            <a:pPr lvl="2"/>
            <a:r>
              <a:rPr lang="de-DE" sz="2800" dirty="0" smtClean="0"/>
              <a:t>Das Neuronale Netz verändert sich entsprechend den Eingabemustern von selbst.</a:t>
            </a:r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60439" y="1710813"/>
            <a:ext cx="10530348" cy="2079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19050">
                <a:solidFill>
                  <a:schemeClr val="bg2">
                    <a:lumMod val="75000"/>
                  </a:schemeClr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7415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de-DE" sz="3000" dirty="0" smtClean="0"/>
                  <a:t>Lernverfahren</a:t>
                </a:r>
              </a:p>
              <a:p>
                <a:pPr lvl="1"/>
                <a:r>
                  <a:rPr lang="de-DE" sz="2600" dirty="0" smtClean="0"/>
                  <a:t>Überwachtes Lernen</a:t>
                </a:r>
              </a:p>
              <a:p>
                <a:pPr lvl="2"/>
                <a:r>
                  <a:rPr lang="de-DE" sz="2200" dirty="0" smtClean="0"/>
                  <a:t>Eingabewerte bekannt  </a:t>
                </a:r>
              </a:p>
              <a:p>
                <a:pPr lvl="2"/>
                <a:r>
                  <a:rPr lang="de-DE" sz="2200" dirty="0" smtClean="0"/>
                  <a:t>Erwartete Ausgabewerte bekannt</a:t>
                </a:r>
              </a:p>
              <a:p>
                <a:pPr lvl="2"/>
                <a:r>
                  <a:rPr lang="de-DE" sz="2200" dirty="0" smtClean="0"/>
                  <a:t>Tatsächlicher Wert wird mit erwarteten Ausgabewert verglichen.</a:t>
                </a:r>
              </a:p>
              <a:p>
                <a:pPr lvl="2"/>
                <a:r>
                  <a:rPr lang="de-DE" sz="2200" u="sng" dirty="0" smtClean="0"/>
                  <a:t>MSE wird gebildet und zum „trainieren“ des Netzes genutzt.</a:t>
                </a:r>
              </a:p>
              <a:p>
                <a:pPr lvl="2"/>
                <a:endParaRPr lang="de-DE" dirty="0"/>
              </a:p>
              <a:p>
                <a:pPr lvl="1"/>
                <a:r>
                  <a:rPr lang="de-DE" sz="2600" dirty="0" smtClean="0"/>
                  <a:t>MSE - Funktion:</a:t>
                </a:r>
              </a:p>
              <a:p>
                <a:pPr lvl="1"/>
                <a:endParaRPr lang="de-DE" dirty="0" smtClean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sz="6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DE" sz="2600" dirty="0" smtClean="0"/>
                  <a:t> Prognostizierter Kurs des KNN zum Tag </a:t>
                </a:r>
                <a14:m>
                  <m:oMath xmlns:m="http://schemas.openxmlformats.org/officeDocument/2006/math"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6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sup>
                        <m:r>
                          <a:rPr lang="de-DE" sz="26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sz="2600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DE" sz="2600" dirty="0" smtClean="0"/>
                  <a:t>Echter Kurs zum Tag </a:t>
                </a:r>
                <a14:m>
                  <m:oMath xmlns:m="http://schemas.openxmlformats.org/officeDocument/2006/math">
                    <m:r>
                      <a:rPr lang="de-DE" sz="2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6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600" dirty="0" smtClean="0"/>
                  <a:t>.</a:t>
                </a:r>
              </a:p>
              <a:p>
                <a:pPr marL="914400" lvl="2" indent="0">
                  <a:buNone/>
                </a:pPr>
                <a:endParaRPr lang="de-DE" sz="1600" dirty="0" smtClean="0"/>
              </a:p>
              <a:p>
                <a:pPr marL="914400" lvl="2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  <a:blipFill rotWithShape="1">
                <a:blip r:embed="rId2"/>
                <a:stretch>
                  <a:fillRect l="-1043" t="-37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25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399930" y="4279609"/>
                <a:ext cx="3729995" cy="875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((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de-DE" sz="200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930" y="4279609"/>
                <a:ext cx="3729995" cy="875111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2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06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6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Umsetzung mit Neuroph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29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245" y="3358356"/>
            <a:ext cx="2381250" cy="12858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9989"/>
            <a:ext cx="5940379" cy="340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1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Startnetz aus der Konzeption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30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15" y="2300887"/>
            <a:ext cx="5863740" cy="3857908"/>
          </a:xfrm>
          <a:prstGeom prst="rect">
            <a:avLst/>
          </a:prstGeom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911051"/>
              </p:ext>
            </p:extLst>
          </p:nvPr>
        </p:nvGraphicFramePr>
        <p:xfrm>
          <a:off x="7382447" y="2332784"/>
          <a:ext cx="387084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19354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4-9-1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Backpropagation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Lernrate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0,3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2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022215839"/>
              </p:ext>
            </p:extLst>
          </p:nvPr>
        </p:nvGraphicFramePr>
        <p:xfrm>
          <a:off x="903382" y="202020"/>
          <a:ext cx="10686105" cy="5826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Optimierungsprozess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11" name="Geschweifte Klammer links 10"/>
          <p:cNvSpPr/>
          <p:nvPr/>
        </p:nvSpPr>
        <p:spPr>
          <a:xfrm rot="16200000">
            <a:off x="1833623" y="2882639"/>
            <a:ext cx="606056" cy="259690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Geschweifte Klammer links 11"/>
          <p:cNvSpPr/>
          <p:nvPr/>
        </p:nvSpPr>
        <p:spPr>
          <a:xfrm rot="16200000">
            <a:off x="4430526" y="2882639"/>
            <a:ext cx="606056" cy="259690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links 13"/>
          <p:cNvSpPr/>
          <p:nvPr/>
        </p:nvSpPr>
        <p:spPr>
          <a:xfrm rot="16200000">
            <a:off x="7091423" y="2882639"/>
            <a:ext cx="606056" cy="259690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eschweifte Klammer links 14"/>
          <p:cNvSpPr/>
          <p:nvPr/>
        </p:nvSpPr>
        <p:spPr>
          <a:xfrm rot="16200000">
            <a:off x="9779688" y="2791275"/>
            <a:ext cx="606056" cy="277962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1580104" y="4645789"/>
            <a:ext cx="14616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4-5-1 (B)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4-9-1</a:t>
            </a:r>
            <a:r>
              <a:rPr lang="de-DE" dirty="0" smtClean="0"/>
              <a:t> (B)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4-13-1 (B)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…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984498" y="4674706"/>
            <a:ext cx="147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Sigmoid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Tanh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6229545" y="4660481"/>
            <a:ext cx="2340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Backpropagation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M-Backpropagation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R-BP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9512993" y="4674706"/>
            <a:ext cx="11376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0,9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...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0,3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0,1</a:t>
            </a:r>
          </a:p>
        </p:txBody>
      </p:sp>
      <p:sp>
        <p:nvSpPr>
          <p:cNvPr id="24" name="Eckige Klammer links/rechts 23"/>
          <p:cNvSpPr/>
          <p:nvPr/>
        </p:nvSpPr>
        <p:spPr>
          <a:xfrm>
            <a:off x="800656" y="4596879"/>
            <a:ext cx="9721248" cy="1539698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10623665" y="4937479"/>
            <a:ext cx="1533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Jeweils: </a:t>
            </a:r>
          </a:p>
          <a:p>
            <a:pPr algn="ctr"/>
            <a:r>
              <a:rPr lang="de-DE" dirty="0" smtClean="0"/>
              <a:t>5 mal mit je</a:t>
            </a:r>
          </a:p>
          <a:p>
            <a:pPr algn="ctr"/>
            <a:r>
              <a:rPr lang="de-DE" dirty="0"/>
              <a:t>1</a:t>
            </a:r>
            <a:r>
              <a:rPr lang="de-DE" dirty="0" smtClean="0"/>
              <a:t>0.000 Zyklen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81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Datensätze</a:t>
            </a:r>
          </a:p>
          <a:p>
            <a:pPr lvl="1"/>
            <a:r>
              <a:rPr lang="de-DE" dirty="0" smtClean="0"/>
              <a:t>Trainingsdatensatz: 600 Daten</a:t>
            </a:r>
          </a:p>
          <a:p>
            <a:pPr lvl="1"/>
            <a:r>
              <a:rPr lang="de-DE" dirty="0" smtClean="0"/>
              <a:t>Testdatensatz: 200 Daten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669141" y="3809910"/>
                <a:ext cx="3297458" cy="122309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latin typeface="Cambria Math" panose="02040503050406030204" pitchFamily="18" charset="0"/>
                  </a:rPr>
                  <a:t>Normalisierungsformel:</a:t>
                </a:r>
              </a:p>
              <a:p>
                <a:endParaRPr lang="de-DE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𝑁𝑜𝑟𝑚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141" y="3809910"/>
                <a:ext cx="3297458" cy="1223092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1289" t="-29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82" y="3768642"/>
            <a:ext cx="5953956" cy="13813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Geschweifte Klammer rechts 10"/>
          <p:cNvSpPr/>
          <p:nvPr/>
        </p:nvSpPr>
        <p:spPr>
          <a:xfrm>
            <a:off x="6988654" y="3678865"/>
            <a:ext cx="560461" cy="14817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eschweifte Klammer rechts 11"/>
          <p:cNvSpPr/>
          <p:nvPr/>
        </p:nvSpPr>
        <p:spPr>
          <a:xfrm rot="5400000">
            <a:off x="3076045" y="3076045"/>
            <a:ext cx="588951" cy="467832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eschweifte Klammer rechts 12"/>
          <p:cNvSpPr/>
          <p:nvPr/>
        </p:nvSpPr>
        <p:spPr>
          <a:xfrm rot="5400000">
            <a:off x="5968101" y="4929683"/>
            <a:ext cx="588951" cy="11057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2985638" y="584131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Inputs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834413" y="584131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Output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1361752" y="3424174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752" y="3424174"/>
                <a:ext cx="473784" cy="276999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11538" r="-5128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511854" y="3424173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854" y="3424173"/>
                <a:ext cx="473784" cy="276999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11538" r="-5128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600152" y="3457908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52" y="3457908"/>
                <a:ext cx="473784" cy="276999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11688" r="-5195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766458" y="3403461"/>
                <a:ext cx="2541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458" y="3403461"/>
                <a:ext cx="254172" cy="276999"/>
              </a:xfrm>
              <a:prstGeom prst="rect">
                <a:avLst/>
              </a:prstGeom>
              <a:blipFill rotWithShape="0">
                <a:blip r:embed="rId8" cstate="print"/>
                <a:stretch>
                  <a:fillRect l="-23810" r="-7143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6025683" y="3420303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683" y="3420303"/>
                <a:ext cx="473784" cy="276999"/>
              </a:xfrm>
              <a:prstGeom prst="rect">
                <a:avLst/>
              </a:prstGeom>
              <a:blipFill rotWithShape="0">
                <a:blip r:embed="rId9" cstate="print"/>
                <a:stretch>
                  <a:fillRect l="-11538" r="-5128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5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Optimierung der Topologie</a:t>
                </a:r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pPr lvl="1"/>
                <a:endParaRPr lang="de-DE" dirty="0" smtClean="0"/>
              </a:p>
              <a:p>
                <a:pPr lvl="1"/>
                <a:r>
                  <a:rPr lang="de-DE" dirty="0" smtClean="0"/>
                  <a:t>Schritte: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de-DE" dirty="0" smtClean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043" t="-2241" b="-26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3749218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0,0011562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9,449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598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07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760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906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3749218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0,0011562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206557" r="-10089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306557" r="-10089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406557" r="-10089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506557" r="-10089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606557" r="-10089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706557" r="-10089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Rechteck 7"/>
          <p:cNvSpPr/>
          <p:nvPr/>
        </p:nvSpPr>
        <p:spPr>
          <a:xfrm>
            <a:off x="1872000" y="2671548"/>
            <a:ext cx="8532000" cy="772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8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Topologie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2590401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0,0011562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9,449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598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07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760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906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2590401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0,0011562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206557" r="-10089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306557" r="-10089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406557" r="-10089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506557" r="-10089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606557" r="-10089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706557" r="-10089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Rechteck 7"/>
          <p:cNvSpPr/>
          <p:nvPr/>
        </p:nvSpPr>
        <p:spPr>
          <a:xfrm>
            <a:off x="1872000" y="2656800"/>
            <a:ext cx="8532000" cy="772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77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Transferfunktion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35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031769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031769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819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echteck 8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99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Transferfunktion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36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739740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739740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819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echteck 8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3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14993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Optimierung der Lernregel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8952253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325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9,1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Backpropagation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8,89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8952253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6557" r="-1008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30655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</a:t>
                          </a:r>
                          <a:r>
                            <a:rPr lang="de-DE" b="0" dirty="0" smtClean="0"/>
                            <a:t>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Backpropagation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406557" r="-1008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14159" t="-406557" r="-59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echteck 11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0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14993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Optimierung der Lernregel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249267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325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9,1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Backpropagation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8,89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249267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6557" r="-1008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30655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</a:t>
                          </a:r>
                          <a:r>
                            <a:rPr lang="de-DE" b="0" dirty="0" smtClean="0"/>
                            <a:t>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Backpropagation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406557" r="-1008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14159" t="-406557" r="-59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echteck 11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71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Künstliche neuronale Netze als Hilfsmittel zur Prognose:</a:t>
            </a:r>
          </a:p>
          <a:p>
            <a:pPr lvl="1"/>
            <a:r>
              <a:rPr lang="de-DE" dirty="0" smtClean="0"/>
              <a:t>Therapieverläufen </a:t>
            </a:r>
            <a:r>
              <a:rPr lang="de-DE" dirty="0"/>
              <a:t>in der </a:t>
            </a:r>
            <a:r>
              <a:rPr lang="de-DE" dirty="0" smtClean="0"/>
              <a:t>Medizin</a:t>
            </a:r>
          </a:p>
          <a:p>
            <a:pPr lvl="1"/>
            <a:r>
              <a:rPr lang="de-DE" dirty="0" smtClean="0"/>
              <a:t>Arbeitslosenzahlen </a:t>
            </a:r>
            <a:r>
              <a:rPr lang="de-DE" dirty="0"/>
              <a:t>auf dem </a:t>
            </a:r>
            <a:r>
              <a:rPr lang="de-DE" dirty="0" smtClean="0"/>
              <a:t>Arbeitsmarkt</a:t>
            </a:r>
          </a:p>
          <a:p>
            <a:pPr lvl="1"/>
            <a:r>
              <a:rPr lang="de-DE" dirty="0" smtClean="0"/>
              <a:t>Börsenkursen</a:t>
            </a:r>
            <a:endParaRPr lang="de-DE" dirty="0"/>
          </a:p>
          <a:p>
            <a:pPr lvl="1"/>
            <a:endParaRPr lang="de-DE" sz="2000" dirty="0" smtClean="0"/>
          </a:p>
          <a:p>
            <a:r>
              <a:rPr lang="de-DE" dirty="0" smtClean="0"/>
              <a:t>Besonderheit:</a:t>
            </a:r>
          </a:p>
          <a:p>
            <a:pPr lvl="1"/>
            <a:r>
              <a:rPr lang="de-DE" dirty="0" smtClean="0"/>
              <a:t>Fähigkeit, nichtlineare Zusammenhänge zu erkennen.</a:t>
            </a:r>
          </a:p>
          <a:p>
            <a:pPr lvl="1"/>
            <a:r>
              <a:rPr lang="de-DE" dirty="0" smtClean="0"/>
              <a:t>Prognostiziert objektiv und vorurteilsfrei.</a:t>
            </a:r>
          </a:p>
          <a:p>
            <a:pPr marL="0" indent="0">
              <a:buNone/>
            </a:pPr>
            <a:endParaRPr lang="de-DE" dirty="0" smtClean="0"/>
          </a:p>
          <a:p>
            <a:pPr lvl="1"/>
            <a:endParaRPr lang="de-DE" sz="2000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07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Lernrate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1226377"/>
                  </p:ext>
                </p:extLst>
              </p:nvPr>
            </p:nvGraphicFramePr>
            <p:xfrm>
              <a:off x="1872511" y="2686689"/>
              <a:ext cx="8547397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Lernrate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0,1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0,001118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0,001425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0,3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850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668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0,5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640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8,252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0,7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8,04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8,823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0,9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545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8,503</m:t>
                                  </m:r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oMath>
                          </a14:m>
                          <a:r>
                            <a:rPr lang="de-DE" dirty="0" smtClean="0"/>
                            <a:t> 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1226377"/>
                  </p:ext>
                </p:extLst>
              </p:nvPr>
            </p:nvGraphicFramePr>
            <p:xfrm>
              <a:off x="1872511" y="2686689"/>
              <a:ext cx="8547397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Lernrate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0,1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0,001118</a:t>
                          </a:r>
                          <a:endParaRPr lang="de-DE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0,001425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0,3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5089" t="-308197" r="-10088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4159" t="-308197" r="-590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0,5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5089" t="-408197" r="-1008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4159" t="-408197" r="-590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0,7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5089" t="-50819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4159" t="-508197" r="-590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0,9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5089" t="-608197" r="-1008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4159" t="-608197" r="-59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Rechteck 10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4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Lernrate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2661413"/>
                  </p:ext>
                </p:extLst>
              </p:nvPr>
            </p:nvGraphicFramePr>
            <p:xfrm>
              <a:off x="1872511" y="2686689"/>
              <a:ext cx="8547397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Lernrate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0,1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0,001118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0,001425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0,3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850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668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0,5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640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8,252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0,7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8,04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8,823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0,9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545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8,503</m:t>
                                  </m:r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oMath>
                          </a14:m>
                          <a:r>
                            <a:rPr lang="de-DE" dirty="0" smtClean="0"/>
                            <a:t> 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2661413"/>
                  </p:ext>
                </p:extLst>
              </p:nvPr>
            </p:nvGraphicFramePr>
            <p:xfrm>
              <a:off x="1872511" y="2686689"/>
              <a:ext cx="8547397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Lernrate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0,1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0,001118</a:t>
                          </a:r>
                          <a:endParaRPr lang="de-DE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0,001425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0,3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5089" t="-308197" r="-10088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4159" t="-308197" r="-590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0,5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5089" t="-408197" r="-1008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4159" t="-408197" r="-590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0,7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5089" t="-50819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4159" t="-508197" r="-590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0,9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5089" t="-608197" r="-1008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4159" t="-608197" r="-59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Rechteck 10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eschweifte Klammer rechts 6"/>
          <p:cNvSpPr/>
          <p:nvPr/>
        </p:nvSpPr>
        <p:spPr>
          <a:xfrm>
            <a:off x="10520030" y="3806455"/>
            <a:ext cx="208221" cy="106325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0828373" y="4142785"/>
            <a:ext cx="122215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Fein: 0,475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297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Endgültiges Netz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algn="r"/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41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1" y="2300887"/>
            <a:ext cx="5817808" cy="3857908"/>
          </a:xfrm>
          <a:prstGeom prst="rect">
            <a:avLst/>
          </a:prstGeom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988649"/>
              </p:ext>
            </p:extLst>
          </p:nvPr>
        </p:nvGraphicFramePr>
        <p:xfrm>
          <a:off x="7382447" y="2332784"/>
          <a:ext cx="402628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2090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4-7-1</a:t>
                      </a:r>
                      <a:r>
                        <a:rPr lang="de-DE" baseline="0" dirty="0" smtClean="0"/>
                        <a:t> mit BIAS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R-Backpropagation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Lernrate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0,475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434525" y="4027057"/>
                <a:ext cx="42955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Endgültiges Netz nochmals mit 200.000 Zyklen trainiert und getestet: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MSE-Training: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8,252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de-DE" dirty="0" smtClean="0"/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MSE-Test: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8,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820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525" y="4027057"/>
                <a:ext cx="4295554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278" t="-3046" b="-71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34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07477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Analog – Nikkei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algn="r"/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42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1" y="2300887"/>
            <a:ext cx="5817808" cy="3857908"/>
          </a:xfrm>
          <a:prstGeom prst="rect">
            <a:avLst/>
          </a:prstGeom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670066"/>
              </p:ext>
            </p:extLst>
          </p:nvPr>
        </p:nvGraphicFramePr>
        <p:xfrm>
          <a:off x="7382447" y="2332784"/>
          <a:ext cx="402628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2090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4-7-1</a:t>
                      </a:r>
                      <a:r>
                        <a:rPr lang="de-DE" baseline="0" dirty="0" smtClean="0"/>
                        <a:t> mit BIAS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R-Backpropagation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Lernrate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Andere</a:t>
                      </a:r>
                      <a:r>
                        <a:rPr lang="de-DE" baseline="0" dirty="0" smtClean="0">
                          <a:solidFill>
                            <a:srgbClr val="FF0000"/>
                          </a:solidFill>
                        </a:rPr>
                        <a:t> Lernrate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7434525" y="4027057"/>
            <a:ext cx="42955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Endgültiges Netz nochmals mit 200.000 Zyklen trainiert und getestet: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MSE-Training</a:t>
            </a:r>
            <a:r>
              <a:rPr lang="de-DE" dirty="0" smtClean="0"/>
              <a:t>:</a:t>
            </a:r>
            <a:endParaRPr lang="de-DE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MSE-Test</a:t>
            </a:r>
            <a:r>
              <a:rPr lang="de-DE" dirty="0" smtClean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951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Analog – Dow Jones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algn="r"/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43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1" y="2300887"/>
            <a:ext cx="5817808" cy="3857908"/>
          </a:xfrm>
          <a:prstGeom prst="rect">
            <a:avLst/>
          </a:prstGeom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441531"/>
              </p:ext>
            </p:extLst>
          </p:nvPr>
        </p:nvGraphicFramePr>
        <p:xfrm>
          <a:off x="7382447" y="2332784"/>
          <a:ext cx="402628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2090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4-7-1</a:t>
                      </a:r>
                      <a:r>
                        <a:rPr lang="de-DE" baseline="0" dirty="0" smtClean="0"/>
                        <a:t> mit BIAS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R-Backpropagation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Lernrate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Andere</a:t>
                      </a:r>
                      <a:r>
                        <a:rPr lang="de-DE" baseline="0" dirty="0" smtClean="0">
                          <a:solidFill>
                            <a:srgbClr val="FF0000"/>
                          </a:solidFill>
                        </a:rPr>
                        <a:t> Lernrate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7434525" y="4027057"/>
            <a:ext cx="4295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Endgültiges Netz nochmals mit 200.000 Zyklen trainiert und getestet: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MSE-Training</a:t>
            </a:r>
            <a:r>
              <a:rPr lang="de-DE" dirty="0" smtClean="0"/>
              <a:t>:</a:t>
            </a:r>
            <a:endParaRPr lang="de-DE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MSE-Test</a:t>
            </a:r>
            <a:r>
              <a:rPr lang="de-DE" dirty="0" smtClean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112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6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6"/>
            </a:pPr>
            <a:r>
              <a:rPr lang="de-DE" b="1" dirty="0" smtClean="0"/>
              <a:t>Zusammenführung der 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3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1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7"/>
            </a:pPr>
            <a:r>
              <a:rPr lang="de-DE" b="1" dirty="0" smtClean="0"/>
              <a:t>Vorstellung der Anwendung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1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3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Zweck der Seminararbeit:</a:t>
            </a:r>
          </a:p>
          <a:p>
            <a:pPr lvl="1"/>
            <a:r>
              <a:rPr lang="de-DE" dirty="0" smtClean="0"/>
              <a:t>Erstellung einer Anwendung  zur Prognose von Börsenkursen mittels KNN.</a:t>
            </a:r>
          </a:p>
          <a:p>
            <a:pPr lvl="2"/>
            <a:r>
              <a:rPr lang="de-DE" dirty="0" smtClean="0"/>
              <a:t>Fokus : Erlangen eines Grundverständnisses über Prognosen mittels KNN.</a:t>
            </a:r>
          </a:p>
          <a:p>
            <a:pPr lvl="2"/>
            <a:r>
              <a:rPr lang="de-DE" dirty="0" smtClean="0"/>
              <a:t>Präzision der Prognosen sollte jedoch nicht vernachlässigt werden.</a:t>
            </a:r>
          </a:p>
          <a:p>
            <a:pPr lvl="2"/>
            <a:endParaRPr lang="de-DE" dirty="0"/>
          </a:p>
          <a:p>
            <a:r>
              <a:rPr lang="de-DE" dirty="0" smtClean="0"/>
              <a:t>Die Anwendung soll in der Lage sein...</a:t>
            </a:r>
          </a:p>
          <a:p>
            <a:pPr lvl="1"/>
            <a:r>
              <a:rPr lang="de-DE" dirty="0" smtClean="0"/>
              <a:t>…den zukünftigen Kurs verschiedener Börsen prognostizieren zu können.</a:t>
            </a:r>
          </a:p>
          <a:p>
            <a:pPr lvl="1"/>
            <a:r>
              <a:rPr lang="de-DE" dirty="0" smtClean="0"/>
              <a:t>…eine genaue statistische Analyse der Prognose liefern.</a:t>
            </a:r>
          </a:p>
          <a:p>
            <a:pPr lvl="1"/>
            <a:endParaRPr lang="de-DE" sz="2000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23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&lt;&lt;</a:t>
            </a:r>
            <a:r>
              <a:rPr lang="de-DE" dirty="0" smtClean="0"/>
              <a:t>Beide&gt;&gt;</a:t>
            </a:r>
          </a:p>
          <a:p>
            <a:r>
              <a:rPr lang="de-DE" dirty="0" smtClean="0"/>
              <a:t>Jeden Kurs einzeln</a:t>
            </a:r>
          </a:p>
          <a:p>
            <a:r>
              <a:rPr lang="de-DE" dirty="0" smtClean="0"/>
              <a:t>Analysierter Zeitraum</a:t>
            </a:r>
          </a:p>
          <a:p>
            <a:pPr lvl="1"/>
            <a:r>
              <a:rPr lang="de-DE" dirty="0" smtClean="0"/>
              <a:t>Graph =&gt; Alle vom Dashboard</a:t>
            </a:r>
          </a:p>
          <a:p>
            <a:r>
              <a:rPr lang="de-DE" dirty="0" smtClean="0"/>
              <a:t>MSE,…</a:t>
            </a:r>
          </a:p>
          <a:p>
            <a:r>
              <a:rPr lang="de-DE" dirty="0" smtClean="0"/>
              <a:t>Zu gering gut zu hoch</a:t>
            </a:r>
          </a:p>
          <a:p>
            <a:r>
              <a:rPr lang="de-DE" dirty="0" smtClean="0"/>
              <a:t>Gute Prognosen wenn stabil</a:t>
            </a:r>
          </a:p>
          <a:p>
            <a:r>
              <a:rPr lang="de-DE" dirty="0" smtClean="0"/>
              <a:t>Jedoch noch nicht genau genug für Praxis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3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50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b="1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Die Prognose von Börsenkursen ist prinzipiell möglich.</a:t>
            </a:r>
          </a:p>
          <a:p>
            <a:r>
              <a:rPr lang="de-DE" dirty="0" smtClean="0"/>
              <a:t>Basismodell arbeitet nur mit linearen Zusammenhängen.</a:t>
            </a:r>
          </a:p>
          <a:p>
            <a:pPr lvl="1"/>
            <a:r>
              <a:rPr lang="de-DE" dirty="0" smtClean="0"/>
              <a:t>Abgeschottete Welt   </a:t>
            </a:r>
          </a:p>
          <a:p>
            <a:pPr lvl="1"/>
            <a:r>
              <a:rPr lang="de-DE" dirty="0" smtClean="0"/>
              <a:t>Erweiterung durch nichtlineare Zusammenhänge möglich:</a:t>
            </a:r>
          </a:p>
          <a:p>
            <a:pPr lvl="2"/>
            <a:r>
              <a:rPr lang="de-DE" dirty="0" smtClean="0"/>
              <a:t>Leitzins</a:t>
            </a:r>
          </a:p>
          <a:p>
            <a:pPr lvl="2"/>
            <a:r>
              <a:rPr lang="de-DE" dirty="0" smtClean="0"/>
              <a:t>Weltereignisse</a:t>
            </a:r>
          </a:p>
          <a:p>
            <a:pPr lvl="2"/>
            <a:r>
              <a:rPr lang="de-DE" dirty="0" smtClean="0"/>
              <a:t>Kurse anderer Börsen</a:t>
            </a:r>
          </a:p>
          <a:p>
            <a:pPr lvl="2"/>
            <a:endParaRPr lang="de-DE" dirty="0"/>
          </a:p>
          <a:p>
            <a:r>
              <a:rPr lang="de-DE" dirty="0" smtClean="0"/>
              <a:t>Prognosen mit neuronalen Netzen sind umstritten:</a:t>
            </a:r>
          </a:p>
          <a:p>
            <a:pPr lvl="1"/>
            <a:r>
              <a:rPr lang="de-DE" dirty="0" smtClean="0"/>
              <a:t>Befürworter: nichtlineare Muster erkennen wertvoll.</a:t>
            </a:r>
          </a:p>
          <a:p>
            <a:pPr lvl="1"/>
            <a:r>
              <a:rPr lang="de-DE" dirty="0" smtClean="0"/>
              <a:t>Kritiker: KNN denkt wie ein Mensch        macht die gleichen Fehler. </a:t>
            </a:r>
          </a:p>
          <a:p>
            <a:pPr marL="914400" lvl="2" indent="0">
              <a:buNone/>
            </a:pPr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marL="1371600" lvl="3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51</a:t>
            </a:fld>
            <a:endParaRPr lang="de-DE" dirty="0"/>
          </a:p>
        </p:txBody>
      </p:sp>
      <p:sp>
        <p:nvSpPr>
          <p:cNvPr id="8" name="Pfeil nach rechts 7"/>
          <p:cNvSpPr/>
          <p:nvPr/>
        </p:nvSpPr>
        <p:spPr>
          <a:xfrm>
            <a:off x="6133731" y="5582095"/>
            <a:ext cx="310635" cy="126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8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KNN als Ergänzung sinnvoll, nicht als alleiniges Prognoseintrument.</a:t>
            </a:r>
          </a:p>
          <a:p>
            <a:endParaRPr lang="de-DE" dirty="0"/>
          </a:p>
          <a:p>
            <a:r>
              <a:rPr lang="de-DE" dirty="0" smtClean="0"/>
              <a:t>Anwendungen dieser Art bereits zahlreich auf dem Markt vorhanden:</a:t>
            </a:r>
          </a:p>
          <a:p>
            <a:pPr lvl="1"/>
            <a:r>
              <a:rPr lang="de-DE" dirty="0" smtClean="0"/>
              <a:t>Neuroshell Trader</a:t>
            </a:r>
          </a:p>
          <a:p>
            <a:pPr lvl="1"/>
            <a:r>
              <a:rPr lang="de-DE" dirty="0" smtClean="0"/>
              <a:t>Altredo</a:t>
            </a:r>
          </a:p>
          <a:p>
            <a:pPr lvl="1"/>
            <a:r>
              <a:rPr lang="de-DE" dirty="0" smtClean="0"/>
              <a:t>…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74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954981"/>
            <a:ext cx="10515600" cy="1325563"/>
          </a:xfrm>
        </p:spPr>
        <p:txBody>
          <a:bodyPr/>
          <a:lstStyle/>
          <a:p>
            <a:pPr algn="ctr"/>
            <a:r>
              <a:rPr lang="de-DE" b="1" dirty="0" smtClean="0"/>
              <a:t>Fragen?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53</a:t>
            </a:fld>
            <a:endParaRPr lang="de-DE" dirty="0"/>
          </a:p>
        </p:txBody>
      </p:sp>
      <p:pic>
        <p:nvPicPr>
          <p:cNvPr id="7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de-DE" b="1" dirty="0" smtClean="0"/>
              <a:t>Konzeption der Anwendung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56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02433" cy="4351338"/>
              </a:xfrm>
            </p:spPr>
            <p:txBody>
              <a:bodyPr/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 smtClean="0"/>
                  <a:t>Heteroassoziative Netze	:</a:t>
                </a:r>
                <a:r>
                  <a:rPr lang="de-DE" dirty="0"/>
                  <a:t> </a:t>
                </a:r>
                <a:endParaRPr lang="de-DE" dirty="0" smtClean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de-DE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1,…,</m:t>
                        </m:r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de-DE" b="0" i="1" smtClean="0">
                        <a:latin typeface="Cambria Math"/>
                        <a:ea typeface="Cambria Math"/>
                      </a:rPr>
                      <m:t>→</m:t>
                    </m:r>
                    <m:acc>
                      <m:accPr>
                        <m:chr m:val="⃗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e>
                    </m:acc>
                    <m:r>
                      <a:rPr lang="de-DE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1,…,</m:t>
                        </m:r>
                        <m:r>
                          <a:rPr lang="de-DE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;</m:t>
                    </m:r>
                    <m:r>
                      <a:rPr lang="de-DE" b="0" i="1" smtClean="0">
                        <a:latin typeface="Cambria Math"/>
                      </a:rPr>
                      <m:t>𝑘</m:t>
                    </m:r>
                    <m:r>
                      <a:rPr lang="de-DE" b="0" i="1" smtClean="0">
                        <a:latin typeface="Cambria Math"/>
                      </a:rPr>
                      <m:t>≤</m:t>
                    </m:r>
                    <m:r>
                      <a:rPr lang="de-DE" b="0" i="1" smtClean="0">
                        <a:latin typeface="Cambria Math"/>
                      </a:rPr>
                      <m:t>𝑛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 smtClean="0"/>
                  <a:t>Autoassoziative Netze: 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de-DE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</a:rPr>
                          <m:t>1,…,</m:t>
                        </m:r>
                        <m:r>
                          <a:rPr lang="de-DE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de-DE" i="1">
                        <a:latin typeface="Cambria Math"/>
                        <a:ea typeface="Cambria Math"/>
                      </a:rPr>
                      <m:t>→</m:t>
                    </m:r>
                    <m:acc>
                      <m:accPr>
                        <m:chr m:val="⃗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e>
                    </m:acc>
                    <m:r>
                      <a:rPr lang="de-DE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</a:rPr>
                          <m:t>1,…,</m:t>
                        </m:r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de-DE" dirty="0"/>
              </a:p>
              <a:p>
                <a:pPr marL="914400" lvl="2" indent="0">
                  <a:buNone/>
                </a:pPr>
                <a:endParaRPr lang="de-DE" dirty="0" smtClean="0"/>
              </a:p>
              <a:p>
                <a:pPr lvl="2"/>
                <a:endParaRPr lang="de-DE" dirty="0"/>
              </a:p>
              <a:p>
                <a:pPr marL="914400" lvl="2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02433" cy="4351338"/>
              </a:xfrm>
              <a:blipFill rotWithShape="1">
                <a:blip r:embed="rId2"/>
                <a:stretch>
                  <a:fillRect l="-97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11.12.2015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8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437989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62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1951</Words>
  <Application>Microsoft Office PowerPoint</Application>
  <PresentationFormat>Breitbild</PresentationFormat>
  <Paragraphs>1004</Paragraphs>
  <Slides>54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54</vt:i4>
      </vt:variant>
    </vt:vector>
  </HeadingPairs>
  <TitlesOfParts>
    <vt:vector size="59" baseType="lpstr">
      <vt:lpstr>Arial</vt:lpstr>
      <vt:lpstr>Calibri</vt:lpstr>
      <vt:lpstr>Cambria Math</vt:lpstr>
      <vt:lpstr>Wingdings</vt:lpstr>
      <vt:lpstr>Larissa</vt:lpstr>
      <vt:lpstr>Prognose von Zeitreihen mit Hilfe von künstlichen neuronalen Netzen am Beispiel von Börsenprognosen</vt:lpstr>
      <vt:lpstr>Inhaltsverzeichnis</vt:lpstr>
      <vt:lpstr>PowerPoint-Präsentation</vt:lpstr>
      <vt:lpstr>Motivation</vt:lpstr>
      <vt:lpstr>Motivation</vt:lpstr>
      <vt:lpstr>PowerPoint-Präsentation</vt:lpstr>
      <vt:lpstr>Konzeption der Anwendung</vt:lpstr>
      <vt:lpstr>PowerPoint-Präsentation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PowerPoint-Präsentation</vt:lpstr>
      <vt:lpstr>Umsetzung der Anwendung</vt:lpstr>
      <vt:lpstr>PowerPoint-Präsentation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PowerPoint-Präsentation</vt:lpstr>
      <vt:lpstr>Zusammenführung der Komponenten</vt:lpstr>
      <vt:lpstr>PowerPoint-Präsentation</vt:lpstr>
      <vt:lpstr>Vorstellung der Anwendung</vt:lpstr>
      <vt:lpstr>PowerPoint-Präsentation</vt:lpstr>
      <vt:lpstr>Analyse</vt:lpstr>
      <vt:lpstr>PowerPoint-Präsentation</vt:lpstr>
      <vt:lpstr>Fazit</vt:lpstr>
      <vt:lpstr>Fazit</vt:lpstr>
      <vt:lpstr>Fragen?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S.</dc:creator>
  <cp:lastModifiedBy>schoettelerse52794</cp:lastModifiedBy>
  <cp:revision>416</cp:revision>
  <dcterms:created xsi:type="dcterms:W3CDTF">2015-11-25T20:01:57Z</dcterms:created>
  <dcterms:modified xsi:type="dcterms:W3CDTF">2015-12-11T10:06:09Z</dcterms:modified>
</cp:coreProperties>
</file>